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251B64FF-7814-4708-ACA0-58975A28567C}" type="datetimeFigureOut">
              <a:rPr lang="ru-RU" smtClean="0"/>
              <a:pPr/>
              <a:t>17.09.2013</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5274D604-1BE1-411C-95F0-F6E25054BF85}"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251B64FF-7814-4708-ACA0-58975A28567C}" type="datetimeFigureOut">
              <a:rPr lang="ru-RU" smtClean="0"/>
              <a:pPr/>
              <a:t>17.09.2013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274D604-1BE1-411C-95F0-F6E25054BF85}"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251B64FF-7814-4708-ACA0-58975A28567C}" type="datetimeFigureOut">
              <a:rPr lang="ru-RU" smtClean="0"/>
              <a:pPr/>
              <a:t>17.09.2013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274D604-1BE1-411C-95F0-F6E25054BF85}"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251B64FF-7814-4708-ACA0-58975A28567C}" type="datetimeFigureOut">
              <a:rPr lang="ru-RU" smtClean="0"/>
              <a:pPr/>
              <a:t>17.09.2013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274D604-1BE1-411C-95F0-F6E25054BF85}"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251B64FF-7814-4708-ACA0-58975A28567C}" type="datetimeFigureOut">
              <a:rPr lang="ru-RU" smtClean="0"/>
              <a:pPr/>
              <a:t>17.09.2013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274D604-1BE1-411C-95F0-F6E25054BF85}"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251B64FF-7814-4708-ACA0-58975A28567C}" type="datetimeFigureOut">
              <a:rPr lang="ru-RU" smtClean="0"/>
              <a:pPr/>
              <a:t>17.09.2013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274D604-1BE1-411C-95F0-F6E25054BF8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1B64FF-7814-4708-ACA0-58975A28567C}" type="datetimeFigureOut">
              <a:rPr lang="ru-RU" smtClean="0"/>
              <a:pPr/>
              <a:t>17.09.2013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274D604-1BE1-411C-95F0-F6E25054BF8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251B64FF-7814-4708-ACA0-58975A28567C}" type="datetimeFigureOut">
              <a:rPr lang="ru-RU" smtClean="0"/>
              <a:pPr/>
              <a:t>17.09.2013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274D604-1BE1-411C-95F0-F6E25054BF85}"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251B64FF-7814-4708-ACA0-58975A28567C}" type="datetimeFigureOut">
              <a:rPr lang="ru-RU" smtClean="0"/>
              <a:pPr/>
              <a:t>17.09.2013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5274D604-1BE1-411C-95F0-F6E25054BF85}" type="slidenum">
              <a:rPr lang="ru-RU" smtClean="0"/>
              <a:pPr/>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251B64FF-7814-4708-ACA0-58975A28567C}" type="datetimeFigureOut">
              <a:rPr lang="ru-RU" smtClean="0"/>
              <a:pPr/>
              <a:t>17.09.2013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274D604-1BE1-411C-95F0-F6E25054BF8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251B64FF-7814-4708-ACA0-58975A28567C}" type="datetimeFigureOut">
              <a:rPr lang="ru-RU" smtClean="0"/>
              <a:pPr/>
              <a:t>17.09.2013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274D604-1BE1-411C-95F0-F6E25054BF8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51B64FF-7814-4708-ACA0-58975A28567C}" type="datetimeFigureOut">
              <a:rPr lang="ru-RU" smtClean="0"/>
              <a:pPr/>
              <a:t>17.09.2013</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274D604-1BE1-411C-95F0-F6E25054BF85}" type="slidenum">
              <a:rPr lang="ru-RU" smtClean="0"/>
              <a:pPr/>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5602634"/>
          </a:xfrm>
        </p:spPr>
        <p:txBody>
          <a:bodyPr>
            <a:normAutofit/>
          </a:bodyPr>
          <a:lstStyle/>
          <a:p>
            <a:r>
              <a:rPr lang="ru-RU" b="1" dirty="0" smtClean="0"/>
              <a:t>Тема 2. Комплексные исследования рынка услуг</a:t>
            </a:r>
            <a:endParaRPr lang="ru-RU" b="1" dirty="0"/>
          </a:p>
        </p:txBody>
      </p:sp>
    </p:spTree>
    <p:extLst>
      <p:ext uri="{BB962C8B-B14F-4D97-AF65-F5344CB8AC3E}">
        <p14:creationId xmlns:p14="http://schemas.microsoft.com/office/powerpoint/2010/main" xmlns="" val="7518509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6453336"/>
            <a:ext cx="8305800" cy="720080"/>
          </a:xfrm>
        </p:spPr>
        <p:txBody>
          <a:bodyPr>
            <a:normAutofit fontScale="90000"/>
          </a:bodyPr>
          <a:lstStyle/>
          <a:p>
            <a:r>
              <a:rPr lang="ru-RU" sz="3200" b="1" dirty="0" smtClean="0"/>
              <a:t/>
            </a:r>
            <a:br>
              <a:rPr lang="ru-RU" sz="3200" b="1" dirty="0" smtClean="0"/>
            </a:br>
            <a:r>
              <a:rPr lang="ru-RU" sz="3200" b="1" dirty="0"/>
              <a:t/>
            </a:r>
            <a:br>
              <a:rPr lang="ru-RU" sz="3200" b="1" dirty="0"/>
            </a:br>
            <a:r>
              <a:rPr lang="ru-RU" sz="3200" b="1" dirty="0" smtClean="0"/>
              <a:t/>
            </a:r>
            <a:br>
              <a:rPr lang="ru-RU" sz="3200" b="1" dirty="0" smtClean="0"/>
            </a:br>
            <a:r>
              <a:rPr lang="ru-RU" sz="3200" b="1" dirty="0"/>
              <a:t/>
            </a:r>
            <a:br>
              <a:rPr lang="ru-RU" sz="3200" b="1" dirty="0"/>
            </a:br>
            <a:r>
              <a:rPr lang="ru-RU" sz="3200" b="1" dirty="0" smtClean="0"/>
              <a:t/>
            </a:r>
            <a:br>
              <a:rPr lang="ru-RU" sz="3200" b="1" dirty="0" smtClean="0"/>
            </a:br>
            <a:r>
              <a:rPr lang="ru-RU" sz="3200" b="1" dirty="0"/>
              <a:t/>
            </a:r>
            <a:br>
              <a:rPr lang="ru-RU" sz="3200" b="1" dirty="0"/>
            </a:br>
            <a:r>
              <a:rPr lang="ru-RU" sz="3200" b="1" dirty="0" smtClean="0"/>
              <a:t/>
            </a:r>
            <a:br>
              <a:rPr lang="ru-RU" sz="3200" b="1" dirty="0" smtClean="0"/>
            </a:br>
            <a:r>
              <a:rPr lang="ru-RU" sz="3200" b="1" dirty="0"/>
              <a:t/>
            </a:r>
            <a:br>
              <a:rPr lang="ru-RU" sz="3200" b="1" dirty="0"/>
            </a:br>
            <a:r>
              <a:rPr lang="ru-RU" sz="3200" b="1" dirty="0" smtClean="0"/>
              <a:t/>
            </a:r>
            <a:br>
              <a:rPr lang="ru-RU" sz="3200" b="1" dirty="0" smtClean="0"/>
            </a:br>
            <a:r>
              <a:rPr lang="ru-RU" sz="3200" b="1" dirty="0"/>
              <a:t/>
            </a:r>
            <a:br>
              <a:rPr lang="ru-RU" sz="3200" b="1" dirty="0"/>
            </a:br>
            <a:r>
              <a:rPr lang="ru-RU" sz="3200" b="1" dirty="0" smtClean="0"/>
              <a:t/>
            </a:r>
            <a:br>
              <a:rPr lang="ru-RU" sz="3200" b="1" dirty="0" smtClean="0"/>
            </a:br>
            <a:r>
              <a:rPr lang="ru-RU" sz="3200" b="1" dirty="0"/>
              <a:t/>
            </a:r>
            <a:br>
              <a:rPr lang="ru-RU" sz="3200" b="1" dirty="0"/>
            </a:br>
            <a:r>
              <a:rPr lang="ru-RU" sz="3200" b="1" dirty="0" smtClean="0"/>
              <a:t/>
            </a:r>
            <a:br>
              <a:rPr lang="ru-RU" sz="3200" b="1" dirty="0" smtClean="0"/>
            </a:br>
            <a:r>
              <a:rPr lang="ru-RU" sz="3200" b="1" dirty="0"/>
              <a:t/>
            </a:r>
            <a:br>
              <a:rPr lang="ru-RU" sz="3200" b="1" dirty="0"/>
            </a:br>
            <a:r>
              <a:rPr lang="ru-RU" sz="3200" b="1" dirty="0" smtClean="0"/>
              <a:t/>
            </a:r>
            <a:br>
              <a:rPr lang="ru-RU" sz="3200" b="1" dirty="0" smtClean="0"/>
            </a:br>
            <a:r>
              <a:rPr lang="ru-RU" sz="3200" b="1" dirty="0"/>
              <a:t/>
            </a:r>
            <a:br>
              <a:rPr lang="ru-RU" sz="3200" b="1" dirty="0"/>
            </a:br>
            <a:r>
              <a:rPr lang="ru-RU" sz="3200" b="1" dirty="0" smtClean="0"/>
              <a:t/>
            </a:r>
            <a:br>
              <a:rPr lang="ru-RU" sz="3200" b="1" dirty="0" smtClean="0"/>
            </a:br>
            <a:r>
              <a:rPr lang="ru-RU" sz="3200" b="1" dirty="0"/>
              <a:t/>
            </a:r>
            <a:br>
              <a:rPr lang="ru-RU" sz="3200" b="1" dirty="0"/>
            </a:br>
            <a:r>
              <a:rPr lang="ru-RU" sz="3200" b="1" dirty="0" smtClean="0"/>
              <a:t/>
            </a:r>
            <a:br>
              <a:rPr lang="ru-RU" sz="3200" b="1" dirty="0" smtClean="0"/>
            </a:br>
            <a:r>
              <a:rPr lang="ru-RU" sz="3200" b="1" dirty="0"/>
              <a:t/>
            </a:r>
            <a:br>
              <a:rPr lang="ru-RU" sz="3200" b="1" dirty="0"/>
            </a:br>
            <a:r>
              <a:rPr lang="ru-RU" sz="3200" b="1" dirty="0" smtClean="0"/>
              <a:t/>
            </a:r>
            <a:br>
              <a:rPr lang="ru-RU" sz="3200" b="1" dirty="0" smtClean="0"/>
            </a:br>
            <a:r>
              <a:rPr lang="ru-RU" sz="3200" b="1" dirty="0"/>
              <a:t/>
            </a:r>
            <a:br>
              <a:rPr lang="ru-RU" sz="3200" b="1" dirty="0"/>
            </a:br>
            <a:r>
              <a:rPr lang="ru-RU" sz="3200" b="1" dirty="0" smtClean="0"/>
              <a:t/>
            </a:r>
            <a:br>
              <a:rPr lang="ru-RU" sz="3200" b="1" dirty="0" smtClean="0"/>
            </a:br>
            <a:r>
              <a:rPr lang="ru-RU" sz="3200" b="1" dirty="0" smtClean="0"/>
              <a:t>Понятие маркетинговых исследований</a:t>
            </a:r>
            <a:br>
              <a:rPr lang="ru-RU" sz="3200" b="1" dirty="0" smtClean="0"/>
            </a:br>
            <a:r>
              <a:rPr lang="ru-RU" sz="2400" b="1" dirty="0" smtClean="0">
                <a:solidFill>
                  <a:srgbClr val="FF0000"/>
                </a:solidFill>
              </a:rPr>
              <a:t>Маркетинговые исследования </a:t>
            </a:r>
            <a:r>
              <a:rPr lang="ru-RU" sz="2400" b="1" dirty="0" smtClean="0">
                <a:solidFill>
                  <a:schemeClr val="tx1"/>
                </a:solidFill>
              </a:rPr>
              <a:t>– целенаправленный сбор, анализ и интерпретация информации с целью уменьшения неопределенности, сопутствующей принятию маркетинговых решений, относящихся к конкретной рыночной ситуации.</a:t>
            </a:r>
            <a:br>
              <a:rPr lang="ru-RU" sz="2400" b="1" dirty="0" smtClean="0">
                <a:solidFill>
                  <a:schemeClr val="tx1"/>
                </a:solidFill>
              </a:rPr>
            </a:br>
            <a:r>
              <a:rPr lang="ru-RU" sz="2400" b="1" dirty="0" smtClean="0">
                <a:solidFill>
                  <a:srgbClr val="FF0000"/>
                </a:solidFill>
              </a:rPr>
              <a:t>Маркетинговые исследования </a:t>
            </a:r>
            <a:r>
              <a:rPr lang="ru-RU" sz="2400" b="1" dirty="0" smtClean="0">
                <a:solidFill>
                  <a:schemeClr val="tx1"/>
                </a:solidFill>
              </a:rPr>
              <a:t>– это функция, которая через информацию связывает компанию с рынками, потребителями, конкурентами и другими элементами среды его функционирования. </a:t>
            </a:r>
            <a:br>
              <a:rPr lang="ru-RU" sz="2400" b="1" dirty="0" smtClean="0">
                <a:solidFill>
                  <a:schemeClr val="tx1"/>
                </a:solidFill>
              </a:rPr>
            </a:br>
            <a:r>
              <a:rPr lang="ru-RU" sz="2400" b="1" dirty="0" smtClean="0">
                <a:solidFill>
                  <a:srgbClr val="FF0000"/>
                </a:solidFill>
              </a:rPr>
              <a:t>Основная цель маркетинговых исследований </a:t>
            </a:r>
            <a:r>
              <a:rPr lang="ru-RU" sz="2400" b="1" dirty="0" smtClean="0">
                <a:solidFill>
                  <a:schemeClr val="tx1"/>
                </a:solidFill>
              </a:rPr>
              <a:t>заключается в создании информационно-аналитической базы для принятия маркетинговых решений и уменьшение степени неопределенности, связанной с ними.</a:t>
            </a:r>
            <a:r>
              <a:rPr lang="ru-RU" sz="2400" b="1" dirty="0">
                <a:solidFill>
                  <a:schemeClr val="tx1"/>
                </a:solidFill>
              </a:rPr>
              <a:t/>
            </a:r>
            <a:br>
              <a:rPr lang="ru-RU" sz="2400" b="1" dirty="0">
                <a:solidFill>
                  <a:schemeClr val="tx1"/>
                </a:solidFill>
              </a:rPr>
            </a:br>
            <a:r>
              <a:rPr lang="ru-RU" sz="2400" b="1" dirty="0" smtClean="0">
                <a:solidFill>
                  <a:schemeClr val="tx1"/>
                </a:solidFill>
              </a:rPr>
              <a:t/>
            </a:r>
            <a:br>
              <a:rPr lang="ru-RU" sz="2400" b="1" dirty="0" smtClean="0">
                <a:solidFill>
                  <a:schemeClr val="tx1"/>
                </a:solidFill>
              </a:rPr>
            </a:br>
            <a:r>
              <a:rPr lang="ru-RU" sz="2400" b="1" dirty="0">
                <a:solidFill>
                  <a:schemeClr val="tx1"/>
                </a:solidFill>
              </a:rPr>
              <a:t/>
            </a:r>
            <a:br>
              <a:rPr lang="ru-RU" sz="2400" b="1" dirty="0">
                <a:solidFill>
                  <a:schemeClr val="tx1"/>
                </a:solidFill>
              </a:rPr>
            </a:br>
            <a:r>
              <a:rPr lang="ru-RU" sz="2400" b="1" dirty="0" smtClean="0">
                <a:solidFill>
                  <a:schemeClr val="tx1"/>
                </a:solidFill>
              </a:rPr>
              <a:t/>
            </a:r>
            <a:br>
              <a:rPr lang="ru-RU" sz="2400" b="1" dirty="0" smtClean="0">
                <a:solidFill>
                  <a:schemeClr val="tx1"/>
                </a:solidFill>
              </a:rPr>
            </a:br>
            <a:r>
              <a:rPr lang="ru-RU" sz="2400" b="1" dirty="0">
                <a:solidFill>
                  <a:schemeClr val="tx1"/>
                </a:solidFill>
              </a:rPr>
              <a:t/>
            </a:r>
            <a:br>
              <a:rPr lang="ru-RU" sz="2400" b="1" dirty="0">
                <a:solidFill>
                  <a:schemeClr val="tx1"/>
                </a:solidFill>
              </a:rPr>
            </a:br>
            <a:r>
              <a:rPr lang="ru-RU" sz="2400" b="1" dirty="0" smtClean="0">
                <a:solidFill>
                  <a:schemeClr val="tx1"/>
                </a:solidFill>
              </a:rPr>
              <a:t/>
            </a:r>
            <a:br>
              <a:rPr lang="ru-RU" sz="2400" b="1" dirty="0" smtClean="0">
                <a:solidFill>
                  <a:schemeClr val="tx1"/>
                </a:solidFill>
              </a:rPr>
            </a:br>
            <a:r>
              <a:rPr lang="ru-RU" sz="2400" b="1" dirty="0">
                <a:solidFill>
                  <a:schemeClr val="tx1"/>
                </a:solidFill>
              </a:rPr>
              <a:t/>
            </a:r>
            <a:br>
              <a:rPr lang="ru-RU" sz="2400" b="1" dirty="0">
                <a:solidFill>
                  <a:schemeClr val="tx1"/>
                </a:solidFill>
              </a:rPr>
            </a:br>
            <a:r>
              <a:rPr lang="ru-RU" sz="2400" dirty="0" smtClean="0">
                <a:solidFill>
                  <a:schemeClr val="tx1"/>
                </a:solidFill>
              </a:rPr>
              <a:t/>
            </a:r>
            <a:br>
              <a:rPr lang="ru-RU" sz="2400" dirty="0" smtClean="0">
                <a:solidFill>
                  <a:schemeClr val="tx1"/>
                </a:solidFill>
              </a:rPr>
            </a:br>
            <a:endParaRPr lang="ru-RU" sz="2400" dirty="0">
              <a:solidFill>
                <a:schemeClr val="tx1"/>
              </a:solidFill>
            </a:endParaRPr>
          </a:p>
        </p:txBody>
      </p:sp>
    </p:spTree>
    <p:extLst>
      <p:ext uri="{BB962C8B-B14F-4D97-AF65-F5344CB8AC3E}">
        <p14:creationId xmlns:p14="http://schemas.microsoft.com/office/powerpoint/2010/main" xmlns="" val="4150806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5677240"/>
          </a:xfrm>
        </p:spPr>
        <p:txBody>
          <a:bodyPr>
            <a:normAutofit fontScale="90000"/>
          </a:bodyPr>
          <a:lstStyle/>
          <a:p>
            <a:r>
              <a:rPr lang="ru-RU" sz="2800" b="1" dirty="0" smtClean="0"/>
              <a:t>Классификация маркетинговых исследований</a:t>
            </a:r>
            <a:br>
              <a:rPr lang="ru-RU" sz="2800" b="1" dirty="0" smtClean="0"/>
            </a:br>
            <a:r>
              <a:rPr lang="ru-RU" sz="2800" b="1" i="1" dirty="0" smtClean="0">
                <a:solidFill>
                  <a:srgbClr val="FF0000"/>
                </a:solidFill>
              </a:rPr>
              <a:t>По способу проведения </a:t>
            </a:r>
            <a:r>
              <a:rPr lang="ru-RU" sz="2800" b="1" dirty="0" smtClean="0">
                <a:solidFill>
                  <a:schemeClr val="tx1"/>
                </a:solidFill>
              </a:rPr>
              <a:t>выделяют  кабинетные и полевые исследования</a:t>
            </a:r>
            <a:br>
              <a:rPr lang="ru-RU" sz="2800" b="1" dirty="0" smtClean="0">
                <a:solidFill>
                  <a:schemeClr val="tx1"/>
                </a:solidFill>
              </a:rPr>
            </a:br>
            <a:r>
              <a:rPr lang="ru-RU" sz="2700" b="1" dirty="0">
                <a:solidFill>
                  <a:srgbClr val="FF0000"/>
                </a:solidFill>
              </a:rPr>
              <a:t>Кабинетное маркетинговое исследование </a:t>
            </a:r>
            <a:r>
              <a:rPr lang="ru-RU" sz="2700" dirty="0">
                <a:solidFill>
                  <a:schemeClr val="tx1"/>
                </a:solidFill>
              </a:rPr>
              <a:t>основано на анализе вторичной информации. Вторичная информация – данные, полученные для других целей, не под проводимое исследование. </a:t>
            </a:r>
            <a:r>
              <a:rPr lang="ru-RU" sz="2700" dirty="0" smtClean="0">
                <a:solidFill>
                  <a:schemeClr val="tx1"/>
                </a:solidFill>
              </a:rPr>
              <a:t>Например: </a:t>
            </a:r>
            <a:r>
              <a:rPr lang="ru-RU" sz="2700" dirty="0">
                <a:solidFill>
                  <a:schemeClr val="tx1"/>
                </a:solidFill>
              </a:rPr>
              <a:t>официальные статистические данные, маркетинговые отчеты, тематическая пресса и публикации, различные базы данных, собственные знания и опыт, мнения экспертов и т.п</a:t>
            </a:r>
            <a:r>
              <a:rPr lang="ru-RU" sz="2700" dirty="0" smtClean="0">
                <a:solidFill>
                  <a:schemeClr val="tx1"/>
                </a:solidFill>
              </a:rPr>
              <a:t>.</a:t>
            </a:r>
            <a:r>
              <a:rPr lang="ru-RU" sz="2800" dirty="0" smtClean="0">
                <a:solidFill>
                  <a:schemeClr val="tx1"/>
                </a:solidFill>
              </a:rPr>
              <a:t/>
            </a:r>
            <a:br>
              <a:rPr lang="ru-RU" sz="2800" dirty="0" smtClean="0">
                <a:solidFill>
                  <a:schemeClr val="tx1"/>
                </a:solidFill>
              </a:rPr>
            </a:br>
            <a:r>
              <a:rPr lang="ru-RU" sz="2700" b="1" dirty="0" smtClean="0">
                <a:solidFill>
                  <a:srgbClr val="FF0000"/>
                </a:solidFill>
              </a:rPr>
              <a:t>Кабинетное </a:t>
            </a:r>
            <a:r>
              <a:rPr lang="ru-RU" sz="2700" b="1" dirty="0">
                <a:solidFill>
                  <a:srgbClr val="FF0000"/>
                </a:solidFill>
              </a:rPr>
              <a:t>исследование </a:t>
            </a:r>
            <a:r>
              <a:rPr lang="ru-RU" sz="2700" dirty="0">
                <a:solidFill>
                  <a:schemeClr val="tx1"/>
                </a:solidFill>
              </a:rPr>
              <a:t>хорошо подходит для общего обзора рынка, поиска незанятых ниш, выработки ценовой политики, мониторинга деятельности конкурентов, составления плана маркетинга </a:t>
            </a:r>
            <a:r>
              <a:rPr lang="ru-RU" sz="2700" dirty="0" smtClean="0">
                <a:solidFill>
                  <a:schemeClr val="tx1"/>
                </a:solidFill>
              </a:rPr>
              <a:t>,подбора </a:t>
            </a:r>
            <a:r>
              <a:rPr lang="ru-RU" sz="2700" dirty="0">
                <a:solidFill>
                  <a:schemeClr val="tx1"/>
                </a:solidFill>
              </a:rPr>
              <a:t>партнеров или новых </a:t>
            </a:r>
            <a:r>
              <a:rPr lang="ru-RU" sz="2700" dirty="0" smtClean="0">
                <a:solidFill>
                  <a:schemeClr val="tx1"/>
                </a:solidFill>
              </a:rPr>
              <a:t>клиентов и другое.</a:t>
            </a:r>
            <a:br>
              <a:rPr lang="ru-RU" sz="2700" dirty="0" smtClean="0">
                <a:solidFill>
                  <a:schemeClr val="tx1"/>
                </a:solidFill>
              </a:rPr>
            </a:br>
            <a:endParaRPr lang="ru-RU" sz="2700" dirty="0">
              <a:solidFill>
                <a:schemeClr val="tx1"/>
              </a:solidFill>
            </a:endParaRPr>
          </a:p>
        </p:txBody>
      </p:sp>
    </p:spTree>
    <p:extLst>
      <p:ext uri="{BB962C8B-B14F-4D97-AF65-F5344CB8AC3E}">
        <p14:creationId xmlns:p14="http://schemas.microsoft.com/office/powerpoint/2010/main" xmlns="" val="3415163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3661016"/>
          </a:xfrm>
        </p:spPr>
        <p:txBody>
          <a:bodyPr>
            <a:normAutofit fontScale="90000"/>
          </a:bodyPr>
          <a:lstStyle/>
          <a:p>
            <a:r>
              <a:rPr lang="ru-RU" sz="2800" b="1" dirty="0" smtClean="0">
                <a:solidFill>
                  <a:srgbClr val="FF0000"/>
                </a:solidFill>
              </a:rPr>
              <a:t>Полевые маркетинговые исследования </a:t>
            </a:r>
            <a:r>
              <a:rPr lang="ru-RU" sz="2800" dirty="0" smtClean="0">
                <a:solidFill>
                  <a:schemeClr val="tx1"/>
                </a:solidFill>
              </a:rPr>
              <a:t>направлены на сбор и оценку первичной маркетинговой информации с помощью методов опроса, наблюдения и эксперимента.</a:t>
            </a:r>
            <a:br>
              <a:rPr lang="ru-RU" sz="2800" dirty="0" smtClean="0">
                <a:solidFill>
                  <a:schemeClr val="tx1"/>
                </a:solidFill>
              </a:rPr>
            </a:br>
            <a:r>
              <a:rPr lang="ru-RU" sz="2800" b="1" dirty="0" smtClean="0">
                <a:solidFill>
                  <a:schemeClr val="tx1"/>
                </a:solidFill>
              </a:rPr>
              <a:t>Полевое исследование проводится </a:t>
            </a:r>
            <a:r>
              <a:rPr lang="ru-RU" sz="2800" dirty="0" smtClean="0">
                <a:solidFill>
                  <a:schemeClr val="tx1"/>
                </a:solidFill>
              </a:rPr>
              <a:t>если необходимо </a:t>
            </a:r>
            <a:r>
              <a:rPr lang="ru-RU" sz="2800" dirty="0">
                <a:solidFill>
                  <a:schemeClr val="tx1"/>
                </a:solidFill>
              </a:rPr>
              <a:t>определить отношение потребителя к конкретному товару или услуге; понять, что именно покупатель хочет получить от продукта; каких услуг не хватает целевой аудитории; каким образом принимается решение о закупках; какая упаковка привлекает наибольшее внимание и </a:t>
            </a:r>
            <a:r>
              <a:rPr lang="ru-RU" sz="2800" dirty="0" err="1">
                <a:solidFill>
                  <a:schemeClr val="tx1"/>
                </a:solidFill>
              </a:rPr>
              <a:t>т.п</a:t>
            </a:r>
            <a:r>
              <a:rPr lang="ru-RU" sz="2800" dirty="0" smtClean="0">
                <a:solidFill>
                  <a:schemeClr val="tx1"/>
                </a:solidFill>
              </a:rPr>
              <a:t/>
            </a:r>
            <a:br>
              <a:rPr lang="ru-RU" sz="2800" dirty="0" smtClean="0">
                <a:solidFill>
                  <a:schemeClr val="tx1"/>
                </a:solidFill>
              </a:rPr>
            </a:br>
            <a:endParaRPr lang="ru-RU" sz="2800" dirty="0">
              <a:solidFill>
                <a:schemeClr val="tx1"/>
              </a:solidFill>
            </a:endParaRPr>
          </a:p>
        </p:txBody>
      </p:sp>
    </p:spTree>
    <p:extLst>
      <p:ext uri="{BB962C8B-B14F-4D97-AF65-F5344CB8AC3E}">
        <p14:creationId xmlns:p14="http://schemas.microsoft.com/office/powerpoint/2010/main" xmlns="" val="2970111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5101176"/>
          </a:xfrm>
        </p:spPr>
        <p:txBody>
          <a:bodyPr>
            <a:normAutofit fontScale="90000"/>
          </a:bodyPr>
          <a:lstStyle/>
          <a:p>
            <a:r>
              <a:rPr lang="ru-RU" sz="2400" dirty="0" smtClean="0"/>
              <a:t>В соответствии с </a:t>
            </a:r>
            <a:r>
              <a:rPr lang="ru-RU" sz="2400" dirty="0" smtClean="0">
                <a:solidFill>
                  <a:srgbClr val="FF0000"/>
                </a:solidFill>
              </a:rPr>
              <a:t>целью</a:t>
            </a:r>
            <a:r>
              <a:rPr lang="ru-RU" sz="2400" dirty="0" smtClean="0"/>
              <a:t> проведения маркетинговых исследований выделяют </a:t>
            </a:r>
            <a:r>
              <a:rPr lang="ru-RU" sz="2400" dirty="0" smtClean="0">
                <a:solidFill>
                  <a:srgbClr val="FF0000"/>
                </a:solidFill>
              </a:rPr>
              <a:t>поисковые, описательные и причинно-следственные исследования.</a:t>
            </a:r>
            <a:br>
              <a:rPr lang="ru-RU" sz="2400" dirty="0" smtClean="0">
                <a:solidFill>
                  <a:srgbClr val="FF0000"/>
                </a:solidFill>
              </a:rPr>
            </a:br>
            <a:r>
              <a:rPr lang="ru-RU" sz="2400" dirty="0" smtClean="0">
                <a:solidFill>
                  <a:srgbClr val="FF0000"/>
                </a:solidFill>
              </a:rPr>
              <a:t>Поисковые исследования </a:t>
            </a:r>
            <a:r>
              <a:rPr lang="ru-RU" sz="2400" dirty="0" smtClean="0">
                <a:solidFill>
                  <a:schemeClr val="tx1"/>
                </a:solidFill>
              </a:rPr>
              <a:t>осуществляются  с целью сбора предварительной информации, необходимой для лучшего определения проблем и выдвигаемых предположений (гипотез). Основной акцент при этом делается на поиск идей и информации, помогающей как можно глубже понять проблему.</a:t>
            </a:r>
            <a:br>
              <a:rPr lang="ru-RU" sz="2400" dirty="0" smtClean="0">
                <a:solidFill>
                  <a:schemeClr val="tx1"/>
                </a:solidFill>
              </a:rPr>
            </a:br>
            <a:r>
              <a:rPr lang="ru-RU" sz="2400" dirty="0" smtClean="0">
                <a:solidFill>
                  <a:srgbClr val="FF0000"/>
                </a:solidFill>
              </a:rPr>
              <a:t>Описательные исследования </a:t>
            </a:r>
            <a:r>
              <a:rPr lang="ru-RU" sz="2400" dirty="0" smtClean="0">
                <a:solidFill>
                  <a:schemeClr val="tx1"/>
                </a:solidFill>
              </a:rPr>
              <a:t>дают характеристику маркетинговых проблем, ситуаций, рынков, частоты возникновения того или иного события. Здесь приводится констатация тех или иных фактов (например, демографической ситуации, отношения потребителей к предлагаемым туристским продуктам). Данное исследование не выявляет причинно-следственных связей (Почему не увеличился объем продаж после проведения рекламной кампании?).</a:t>
            </a:r>
            <a:br>
              <a:rPr lang="ru-RU" sz="2400" dirty="0" smtClean="0">
                <a:solidFill>
                  <a:schemeClr val="tx1"/>
                </a:solidFill>
              </a:rPr>
            </a:br>
            <a:endParaRPr lang="ru-RU" sz="2400" dirty="0">
              <a:solidFill>
                <a:schemeClr val="tx1"/>
              </a:solidFill>
            </a:endParaRPr>
          </a:p>
        </p:txBody>
      </p:sp>
    </p:spTree>
    <p:extLst>
      <p:ext uri="{BB962C8B-B14F-4D97-AF65-F5344CB8AC3E}">
        <p14:creationId xmlns:p14="http://schemas.microsoft.com/office/powerpoint/2010/main" xmlns="" val="3377874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5101176"/>
          </a:xfrm>
        </p:spPr>
        <p:txBody>
          <a:bodyPr>
            <a:normAutofit fontScale="90000"/>
          </a:bodyPr>
          <a:lstStyle/>
          <a:p>
            <a:r>
              <a:rPr lang="ru-RU" sz="2400" dirty="0" smtClean="0">
                <a:solidFill>
                  <a:srgbClr val="FF0000"/>
                </a:solidFill>
              </a:rPr>
              <a:t>Причинно-следственные исследования </a:t>
            </a:r>
            <a:r>
              <a:rPr lang="ru-RU" sz="2400" dirty="0" smtClean="0">
                <a:solidFill>
                  <a:schemeClr val="tx1"/>
                </a:solidFill>
              </a:rPr>
              <a:t>проводятся для проверки гипотез о причинно-следственных связях. Например, сможет ли скидка 5% на тур увеличить объем продаж? В основе данного исследования лежит стремление понять какие переменные являются причиной, а какие следствием.</a:t>
            </a:r>
            <a:br>
              <a:rPr lang="ru-RU" sz="2400" dirty="0" smtClean="0">
                <a:solidFill>
                  <a:schemeClr val="tx1"/>
                </a:solidFill>
              </a:rPr>
            </a:br>
            <a:r>
              <a:rPr lang="ru-RU" sz="2400" dirty="0" smtClean="0">
                <a:solidFill>
                  <a:schemeClr val="tx1"/>
                </a:solidFill>
              </a:rPr>
              <a:t>Все три вида исследования можно рассматривать как стадии единого непрерывного процесса. При этом на начальном этапе целесообразно выполнить поисковое исследование, в котором необходимо выявить возможное объяснение случившемуся. Сформулированные гипотезы необходимо положить в основу описательного или причинно-следственного исследования.</a:t>
            </a:r>
            <a:br>
              <a:rPr lang="ru-RU" sz="2400" dirty="0" smtClean="0">
                <a:solidFill>
                  <a:schemeClr val="tx1"/>
                </a:solidFill>
              </a:rPr>
            </a:br>
            <a:r>
              <a:rPr lang="ru-RU" sz="2400" dirty="0">
                <a:solidFill>
                  <a:schemeClr val="tx1"/>
                </a:solidFill>
              </a:rPr>
              <a:t/>
            </a:r>
            <a:br>
              <a:rPr lang="ru-RU" sz="2400" dirty="0">
                <a:solidFill>
                  <a:schemeClr val="tx1"/>
                </a:solidFill>
              </a:rPr>
            </a:br>
            <a:r>
              <a:rPr lang="ru-RU" sz="2400" dirty="0" smtClean="0">
                <a:solidFill>
                  <a:schemeClr val="tx1"/>
                </a:solidFill>
              </a:rPr>
              <a:t/>
            </a:r>
            <a:br>
              <a:rPr lang="ru-RU" sz="2400" dirty="0" smtClean="0">
                <a:solidFill>
                  <a:schemeClr val="tx1"/>
                </a:solidFill>
              </a:rPr>
            </a:br>
            <a:r>
              <a:rPr lang="ru-RU" sz="2400" dirty="0" smtClean="0">
                <a:solidFill>
                  <a:schemeClr val="tx1"/>
                </a:solidFill>
              </a:rPr>
              <a:t> </a:t>
            </a:r>
            <a:endParaRPr lang="ru-RU" sz="2400" dirty="0">
              <a:solidFill>
                <a:schemeClr val="tx1"/>
              </a:solidFill>
            </a:endParaRPr>
          </a:p>
        </p:txBody>
      </p:sp>
    </p:spTree>
    <p:extLst>
      <p:ext uri="{BB962C8B-B14F-4D97-AF65-F5344CB8AC3E}">
        <p14:creationId xmlns:p14="http://schemas.microsoft.com/office/powerpoint/2010/main" xmlns="" val="412812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400" b="1" dirty="0" smtClean="0"/>
              <a:t>В зависимости от характера собираемой информации маркетинговые исследования подразделяются на:</a:t>
            </a:r>
            <a:endParaRPr lang="ru-RU" sz="2400" b="1" dirty="0"/>
          </a:p>
        </p:txBody>
      </p:sp>
      <p:sp>
        <p:nvSpPr>
          <p:cNvPr id="3" name="Объект 2"/>
          <p:cNvSpPr>
            <a:spLocks noGrp="1"/>
          </p:cNvSpPr>
          <p:nvPr>
            <p:ph sz="half" idx="1"/>
          </p:nvPr>
        </p:nvSpPr>
        <p:spPr/>
        <p:txBody>
          <a:bodyPr>
            <a:normAutofit fontScale="92500" lnSpcReduction="10000"/>
          </a:bodyPr>
          <a:lstStyle/>
          <a:p>
            <a:r>
              <a:rPr lang="ru-RU" sz="2400" dirty="0" smtClean="0">
                <a:solidFill>
                  <a:srgbClr val="FF0000"/>
                </a:solidFill>
              </a:rPr>
              <a:t>Количественные</a:t>
            </a:r>
            <a:r>
              <a:rPr lang="ru-RU" sz="2400" dirty="0" smtClean="0"/>
              <a:t> </a:t>
            </a:r>
            <a:r>
              <a:rPr lang="ru-RU" sz="2400" dirty="0"/>
              <a:t>исследования нацелены на получение </a:t>
            </a:r>
            <a:r>
              <a:rPr lang="ru-RU" sz="2400" dirty="0">
                <a:solidFill>
                  <a:srgbClr val="FF0000"/>
                </a:solidFill>
              </a:rPr>
              <a:t>цифровой </a:t>
            </a:r>
            <a:r>
              <a:rPr lang="ru-RU" sz="2400" dirty="0"/>
              <a:t>информации о большом числе объектов исследования: покупателей, потребителей, предприятий.</a:t>
            </a:r>
          </a:p>
        </p:txBody>
      </p:sp>
      <p:sp>
        <p:nvSpPr>
          <p:cNvPr id="4" name="Объект 3"/>
          <p:cNvSpPr>
            <a:spLocks noGrp="1"/>
          </p:cNvSpPr>
          <p:nvPr>
            <p:ph sz="half" idx="2"/>
          </p:nvPr>
        </p:nvSpPr>
        <p:spPr/>
        <p:txBody>
          <a:bodyPr>
            <a:normAutofit fontScale="92500" lnSpcReduction="10000"/>
          </a:bodyPr>
          <a:lstStyle/>
          <a:p>
            <a:r>
              <a:rPr lang="ru-RU" dirty="0" smtClean="0">
                <a:solidFill>
                  <a:srgbClr val="FF0000"/>
                </a:solidFill>
              </a:rPr>
              <a:t>Качественные</a:t>
            </a:r>
            <a:r>
              <a:rPr lang="ru-RU" dirty="0" smtClean="0"/>
              <a:t> </a:t>
            </a:r>
            <a:r>
              <a:rPr lang="ru-RU" dirty="0"/>
              <a:t>исследования направлены на изучение взглядов, отношений, мнений и интересов потребителей. Качественные методы позволяют исследователю разобраться в сложной и многообразной природе действий покупателей.</a:t>
            </a:r>
          </a:p>
        </p:txBody>
      </p:sp>
    </p:spTree>
    <p:extLst>
      <p:ext uri="{BB962C8B-B14F-4D97-AF65-F5344CB8AC3E}">
        <p14:creationId xmlns:p14="http://schemas.microsoft.com/office/powerpoint/2010/main" xmlns="" val="1394623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704088"/>
            <a:ext cx="8305800" cy="5317200"/>
          </a:xfrm>
        </p:spPr>
        <p:txBody>
          <a:bodyPr>
            <a:normAutofit/>
          </a:bodyPr>
          <a:lstStyle/>
          <a:p>
            <a:r>
              <a:rPr lang="ru-RU" sz="2800" b="1" dirty="0" smtClean="0"/>
              <a:t>Процесс маркетингового исследования</a:t>
            </a:r>
            <a:br>
              <a:rPr lang="ru-RU" sz="2800" b="1" dirty="0" smtClean="0"/>
            </a:br>
            <a:r>
              <a:rPr lang="ru-RU" sz="2000" dirty="0">
                <a:solidFill>
                  <a:srgbClr val="FF0000"/>
                </a:solidFill>
              </a:rPr>
              <a:t>Процесс маркетинговых исследований включает следующие этапы и процедуры</a:t>
            </a:r>
            <a:r>
              <a:rPr lang="ru-RU" sz="2000" dirty="0" smtClean="0">
                <a:solidFill>
                  <a:srgbClr val="FF0000"/>
                </a:solidFill>
              </a:rPr>
              <a:t>:</a:t>
            </a:r>
            <a:br>
              <a:rPr lang="ru-RU" sz="2000" dirty="0" smtClean="0">
                <a:solidFill>
                  <a:srgbClr val="FF0000"/>
                </a:solidFill>
              </a:rPr>
            </a:br>
            <a:r>
              <a:rPr lang="ru-RU" sz="2000" dirty="0" smtClean="0">
                <a:solidFill>
                  <a:schemeClr val="tx1"/>
                </a:solidFill>
              </a:rPr>
              <a:t>1. Определение целей и задач исследования</a:t>
            </a:r>
            <a:br>
              <a:rPr lang="ru-RU" sz="2000" dirty="0" smtClean="0">
                <a:solidFill>
                  <a:schemeClr val="tx1"/>
                </a:solidFill>
              </a:rPr>
            </a:br>
            <a:r>
              <a:rPr lang="ru-RU" sz="2000" dirty="0" smtClean="0">
                <a:solidFill>
                  <a:schemeClr val="tx1"/>
                </a:solidFill>
              </a:rPr>
              <a:t>2. Разработка программы исследования</a:t>
            </a:r>
            <a:br>
              <a:rPr lang="ru-RU" sz="2000" dirty="0" smtClean="0">
                <a:solidFill>
                  <a:schemeClr val="tx1"/>
                </a:solidFill>
              </a:rPr>
            </a:br>
            <a:r>
              <a:rPr lang="ru-RU" sz="2000" dirty="0" smtClean="0">
                <a:solidFill>
                  <a:schemeClr val="tx1"/>
                </a:solidFill>
              </a:rPr>
              <a:t>3. Сбор информации</a:t>
            </a:r>
            <a:br>
              <a:rPr lang="ru-RU" sz="2000" dirty="0" smtClean="0">
                <a:solidFill>
                  <a:schemeClr val="tx1"/>
                </a:solidFill>
              </a:rPr>
            </a:br>
            <a:r>
              <a:rPr lang="ru-RU" sz="2000" dirty="0" smtClean="0">
                <a:solidFill>
                  <a:schemeClr val="tx1"/>
                </a:solidFill>
              </a:rPr>
              <a:t>4. Анализ и интерпретация информации</a:t>
            </a:r>
            <a:br>
              <a:rPr lang="ru-RU" sz="2000" dirty="0" smtClean="0">
                <a:solidFill>
                  <a:schemeClr val="tx1"/>
                </a:solidFill>
              </a:rPr>
            </a:br>
            <a:r>
              <a:rPr lang="ru-RU" sz="2000" dirty="0" smtClean="0">
                <a:solidFill>
                  <a:schemeClr val="tx1"/>
                </a:solidFill>
              </a:rPr>
              <a:t>5. Представление результатов  исследования</a:t>
            </a:r>
            <a:r>
              <a:rPr lang="ru-RU" sz="2800" b="1" dirty="0" smtClean="0"/>
              <a:t/>
            </a:r>
            <a:br>
              <a:rPr lang="ru-RU" sz="2800" b="1" dirty="0" smtClean="0"/>
            </a:br>
            <a:r>
              <a:rPr lang="ru-RU" sz="2800" b="1" dirty="0" smtClean="0"/>
              <a:t/>
            </a:r>
            <a:br>
              <a:rPr lang="ru-RU" sz="2800" b="1" dirty="0" smtClean="0"/>
            </a:br>
            <a:r>
              <a:rPr lang="ru-RU" sz="2000" dirty="0" smtClean="0">
                <a:solidFill>
                  <a:schemeClr val="tx1"/>
                </a:solidFill>
              </a:rPr>
              <a:t>Цели и задачи должны быть четко сформулированы и конкретизированы исходя из специфики проблемы. Цель –конечный результат, а задачи –вопросы, ответы на которые необходимо получить для достижения цели.</a:t>
            </a:r>
            <a:br>
              <a:rPr lang="ru-RU" sz="2000" dirty="0" smtClean="0">
                <a:solidFill>
                  <a:schemeClr val="tx1"/>
                </a:solidFill>
              </a:rPr>
            </a:br>
            <a:r>
              <a:rPr lang="ru-RU" sz="2000" dirty="0">
                <a:solidFill>
                  <a:schemeClr val="tx1"/>
                </a:solidFill>
              </a:rPr>
              <a:t/>
            </a:r>
            <a:br>
              <a:rPr lang="ru-RU" sz="2000" dirty="0">
                <a:solidFill>
                  <a:schemeClr val="tx1"/>
                </a:solidFill>
              </a:rPr>
            </a:br>
            <a:r>
              <a:rPr lang="ru-RU" sz="2000" dirty="0" smtClean="0">
                <a:solidFill>
                  <a:schemeClr val="tx1"/>
                </a:solidFill>
              </a:rPr>
              <a:t/>
            </a:r>
            <a:br>
              <a:rPr lang="ru-RU" sz="2000" dirty="0" smtClean="0">
                <a:solidFill>
                  <a:schemeClr val="tx1"/>
                </a:solidFill>
              </a:rPr>
            </a:br>
            <a:r>
              <a:rPr lang="ru-RU" sz="2000" b="1" dirty="0" smtClean="0"/>
              <a:t/>
            </a:r>
            <a:br>
              <a:rPr lang="ru-RU" sz="2000" b="1" dirty="0" smtClean="0"/>
            </a:br>
            <a:endParaRPr lang="ru-RU" sz="2000" b="1" dirty="0"/>
          </a:p>
        </p:txBody>
      </p:sp>
    </p:spTree>
    <p:extLst>
      <p:ext uri="{BB962C8B-B14F-4D97-AF65-F5344CB8AC3E}">
        <p14:creationId xmlns:p14="http://schemas.microsoft.com/office/powerpoint/2010/main" xmlns="" val="914658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4813144"/>
          </a:xfrm>
        </p:spPr>
        <p:txBody>
          <a:bodyPr>
            <a:normAutofit/>
          </a:bodyPr>
          <a:lstStyle/>
          <a:p>
            <a:r>
              <a:rPr lang="ru-RU" sz="2400" dirty="0" smtClean="0">
                <a:solidFill>
                  <a:srgbClr val="FF0000"/>
                </a:solidFill>
              </a:rPr>
              <a:t>Программа маркетингового исследования </a:t>
            </a:r>
            <a:r>
              <a:rPr lang="ru-RU" sz="2400" dirty="0" smtClean="0">
                <a:solidFill>
                  <a:schemeClr val="tx1"/>
                </a:solidFill>
              </a:rPr>
              <a:t>– документ, детально определяющий источники, методы, процедуры и инструментарий сбора информации, необходимой и достаточной для достижения его целей и задач. </a:t>
            </a:r>
            <a:br>
              <a:rPr lang="ru-RU" sz="2400" dirty="0" smtClean="0">
                <a:solidFill>
                  <a:schemeClr val="tx1"/>
                </a:solidFill>
              </a:rPr>
            </a:br>
            <a:r>
              <a:rPr lang="ru-RU" sz="2400" dirty="0" smtClean="0">
                <a:solidFill>
                  <a:schemeClr val="tx1"/>
                </a:solidFill>
              </a:rPr>
              <a:t>Особое место в программе занимают источники маркетинговой информации:</a:t>
            </a:r>
            <a:br>
              <a:rPr lang="ru-RU" sz="2400" dirty="0" smtClean="0">
                <a:solidFill>
                  <a:schemeClr val="tx1"/>
                </a:solidFill>
              </a:rPr>
            </a:br>
            <a:r>
              <a:rPr lang="ru-RU" sz="2400" dirty="0" smtClean="0">
                <a:solidFill>
                  <a:srgbClr val="FF0000"/>
                </a:solidFill>
              </a:rPr>
              <a:t>Вторичные </a:t>
            </a:r>
            <a:r>
              <a:rPr lang="ru-RU" sz="2400" dirty="0">
                <a:solidFill>
                  <a:srgbClr val="FF0000"/>
                </a:solidFill>
              </a:rPr>
              <a:t>данные </a:t>
            </a:r>
            <a:r>
              <a:rPr lang="ru-RU" sz="2400" dirty="0">
                <a:solidFill>
                  <a:schemeClr val="tx1"/>
                </a:solidFill>
              </a:rPr>
              <a:t>– это информация, которая уже где-то существует, будучи собранной ранее, для других целей.</a:t>
            </a:r>
            <a:br>
              <a:rPr lang="ru-RU" sz="2400" dirty="0">
                <a:solidFill>
                  <a:schemeClr val="tx1"/>
                </a:solidFill>
              </a:rPr>
            </a:br>
            <a:r>
              <a:rPr lang="ru-RU" sz="2400" dirty="0">
                <a:solidFill>
                  <a:srgbClr val="FF0000"/>
                </a:solidFill>
              </a:rPr>
              <a:t>Первичные данные </a:t>
            </a:r>
            <a:r>
              <a:rPr lang="ru-RU" sz="2400" dirty="0">
                <a:solidFill>
                  <a:schemeClr val="tx1"/>
                </a:solidFill>
              </a:rPr>
              <a:t>– это информация, которая собрана впервые для какой-либо конкретной цели. </a:t>
            </a:r>
            <a:br>
              <a:rPr lang="ru-RU" sz="2400" dirty="0">
                <a:solidFill>
                  <a:schemeClr val="tx1"/>
                </a:solidFill>
              </a:rPr>
            </a:br>
            <a:endParaRPr lang="ru-RU" sz="2400" dirty="0">
              <a:solidFill>
                <a:schemeClr val="tx1"/>
              </a:solidFill>
            </a:endParaRPr>
          </a:p>
        </p:txBody>
      </p:sp>
    </p:spTree>
    <p:extLst>
      <p:ext uri="{BB962C8B-B14F-4D97-AF65-F5344CB8AC3E}">
        <p14:creationId xmlns:p14="http://schemas.microsoft.com/office/powerpoint/2010/main" xmlns="" val="2226061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4957160"/>
          </a:xfrm>
        </p:spPr>
        <p:txBody>
          <a:bodyPr>
            <a:normAutofit/>
          </a:bodyPr>
          <a:lstStyle/>
          <a:p>
            <a:r>
              <a:rPr lang="ru-RU" sz="2400" dirty="0" smtClean="0"/>
              <a:t>Сбор информации </a:t>
            </a:r>
            <a:r>
              <a:rPr lang="ru-RU" sz="2400" dirty="0" smtClean="0">
                <a:solidFill>
                  <a:schemeClr val="tx1"/>
                </a:solidFill>
              </a:rPr>
              <a:t>производится в соответствии с выбранными методами исследований. Для сбора информации необходимо обеспечить:</a:t>
            </a:r>
            <a:br>
              <a:rPr lang="ru-RU" sz="2400" dirty="0" smtClean="0">
                <a:solidFill>
                  <a:schemeClr val="tx1"/>
                </a:solidFill>
              </a:rPr>
            </a:br>
            <a:r>
              <a:rPr lang="ru-RU" sz="2400" dirty="0" smtClean="0">
                <a:solidFill>
                  <a:schemeClr val="tx1"/>
                </a:solidFill>
              </a:rPr>
              <a:t>-подбор и обучение персонала, осуществляющего сбор информации;</a:t>
            </a:r>
            <a:br>
              <a:rPr lang="ru-RU" sz="2400" dirty="0" smtClean="0">
                <a:solidFill>
                  <a:schemeClr val="tx1"/>
                </a:solidFill>
              </a:rPr>
            </a:br>
            <a:r>
              <a:rPr lang="ru-RU" sz="2400" dirty="0" smtClean="0">
                <a:solidFill>
                  <a:schemeClr val="tx1"/>
                </a:solidFill>
              </a:rPr>
              <a:t>-подготовку методического обеспечения работы персонала;</a:t>
            </a:r>
            <a:br>
              <a:rPr lang="ru-RU" sz="2400" dirty="0" smtClean="0">
                <a:solidFill>
                  <a:schemeClr val="tx1"/>
                </a:solidFill>
              </a:rPr>
            </a:br>
            <a:r>
              <a:rPr lang="ru-RU" sz="2400" dirty="0" smtClean="0">
                <a:solidFill>
                  <a:schemeClr val="tx1"/>
                </a:solidFill>
              </a:rPr>
              <a:t>-координацию деятельности персонала и управление процессом сбора информации.</a:t>
            </a:r>
            <a:br>
              <a:rPr lang="ru-RU" sz="2400" dirty="0" smtClean="0">
                <a:solidFill>
                  <a:schemeClr val="tx1"/>
                </a:solidFill>
              </a:rPr>
            </a:br>
            <a:r>
              <a:rPr lang="ru-RU" sz="2400" dirty="0">
                <a:solidFill>
                  <a:schemeClr val="tx1"/>
                </a:solidFill>
              </a:rPr>
              <a:t/>
            </a:r>
            <a:br>
              <a:rPr lang="ru-RU" sz="2400" dirty="0">
                <a:solidFill>
                  <a:schemeClr val="tx1"/>
                </a:solidFill>
              </a:rPr>
            </a:br>
            <a:r>
              <a:rPr lang="ru-RU" sz="2400" dirty="0" smtClean="0">
                <a:solidFill>
                  <a:schemeClr val="tx1"/>
                </a:solidFill>
              </a:rPr>
              <a:t/>
            </a:r>
            <a:br>
              <a:rPr lang="ru-RU" sz="2400" dirty="0" smtClean="0">
                <a:solidFill>
                  <a:schemeClr val="tx1"/>
                </a:solidFill>
              </a:rPr>
            </a:br>
            <a:r>
              <a:rPr lang="ru-RU" sz="2400" dirty="0" smtClean="0">
                <a:solidFill>
                  <a:schemeClr val="tx1"/>
                </a:solidFill>
              </a:rPr>
              <a:t/>
            </a:r>
            <a:br>
              <a:rPr lang="ru-RU" sz="2400" dirty="0" smtClean="0">
                <a:solidFill>
                  <a:schemeClr val="tx1"/>
                </a:solidFill>
              </a:rPr>
            </a:br>
            <a:endParaRPr lang="ru-RU" sz="2400" dirty="0">
              <a:solidFill>
                <a:schemeClr val="tx1"/>
              </a:solidFill>
            </a:endParaRPr>
          </a:p>
        </p:txBody>
      </p:sp>
    </p:spTree>
    <p:extLst>
      <p:ext uri="{BB962C8B-B14F-4D97-AF65-F5344CB8AC3E}">
        <p14:creationId xmlns:p14="http://schemas.microsoft.com/office/powerpoint/2010/main" xmlns="" val="3492335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5389208"/>
          </a:xfrm>
        </p:spPr>
        <p:txBody>
          <a:bodyPr>
            <a:normAutofit fontScale="90000"/>
          </a:bodyPr>
          <a:lstStyle/>
          <a:p>
            <a:r>
              <a:rPr lang="ru-RU" sz="2400" dirty="0" smtClean="0"/>
              <a:t>Анализ и интерпретация данных </a:t>
            </a:r>
            <a:r>
              <a:rPr lang="ru-RU" sz="2400" dirty="0" smtClean="0">
                <a:solidFill>
                  <a:schemeClr val="tx1"/>
                </a:solidFill>
              </a:rPr>
              <a:t>предполагают извлечение из совокупности полученных данных наиболее важных сведений и результатов. Для проведения анализа используются статистические методы. Например: средние величины, кластерный анализ, факторный анализ, корреляционный анализ.</a:t>
            </a:r>
            <a:br>
              <a:rPr lang="ru-RU" sz="2400" dirty="0" smtClean="0">
                <a:solidFill>
                  <a:schemeClr val="tx1"/>
                </a:solidFill>
              </a:rPr>
            </a:br>
            <a:r>
              <a:rPr lang="ru-RU" sz="2400" dirty="0" smtClean="0">
                <a:solidFill>
                  <a:schemeClr val="accent2">
                    <a:lumMod val="75000"/>
                  </a:schemeClr>
                </a:solidFill>
              </a:rPr>
              <a:t>Представление результатов исследования </a:t>
            </a:r>
            <a:r>
              <a:rPr lang="ru-RU" sz="2400" dirty="0" smtClean="0">
                <a:solidFill>
                  <a:schemeClr val="tx1"/>
                </a:solidFill>
              </a:rPr>
              <a:t>осуществляется в виде краткого общедоступного изложения его сущности  либо полного научного отчета. В нем  в систематизированной  и максимально наглядной форме  (таблицы, графики, диаграммы) излагается суть исследования  и содержатся детально  обоснованные выводы и рекомендации относительно того, какие следует предпринимать действия для разрешения проблемы и принятия соответствующего маркетингового решения.</a:t>
            </a:r>
            <a:br>
              <a:rPr lang="ru-RU" sz="2400" dirty="0" smtClean="0">
                <a:solidFill>
                  <a:schemeClr val="tx1"/>
                </a:solidFill>
              </a:rPr>
            </a:br>
            <a:r>
              <a:rPr lang="ru-RU" sz="2400" dirty="0" smtClean="0">
                <a:solidFill>
                  <a:schemeClr val="tx1"/>
                </a:solidFill>
              </a:rPr>
              <a:t/>
            </a:r>
            <a:br>
              <a:rPr lang="ru-RU" sz="2400" dirty="0" smtClean="0">
                <a:solidFill>
                  <a:schemeClr val="tx1"/>
                </a:solidFill>
              </a:rPr>
            </a:br>
            <a:endParaRPr lang="ru-RU" sz="2400" dirty="0">
              <a:solidFill>
                <a:schemeClr val="tx1"/>
              </a:solidFill>
            </a:endParaRPr>
          </a:p>
        </p:txBody>
      </p:sp>
    </p:spTree>
    <p:extLst>
      <p:ext uri="{BB962C8B-B14F-4D97-AF65-F5344CB8AC3E}">
        <p14:creationId xmlns:p14="http://schemas.microsoft.com/office/powerpoint/2010/main" xmlns="" val="2598483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4885152"/>
          </a:xfrm>
        </p:spPr>
        <p:txBody>
          <a:bodyPr>
            <a:normAutofit fontScale="90000"/>
          </a:bodyPr>
          <a:lstStyle/>
          <a:p>
            <a:r>
              <a:rPr lang="ru-RU" sz="2400" dirty="0" smtClean="0"/>
              <a:t>Методы проведения маркетинговых исследований</a:t>
            </a:r>
            <a:br>
              <a:rPr lang="ru-RU" sz="2400" dirty="0" smtClean="0"/>
            </a:br>
            <a:r>
              <a:rPr lang="ru-RU" sz="2400" dirty="0" smtClean="0">
                <a:solidFill>
                  <a:srgbClr val="FF0000"/>
                </a:solidFill>
              </a:rPr>
              <a:t>В рамках кабинетных исследований выделяют</a:t>
            </a:r>
            <a:r>
              <a:rPr lang="ru-RU" sz="2400" dirty="0" smtClean="0"/>
              <a:t>:</a:t>
            </a:r>
            <a:br>
              <a:rPr lang="ru-RU" sz="2400" dirty="0" smtClean="0"/>
            </a:br>
            <a:r>
              <a:rPr lang="ru-RU" sz="2400" dirty="0" smtClean="0">
                <a:solidFill>
                  <a:schemeClr val="tx1"/>
                </a:solidFill>
              </a:rPr>
              <a:t>1) Традиционный метод анализа документов</a:t>
            </a:r>
            <a:br>
              <a:rPr lang="ru-RU" sz="2400" dirty="0" smtClean="0">
                <a:solidFill>
                  <a:schemeClr val="tx1"/>
                </a:solidFill>
              </a:rPr>
            </a:br>
            <a:r>
              <a:rPr lang="ru-RU" sz="2400" dirty="0" smtClean="0">
                <a:solidFill>
                  <a:schemeClr val="tx1"/>
                </a:solidFill>
              </a:rPr>
              <a:t>2) Информативно – целевой анализ </a:t>
            </a:r>
            <a:br>
              <a:rPr lang="ru-RU" sz="2400" dirty="0" smtClean="0">
                <a:solidFill>
                  <a:schemeClr val="tx1"/>
                </a:solidFill>
              </a:rPr>
            </a:br>
            <a:r>
              <a:rPr lang="ru-RU" sz="2400" dirty="0" smtClean="0">
                <a:solidFill>
                  <a:schemeClr val="tx1"/>
                </a:solidFill>
              </a:rPr>
              <a:t>3) </a:t>
            </a:r>
            <a:r>
              <a:rPr lang="ru-RU" sz="2400" dirty="0" err="1" smtClean="0">
                <a:solidFill>
                  <a:schemeClr val="tx1"/>
                </a:solidFill>
              </a:rPr>
              <a:t>Контент</a:t>
            </a:r>
            <a:r>
              <a:rPr lang="ru-RU" sz="2400" dirty="0" smtClean="0">
                <a:solidFill>
                  <a:schemeClr val="tx1"/>
                </a:solidFill>
              </a:rPr>
              <a:t> –анализ</a:t>
            </a:r>
            <a:r>
              <a:rPr lang="ru-RU" sz="2400" dirty="0" smtClean="0"/>
              <a:t/>
            </a:r>
            <a:br>
              <a:rPr lang="ru-RU" sz="2400" dirty="0" smtClean="0"/>
            </a:br>
            <a:r>
              <a:rPr lang="ru-RU" sz="2400" dirty="0" smtClean="0">
                <a:solidFill>
                  <a:srgbClr val="FF0000"/>
                </a:solidFill>
              </a:rPr>
              <a:t>Традиционный анализ </a:t>
            </a:r>
            <a:r>
              <a:rPr lang="ru-RU" sz="2400" dirty="0" smtClean="0">
                <a:solidFill>
                  <a:schemeClr val="tx1"/>
                </a:solidFill>
              </a:rPr>
              <a:t>– это цепочка умственных, логических построений, направленных на выявление сути анализируемого материала. </a:t>
            </a:r>
            <a:br>
              <a:rPr lang="ru-RU" sz="2400" dirty="0" smtClean="0">
                <a:solidFill>
                  <a:schemeClr val="tx1"/>
                </a:solidFill>
              </a:rPr>
            </a:br>
            <a:r>
              <a:rPr lang="ru-RU" sz="2400" b="1" dirty="0" smtClean="0"/>
              <a:t> </a:t>
            </a:r>
            <a:r>
              <a:rPr lang="ru-RU" sz="2400" dirty="0" smtClean="0">
                <a:solidFill>
                  <a:srgbClr val="FF0000"/>
                </a:solidFill>
              </a:rPr>
              <a:t>Информационно-целевой анализ </a:t>
            </a:r>
            <a:r>
              <a:rPr lang="ru-RU" sz="2400" dirty="0" smtClean="0">
                <a:solidFill>
                  <a:schemeClr val="tx1"/>
                </a:solidFill>
              </a:rPr>
              <a:t>представляет собой метод изучения текстовых документов с целью выявления их информативности, под которой понимают способность текста, во первых, донести до получателя информации</a:t>
            </a:r>
            <a:br>
              <a:rPr lang="ru-RU" sz="2400" dirty="0" smtClean="0">
                <a:solidFill>
                  <a:schemeClr val="tx1"/>
                </a:solidFill>
              </a:rPr>
            </a:br>
            <a:r>
              <a:rPr lang="ru-RU" sz="2400" dirty="0" smtClean="0">
                <a:solidFill>
                  <a:schemeClr val="tx1"/>
                </a:solidFill>
              </a:rPr>
              <a:t>основной замысел автора и, во вторых, быть источником определенных сведений.</a:t>
            </a:r>
            <a:endParaRPr lang="ru-RU" sz="2400" dirty="0">
              <a:solidFill>
                <a:schemeClr val="tx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92696"/>
            <a:ext cx="8305800" cy="5461216"/>
          </a:xfrm>
        </p:spPr>
        <p:txBody>
          <a:bodyPr>
            <a:normAutofit/>
          </a:bodyPr>
          <a:lstStyle/>
          <a:p>
            <a:r>
              <a:rPr lang="ru-RU" sz="2400" dirty="0" smtClean="0">
                <a:solidFill>
                  <a:srgbClr val="FF0000"/>
                </a:solidFill>
              </a:rPr>
              <a:t>Контент анализ (англ. </a:t>
            </a:r>
            <a:r>
              <a:rPr lang="ru-RU" sz="2400" i="1" dirty="0" err="1" smtClean="0">
                <a:solidFill>
                  <a:srgbClr val="FF0000"/>
                </a:solidFill>
              </a:rPr>
              <a:t>content</a:t>
            </a:r>
            <a:r>
              <a:rPr lang="ru-RU" sz="2400" i="1" dirty="0" smtClean="0">
                <a:solidFill>
                  <a:srgbClr val="FF0000"/>
                </a:solidFill>
              </a:rPr>
              <a:t> </a:t>
            </a:r>
            <a:r>
              <a:rPr lang="ru-RU" sz="2400" i="1" dirty="0" err="1" smtClean="0">
                <a:solidFill>
                  <a:srgbClr val="FF0000"/>
                </a:solidFill>
              </a:rPr>
              <a:t>analysis</a:t>
            </a:r>
            <a:r>
              <a:rPr lang="ru-RU" sz="2400" i="1" dirty="0" smtClean="0">
                <a:solidFill>
                  <a:srgbClr val="FF0000"/>
                </a:solidFill>
              </a:rPr>
              <a:t> — анализ содержания) представляет</a:t>
            </a:r>
            <a:r>
              <a:rPr lang="ru-RU" sz="2400" i="1" dirty="0" smtClean="0"/>
              <a:t> </a:t>
            </a:r>
            <a:r>
              <a:rPr lang="ru-RU" sz="2400" dirty="0" smtClean="0">
                <a:solidFill>
                  <a:schemeClr val="tx1"/>
                </a:solidFill>
              </a:rPr>
              <a:t>собой формализованный метод качественно-количественного изучения документов, основанный на выделении в их содержании определенных смысловых</a:t>
            </a:r>
            <a:br>
              <a:rPr lang="ru-RU" sz="2400" dirty="0" smtClean="0">
                <a:solidFill>
                  <a:schemeClr val="tx1"/>
                </a:solidFill>
              </a:rPr>
            </a:br>
            <a:r>
              <a:rPr lang="ru-RU" sz="2400" dirty="0" smtClean="0">
                <a:solidFill>
                  <a:schemeClr val="tx1"/>
                </a:solidFill>
              </a:rPr>
              <a:t>единиц (понятий, тем, туристских продуктов, названий предприятий, товарных марок и т. д.). Основным достоинством метода является возможность статистической обработки результатов анализа, так как в процессе его проведения определяются такие количественные характеристики, как общий объем и частота встречаемости исследуемых смысловых единиц в каждом источнике.</a:t>
            </a: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endParaRPr lang="ru-RU"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5245192"/>
          </a:xfrm>
        </p:spPr>
        <p:txBody>
          <a:bodyPr>
            <a:normAutofit/>
          </a:bodyPr>
          <a:lstStyle/>
          <a:p>
            <a:r>
              <a:rPr lang="ru-RU" sz="2400" dirty="0" smtClean="0">
                <a:solidFill>
                  <a:srgbClr val="FF0000"/>
                </a:solidFill>
              </a:rPr>
              <a:t>В рамках полевых исследований выделяют методы опроса, наблюдения, эксперимента.</a:t>
            </a:r>
            <a:br>
              <a:rPr lang="ru-RU" sz="2400" dirty="0" smtClean="0">
                <a:solidFill>
                  <a:srgbClr val="FF0000"/>
                </a:solidFill>
              </a:rPr>
            </a:br>
            <a:r>
              <a:rPr lang="ru-RU" sz="2400" b="1" dirty="0" smtClean="0"/>
              <a:t> </a:t>
            </a:r>
            <a:r>
              <a:rPr lang="ru-RU" sz="2400" b="1" dirty="0" smtClean="0">
                <a:solidFill>
                  <a:srgbClr val="FF0000"/>
                </a:solidFill>
              </a:rPr>
              <a:t>Опрос</a:t>
            </a:r>
            <a:r>
              <a:rPr lang="ru-RU" sz="2400" b="1" dirty="0" smtClean="0"/>
              <a:t> </a:t>
            </a:r>
            <a:r>
              <a:rPr lang="ru-RU" sz="2400" dirty="0" smtClean="0">
                <a:solidFill>
                  <a:schemeClr val="tx1"/>
                </a:solidFill>
              </a:rPr>
              <a:t>— это метод сбора первичной маркетинговой информации, предусматривающий, во первых, письменное или устное обращение исследователей к определенной совокупности людей (респондентов) с вопросами, содержание которых отражает изучаемую проблему, и, во вторых, регистрацию, статистическую обработку и интерпретацию полученных ответов. </a:t>
            </a:r>
            <a:br>
              <a:rPr lang="ru-RU" sz="2400" dirty="0" smtClean="0">
                <a:solidFill>
                  <a:schemeClr val="tx1"/>
                </a:solidFill>
              </a:rPr>
            </a:br>
            <a:r>
              <a:rPr lang="ru-RU" sz="2400" dirty="0" smtClean="0">
                <a:solidFill>
                  <a:srgbClr val="FF0000"/>
                </a:solidFill>
              </a:rPr>
              <a:t/>
            </a:r>
            <a:br>
              <a:rPr lang="ru-RU" sz="2400" dirty="0" smtClean="0">
                <a:solidFill>
                  <a:srgbClr val="FF0000"/>
                </a:solidFill>
              </a:rPr>
            </a:br>
            <a:r>
              <a:rPr lang="ru-RU" sz="2400" dirty="0" smtClean="0">
                <a:solidFill>
                  <a:srgbClr val="FF0000"/>
                </a:solidFill>
              </a:rPr>
              <a:t/>
            </a:r>
            <a:br>
              <a:rPr lang="ru-RU" sz="2400" dirty="0" smtClean="0">
                <a:solidFill>
                  <a:srgbClr val="FF0000"/>
                </a:solidFill>
              </a:rPr>
            </a:br>
            <a:endParaRPr lang="ru-RU" sz="2400"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539552" y="1340768"/>
            <a:ext cx="8064896" cy="4536504"/>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2411760" y="692696"/>
            <a:ext cx="3619500" cy="428625"/>
          </a:xfrm>
          <a:prstGeom prst="rect">
            <a:avLst/>
          </a:prstGeom>
          <a:ln>
            <a:headEnd/>
            <a:tailEnd/>
          </a:ln>
        </p:spPr>
        <p:style>
          <a:lnRef idx="1">
            <a:schemeClr val="accent2"/>
          </a:lnRef>
          <a:fillRef idx="3">
            <a:schemeClr val="accent2"/>
          </a:fillRef>
          <a:effectRef idx="2">
            <a:schemeClr val="accent2"/>
          </a:effectRef>
          <a:fontRef idx="minor">
            <a:schemeClr val="lt1"/>
          </a:fontRef>
        </p:style>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20688"/>
            <a:ext cx="8305800" cy="5389208"/>
          </a:xfrm>
        </p:spPr>
        <p:txBody>
          <a:bodyPr>
            <a:normAutofit fontScale="90000"/>
          </a:bodyPr>
          <a:lstStyle/>
          <a:p>
            <a:r>
              <a:rPr lang="ru-RU" sz="2700" dirty="0" smtClean="0">
                <a:solidFill>
                  <a:schemeClr val="tx1"/>
                </a:solidFill>
              </a:rPr>
              <a:t>В практике маркетинга применяются две основные формы опроса: </a:t>
            </a:r>
            <a:r>
              <a:rPr lang="ru-RU" sz="2700" dirty="0" smtClean="0">
                <a:solidFill>
                  <a:srgbClr val="FF0000"/>
                </a:solidFill>
              </a:rPr>
              <a:t>анкетирование</a:t>
            </a:r>
            <a:r>
              <a:rPr lang="ru-RU" sz="2700" dirty="0" smtClean="0"/>
              <a:t> </a:t>
            </a:r>
            <a:r>
              <a:rPr lang="ru-RU" sz="2700" dirty="0" smtClean="0">
                <a:solidFill>
                  <a:schemeClr val="tx1"/>
                </a:solidFill>
              </a:rPr>
              <a:t>и</a:t>
            </a:r>
            <a:r>
              <a:rPr lang="ru-RU" sz="2700" dirty="0" smtClean="0"/>
              <a:t> </a:t>
            </a:r>
            <a:r>
              <a:rPr lang="ru-RU" sz="2700" dirty="0" smtClean="0">
                <a:solidFill>
                  <a:srgbClr val="FF0000"/>
                </a:solidFill>
              </a:rPr>
              <a:t>интервьюирование</a:t>
            </a:r>
            <a:r>
              <a:rPr lang="ru-RU" sz="2700" dirty="0" smtClean="0"/>
              <a:t>.</a:t>
            </a:r>
            <a:br>
              <a:rPr lang="ru-RU" sz="2700" dirty="0" smtClean="0"/>
            </a:br>
            <a:r>
              <a:rPr lang="ru-RU" sz="2700" dirty="0" smtClean="0">
                <a:solidFill>
                  <a:schemeClr val="tx1"/>
                </a:solidFill>
              </a:rPr>
              <a:t>При </a:t>
            </a:r>
            <a:r>
              <a:rPr lang="ru-RU" sz="2700" i="1" dirty="0" smtClean="0">
                <a:solidFill>
                  <a:srgbClr val="FF0000"/>
                </a:solidFill>
              </a:rPr>
              <a:t>анкетировании</a:t>
            </a:r>
            <a:r>
              <a:rPr lang="ru-RU" sz="2700" i="1" dirty="0" smtClean="0">
                <a:solidFill>
                  <a:schemeClr val="tx1"/>
                </a:solidFill>
              </a:rPr>
              <a:t> респондент письменно отвечает на вопросы в присут</a:t>
            </a:r>
            <a:r>
              <a:rPr lang="ru-RU" sz="2700" dirty="0" smtClean="0">
                <a:solidFill>
                  <a:schemeClr val="tx1"/>
                </a:solidFill>
              </a:rPr>
              <a:t>ствии исследователя (анкетера) или без него.</a:t>
            </a:r>
            <a:br>
              <a:rPr lang="ru-RU" sz="2700" dirty="0" smtClean="0">
                <a:solidFill>
                  <a:schemeClr val="tx1"/>
                </a:solidFill>
              </a:rPr>
            </a:br>
            <a:r>
              <a:rPr lang="ru-RU" sz="2800" dirty="0" smtClean="0"/>
              <a:t> </a:t>
            </a:r>
            <a:r>
              <a:rPr lang="ru-RU" sz="2700" dirty="0" smtClean="0">
                <a:solidFill>
                  <a:schemeClr val="tx1"/>
                </a:solidFill>
              </a:rPr>
              <a:t>По форме проведения анкетирование может быть </a:t>
            </a:r>
            <a:r>
              <a:rPr lang="ru-RU" sz="2700" dirty="0" smtClean="0">
                <a:solidFill>
                  <a:srgbClr val="FF0000"/>
                </a:solidFill>
              </a:rPr>
              <a:t>индивидуальным</a:t>
            </a:r>
            <a:r>
              <a:rPr lang="ru-RU" sz="2700" dirty="0" smtClean="0">
                <a:solidFill>
                  <a:schemeClr val="tx1"/>
                </a:solidFill>
              </a:rPr>
              <a:t> или </a:t>
            </a:r>
            <a:r>
              <a:rPr lang="ru-RU" sz="2700" dirty="0" smtClean="0">
                <a:solidFill>
                  <a:srgbClr val="FF0000"/>
                </a:solidFill>
              </a:rPr>
              <a:t>групповым.</a:t>
            </a:r>
            <a:r>
              <a:rPr lang="ru-RU" sz="2700" dirty="0" smtClean="0">
                <a:solidFill>
                  <a:schemeClr val="tx1"/>
                </a:solidFill>
              </a:rPr>
              <a:t/>
            </a:r>
            <a:br>
              <a:rPr lang="ru-RU" sz="2700" dirty="0" smtClean="0">
                <a:solidFill>
                  <a:schemeClr val="tx1"/>
                </a:solidFill>
              </a:rPr>
            </a:br>
            <a:r>
              <a:rPr lang="ru-RU" sz="2700" dirty="0" smtClean="0">
                <a:solidFill>
                  <a:schemeClr val="tx1"/>
                </a:solidFill>
              </a:rPr>
              <a:t> Анкетирование бывает также </a:t>
            </a:r>
            <a:r>
              <a:rPr lang="ru-RU" sz="2700" dirty="0" smtClean="0">
                <a:solidFill>
                  <a:srgbClr val="FF0000"/>
                </a:solidFill>
              </a:rPr>
              <a:t>очным</a:t>
            </a:r>
            <a:r>
              <a:rPr lang="ru-RU" sz="2700" dirty="0" smtClean="0">
                <a:solidFill>
                  <a:schemeClr val="tx1"/>
                </a:solidFill>
              </a:rPr>
              <a:t> и </a:t>
            </a:r>
            <a:r>
              <a:rPr lang="ru-RU" sz="2700" dirty="0" smtClean="0">
                <a:solidFill>
                  <a:srgbClr val="FF0000"/>
                </a:solidFill>
              </a:rPr>
              <a:t>заочным.</a:t>
            </a:r>
            <a:r>
              <a:rPr lang="ru-RU" sz="2700" dirty="0" smtClean="0">
                <a:solidFill>
                  <a:schemeClr val="tx1"/>
                </a:solidFill>
              </a:rPr>
              <a:t/>
            </a:r>
            <a:br>
              <a:rPr lang="ru-RU" sz="2700" dirty="0" smtClean="0">
                <a:solidFill>
                  <a:schemeClr val="tx1"/>
                </a:solidFill>
              </a:rPr>
            </a:br>
            <a:r>
              <a:rPr lang="ru-RU" sz="2700" i="1" dirty="0" smtClean="0">
                <a:solidFill>
                  <a:srgbClr val="FF0000"/>
                </a:solidFill>
              </a:rPr>
              <a:t>Интервьюирование</a:t>
            </a:r>
            <a:r>
              <a:rPr lang="ru-RU" sz="2700" i="1" dirty="0" smtClean="0">
                <a:solidFill>
                  <a:schemeClr val="tx1"/>
                </a:solidFill>
              </a:rPr>
              <a:t> как форма опроса предполагает личное общение с рес</a:t>
            </a:r>
            <a:r>
              <a:rPr lang="ru-RU" sz="2700" dirty="0" smtClean="0">
                <a:solidFill>
                  <a:schemeClr val="tx1"/>
                </a:solidFill>
              </a:rPr>
              <a:t>пондентом, при котором исследователь (интервьюер) сам задает вопросы и фиксирует ответы.</a:t>
            </a:r>
            <a:br>
              <a:rPr lang="ru-RU" sz="2700" dirty="0" smtClean="0">
                <a:solidFill>
                  <a:schemeClr val="tx1"/>
                </a:solidFill>
              </a:rPr>
            </a:br>
            <a:r>
              <a:rPr lang="ru-RU" sz="2700" dirty="0" smtClean="0">
                <a:solidFill>
                  <a:srgbClr val="FF0000"/>
                </a:solidFill>
              </a:rPr>
              <a:t/>
            </a:r>
            <a:br>
              <a:rPr lang="ru-RU" sz="2700" dirty="0" smtClean="0">
                <a:solidFill>
                  <a:srgbClr val="FF0000"/>
                </a:solidFill>
              </a:rPr>
            </a:br>
            <a:endParaRPr lang="ru-RU" sz="2700"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5605232"/>
          </a:xfrm>
        </p:spPr>
        <p:txBody>
          <a:bodyPr>
            <a:normAutofit/>
          </a:bodyPr>
          <a:lstStyle/>
          <a:p>
            <a:r>
              <a:rPr lang="ru-RU" sz="2400" i="1" dirty="0" smtClean="0">
                <a:solidFill>
                  <a:schemeClr val="tx1"/>
                </a:solidFill>
              </a:rPr>
              <a:t>По форме проведения интервью может быть </a:t>
            </a:r>
            <a:r>
              <a:rPr lang="ru-RU" sz="2400" i="1" dirty="0" smtClean="0">
                <a:solidFill>
                  <a:srgbClr val="FF0000"/>
                </a:solidFill>
              </a:rPr>
              <a:t>прямым</a:t>
            </a:r>
            <a:r>
              <a:rPr lang="ru-RU" sz="2400" i="1" dirty="0" smtClean="0">
                <a:solidFill>
                  <a:schemeClr val="tx1"/>
                </a:solidFill>
              </a:rPr>
              <a:t> (личным) и </a:t>
            </a:r>
            <a:r>
              <a:rPr lang="ru-RU" sz="2400" i="1" dirty="0" smtClean="0">
                <a:solidFill>
                  <a:srgbClr val="FF0000"/>
                </a:solidFill>
              </a:rPr>
              <a:t>опосре</a:t>
            </a:r>
            <a:r>
              <a:rPr lang="ru-RU" sz="2400" dirty="0" smtClean="0">
                <a:solidFill>
                  <a:srgbClr val="FF0000"/>
                </a:solidFill>
              </a:rPr>
              <a:t>дованным </a:t>
            </a:r>
            <a:r>
              <a:rPr lang="ru-RU" sz="2400" dirty="0" smtClean="0">
                <a:solidFill>
                  <a:schemeClr val="tx1"/>
                </a:solidFill>
              </a:rPr>
              <a:t>(например, по телефону).</a:t>
            </a:r>
            <a:br>
              <a:rPr lang="ru-RU" sz="2400" dirty="0" smtClean="0">
                <a:solidFill>
                  <a:schemeClr val="tx1"/>
                </a:solidFill>
              </a:rPr>
            </a:br>
            <a:r>
              <a:rPr lang="ru-RU" sz="2400" i="1" dirty="0" smtClean="0">
                <a:solidFill>
                  <a:schemeClr val="tx1"/>
                </a:solidFill>
              </a:rPr>
              <a:t>В зависимости от цели проведения и направленности различают </a:t>
            </a:r>
            <a:r>
              <a:rPr lang="ru-RU" sz="2400" i="1" dirty="0" smtClean="0">
                <a:solidFill>
                  <a:srgbClr val="FF0000"/>
                </a:solidFill>
              </a:rPr>
              <a:t>глу</a:t>
            </a:r>
            <a:r>
              <a:rPr lang="ru-RU" sz="2400" dirty="0" smtClean="0">
                <a:solidFill>
                  <a:srgbClr val="FF0000"/>
                </a:solidFill>
              </a:rPr>
              <a:t>бинное</a:t>
            </a:r>
            <a:r>
              <a:rPr lang="ru-RU" sz="2400" dirty="0" smtClean="0">
                <a:solidFill>
                  <a:schemeClr val="tx1"/>
                </a:solidFill>
              </a:rPr>
              <a:t> (клиническое, длительное) и </a:t>
            </a:r>
            <a:r>
              <a:rPr lang="ru-RU" sz="2400" dirty="0" smtClean="0">
                <a:solidFill>
                  <a:srgbClr val="FF0000"/>
                </a:solidFill>
              </a:rPr>
              <a:t>фокусированное</a:t>
            </a:r>
            <a:r>
              <a:rPr lang="ru-RU" sz="2400" dirty="0" smtClean="0">
                <a:solidFill>
                  <a:schemeClr val="tx1"/>
                </a:solidFill>
              </a:rPr>
              <a:t> (кратковременное) интервью. Цель </a:t>
            </a:r>
            <a:r>
              <a:rPr lang="ru-RU" sz="2400" i="1" dirty="0" smtClean="0">
                <a:solidFill>
                  <a:schemeClr val="tx1"/>
                </a:solidFill>
              </a:rPr>
              <a:t>глубинного интервью — получение максимально полной инфор</a:t>
            </a:r>
            <a:r>
              <a:rPr lang="ru-RU" sz="2400" dirty="0" smtClean="0">
                <a:solidFill>
                  <a:schemeClr val="tx1"/>
                </a:solidFill>
              </a:rPr>
              <a:t>мации о внутренних побуждениях, мотивах, склонностях, характеристиках респондента в ходе его собеседования с интервьюером при свободной или направленной формулировке вопросов. </a:t>
            </a:r>
            <a:br>
              <a:rPr lang="ru-RU" sz="2400" dirty="0" smtClean="0">
                <a:solidFill>
                  <a:schemeClr val="tx1"/>
                </a:solidFill>
              </a:rPr>
            </a:br>
            <a:r>
              <a:rPr lang="ru-RU" sz="2400" i="1" dirty="0" smtClean="0">
                <a:solidFill>
                  <a:srgbClr val="FF0000"/>
                </a:solidFill>
              </a:rPr>
              <a:t>Фокусированное интервью </a:t>
            </a:r>
            <a:r>
              <a:rPr lang="ru-RU" sz="2400" i="1" dirty="0" smtClean="0">
                <a:solidFill>
                  <a:schemeClr val="tx1"/>
                </a:solidFill>
              </a:rPr>
              <a:t>обращено на </a:t>
            </a:r>
            <a:r>
              <a:rPr lang="ru-RU" sz="2400" dirty="0" smtClean="0">
                <a:solidFill>
                  <a:schemeClr val="tx1"/>
                </a:solidFill>
              </a:rPr>
              <a:t>получение сведений о конкретной проблеме, ситуации или явлении.</a:t>
            </a:r>
            <a:br>
              <a:rPr lang="ru-RU" sz="2400" dirty="0" smtClean="0">
                <a:solidFill>
                  <a:schemeClr val="tx1"/>
                </a:solidFill>
              </a:rPr>
            </a:br>
            <a:r>
              <a:rPr lang="ru-RU" sz="2400" dirty="0" smtClean="0">
                <a:solidFill>
                  <a:schemeClr val="tx1"/>
                </a:solidFill>
              </a:rPr>
              <a:t/>
            </a:r>
            <a:br>
              <a:rPr lang="ru-RU" sz="2400" dirty="0" smtClean="0">
                <a:solidFill>
                  <a:schemeClr val="tx1"/>
                </a:solidFill>
              </a:rPr>
            </a:br>
            <a:endParaRPr lang="ru-RU" sz="2400" dirty="0">
              <a:solidFill>
                <a:schemeClr val="tx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5605232"/>
          </a:xfrm>
        </p:spPr>
        <p:txBody>
          <a:bodyPr>
            <a:normAutofit fontScale="90000"/>
          </a:bodyPr>
          <a:lstStyle/>
          <a:p>
            <a:r>
              <a:rPr lang="ru-RU" sz="2400" i="1" dirty="0" smtClean="0">
                <a:solidFill>
                  <a:schemeClr val="tx1"/>
                </a:solidFill>
              </a:rPr>
              <a:t/>
            </a:r>
            <a:br>
              <a:rPr lang="ru-RU" sz="2400" i="1" dirty="0" smtClean="0">
                <a:solidFill>
                  <a:schemeClr val="tx1"/>
                </a:solidFill>
              </a:rPr>
            </a:br>
            <a:r>
              <a:rPr lang="ru-RU" sz="2400" i="1" dirty="0" smtClean="0">
                <a:solidFill>
                  <a:schemeClr val="tx1"/>
                </a:solidFill>
              </a:rPr>
              <a:t/>
            </a:r>
            <a:br>
              <a:rPr lang="ru-RU" sz="2400" i="1" dirty="0" smtClean="0">
                <a:solidFill>
                  <a:schemeClr val="tx1"/>
                </a:solidFill>
              </a:rPr>
            </a:br>
            <a:r>
              <a:rPr lang="ru-RU" sz="2400" i="1" dirty="0" smtClean="0">
                <a:solidFill>
                  <a:schemeClr val="tx1"/>
                </a:solidFill>
              </a:rPr>
              <a:t/>
            </a:r>
            <a:br>
              <a:rPr lang="ru-RU" sz="2400" i="1" dirty="0" smtClean="0">
                <a:solidFill>
                  <a:schemeClr val="tx1"/>
                </a:solidFill>
              </a:rPr>
            </a:br>
            <a:r>
              <a:rPr lang="ru-RU" sz="2400" i="1" dirty="0" smtClean="0">
                <a:solidFill>
                  <a:schemeClr val="tx1"/>
                </a:solidFill>
              </a:rPr>
              <a:t/>
            </a:r>
            <a:br>
              <a:rPr lang="ru-RU" sz="2400" i="1" dirty="0" smtClean="0">
                <a:solidFill>
                  <a:schemeClr val="tx1"/>
                </a:solidFill>
              </a:rPr>
            </a:br>
            <a:r>
              <a:rPr lang="ru-RU" sz="2400" i="1" dirty="0" smtClean="0">
                <a:solidFill>
                  <a:schemeClr val="tx1"/>
                </a:solidFill>
              </a:rPr>
              <a:t/>
            </a:r>
            <a:br>
              <a:rPr lang="ru-RU" sz="2400" i="1" dirty="0" smtClean="0">
                <a:solidFill>
                  <a:schemeClr val="tx1"/>
                </a:solidFill>
              </a:rPr>
            </a:br>
            <a:r>
              <a:rPr lang="ru-RU" sz="2400" i="1" dirty="0" smtClean="0">
                <a:solidFill>
                  <a:schemeClr val="tx1"/>
                </a:solidFill>
              </a:rPr>
              <a:t/>
            </a:r>
            <a:br>
              <a:rPr lang="ru-RU" sz="2400" i="1" dirty="0" smtClean="0">
                <a:solidFill>
                  <a:schemeClr val="tx1"/>
                </a:solidFill>
              </a:rPr>
            </a:br>
            <a:r>
              <a:rPr lang="ru-RU" sz="2200" i="1" dirty="0" smtClean="0">
                <a:solidFill>
                  <a:schemeClr val="tx1"/>
                </a:solidFill>
              </a:rPr>
              <a:t>По степени направленности (структурированности) интервью подраз</a:t>
            </a:r>
            <a:r>
              <a:rPr lang="ru-RU" sz="2200" dirty="0" smtClean="0">
                <a:solidFill>
                  <a:schemeClr val="tx1"/>
                </a:solidFill>
              </a:rPr>
              <a:t>деляются на три вида: </a:t>
            </a:r>
            <a:r>
              <a:rPr lang="ru-RU" sz="2200" dirty="0" smtClean="0">
                <a:solidFill>
                  <a:srgbClr val="FF0000"/>
                </a:solidFill>
              </a:rPr>
              <a:t>структурированное, </a:t>
            </a:r>
            <a:r>
              <a:rPr lang="ru-RU" sz="2200" dirty="0" err="1" smtClean="0">
                <a:solidFill>
                  <a:srgbClr val="FF0000"/>
                </a:solidFill>
              </a:rPr>
              <a:t>полуструктурированное</a:t>
            </a:r>
            <a:r>
              <a:rPr lang="ru-RU" sz="2200" dirty="0" smtClean="0">
                <a:solidFill>
                  <a:srgbClr val="FF0000"/>
                </a:solidFill>
              </a:rPr>
              <a:t>, неструктурированное.</a:t>
            </a:r>
            <a:br>
              <a:rPr lang="ru-RU" sz="2200" dirty="0" smtClean="0">
                <a:solidFill>
                  <a:srgbClr val="FF0000"/>
                </a:solidFill>
              </a:rPr>
            </a:br>
            <a:r>
              <a:rPr lang="ru-RU" sz="2200" i="1" dirty="0" smtClean="0">
                <a:solidFill>
                  <a:srgbClr val="FF0000"/>
                </a:solidFill>
              </a:rPr>
              <a:t>Структурированное (стандартизированное)</a:t>
            </a:r>
            <a:r>
              <a:rPr lang="ru-RU" sz="2200" i="1" dirty="0" smtClean="0"/>
              <a:t> </a:t>
            </a:r>
            <a:r>
              <a:rPr lang="ru-RU" sz="2200" i="1" dirty="0" smtClean="0">
                <a:solidFill>
                  <a:schemeClr val="tx1"/>
                </a:solidFill>
              </a:rPr>
              <a:t>интервью предполагает де</a:t>
            </a:r>
            <a:r>
              <a:rPr lang="ru-RU" sz="2200" dirty="0" smtClean="0">
                <a:solidFill>
                  <a:schemeClr val="tx1"/>
                </a:solidFill>
              </a:rPr>
              <a:t>тальную разработку всей процедуры опроса, то есть включает общий план беседы, последовательность вопросов и варианты ответов.</a:t>
            </a:r>
            <a:br>
              <a:rPr lang="ru-RU" sz="2200" dirty="0" smtClean="0">
                <a:solidFill>
                  <a:schemeClr val="tx1"/>
                </a:solidFill>
              </a:rPr>
            </a:br>
            <a:r>
              <a:rPr lang="ru-RU" sz="2200" i="1" dirty="0" err="1" smtClean="0">
                <a:solidFill>
                  <a:srgbClr val="FF0000"/>
                </a:solidFill>
              </a:rPr>
              <a:t>Полуструктурированное</a:t>
            </a:r>
            <a:r>
              <a:rPr lang="ru-RU" sz="2200" i="1" dirty="0" smtClean="0">
                <a:solidFill>
                  <a:srgbClr val="FF0000"/>
                </a:solidFill>
              </a:rPr>
              <a:t> интервью </a:t>
            </a:r>
            <a:r>
              <a:rPr lang="ru-RU" sz="2200" i="1" dirty="0" smtClean="0">
                <a:solidFill>
                  <a:schemeClr val="tx1"/>
                </a:solidFill>
              </a:rPr>
              <a:t>также предполагает детальную разра</a:t>
            </a:r>
            <a:r>
              <a:rPr lang="ru-RU" sz="2200" dirty="0" smtClean="0">
                <a:solidFill>
                  <a:schemeClr val="tx1"/>
                </a:solidFill>
              </a:rPr>
              <a:t>ботку процедуры опроса, предусматривающую строго обязательную последовательность вопросов. Однако, в отличие от структурированного интервью, в данном случае респонденту не предлагаются варианты ответов.</a:t>
            </a:r>
            <a:br>
              <a:rPr lang="ru-RU" sz="2200" dirty="0" smtClean="0">
                <a:solidFill>
                  <a:schemeClr val="tx1"/>
                </a:solidFill>
              </a:rPr>
            </a:br>
            <a:r>
              <a:rPr lang="ru-RU" sz="2200" i="1" dirty="0" smtClean="0">
                <a:solidFill>
                  <a:srgbClr val="FF0000"/>
                </a:solidFill>
              </a:rPr>
              <a:t>Неструктурированное (свободное) интервью </a:t>
            </a:r>
            <a:r>
              <a:rPr lang="ru-RU" sz="2200" i="1" dirty="0" smtClean="0">
                <a:solidFill>
                  <a:schemeClr val="tx1"/>
                </a:solidFill>
              </a:rPr>
              <a:t>отличается минимальной </a:t>
            </a:r>
            <a:r>
              <a:rPr lang="ru-RU" sz="2200" dirty="0" smtClean="0">
                <a:solidFill>
                  <a:schemeClr val="tx1"/>
                </a:solidFill>
              </a:rPr>
              <a:t>стандартизацией поведения интервьюера. Оно проводится без заранее под </a:t>
            </a:r>
            <a:r>
              <a:rPr lang="ru-RU" sz="2200" dirty="0" err="1" smtClean="0">
                <a:solidFill>
                  <a:schemeClr val="tx1"/>
                </a:solidFill>
              </a:rPr>
              <a:t>готовленных</a:t>
            </a:r>
            <a:r>
              <a:rPr lang="ru-RU" sz="2200" dirty="0" smtClean="0">
                <a:solidFill>
                  <a:schemeClr val="tx1"/>
                </a:solidFill>
              </a:rPr>
              <a:t> вопросов или разработанного плана беседы.</a:t>
            </a:r>
            <a:r>
              <a:rPr lang="ru-RU" sz="2400" dirty="0" smtClean="0">
                <a:solidFill>
                  <a:srgbClr val="FF0000"/>
                </a:solidFill>
              </a:rPr>
              <a:t/>
            </a:r>
            <a:br>
              <a:rPr lang="ru-RU" sz="2400" dirty="0" smtClean="0">
                <a:solidFill>
                  <a:srgbClr val="FF0000"/>
                </a:solidFill>
              </a:rPr>
            </a:br>
            <a:r>
              <a:rPr lang="ru-RU" sz="2400" dirty="0" smtClean="0"/>
              <a:t/>
            </a:r>
            <a:br>
              <a:rPr lang="ru-RU" sz="2400" dirty="0" smtClean="0"/>
            </a:br>
            <a:endParaRPr lang="ru-RU"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4813144"/>
          </a:xfrm>
        </p:spPr>
        <p:txBody>
          <a:bodyPr>
            <a:normAutofit fontScale="90000"/>
          </a:bodyPr>
          <a:lstStyle/>
          <a:p>
            <a:r>
              <a:rPr lang="ru-RU" sz="2400" b="1" i="1" dirty="0" smtClean="0">
                <a:solidFill>
                  <a:schemeClr val="tx1"/>
                </a:solidFill>
              </a:rPr>
              <a:t>В зависимости от количества лиц, одновременно участвующих в исследовании, различают </a:t>
            </a:r>
            <a:r>
              <a:rPr lang="ru-RU" sz="2400" b="1" i="1" dirty="0" smtClean="0">
                <a:solidFill>
                  <a:srgbClr val="FF0000"/>
                </a:solidFill>
              </a:rPr>
              <a:t>индивидуальные</a:t>
            </a:r>
            <a:r>
              <a:rPr lang="ru-RU" sz="2400" b="1" i="1" dirty="0" smtClean="0">
                <a:solidFill>
                  <a:schemeClr val="tx1"/>
                </a:solidFill>
              </a:rPr>
              <a:t> и </a:t>
            </a:r>
            <a:r>
              <a:rPr lang="ru-RU" sz="2400" b="1" i="1" dirty="0" smtClean="0">
                <a:solidFill>
                  <a:srgbClr val="FF0000"/>
                </a:solidFill>
              </a:rPr>
              <a:t>групповые</a:t>
            </a:r>
            <a:r>
              <a:rPr lang="ru-RU" sz="2400" b="1" i="1" dirty="0" smtClean="0">
                <a:solidFill>
                  <a:schemeClr val="tx1"/>
                </a:solidFill>
              </a:rPr>
              <a:t> интервью.</a:t>
            </a:r>
            <a:r>
              <a:rPr lang="ru-RU" sz="2400" b="1" i="1" dirty="0" smtClean="0"/>
              <a:t/>
            </a:r>
            <a:br>
              <a:rPr lang="ru-RU" sz="2400" b="1" i="1" dirty="0" smtClean="0"/>
            </a:br>
            <a:r>
              <a:rPr lang="ru-RU" sz="2400" i="1" dirty="0" smtClean="0">
                <a:solidFill>
                  <a:schemeClr val="tx1"/>
                </a:solidFill>
              </a:rPr>
              <a:t>Индивидуальные интервью представляют собой дискуссию по определен</a:t>
            </a:r>
            <a:r>
              <a:rPr lang="ru-RU" sz="2400" dirty="0" smtClean="0">
                <a:solidFill>
                  <a:schemeClr val="tx1"/>
                </a:solidFill>
              </a:rPr>
              <a:t>ной проблеме между интервьюером и респондентом.</a:t>
            </a:r>
            <a:br>
              <a:rPr lang="ru-RU" sz="2400" dirty="0" smtClean="0">
                <a:solidFill>
                  <a:schemeClr val="tx1"/>
                </a:solidFill>
              </a:rPr>
            </a:br>
            <a:r>
              <a:rPr lang="ru-RU" sz="2400" i="1" dirty="0" smtClean="0">
                <a:solidFill>
                  <a:schemeClr val="tx1"/>
                </a:solidFill>
              </a:rPr>
              <a:t>Групповые интервью предполагают проведение дискуссии (беседы, обсуж</a:t>
            </a:r>
            <a:r>
              <a:rPr lang="ru-RU" sz="2400" dirty="0" smtClean="0">
                <a:solidFill>
                  <a:schemeClr val="tx1"/>
                </a:solidFill>
              </a:rPr>
              <a:t>дения) одновременно с несколькими респондентами. Наиболее распространенными их приемами являются фокус –группы.</a:t>
            </a:r>
            <a:br>
              <a:rPr lang="ru-RU" sz="2400" dirty="0" smtClean="0">
                <a:solidFill>
                  <a:schemeClr val="tx1"/>
                </a:solidFill>
              </a:rPr>
            </a:br>
            <a:r>
              <a:rPr lang="ru-RU" sz="2400" b="1" dirty="0" err="1" smtClean="0">
                <a:solidFill>
                  <a:schemeClr val="tx1"/>
                </a:solidFill>
              </a:rPr>
              <a:t>Фокус-группы</a:t>
            </a:r>
            <a:r>
              <a:rPr lang="ru-RU" sz="2400" dirty="0" smtClean="0">
                <a:solidFill>
                  <a:schemeClr val="tx1"/>
                </a:solidFill>
              </a:rPr>
              <a:t> проходят в виде групповой дискуссии с участием 6 — 8 человек (целевая группа) под управлением модератора, который фокусирует внимание группы на обсуждаемой теме и ее аспектах.</a:t>
            </a:r>
            <a:br>
              <a:rPr lang="ru-RU" sz="2400" dirty="0" smtClean="0">
                <a:solidFill>
                  <a:schemeClr val="tx1"/>
                </a:solidFill>
              </a:rPr>
            </a:br>
            <a:endParaRPr lang="ru-RU" sz="2400" dirty="0">
              <a:solidFill>
                <a:schemeClr val="tx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5245192"/>
          </a:xfrm>
        </p:spPr>
        <p:txBody>
          <a:bodyPr>
            <a:normAutofit/>
          </a:bodyPr>
          <a:lstStyle/>
          <a:p>
            <a:r>
              <a:rPr lang="ru-RU" sz="2400" b="1" dirty="0">
                <a:solidFill>
                  <a:srgbClr val="FF0000"/>
                </a:solidFill>
              </a:rPr>
              <a:t>Наблюдение</a:t>
            </a:r>
            <a:r>
              <a:rPr lang="ru-RU" sz="2400" b="1" dirty="0">
                <a:solidFill>
                  <a:schemeClr val="tx1"/>
                </a:solidFill>
              </a:rPr>
              <a:t> –</a:t>
            </a:r>
            <a:r>
              <a:rPr lang="ru-RU" sz="2400" dirty="0">
                <a:solidFill>
                  <a:schemeClr val="tx1"/>
                </a:solidFill>
              </a:rPr>
              <a:t> это аналитический метод, с помощью которого изучают</a:t>
            </a:r>
            <a:r>
              <a:rPr lang="ru-RU" sz="2400" dirty="0" smtClean="0">
                <a:solidFill>
                  <a:schemeClr val="tx1"/>
                </a:solidFill>
              </a:rPr>
              <a:t>, фиксируют </a:t>
            </a:r>
            <a:r>
              <a:rPr lang="ru-RU" sz="2400" dirty="0">
                <a:solidFill>
                  <a:schemeClr val="tx1"/>
                </a:solidFill>
              </a:rPr>
              <a:t>и сравнивают существующее и прошлое поведение потребителей в реальных ситуациях</a:t>
            </a:r>
            <a:r>
              <a:rPr lang="ru-RU" sz="2400" dirty="0" smtClean="0">
                <a:solidFill>
                  <a:schemeClr val="tx1"/>
                </a:solidFill>
              </a:rPr>
              <a:t>.</a:t>
            </a:r>
            <a:br>
              <a:rPr lang="ru-RU" sz="2400" dirty="0" smtClean="0">
                <a:solidFill>
                  <a:schemeClr val="tx1"/>
                </a:solidFill>
              </a:rPr>
            </a:br>
            <a:r>
              <a:rPr lang="ru-RU" sz="2400" dirty="0">
                <a:solidFill>
                  <a:srgbClr val="FF0000"/>
                </a:solidFill>
              </a:rPr>
              <a:t>По характеру окружающей обстановки </a:t>
            </a:r>
            <a:r>
              <a:rPr lang="ru-RU" sz="2400" dirty="0" smtClean="0">
                <a:solidFill>
                  <a:srgbClr val="FF0000"/>
                </a:solidFill>
              </a:rPr>
              <a:t>выделяют полевое и лабораторное наблюдение:</a:t>
            </a:r>
            <a:r>
              <a:rPr lang="ru-RU" sz="2400" dirty="0">
                <a:solidFill>
                  <a:srgbClr val="FF0000"/>
                </a:solidFill>
              </a:rPr>
              <a:t/>
            </a:r>
            <a:br>
              <a:rPr lang="ru-RU" sz="2400" dirty="0">
                <a:solidFill>
                  <a:srgbClr val="FF0000"/>
                </a:solidFill>
              </a:rPr>
            </a:br>
            <a:r>
              <a:rPr lang="ru-RU" sz="2400" dirty="0"/>
              <a:t>· </a:t>
            </a:r>
            <a:r>
              <a:rPr lang="ru-RU" sz="2400" dirty="0">
                <a:solidFill>
                  <a:srgbClr val="FF0000"/>
                </a:solidFill>
              </a:rPr>
              <a:t>полевое</a:t>
            </a:r>
            <a:r>
              <a:rPr lang="ru-RU" sz="2400" dirty="0"/>
              <a:t> </a:t>
            </a:r>
            <a:r>
              <a:rPr lang="ru-RU" sz="2400" dirty="0">
                <a:solidFill>
                  <a:schemeClr val="tx1"/>
                </a:solidFill>
              </a:rPr>
              <a:t>наблюдение проводят в естественных условиях, в реальной жизненной ситуации;</a:t>
            </a:r>
            <a:br>
              <a:rPr lang="ru-RU" sz="2400" dirty="0">
                <a:solidFill>
                  <a:schemeClr val="tx1"/>
                </a:solidFill>
              </a:rPr>
            </a:br>
            <a:r>
              <a:rPr lang="ru-RU" sz="2400" dirty="0"/>
              <a:t>· </a:t>
            </a:r>
            <a:r>
              <a:rPr lang="ru-RU" sz="2400" dirty="0">
                <a:solidFill>
                  <a:srgbClr val="FF0000"/>
                </a:solidFill>
              </a:rPr>
              <a:t>лабораторное</a:t>
            </a:r>
            <a:r>
              <a:rPr lang="ru-RU" sz="2400" dirty="0"/>
              <a:t> </a:t>
            </a:r>
            <a:r>
              <a:rPr lang="ru-RU" sz="2400" dirty="0">
                <a:solidFill>
                  <a:schemeClr val="tx1"/>
                </a:solidFill>
              </a:rPr>
              <a:t>наблюдение проводят в искусственно созданных условиях, это позволяет сохранить стабильность обстановки, в условиях которой происходит </a:t>
            </a:r>
            <a:r>
              <a:rPr lang="ru-RU" sz="2400" dirty="0" smtClean="0">
                <a:solidFill>
                  <a:schemeClr val="tx1"/>
                </a:solidFill>
              </a:rPr>
              <a:t>исследование.</a:t>
            </a:r>
            <a:r>
              <a:rPr lang="ru-RU" sz="2400" dirty="0">
                <a:solidFill>
                  <a:schemeClr val="tx1"/>
                </a:solidFill>
              </a:rPr>
              <a:t/>
            </a:r>
            <a:br>
              <a:rPr lang="ru-RU" sz="2400" dirty="0">
                <a:solidFill>
                  <a:schemeClr val="tx1"/>
                </a:solidFill>
              </a:rPr>
            </a:br>
            <a:r>
              <a:rPr lang="ru-RU" sz="2400" dirty="0" smtClean="0">
                <a:solidFill>
                  <a:schemeClr val="tx1"/>
                </a:solidFill>
              </a:rPr>
              <a:t/>
            </a:r>
            <a:br>
              <a:rPr lang="ru-RU" sz="2400" dirty="0" smtClean="0">
                <a:solidFill>
                  <a:schemeClr val="tx1"/>
                </a:solidFill>
              </a:rPr>
            </a:br>
            <a:r>
              <a:rPr lang="ru-RU" sz="2400" dirty="0"/>
              <a:t/>
            </a:r>
            <a:br>
              <a:rPr lang="ru-RU" sz="2400" dirty="0"/>
            </a:br>
            <a:endParaRPr lang="ru-RU"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305800" cy="5389208"/>
          </a:xfrm>
        </p:spPr>
        <p:txBody>
          <a:bodyPr>
            <a:normAutofit fontScale="90000"/>
          </a:bodyPr>
          <a:lstStyle/>
          <a:p>
            <a:r>
              <a:rPr lang="ru-RU" sz="2400" dirty="0" smtClean="0">
                <a:solidFill>
                  <a:srgbClr val="FF0000"/>
                </a:solidFill>
              </a:rPr>
              <a:t/>
            </a:r>
            <a:br>
              <a:rPr lang="ru-RU" sz="2400" dirty="0" smtClean="0">
                <a:solidFill>
                  <a:srgbClr val="FF0000"/>
                </a:solidFill>
              </a:rPr>
            </a:br>
            <a:r>
              <a:rPr lang="ru-RU" sz="2400" dirty="0">
                <a:solidFill>
                  <a:srgbClr val="FF0000"/>
                </a:solidFill>
              </a:rPr>
              <a:t/>
            </a:r>
            <a:br>
              <a:rPr lang="ru-RU" sz="2400" dirty="0">
                <a:solidFill>
                  <a:srgbClr val="FF0000"/>
                </a:solidFill>
              </a:rPr>
            </a:br>
            <a:r>
              <a:rPr lang="ru-RU" sz="2400" dirty="0" smtClean="0">
                <a:solidFill>
                  <a:srgbClr val="FF0000"/>
                </a:solidFill>
              </a:rPr>
              <a:t/>
            </a:r>
            <a:br>
              <a:rPr lang="ru-RU" sz="2400" dirty="0" smtClean="0">
                <a:solidFill>
                  <a:srgbClr val="FF0000"/>
                </a:solidFill>
              </a:rPr>
            </a:br>
            <a:r>
              <a:rPr lang="ru-RU" sz="2400" dirty="0">
                <a:solidFill>
                  <a:srgbClr val="FF0000"/>
                </a:solidFill>
              </a:rPr>
              <a:t/>
            </a:r>
            <a:br>
              <a:rPr lang="ru-RU" sz="2400" dirty="0">
                <a:solidFill>
                  <a:srgbClr val="FF0000"/>
                </a:solidFill>
              </a:rPr>
            </a:br>
            <a:r>
              <a:rPr lang="ru-RU" sz="2300" dirty="0" smtClean="0">
                <a:solidFill>
                  <a:srgbClr val="FF0000"/>
                </a:solidFill>
              </a:rPr>
              <a:t/>
            </a:r>
            <a:br>
              <a:rPr lang="ru-RU" sz="2300" dirty="0" smtClean="0">
                <a:solidFill>
                  <a:srgbClr val="FF0000"/>
                </a:solidFill>
              </a:rPr>
            </a:br>
            <a:r>
              <a:rPr lang="ru-RU" sz="2300" dirty="0" smtClean="0">
                <a:solidFill>
                  <a:srgbClr val="FF0000"/>
                </a:solidFill>
              </a:rPr>
              <a:t>По степени открытости процесса наблюдения выделяют:</a:t>
            </a:r>
            <a:r>
              <a:rPr lang="ru-RU" sz="2300" dirty="0" smtClean="0"/>
              <a:t/>
            </a:r>
            <a:br>
              <a:rPr lang="ru-RU" sz="2300" dirty="0" smtClean="0"/>
            </a:br>
            <a:r>
              <a:rPr lang="ru-RU" sz="2300" dirty="0" smtClean="0">
                <a:solidFill>
                  <a:schemeClr val="tx1"/>
                </a:solidFill>
              </a:rPr>
              <a:t>-</a:t>
            </a:r>
            <a:r>
              <a:rPr lang="ru-RU" sz="2300" dirty="0" smtClean="0">
                <a:solidFill>
                  <a:srgbClr val="FF0000"/>
                </a:solidFill>
              </a:rPr>
              <a:t>открытое</a:t>
            </a:r>
            <a:r>
              <a:rPr lang="ru-RU" sz="2300" dirty="0" smtClean="0">
                <a:solidFill>
                  <a:schemeClr val="tx1"/>
                </a:solidFill>
              </a:rPr>
              <a:t>, когда наблюдаемым известно о </a:t>
            </a:r>
            <a:r>
              <a:rPr lang="ru-RU" sz="2300" dirty="0" err="1" smtClean="0">
                <a:solidFill>
                  <a:schemeClr val="tx1"/>
                </a:solidFill>
              </a:rPr>
              <a:t>проводящемся</a:t>
            </a:r>
            <a:r>
              <a:rPr lang="ru-RU" sz="2300" dirty="0" smtClean="0">
                <a:solidFill>
                  <a:schemeClr val="tx1"/>
                </a:solidFill>
              </a:rPr>
              <a:t> наблюдении, исследователи заранее предупреждают их об этом;</a:t>
            </a:r>
            <a:br>
              <a:rPr lang="ru-RU" sz="2300" dirty="0" smtClean="0">
                <a:solidFill>
                  <a:schemeClr val="tx1"/>
                </a:solidFill>
              </a:rPr>
            </a:br>
            <a:r>
              <a:rPr lang="ru-RU" sz="2300" dirty="0" smtClean="0">
                <a:solidFill>
                  <a:schemeClr val="tx1"/>
                </a:solidFill>
              </a:rPr>
              <a:t>-</a:t>
            </a:r>
            <a:r>
              <a:rPr lang="ru-RU" sz="2300" dirty="0" smtClean="0">
                <a:solidFill>
                  <a:srgbClr val="FF0000"/>
                </a:solidFill>
              </a:rPr>
              <a:t>скрытое</a:t>
            </a:r>
            <a:r>
              <a:rPr lang="ru-RU" sz="2300" dirty="0" smtClean="0">
                <a:solidFill>
                  <a:schemeClr val="tx1"/>
                </a:solidFill>
              </a:rPr>
              <a:t> наблюдение, когда наблюдаемым неизвестно о проводимом исследовании.</a:t>
            </a:r>
            <a:br>
              <a:rPr lang="ru-RU" sz="2300" dirty="0" smtClean="0">
                <a:solidFill>
                  <a:schemeClr val="tx1"/>
                </a:solidFill>
              </a:rPr>
            </a:br>
            <a:r>
              <a:rPr lang="ru-RU" sz="2300" dirty="0" smtClean="0">
                <a:solidFill>
                  <a:schemeClr val="tx1"/>
                </a:solidFill>
              </a:rPr>
              <a:t/>
            </a:r>
            <a:br>
              <a:rPr lang="ru-RU" sz="2300" dirty="0" smtClean="0">
                <a:solidFill>
                  <a:schemeClr val="tx1"/>
                </a:solidFill>
              </a:rPr>
            </a:br>
            <a:r>
              <a:rPr lang="ru-RU" sz="2300" dirty="0" smtClean="0">
                <a:solidFill>
                  <a:srgbClr val="FF0000"/>
                </a:solidFill>
              </a:rPr>
              <a:t>По степени стандартизации наблюдения выделяют:</a:t>
            </a:r>
            <a:r>
              <a:rPr lang="ru-RU" sz="2300" dirty="0" smtClean="0"/>
              <a:t/>
            </a:r>
            <a:br>
              <a:rPr lang="ru-RU" sz="2300" dirty="0" smtClean="0"/>
            </a:br>
            <a:r>
              <a:rPr lang="ru-RU" sz="2300" dirty="0" smtClean="0">
                <a:solidFill>
                  <a:schemeClr val="tx1"/>
                </a:solidFill>
              </a:rPr>
              <a:t>-</a:t>
            </a:r>
            <a:r>
              <a:rPr lang="ru-RU" sz="2300" dirty="0" smtClean="0">
                <a:solidFill>
                  <a:srgbClr val="FF0000"/>
                </a:solidFill>
              </a:rPr>
              <a:t>структурированное</a:t>
            </a:r>
            <a:r>
              <a:rPr lang="ru-RU" sz="2300" dirty="0" smtClean="0">
                <a:solidFill>
                  <a:schemeClr val="tx1"/>
                </a:solidFill>
              </a:rPr>
              <a:t> наблюдение (контролируемое). В этом случае используются блоки наблюдения с четко заданной структурой процесса;</a:t>
            </a:r>
            <a:br>
              <a:rPr lang="ru-RU" sz="2300" dirty="0" smtClean="0">
                <a:solidFill>
                  <a:schemeClr val="tx1"/>
                </a:solidFill>
              </a:rPr>
            </a:br>
            <a:r>
              <a:rPr lang="ru-RU" sz="2300" dirty="0" smtClean="0">
                <a:solidFill>
                  <a:schemeClr val="tx1"/>
                </a:solidFill>
              </a:rPr>
              <a:t>-</a:t>
            </a:r>
            <a:r>
              <a:rPr lang="ru-RU" sz="2300" dirty="0" smtClean="0">
                <a:solidFill>
                  <a:srgbClr val="FF0000"/>
                </a:solidFill>
              </a:rPr>
              <a:t>неструктурированное</a:t>
            </a:r>
            <a:r>
              <a:rPr lang="ru-RU" sz="2300" dirty="0" smtClean="0">
                <a:solidFill>
                  <a:schemeClr val="tx1"/>
                </a:solidFill>
              </a:rPr>
              <a:t> (свободное) наблюдение, когда наблюдаются все элементы поведения без заранее заданной схемы.</a:t>
            </a:r>
            <a:br>
              <a:rPr lang="ru-RU" sz="2300" dirty="0" smtClean="0">
                <a:solidFill>
                  <a:schemeClr val="tx1"/>
                </a:solidFill>
              </a:rPr>
            </a:br>
            <a:r>
              <a:rPr lang="ru-RU" dirty="0"/>
              <a:t/>
            </a:r>
            <a:br>
              <a:rPr lang="ru-RU" dirty="0"/>
            </a:br>
            <a:endParaRPr lang="ru-RU" dirty="0"/>
          </a:p>
        </p:txBody>
      </p:sp>
    </p:spTree>
    <p:extLst>
      <p:ext uri="{BB962C8B-B14F-4D97-AF65-F5344CB8AC3E}">
        <p14:creationId xmlns:p14="http://schemas.microsoft.com/office/powerpoint/2010/main" xmlns="" val="784016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305800" cy="5832648"/>
          </a:xfrm>
        </p:spPr>
        <p:txBody>
          <a:bodyPr>
            <a:normAutofit fontScale="90000"/>
          </a:bodyPr>
          <a:lstStyle/>
          <a:p>
            <a:r>
              <a:rPr lang="ru-RU" sz="2700" dirty="0" smtClean="0">
                <a:solidFill>
                  <a:srgbClr val="FF0000"/>
                </a:solidFill>
              </a:rPr>
              <a:t/>
            </a:r>
            <a:br>
              <a:rPr lang="ru-RU" sz="2700" dirty="0" smtClean="0">
                <a:solidFill>
                  <a:srgbClr val="FF0000"/>
                </a:solidFill>
              </a:rPr>
            </a:br>
            <a:r>
              <a:rPr lang="ru-RU" sz="2700" dirty="0">
                <a:solidFill>
                  <a:srgbClr val="FF0000"/>
                </a:solidFill>
              </a:rPr>
              <a:t/>
            </a:r>
            <a:br>
              <a:rPr lang="ru-RU" sz="2700" dirty="0">
                <a:solidFill>
                  <a:srgbClr val="FF0000"/>
                </a:solidFill>
              </a:rPr>
            </a:br>
            <a:r>
              <a:rPr lang="ru-RU" sz="2700" dirty="0" smtClean="0">
                <a:solidFill>
                  <a:srgbClr val="FF0000"/>
                </a:solidFill>
              </a:rPr>
              <a:t/>
            </a:r>
            <a:br>
              <a:rPr lang="ru-RU" sz="2700" dirty="0" smtClean="0">
                <a:solidFill>
                  <a:srgbClr val="FF0000"/>
                </a:solidFill>
              </a:rPr>
            </a:br>
            <a:r>
              <a:rPr lang="ru-RU" sz="2700" dirty="0">
                <a:solidFill>
                  <a:srgbClr val="FF0000"/>
                </a:solidFill>
              </a:rPr>
              <a:t/>
            </a:r>
            <a:br>
              <a:rPr lang="ru-RU" sz="2700" dirty="0">
                <a:solidFill>
                  <a:srgbClr val="FF0000"/>
                </a:solidFill>
              </a:rPr>
            </a:br>
            <a:r>
              <a:rPr lang="ru-RU" sz="2200" dirty="0" smtClean="0">
                <a:solidFill>
                  <a:srgbClr val="FF0000"/>
                </a:solidFill>
              </a:rPr>
              <a:t>По </a:t>
            </a:r>
            <a:r>
              <a:rPr lang="ru-RU" sz="2200" dirty="0">
                <a:solidFill>
                  <a:srgbClr val="FF0000"/>
                </a:solidFill>
              </a:rPr>
              <a:t>характеру наблюдаемых событий выделяют:</a:t>
            </a:r>
            <a:r>
              <a:rPr lang="ru-RU" sz="2200" dirty="0"/>
              <a:t/>
            </a:r>
            <a:br>
              <a:rPr lang="ru-RU" sz="2200" dirty="0"/>
            </a:br>
            <a:r>
              <a:rPr lang="ru-RU" sz="2200" dirty="0" smtClean="0">
                <a:solidFill>
                  <a:schemeClr val="tx1"/>
                </a:solidFill>
              </a:rPr>
              <a:t>-прямое </a:t>
            </a:r>
            <a:r>
              <a:rPr lang="ru-RU" sz="2200" dirty="0">
                <a:solidFill>
                  <a:schemeClr val="tx1"/>
                </a:solidFill>
              </a:rPr>
              <a:t>наблюдение, когда наблюдение проводится непосредственно за </a:t>
            </a:r>
            <a:r>
              <a:rPr lang="ru-RU" sz="2200" dirty="0" smtClean="0">
                <a:solidFill>
                  <a:schemeClr val="tx1"/>
                </a:solidFill>
              </a:rPr>
              <a:t>поведением людей;</a:t>
            </a:r>
            <a:r>
              <a:rPr lang="ru-RU" sz="2200" dirty="0">
                <a:solidFill>
                  <a:schemeClr val="tx1"/>
                </a:solidFill>
              </a:rPr>
              <a:t/>
            </a:r>
            <a:br>
              <a:rPr lang="ru-RU" sz="2200" dirty="0">
                <a:solidFill>
                  <a:schemeClr val="tx1"/>
                </a:solidFill>
              </a:rPr>
            </a:br>
            <a:r>
              <a:rPr lang="ru-RU" sz="2200" dirty="0" smtClean="0">
                <a:solidFill>
                  <a:schemeClr val="tx1"/>
                </a:solidFill>
              </a:rPr>
              <a:t>-непрямое </a:t>
            </a:r>
            <a:r>
              <a:rPr lang="ru-RU" sz="2200" dirty="0">
                <a:solidFill>
                  <a:schemeClr val="tx1"/>
                </a:solidFill>
              </a:rPr>
              <a:t>(косвенное) наблюдение проводится за результатами </a:t>
            </a:r>
            <a:r>
              <a:rPr lang="ru-RU" sz="2200" dirty="0" smtClean="0">
                <a:solidFill>
                  <a:schemeClr val="tx1"/>
                </a:solidFill>
              </a:rPr>
              <a:t>поведения людей.</a:t>
            </a:r>
            <a:br>
              <a:rPr lang="ru-RU" sz="2200" dirty="0" smtClean="0">
                <a:solidFill>
                  <a:schemeClr val="tx1"/>
                </a:solidFill>
              </a:rPr>
            </a:br>
            <a:r>
              <a:rPr lang="ru-RU" sz="2200" dirty="0" smtClean="0">
                <a:solidFill>
                  <a:schemeClr val="tx1"/>
                </a:solidFill>
              </a:rPr>
              <a:t/>
            </a:r>
            <a:br>
              <a:rPr lang="ru-RU" sz="2200" dirty="0" smtClean="0">
                <a:solidFill>
                  <a:schemeClr val="tx1"/>
                </a:solidFill>
              </a:rPr>
            </a:br>
            <a:r>
              <a:rPr lang="ru-RU" sz="2200" b="1" dirty="0">
                <a:solidFill>
                  <a:schemeClr val="tx1"/>
                </a:solidFill>
              </a:rPr>
              <a:t>Преимущества наблюдения:</a:t>
            </a:r>
            <a:r>
              <a:rPr lang="ru-RU" sz="2200" dirty="0">
                <a:solidFill>
                  <a:schemeClr val="tx1"/>
                </a:solidFill>
              </a:rPr>
              <a:t/>
            </a:r>
            <a:br>
              <a:rPr lang="ru-RU" sz="2200" dirty="0">
                <a:solidFill>
                  <a:schemeClr val="tx1"/>
                </a:solidFill>
              </a:rPr>
            </a:br>
            <a:r>
              <a:rPr lang="ru-RU" sz="2200" dirty="0">
                <a:solidFill>
                  <a:schemeClr val="tx1"/>
                </a:solidFill>
              </a:rPr>
              <a:t>-</a:t>
            </a:r>
            <a:r>
              <a:rPr lang="ru-RU" sz="2200" dirty="0" smtClean="0">
                <a:solidFill>
                  <a:schemeClr val="tx1"/>
                </a:solidFill>
              </a:rPr>
              <a:t>опрос </a:t>
            </a:r>
            <a:r>
              <a:rPr lang="ru-RU" sz="2200" dirty="0">
                <a:solidFill>
                  <a:schemeClr val="tx1"/>
                </a:solidFill>
              </a:rPr>
              <a:t>и сотрудничество людей не обязательны;</a:t>
            </a:r>
            <a:br>
              <a:rPr lang="ru-RU" sz="2200" dirty="0">
                <a:solidFill>
                  <a:schemeClr val="tx1"/>
                </a:solidFill>
              </a:rPr>
            </a:br>
            <a:r>
              <a:rPr lang="ru-RU" sz="2200" dirty="0" smtClean="0">
                <a:solidFill>
                  <a:schemeClr val="tx1"/>
                </a:solidFill>
              </a:rPr>
              <a:t>- </a:t>
            </a:r>
            <a:r>
              <a:rPr lang="ru-RU" sz="2200" dirty="0">
                <a:solidFill>
                  <a:schemeClr val="tx1"/>
                </a:solidFill>
              </a:rPr>
              <a:t>искажения, возникающие в процессе интервью, минимизируются;</a:t>
            </a:r>
            <a:br>
              <a:rPr lang="ru-RU" sz="2200" dirty="0">
                <a:solidFill>
                  <a:schemeClr val="tx1"/>
                </a:solidFill>
              </a:rPr>
            </a:br>
            <a:r>
              <a:rPr lang="ru-RU" sz="2200" dirty="0" smtClean="0">
                <a:solidFill>
                  <a:schemeClr val="tx1"/>
                </a:solidFill>
              </a:rPr>
              <a:t>- </a:t>
            </a:r>
            <a:r>
              <a:rPr lang="ru-RU" sz="2200" dirty="0">
                <a:solidFill>
                  <a:schemeClr val="tx1"/>
                </a:solidFill>
              </a:rPr>
              <a:t>при скрытом наблюдении, когда используют специальные зеркала или скрытые камеры, потребитель не может знать, что за ним наблюдают и потому ведет себя естественно.</a:t>
            </a:r>
            <a:br>
              <a:rPr lang="ru-RU" sz="2200" dirty="0">
                <a:solidFill>
                  <a:schemeClr val="tx1"/>
                </a:solidFill>
              </a:rPr>
            </a:br>
            <a:r>
              <a:rPr lang="ru-RU" sz="2200" b="1" dirty="0" smtClean="0">
                <a:solidFill>
                  <a:schemeClr val="tx1"/>
                </a:solidFill>
              </a:rPr>
              <a:t>Недостатки </a:t>
            </a:r>
            <a:r>
              <a:rPr lang="ru-RU" sz="2200" b="1" dirty="0">
                <a:solidFill>
                  <a:schemeClr val="tx1"/>
                </a:solidFill>
              </a:rPr>
              <a:t>наблюдения:</a:t>
            </a:r>
            <a:r>
              <a:rPr lang="ru-RU" sz="2200" dirty="0">
                <a:solidFill>
                  <a:schemeClr val="tx1"/>
                </a:solidFill>
              </a:rPr>
              <a:t/>
            </a:r>
            <a:br>
              <a:rPr lang="ru-RU" sz="2200" dirty="0">
                <a:solidFill>
                  <a:schemeClr val="tx1"/>
                </a:solidFill>
              </a:rPr>
            </a:br>
            <a:r>
              <a:rPr lang="ru-RU" sz="2200" dirty="0" smtClean="0">
                <a:solidFill>
                  <a:schemeClr val="tx1"/>
                </a:solidFill>
              </a:rPr>
              <a:t>- </a:t>
            </a:r>
            <a:r>
              <a:rPr lang="ru-RU" sz="2200" dirty="0">
                <a:solidFill>
                  <a:schemeClr val="tx1"/>
                </a:solidFill>
              </a:rPr>
              <a:t>нельзя четко определить отношение потребителей к происходящим событиям;</a:t>
            </a:r>
            <a:br>
              <a:rPr lang="ru-RU" sz="2200" dirty="0">
                <a:solidFill>
                  <a:schemeClr val="tx1"/>
                </a:solidFill>
              </a:rPr>
            </a:br>
            <a:r>
              <a:rPr lang="ru-RU" sz="2200" dirty="0" smtClean="0">
                <a:solidFill>
                  <a:schemeClr val="tx1"/>
                </a:solidFill>
              </a:rPr>
              <a:t>- </a:t>
            </a:r>
            <a:r>
              <a:rPr lang="ru-RU" sz="2200" dirty="0">
                <a:solidFill>
                  <a:schemeClr val="tx1"/>
                </a:solidFill>
              </a:rPr>
              <a:t>наблюдатели могут неверно понять поведение потребителя.</a:t>
            </a:r>
            <a:br>
              <a:rPr lang="ru-RU" sz="2200" dirty="0">
                <a:solidFill>
                  <a:schemeClr val="tx1"/>
                </a:solidFill>
              </a:rPr>
            </a:br>
            <a:r>
              <a:rPr lang="ru-RU" sz="2200" dirty="0"/>
              <a:t/>
            </a:r>
            <a:br>
              <a:rPr lang="ru-RU" sz="2200" dirty="0"/>
            </a:br>
            <a:endParaRPr lang="ru-RU" sz="2200" dirty="0"/>
          </a:p>
        </p:txBody>
      </p:sp>
    </p:spTree>
    <p:extLst>
      <p:ext uri="{BB962C8B-B14F-4D97-AF65-F5344CB8AC3E}">
        <p14:creationId xmlns:p14="http://schemas.microsoft.com/office/powerpoint/2010/main" xmlns="" val="42768044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3661016"/>
          </a:xfrm>
        </p:spPr>
        <p:txBody>
          <a:bodyPr>
            <a:normAutofit/>
          </a:bodyPr>
          <a:lstStyle/>
          <a:p>
            <a:r>
              <a:rPr lang="ru-RU" sz="2800" b="1" dirty="0">
                <a:solidFill>
                  <a:srgbClr val="FF0000"/>
                </a:solidFill>
              </a:rPr>
              <a:t>Эксперимент</a:t>
            </a:r>
            <a:r>
              <a:rPr lang="ru-RU" sz="2800" dirty="0"/>
              <a:t> </a:t>
            </a:r>
            <a:r>
              <a:rPr lang="ru-RU" sz="2800" dirty="0" smtClean="0">
                <a:solidFill>
                  <a:schemeClr val="tx1"/>
                </a:solidFill>
              </a:rPr>
              <a:t>— </a:t>
            </a:r>
            <a:r>
              <a:rPr lang="ru-RU" sz="2800" dirty="0">
                <a:solidFill>
                  <a:schemeClr val="tx1"/>
                </a:solidFill>
              </a:rPr>
              <a:t>метод сбора первичной маркетинговой информации путем манипулирования </a:t>
            </a:r>
            <a:r>
              <a:rPr lang="ru-RU" sz="2800" dirty="0">
                <a:solidFill>
                  <a:srgbClr val="FF0000"/>
                </a:solidFill>
              </a:rPr>
              <a:t>независимыми</a:t>
            </a:r>
            <a:r>
              <a:rPr lang="ru-RU" sz="2800" dirty="0">
                <a:solidFill>
                  <a:schemeClr val="tx1"/>
                </a:solidFill>
              </a:rPr>
              <a:t> переменными с целью определения их влияния на </a:t>
            </a:r>
            <a:r>
              <a:rPr lang="ru-RU" sz="2800" dirty="0">
                <a:solidFill>
                  <a:srgbClr val="FF0000"/>
                </a:solidFill>
              </a:rPr>
              <a:t>зависимые</a:t>
            </a:r>
            <a:r>
              <a:rPr lang="ru-RU" sz="2800" dirty="0">
                <a:solidFill>
                  <a:schemeClr val="tx1"/>
                </a:solidFill>
              </a:rPr>
              <a:t> переменные при условии исключения влияния других (не изучаемых) факторов</a:t>
            </a:r>
            <a:r>
              <a:rPr lang="ru-RU" sz="2800" dirty="0" smtClean="0">
                <a:solidFill>
                  <a:schemeClr val="tx1"/>
                </a:solidFill>
              </a:rPr>
              <a:t>.</a:t>
            </a:r>
            <a:br>
              <a:rPr lang="ru-RU" sz="2800" dirty="0" smtClean="0">
                <a:solidFill>
                  <a:schemeClr val="tx1"/>
                </a:solidFill>
              </a:rPr>
            </a:br>
            <a:endParaRPr lang="ru-RU" sz="2800" dirty="0">
              <a:solidFill>
                <a:schemeClr val="tx1"/>
              </a:solidFill>
            </a:endParaRPr>
          </a:p>
        </p:txBody>
      </p:sp>
    </p:spTree>
    <p:extLst>
      <p:ext uri="{BB962C8B-B14F-4D97-AF65-F5344CB8AC3E}">
        <p14:creationId xmlns:p14="http://schemas.microsoft.com/office/powerpoint/2010/main" xmlns="" val="2267885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5533224"/>
          </a:xfrm>
        </p:spPr>
        <p:txBody>
          <a:bodyPr>
            <a:normAutofit fontScale="90000"/>
          </a:bodyPr>
          <a:lstStyle/>
          <a:p>
            <a:r>
              <a:rPr lang="ru-RU" sz="2700" dirty="0">
                <a:solidFill>
                  <a:srgbClr val="FF0000"/>
                </a:solidFill>
              </a:rPr>
              <a:t>Независимые переменные </a:t>
            </a:r>
            <a:r>
              <a:rPr lang="ru-RU" sz="2700" dirty="0">
                <a:solidFill>
                  <a:schemeClr val="tx1"/>
                </a:solidFill>
              </a:rPr>
              <a:t>представляют собой "переменные факторы (например, цены, затраты на рекламу, содержание рекламного обращения и т. п.), которые могут меняться по усмотрению исследователя (экспериментатора), и последствия (эффект), от воздействия которых подлежат измерению и сопоставлению. Независимые переменные определяются в соответствии с целями исследования, в том числе гипотезой, выносимой на экспериментальную проверку.</a:t>
            </a:r>
            <a:br>
              <a:rPr lang="ru-RU" sz="2700" dirty="0">
                <a:solidFill>
                  <a:schemeClr val="tx1"/>
                </a:solidFill>
              </a:rPr>
            </a:br>
            <a:r>
              <a:rPr lang="ru-RU" sz="2700" dirty="0">
                <a:solidFill>
                  <a:srgbClr val="FF0000"/>
                </a:solidFill>
              </a:rPr>
              <a:t>Зависимые переменные </a:t>
            </a:r>
            <a:r>
              <a:rPr lang="ru-RU" sz="2700" dirty="0">
                <a:solidFill>
                  <a:schemeClr val="tx1"/>
                </a:solidFill>
              </a:rPr>
              <a:t>— это факторы, которые предположительно (гипотетически) будут меняться под влиянием независимых переменных. К ним могут относиться, например, объем продаж, доля рынка, прибыль и т. д.</a:t>
            </a:r>
            <a:r>
              <a:rPr lang="ru-RU" dirty="0">
                <a:solidFill>
                  <a:schemeClr val="tx1"/>
                </a:solidFill>
              </a:rPr>
              <a:t/>
            </a:r>
            <a:br>
              <a:rPr lang="ru-RU" dirty="0">
                <a:solidFill>
                  <a:schemeClr val="tx1"/>
                </a:solidFill>
              </a:rPr>
            </a:br>
            <a:endParaRPr lang="ru-RU" dirty="0">
              <a:solidFill>
                <a:schemeClr val="tx1"/>
              </a:solidFill>
            </a:endParaRPr>
          </a:p>
        </p:txBody>
      </p:sp>
    </p:spTree>
    <p:extLst>
      <p:ext uri="{BB962C8B-B14F-4D97-AF65-F5344CB8AC3E}">
        <p14:creationId xmlns:p14="http://schemas.microsoft.com/office/powerpoint/2010/main" xmlns="" val="2212326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5749248"/>
          </a:xfrm>
        </p:spPr>
        <p:txBody>
          <a:bodyPr>
            <a:normAutofit/>
          </a:bodyPr>
          <a:lstStyle/>
          <a:p>
            <a:r>
              <a:rPr lang="ru-RU" sz="2400" b="1" dirty="0">
                <a:solidFill>
                  <a:srgbClr val="FF0000"/>
                </a:solidFill>
              </a:rPr>
              <a:t>По степени материализации объекта исследования различают реальные, имитационные и умозрительные (мысленные) эксперименты</a:t>
            </a:r>
            <a:r>
              <a:rPr lang="ru-RU" sz="2400" dirty="0"/>
              <a:t>.</a:t>
            </a:r>
            <a:br>
              <a:rPr lang="ru-RU" sz="2400" dirty="0"/>
            </a:br>
            <a:r>
              <a:rPr lang="ru-RU" sz="2400" dirty="0">
                <a:solidFill>
                  <a:schemeClr val="tx1"/>
                </a:solidFill>
              </a:rPr>
              <a:t>Реальные эксперименты проводятся в естественной обстановке на реально существующих объектах. Подобные исследования отличаются существенными временными и финансовыми затратами, а также значительной зависимостью от состояния и стабильности внешней среды. </a:t>
            </a:r>
            <a:r>
              <a:rPr lang="ru-RU" sz="2400" dirty="0" smtClean="0">
                <a:solidFill>
                  <a:schemeClr val="tx1"/>
                </a:solidFill>
              </a:rPr>
              <a:t/>
            </a:r>
            <a:br>
              <a:rPr lang="ru-RU" sz="2400" dirty="0" smtClean="0">
                <a:solidFill>
                  <a:schemeClr val="tx1"/>
                </a:solidFill>
              </a:rPr>
            </a:br>
            <a:r>
              <a:rPr lang="ru-RU" sz="2400" dirty="0">
                <a:solidFill>
                  <a:schemeClr val="tx1"/>
                </a:solidFill>
              </a:rPr>
              <a:t/>
            </a:r>
            <a:br>
              <a:rPr lang="ru-RU" sz="2400" dirty="0">
                <a:solidFill>
                  <a:schemeClr val="tx1"/>
                </a:solidFill>
              </a:rPr>
            </a:br>
            <a:r>
              <a:rPr lang="ru-RU" sz="2400" dirty="0" smtClean="0">
                <a:solidFill>
                  <a:schemeClr val="tx1"/>
                </a:solidFill>
              </a:rPr>
              <a:t>Имитационные </a:t>
            </a:r>
            <a:r>
              <a:rPr lang="ru-RU" sz="2400" dirty="0">
                <a:solidFill>
                  <a:schemeClr val="tx1"/>
                </a:solidFill>
              </a:rPr>
              <a:t>эксперименты предусматривают построение моделей состояния того или иного объекта с использованием экономико-математических методов и компьютерных информационных технологий. </a:t>
            </a:r>
            <a:r>
              <a:rPr lang="ru-RU" sz="1600" dirty="0" smtClean="0"/>
              <a:t/>
            </a:r>
            <a:br>
              <a:rPr lang="ru-RU" sz="1600" dirty="0" smtClean="0"/>
            </a:br>
            <a:endParaRPr lang="ru-RU" dirty="0"/>
          </a:p>
        </p:txBody>
      </p:sp>
    </p:spTree>
    <p:extLst>
      <p:ext uri="{BB962C8B-B14F-4D97-AF65-F5344CB8AC3E}">
        <p14:creationId xmlns:p14="http://schemas.microsoft.com/office/powerpoint/2010/main" xmlns="" val="3924311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20688"/>
            <a:ext cx="8305800" cy="5749248"/>
          </a:xfrm>
        </p:spPr>
        <p:txBody>
          <a:bodyPr>
            <a:normAutofit/>
          </a:bodyPr>
          <a:lstStyle/>
          <a:p>
            <a:r>
              <a:rPr lang="ru-RU" sz="2800" dirty="0">
                <a:solidFill>
                  <a:schemeClr val="tx1"/>
                </a:solidFill>
              </a:rPr>
              <a:t>В зависимости от масштаба поставленной задачи выделяются одно-факторные и </a:t>
            </a:r>
            <a:r>
              <a:rPr lang="ru-RU" sz="2800" dirty="0" smtClean="0">
                <a:solidFill>
                  <a:schemeClr val="tx1"/>
                </a:solidFill>
              </a:rPr>
              <a:t>многофакторные </a:t>
            </a:r>
            <a:r>
              <a:rPr lang="ru-RU" sz="2800" dirty="0">
                <a:solidFill>
                  <a:schemeClr val="tx1"/>
                </a:solidFill>
              </a:rPr>
              <a:t>эксперименты.</a:t>
            </a:r>
            <a:br>
              <a:rPr lang="ru-RU" sz="2800" dirty="0">
                <a:solidFill>
                  <a:schemeClr val="tx1"/>
                </a:solidFill>
              </a:rPr>
            </a:br>
            <a:r>
              <a:rPr lang="ru-RU" sz="2800" dirty="0">
                <a:solidFill>
                  <a:srgbClr val="FF0000"/>
                </a:solidFill>
              </a:rPr>
              <a:t>Однофакторные</a:t>
            </a:r>
            <a:r>
              <a:rPr lang="ru-RU" sz="2800" dirty="0">
                <a:solidFill>
                  <a:schemeClr val="tx1"/>
                </a:solidFill>
              </a:rPr>
              <a:t> эксперименты предполагают изучение влияния только одного маркетингового фактора на зависимую переменную. </a:t>
            </a:r>
            <a:r>
              <a:rPr lang="ru-RU" sz="2800" dirty="0" smtClean="0">
                <a:solidFill>
                  <a:schemeClr val="tx1"/>
                </a:solidFill>
              </a:rPr>
              <a:t/>
            </a:r>
            <a:br>
              <a:rPr lang="ru-RU" sz="2800" dirty="0" smtClean="0">
                <a:solidFill>
                  <a:schemeClr val="tx1"/>
                </a:solidFill>
              </a:rPr>
            </a:br>
            <a:r>
              <a:rPr lang="ru-RU" sz="2800" dirty="0">
                <a:solidFill>
                  <a:srgbClr val="FF0000"/>
                </a:solidFill>
              </a:rPr>
              <a:t/>
            </a:r>
            <a:br>
              <a:rPr lang="ru-RU" sz="2800" dirty="0">
                <a:solidFill>
                  <a:srgbClr val="FF0000"/>
                </a:solidFill>
              </a:rPr>
            </a:br>
            <a:r>
              <a:rPr lang="ru-RU" sz="2800" dirty="0" smtClean="0">
                <a:solidFill>
                  <a:srgbClr val="FF0000"/>
                </a:solidFill>
              </a:rPr>
              <a:t>Многофакторные </a:t>
            </a:r>
            <a:r>
              <a:rPr lang="ru-RU" sz="2800" dirty="0">
                <a:solidFill>
                  <a:schemeClr val="tx1"/>
                </a:solidFill>
              </a:rPr>
              <a:t>эксперименты направлены на оценку влияния </a:t>
            </a:r>
            <a:r>
              <a:rPr lang="ru-RU" sz="2800" dirty="0" smtClean="0">
                <a:solidFill>
                  <a:schemeClr val="tx1"/>
                </a:solidFill>
              </a:rPr>
              <a:t>на </a:t>
            </a:r>
            <a:r>
              <a:rPr lang="ru-RU" sz="2800" dirty="0">
                <a:solidFill>
                  <a:schemeClr val="tx1"/>
                </a:solidFill>
              </a:rPr>
              <a:t>зависимую переменную действия нескольких маркетинговых факторов. </a:t>
            </a:r>
            <a:r>
              <a:rPr lang="ru-RU" sz="2200" dirty="0" smtClean="0">
                <a:solidFill>
                  <a:schemeClr val="tx1"/>
                </a:solidFill>
              </a:rPr>
              <a:t/>
            </a:r>
            <a:br>
              <a:rPr lang="ru-RU" sz="2200" dirty="0" smtClean="0">
                <a:solidFill>
                  <a:schemeClr val="tx1"/>
                </a:solidFill>
              </a:rPr>
            </a:br>
            <a:r>
              <a:rPr lang="ru-RU" sz="2200" dirty="0"/>
              <a:t/>
            </a:r>
            <a:br>
              <a:rPr lang="ru-RU" sz="2200" dirty="0"/>
            </a:br>
            <a:r>
              <a:rPr lang="ru-RU" sz="2200" dirty="0" smtClean="0"/>
              <a:t/>
            </a:r>
            <a:br>
              <a:rPr lang="ru-RU" sz="2200" dirty="0" smtClean="0"/>
            </a:br>
            <a:endParaRPr lang="ru-RU" dirty="0"/>
          </a:p>
        </p:txBody>
      </p:sp>
    </p:spTree>
    <p:extLst>
      <p:ext uri="{BB962C8B-B14F-4D97-AF65-F5344CB8AC3E}">
        <p14:creationId xmlns:p14="http://schemas.microsoft.com/office/powerpoint/2010/main" xmlns="" val="755072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5821256"/>
          </a:xfrm>
        </p:spPr>
        <p:txBody>
          <a:bodyPr>
            <a:normAutofit/>
          </a:bodyPr>
          <a:lstStyle/>
          <a:p>
            <a:r>
              <a:rPr lang="ru-RU" sz="2400" b="1" dirty="0">
                <a:solidFill>
                  <a:srgbClr val="FF0000"/>
                </a:solidFill>
              </a:rPr>
              <a:t>По характеру окружающей обстановки эксперименты подразделяются на лабораторные и </a:t>
            </a:r>
            <a:r>
              <a:rPr lang="ru-RU" sz="2400" b="1">
                <a:solidFill>
                  <a:srgbClr val="FF0000"/>
                </a:solidFill>
              </a:rPr>
              <a:t>полевые</a:t>
            </a:r>
            <a:r>
              <a:rPr lang="ru-RU" sz="2400" b="1" smtClean="0">
                <a:solidFill>
                  <a:srgbClr val="FF0000"/>
                </a:solidFill>
              </a:rPr>
              <a:t>.</a:t>
            </a:r>
            <a:br>
              <a:rPr lang="ru-RU" sz="2400" b="1" smtClean="0">
                <a:solidFill>
                  <a:srgbClr val="FF0000"/>
                </a:solidFill>
              </a:rPr>
            </a:br>
            <a:r>
              <a:rPr lang="ru-RU" sz="2400" dirty="0"/>
              <a:t/>
            </a:r>
            <a:br>
              <a:rPr lang="ru-RU" sz="2400" dirty="0"/>
            </a:br>
            <a:r>
              <a:rPr lang="ru-RU" sz="2400" dirty="0">
                <a:solidFill>
                  <a:srgbClr val="FF0000"/>
                </a:solidFill>
              </a:rPr>
              <a:t>Лабораторные </a:t>
            </a:r>
            <a:r>
              <a:rPr lang="ru-RU" sz="2400" dirty="0">
                <a:solidFill>
                  <a:schemeClr val="tx1"/>
                </a:solidFill>
              </a:rPr>
              <a:t>эксперименты проводятся в искусственно созданных условиях для того, чтобы исключить возможность влияния </a:t>
            </a:r>
            <a:r>
              <a:rPr lang="ru-RU" sz="2400" dirty="0" smtClean="0">
                <a:solidFill>
                  <a:schemeClr val="tx1"/>
                </a:solidFill>
              </a:rPr>
              <a:t>на </a:t>
            </a:r>
            <a:r>
              <a:rPr lang="ru-RU" sz="2400" dirty="0">
                <a:solidFill>
                  <a:schemeClr val="tx1"/>
                </a:solidFill>
              </a:rPr>
              <a:t>получаемые результаты побочных факторов. Они проводятся обычно в специально оборудованных помещениях, оснащенных необходимыми техническими средствами. </a:t>
            </a:r>
            <a:r>
              <a:rPr lang="ru-RU" sz="2400" dirty="0" smtClean="0">
                <a:solidFill>
                  <a:schemeClr val="tx1"/>
                </a:solidFill>
              </a:rPr>
              <a:t/>
            </a:r>
            <a:br>
              <a:rPr lang="ru-RU" sz="2400" dirty="0" smtClean="0">
                <a:solidFill>
                  <a:schemeClr val="tx1"/>
                </a:solidFill>
              </a:rPr>
            </a:br>
            <a:r>
              <a:rPr lang="ru-RU" sz="2400" dirty="0" smtClean="0">
                <a:solidFill>
                  <a:srgbClr val="FF0000"/>
                </a:solidFill>
              </a:rPr>
              <a:t>Полевые</a:t>
            </a:r>
            <a:r>
              <a:rPr lang="ru-RU" sz="2400" dirty="0" smtClean="0"/>
              <a:t> </a:t>
            </a:r>
            <a:r>
              <a:rPr lang="ru-RU" sz="2400" dirty="0">
                <a:solidFill>
                  <a:schemeClr val="tx1"/>
                </a:solidFill>
              </a:rPr>
              <a:t>эксперименты осуществляются в реальных условиях. </a:t>
            </a:r>
            <a:r>
              <a:rPr lang="ru-RU" sz="1800" dirty="0" smtClean="0">
                <a:solidFill>
                  <a:schemeClr val="tx1"/>
                </a:solidFill>
              </a:rPr>
              <a:t/>
            </a:r>
            <a:br>
              <a:rPr lang="ru-RU" sz="1800" dirty="0" smtClean="0">
                <a:solidFill>
                  <a:schemeClr val="tx1"/>
                </a:solidFill>
              </a:rPr>
            </a:br>
            <a:r>
              <a:rPr lang="ru-RU" sz="1800" dirty="0">
                <a:solidFill>
                  <a:schemeClr val="tx1"/>
                </a:solidFill>
              </a:rPr>
              <a:t/>
            </a:r>
            <a:br>
              <a:rPr lang="ru-RU" sz="1800" dirty="0">
                <a:solidFill>
                  <a:schemeClr val="tx1"/>
                </a:solidFill>
              </a:rPr>
            </a:br>
            <a:r>
              <a:rPr lang="ru-RU" sz="1800" dirty="0" smtClean="0"/>
              <a:t/>
            </a:r>
            <a:br>
              <a:rPr lang="ru-RU" sz="1800" dirty="0" smtClean="0"/>
            </a:br>
            <a:r>
              <a:rPr lang="ru-RU" sz="1800" dirty="0"/>
              <a:t/>
            </a:r>
            <a:br>
              <a:rPr lang="ru-RU" sz="1800" dirty="0"/>
            </a:br>
            <a:endParaRPr lang="ru-RU" dirty="0"/>
          </a:p>
        </p:txBody>
      </p:sp>
    </p:spTree>
    <p:extLst>
      <p:ext uri="{BB962C8B-B14F-4D97-AF65-F5344CB8AC3E}">
        <p14:creationId xmlns:p14="http://schemas.microsoft.com/office/powerpoint/2010/main" xmlns="" val="15727654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995</TotalTime>
  <Words>473</Words>
  <Application>Microsoft Office PowerPoint</Application>
  <PresentationFormat>Экран (4:3)</PresentationFormat>
  <Paragraphs>28</Paragraphs>
  <Slides>27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Поток</vt:lpstr>
      <vt:lpstr>Тема 2. Комплексные исследования рынка услуг</vt:lpstr>
      <vt:lpstr>                       Понятие маркетинговых исследований Маркетинговые исследования – целенаправленный сбор, анализ и интерпретация информации с целью уменьшения неопределенности, сопутствующей принятию маркетинговых решений, относящихся к конкретной рыночной ситуации. Маркетинговые исследования – это функция, которая через информацию связывает компанию с рынками, потребителями, конкурентами и другими элементами среды его функционирования.  Основная цель маркетинговых исследований заключается в создании информационно-аналитической базы для принятия маркетинговых решений и уменьшение степени неопределенности, связанной с ними.        </vt:lpstr>
      <vt:lpstr>Классификация маркетинговых исследований По способу проведения выделяют  кабинетные и полевые исследования Кабинетное маркетинговое исследование основано на анализе вторичной информации. Вторичная информация – данные, полученные для других целей, не под проводимое исследование. Например: официальные статистические данные, маркетинговые отчеты, тематическая пресса и публикации, различные базы данных, собственные знания и опыт, мнения экспертов и т.п. Кабинетное исследование хорошо подходит для общего обзора рынка, поиска незанятых ниш, выработки ценовой политики, мониторинга деятельности конкурентов, составления плана маркетинга ,подбора партнеров или новых клиентов и другое. </vt:lpstr>
      <vt:lpstr>Полевые маркетинговые исследования направлены на сбор и оценку первичной маркетинговой информации с помощью методов опроса, наблюдения и эксперимента. Полевое исследование проводится если необходимо определить отношение потребителя к конкретному товару или услуге; понять, что именно покупатель хочет получить от продукта; каких услуг не хватает целевой аудитории; каким образом принимается решение о закупках; какая упаковка привлекает наибольшее внимание и т.п </vt:lpstr>
      <vt:lpstr>В соответствии с целью проведения маркетинговых исследований выделяют поисковые, описательные и причинно-следственные исследования. Поисковые исследования осуществляются  с целью сбора предварительной информации, необходимой для лучшего определения проблем и выдвигаемых предположений (гипотез). Основной акцент при этом делается на поиск идей и информации, помогающей как можно глубже понять проблему. Описательные исследования дают характеристику маркетинговых проблем, ситуаций, рынков, частоты возникновения того или иного события. Здесь приводится констатация тех или иных фактов (например, демографической ситуации, отношения потребителей к предлагаемым туристским продуктам). Данное исследование не выявляет причинно-следственных связей (Почему не увеличился объем продаж после проведения рекламной кампании?). </vt:lpstr>
      <vt:lpstr>Причинно-следственные исследования проводятся для проверки гипотез о причинно-следственных связях. Например, сможет ли скидка 5% на тур увеличить объем продаж? В основе данного исследования лежит стремление понять какие переменные являются причиной, а какие следствием. Все три вида исследования можно рассматривать как стадии единого непрерывного процесса. При этом на начальном этапе целесообразно выполнить поисковое исследование, в котором необходимо выявить возможное объяснение случившемуся. Сформулированные гипотезы необходимо положить в основу описательного или причинно-следственного исследования.    </vt:lpstr>
      <vt:lpstr>В зависимости от характера собираемой информации маркетинговые исследования подразделяются на:</vt:lpstr>
      <vt:lpstr>Процесс маркетингового исследования Процесс маркетинговых исследований включает следующие этапы и процедуры: 1. Определение целей и задач исследования 2. Разработка программы исследования 3. Сбор информации 4. Анализ и интерпретация информации 5. Представление результатов  исследования  Цели и задачи должны быть четко сформулированы и конкретизированы исходя из специфики проблемы. Цель –конечный результат, а задачи –вопросы, ответы на которые необходимо получить для достижения цели.    </vt:lpstr>
      <vt:lpstr>Программа маркетингового исследования – документ, детально определяющий источники, методы, процедуры и инструментарий сбора информации, необходимой и достаточной для достижения его целей и задач.  Особое место в программе занимают источники маркетинговой информации: Вторичные данные – это информация, которая уже где-то существует, будучи собранной ранее, для других целей. Первичные данные – это информация, которая собрана впервые для какой-либо конкретной цели.  </vt:lpstr>
      <vt:lpstr>Сбор информации производится в соответствии с выбранными методами исследований. Для сбора информации необходимо обеспечить: -подбор и обучение персонала, осуществляющего сбор информации; -подготовку методического обеспечения работы персонала; -координацию деятельности персонала и управление процессом сбора информации.    </vt:lpstr>
      <vt:lpstr>Анализ и интерпретация данных предполагают извлечение из совокупности полученных данных наиболее важных сведений и результатов. Для проведения анализа используются статистические методы. Например: средние величины, кластерный анализ, факторный анализ, корреляционный анализ. Представление результатов исследования осуществляется в виде краткого общедоступного изложения его сущности  либо полного научного отчета. В нем  в систематизированной  и максимально наглядной форме  (таблицы, графики, диаграммы) излагается суть исследования  и содержатся детально  обоснованные выводы и рекомендации относительно того, какие следует предпринимать действия для разрешения проблемы и принятия соответствующего маркетингового решения.  </vt:lpstr>
      <vt:lpstr>Методы проведения маркетинговых исследований В рамках кабинетных исследований выделяют: 1) Традиционный метод анализа документов 2) Информативно – целевой анализ  3) Контент –анализ Традиционный анализ – это цепочка умственных, логических построений, направленных на выявление сути анализируемого материала.   Информационно-целевой анализ представляет собой метод изучения текстовых документов с целью выявления их информативности, под которой понимают способность текста, во первых, донести до получателя информации основной замысел автора и, во вторых, быть источником определенных сведений.</vt:lpstr>
      <vt:lpstr>Контент анализ (англ. content analysis — анализ содержания) представляет собой формализованный метод качественно-количественного изучения документов, основанный на выделении в их содержании определенных смысловых единиц (понятий, тем, туристских продуктов, названий предприятий, товарных марок и т. д.). Основным достоинством метода является возможность статистической обработки результатов анализа, так как в процессе его проведения определяются такие количественные характеристики, как общий объем и частота встречаемости исследуемых смысловых единиц в каждом источнике.   </vt:lpstr>
      <vt:lpstr>В рамках полевых исследований выделяют методы опроса, наблюдения, эксперимента.  Опрос — это метод сбора первичной маркетинговой информации, предусматривающий, во первых, письменное или устное обращение исследователей к определенной совокупности людей (респондентов) с вопросами, содержание которых отражает изучаемую проблему, и, во вторых, регистрацию, статистическую обработку и интерпретацию полученных ответов.    </vt:lpstr>
      <vt:lpstr>Слайд 15</vt:lpstr>
      <vt:lpstr>В практике маркетинга применяются две основные формы опроса: анкетирование и интервьюирование. При анкетировании респондент письменно отвечает на вопросы в присутствии исследователя (анкетера) или без него.  По форме проведения анкетирование может быть индивидуальным или групповым.  Анкетирование бывает также очным и заочным. Интервьюирование как форма опроса предполагает личное общение с респондентом, при котором исследователь (интервьюер) сам задает вопросы и фиксирует ответы.  </vt:lpstr>
      <vt:lpstr>По форме проведения интервью может быть прямым (личным) и опосредованным (например, по телефону). В зависимости от цели проведения и направленности различают глубинное (клиническое, длительное) и фокусированное (кратковременное) интервью. Цель глубинного интервью — получение максимально полной информации о внутренних побуждениях, мотивах, склонностях, характеристиках респондента в ходе его собеседования с интервьюером при свободной или направленной формулировке вопросов.  Фокусированное интервью обращено на получение сведений о конкретной проблеме, ситуации или явлении.  </vt:lpstr>
      <vt:lpstr>      По степени направленности (структурированности) интервью подразделяются на три вида: структурированное, полуструктурированное, неструктурированное. Структурированное (стандартизированное) интервью предполагает детальную разработку всей процедуры опроса, то есть включает общий план беседы, последовательность вопросов и варианты ответов. Полуструктурированное интервью также предполагает детальную разработку процедуры опроса, предусматривающую строго обязательную последовательность вопросов. Однако, в отличие от структурированного интервью, в данном случае респонденту не предлагаются варианты ответов. Неструктурированное (свободное) интервью отличается минимальной стандартизацией поведения интервьюера. Оно проводится без заранее под готовленных вопросов или разработанного плана беседы.  </vt:lpstr>
      <vt:lpstr>В зависимости от количества лиц, одновременно участвующих в исследовании, различают индивидуальные и групповые интервью. Индивидуальные интервью представляют собой дискуссию по определенной проблеме между интервьюером и респондентом. Групповые интервью предполагают проведение дискуссии (беседы, обсуждения) одновременно с несколькими респондентами. Наиболее распространенными их приемами являются фокус –группы. Фокус-группы проходят в виде групповой дискуссии с участием 6 — 8 человек (целевая группа) под управлением модератора, который фокусирует внимание группы на обсуждаемой теме и ее аспектах. </vt:lpstr>
      <vt:lpstr>Наблюдение – это аналитический метод, с помощью которого изучают, фиксируют и сравнивают существующее и прошлое поведение потребителей в реальных ситуациях. По характеру окружающей обстановки выделяют полевое и лабораторное наблюдение: · полевое наблюдение проводят в естественных условиях, в реальной жизненной ситуации; · лабораторное наблюдение проводят в искусственно созданных условиях, это позволяет сохранить стабильность обстановки, в условиях которой происходит исследование.   </vt:lpstr>
      <vt:lpstr>     По степени открытости процесса наблюдения выделяют: -открытое, когда наблюдаемым известно о проводящемся наблюдении, исследователи заранее предупреждают их об этом; -скрытое наблюдение, когда наблюдаемым неизвестно о проводимом исследовании.  По степени стандартизации наблюдения выделяют: -структурированное наблюдение (контролируемое). В этом случае используются блоки наблюдения с четко заданной структурой процесса; -неструктурированное (свободное) наблюдение, когда наблюдаются все элементы поведения без заранее заданной схемы.  </vt:lpstr>
      <vt:lpstr>    По характеру наблюдаемых событий выделяют: -прямое наблюдение, когда наблюдение проводится непосредственно за поведением людей; -непрямое (косвенное) наблюдение проводится за результатами поведения людей.  Преимущества наблюдения: -опрос и сотрудничество людей не обязательны; - искажения, возникающие в процессе интервью, минимизируются; - при скрытом наблюдении, когда используют специальные зеркала или скрытые камеры, потребитель не может знать, что за ним наблюдают и потому ведет себя естественно. Недостатки наблюдения: - нельзя четко определить отношение потребителей к происходящим событиям; - наблюдатели могут неверно понять поведение потребителя.  </vt:lpstr>
      <vt:lpstr>Эксперимент — метод сбора первичной маркетинговой информации путем манипулирования независимыми переменными с целью определения их влияния на зависимые переменные при условии исключения влияния других (не изучаемых) факторов. </vt:lpstr>
      <vt:lpstr>Независимые переменные представляют собой "переменные факторы (например, цены, затраты на рекламу, содержание рекламного обращения и т. п.), которые могут меняться по усмотрению исследователя (экспериментатора), и последствия (эффект), от воздействия которых подлежат измерению и сопоставлению. Независимые переменные определяются в соответствии с целями исследования, в том числе гипотезой, выносимой на экспериментальную проверку. Зависимые переменные — это факторы, которые предположительно (гипотетически) будут меняться под влиянием независимых переменных. К ним могут относиться, например, объем продаж, доля рынка, прибыль и т. д. </vt:lpstr>
      <vt:lpstr>По степени материализации объекта исследования различают реальные, имитационные и умозрительные (мысленные) эксперименты. Реальные эксперименты проводятся в естественной обстановке на реально существующих объектах. Подобные исследования отличаются существенными временными и финансовыми затратами, а также значительной зависимостью от состояния и стабильности внешней среды.   Имитационные эксперименты предусматривают построение моделей состояния того или иного объекта с использованием экономико-математических методов и компьютерных информационных технологий.  </vt:lpstr>
      <vt:lpstr>В зависимости от масштаба поставленной задачи выделяются одно-факторные и многофакторные эксперименты. Однофакторные эксперименты предполагают изучение влияния только одного маркетингового фактора на зависимую переменную.   Многофакторные эксперименты направлены на оценку влияния на зависимую переменную действия нескольких маркетинговых факторов.    </vt:lpstr>
      <vt:lpstr>По характеру окружающей обстановки эксперименты подразделяются на лабораторные и полевые.  Лабораторные эксперименты проводятся в искусственно созданных условиях для того, чтобы исключить возможность влияния на получаемые результаты побочных факторов. Они проводятся обычно в специально оборудованных помещениях, оснащенных необходимыми техническими средствами.  Полевые эксперименты осуществляются в реальных условиях.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2. Комплексные исследования рынка услуг</dc:title>
  <dc:creator>User</dc:creator>
  <cp:lastModifiedBy>Администратор</cp:lastModifiedBy>
  <cp:revision>81</cp:revision>
  <dcterms:created xsi:type="dcterms:W3CDTF">2012-09-24T08:14:58Z</dcterms:created>
  <dcterms:modified xsi:type="dcterms:W3CDTF">2013-09-16T21:20:24Z</dcterms:modified>
</cp:coreProperties>
</file>