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44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6E8817-2377-4D47-BF61-56E03C695986}" type="datetimeFigureOut">
              <a:rPr lang="ru-RU" smtClean="0"/>
              <a:pPr/>
              <a:t>19.12.2013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2D9B965-0644-4376-B387-91FD31B6804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5572132" y="5286387"/>
            <a:ext cx="3114668" cy="642941"/>
          </a:xfrm>
        </p:spPr>
        <p:txBody>
          <a:bodyPr>
            <a:normAutofit/>
          </a:bodyPr>
          <a:lstStyle/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571612"/>
            <a:ext cx="7829576" cy="17859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Источники корпоративного         права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Корпоративное право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214422"/>
            <a:ext cx="8143932" cy="5286412"/>
          </a:xfrm>
        </p:spPr>
        <p:txBody>
          <a:bodyPr>
            <a:normAutofit/>
          </a:bodyPr>
          <a:lstStyle/>
          <a:p>
            <a:r>
              <a:rPr lang="ru-RU" dirty="0" smtClean="0"/>
              <a:t>В широком КП— это совокупность юридических норм, регулирующих правовой статус, порядок деятельности и создания хозяйственных обществ и товариществ.</a:t>
            </a:r>
          </a:p>
          <a:p>
            <a:r>
              <a:rPr lang="ru-RU" dirty="0" smtClean="0"/>
              <a:t>В узком смысле под КП понимают систему правил, установленных собственником или администрацией коммерческой организации и регулирующих правоотношения внутри данной организации.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Источники права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Это объективная форма выражения обязательных норм и правил, имеющая определенную структуру, являющаяся, как правило, документом.</a:t>
            </a:r>
            <a:endParaRPr lang="ru-RU" dirty="0"/>
          </a:p>
        </p:txBody>
      </p:sp>
      <p:pic>
        <p:nvPicPr>
          <p:cNvPr id="2050" name="Picture 2" descr="C:\Users\Александра\Desktop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143380"/>
            <a:ext cx="1928826" cy="2313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 источникам права относятся: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96646" indent="-514350" algn="just">
              <a:buNone/>
            </a:pPr>
            <a:r>
              <a:rPr lang="ru-RU" dirty="0" smtClean="0"/>
              <a:t>1. Конституция РФ служит базой для всего законодательства, в том числе и для корпоративного. Конституция РФ содержит нормы, прямо относящиеся к корпоративному праву.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14290"/>
            <a:ext cx="8433654" cy="60341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2. Гражданский кодекс РФ, так как именно на основе ГК РФ устанавливаются основы правового статуса корпоративных субъектов – хозяйственных обществ и товариществ. ГК РФ развивает положения Конституции РФ об участниках гражданского оборота и закрепляет права и обязанности этих участников, включая корпорации. </a:t>
            </a:r>
            <a:r>
              <a:rPr lang="ru-RU" b="1" dirty="0" smtClean="0"/>
              <a:t>ГК РФ является универсальным источником корпоративного права РФ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14290"/>
            <a:ext cx="8505092" cy="6034110"/>
          </a:xfrm>
        </p:spPr>
        <p:txBody>
          <a:bodyPr>
            <a:normAutofit fontScale="92500" lnSpcReduction="10000"/>
          </a:bodyPr>
          <a:lstStyle/>
          <a:p>
            <a:pPr marL="596646" indent="-514350" algn="ctr">
              <a:buNone/>
            </a:pPr>
            <a:r>
              <a:rPr lang="ru-RU" sz="4600" dirty="0" smtClean="0"/>
              <a:t>3.Федеральные законы:</a:t>
            </a:r>
          </a:p>
          <a:p>
            <a:pPr marL="596646" indent="-514350">
              <a:buNone/>
            </a:pPr>
            <a:endParaRPr lang="ru-RU" dirty="0" smtClean="0"/>
          </a:p>
          <a:p>
            <a:pPr marL="596646" indent="-514350">
              <a:buAutoNum type="arabicParenR"/>
            </a:pPr>
            <a:r>
              <a:rPr lang="ru-RU" dirty="0" smtClean="0"/>
              <a:t>ФЗ «О защите прав юридических лиц и индивидуальных предпринимателей при проведении государственного контроля (надзора)»;</a:t>
            </a:r>
          </a:p>
          <a:p>
            <a:pPr marL="596646" indent="-514350">
              <a:buAutoNum type="arabicParenR"/>
            </a:pPr>
            <a:r>
              <a:rPr lang="ru-RU" dirty="0" smtClean="0"/>
              <a:t>ФЗ «О несостоятельности (банкротстве)», в соответствии с которым производится ликвидация коммерческой организации по основанию банкротства этой организации;</a:t>
            </a:r>
          </a:p>
          <a:p>
            <a:pPr marL="596646" indent="-514350">
              <a:buAutoNum type="arabicParenR"/>
            </a:pPr>
            <a:r>
              <a:rPr lang="ru-RU" dirty="0" smtClean="0"/>
              <a:t>ФЗ «О лицензировании отдельных видов деятельности»;</a:t>
            </a:r>
          </a:p>
          <a:p>
            <a:pPr marL="596646" indent="-514350">
              <a:buAutoNum type="arabicParenR"/>
            </a:pPr>
            <a:r>
              <a:rPr lang="ru-RU" dirty="0" smtClean="0"/>
              <a:t>ФЗ «О государственной регистрации юридических лиц и индивидуальных предпринимателей»;</a:t>
            </a:r>
          </a:p>
          <a:p>
            <a:pPr marL="596646" indent="-514350">
              <a:buAutoNum type="arabicParenR"/>
            </a:pPr>
            <a:r>
              <a:rPr lang="ru-RU" dirty="0" smtClean="0"/>
              <a:t>ФЗ «Об обществах с ограниченной ответственностью»;</a:t>
            </a:r>
          </a:p>
          <a:p>
            <a:pPr marL="596646" indent="-514350">
              <a:buAutoNum type="arabicParenR"/>
            </a:pPr>
            <a:r>
              <a:rPr lang="ru-RU" dirty="0" smtClean="0"/>
              <a:t>ФЗ «Об акционерных обществах».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4. </a:t>
            </a:r>
            <a:r>
              <a:rPr lang="ru-RU" sz="3600" dirty="0" smtClean="0">
                <a:solidFill>
                  <a:schemeClr val="tx1"/>
                </a:solidFill>
              </a:rPr>
              <a:t>Корпоративные нормы содержатся и в международных договорах: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8641088" cy="5214974"/>
          </a:xfrm>
        </p:spPr>
        <p:txBody>
          <a:bodyPr>
            <a:normAutofit/>
          </a:bodyPr>
          <a:lstStyle/>
          <a:p>
            <a:pPr marL="596646" indent="-514350">
              <a:buAutoNum type="arabicParenR"/>
            </a:pPr>
            <a:r>
              <a:rPr lang="ru-RU" sz="2400" dirty="0" smtClean="0"/>
              <a:t>Конвенция «О договорах международной купли-продажи товаров» (Вена, 11 апреля 1980 г.);</a:t>
            </a:r>
          </a:p>
          <a:p>
            <a:pPr marL="596646" indent="-514350">
              <a:buAutoNum type="arabicParenR"/>
            </a:pPr>
            <a:r>
              <a:rPr lang="ru-RU" sz="2400" dirty="0" smtClean="0"/>
              <a:t>Соглашение о сотрудничестве в области поддержки предпринимательства между Министерством РФ по антимонопольной политике и поддержке предпринимательства и Федеральным министерством экономики и труда Австрийской республики (Вена, 8 февраля 2001 г.);</a:t>
            </a:r>
          </a:p>
          <a:p>
            <a:pPr marL="596646" indent="-514350">
              <a:buAutoNum type="arabicParenR"/>
            </a:pPr>
            <a:r>
              <a:rPr lang="ru-RU" sz="2400" dirty="0" smtClean="0"/>
              <a:t>Договор от 8 декабря 1999 г. «О создании Союзного государства».</a:t>
            </a:r>
            <a:endParaRPr lang="ru-RU" sz="2400" dirty="0"/>
          </a:p>
        </p:txBody>
      </p:sp>
      <p:pic>
        <p:nvPicPr>
          <p:cNvPr id="3074" name="Picture 2" descr="C:\Users\Александра\Desktop\iбб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5072074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5. </a:t>
            </a:r>
            <a:r>
              <a:rPr lang="ru-RU" sz="3600" dirty="0" smtClean="0">
                <a:solidFill>
                  <a:schemeClr val="tx1"/>
                </a:solidFill>
              </a:rPr>
              <a:t>Подзаконные нормативно-правовые акты: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47800"/>
            <a:ext cx="8719406" cy="51244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1) </a:t>
            </a:r>
            <a:r>
              <a:rPr lang="ru-RU" dirty="0" smtClean="0"/>
              <a:t>Указ Президента РФ от 18 августа 1996 г. № 1210 «О мерах по защите прав акционеров и обеспечению интересов государства как собственника и акционера»;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2) </a:t>
            </a:r>
            <a:r>
              <a:rPr lang="ru-RU" dirty="0" smtClean="0"/>
              <a:t>постановление Правительства РФ от 30 октября 1997 г. № 1373 «О реформе предприятий и иных коммерческих организаций»;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3) </a:t>
            </a:r>
            <a:r>
              <a:rPr lang="ru-RU" dirty="0" smtClean="0"/>
              <a:t>Кодекс корпоративного поведения, содержащийся в Распоряжении Федеральной комиссии по рынку ценных бумаг от 4 апреля 2002 г. № 421/</a:t>
            </a:r>
            <a:r>
              <a:rPr lang="ru-RU" dirty="0" err="1" smtClean="0"/>
              <a:t>р</a:t>
            </a:r>
            <a:r>
              <a:rPr lang="ru-RU" dirty="0" smtClean="0"/>
              <a:t> «О рекомендации к применению Кодекса корпоративного поведения». Источником права он является лишь условно, поскольку нормы, содержащиеся в нем, носят рекомендательный характер. Однако, в тексте Кодекса корпоративного поведения встречаются обычаи корпоративного права. При этом само существование такого документа весьма показательно, он сам по себе стимулирует частную инициативу в сфере корпоративного права.</a:t>
            </a:r>
            <a:endParaRPr lang="ru-RU" dirty="0"/>
          </a:p>
        </p:txBody>
      </p:sp>
      <p:pic>
        <p:nvPicPr>
          <p:cNvPr id="4098" name="Picture 2" descr="C:\Users\Александра\Desktop\iпп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42925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6. Судебная практика</a:t>
            </a:r>
            <a:r>
              <a:rPr lang="ru-RU" dirty="0" smtClean="0"/>
              <a:t>: акты, вынесенные Верховным Судом РФ, Высшим Арбитражным Судом РФ и Конституционным Судом РФ.</a:t>
            </a:r>
            <a:endParaRPr lang="ru-RU" dirty="0"/>
          </a:p>
        </p:txBody>
      </p:sp>
      <p:pic>
        <p:nvPicPr>
          <p:cNvPr id="5122" name="Picture 2" descr="C:\Users\Александра\Desktop\iи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8306" y="4357694"/>
            <a:ext cx="285752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7. Одной из </a:t>
            </a:r>
            <a:r>
              <a:rPr lang="ru-RU" b="1" dirty="0" smtClean="0"/>
              <a:t>особенностей </a:t>
            </a:r>
            <a:r>
              <a:rPr lang="ru-RU" dirty="0" smtClean="0"/>
              <a:t>корпоративного права РФ является то, что </a:t>
            </a:r>
            <a:r>
              <a:rPr lang="ru-RU" b="1" dirty="0" smtClean="0"/>
              <a:t>согласно ГК РФ нормативные договоры между субъектами корпоративного правоотношения признаются источниками корпоративного права РФ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5" descr="C:\Users\Александра\Desktop\3d-chelovechek-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7" y="3429000"/>
            <a:ext cx="1857373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88</TotalTime>
  <Words>492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Источники корпоративного         права</vt:lpstr>
      <vt:lpstr>Корпоративное право </vt:lpstr>
      <vt:lpstr>Источники права</vt:lpstr>
      <vt:lpstr>К источникам права относятся:</vt:lpstr>
      <vt:lpstr>Слайд 5</vt:lpstr>
      <vt:lpstr>Слайд 6</vt:lpstr>
      <vt:lpstr>4. Корпоративные нормы содержатся и в международных договорах:</vt:lpstr>
      <vt:lpstr>5. Подзаконные нормативно-правовые акты: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Источники корпоративного         права</dc:title>
  <dc:creator>Александра</dc:creator>
  <cp:lastModifiedBy>Алекс</cp:lastModifiedBy>
  <cp:revision>11</cp:revision>
  <dcterms:created xsi:type="dcterms:W3CDTF">2013-10-25T09:04:05Z</dcterms:created>
  <dcterms:modified xsi:type="dcterms:W3CDTF">2013-12-19T00:45:53Z</dcterms:modified>
</cp:coreProperties>
</file>