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58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70" r:id="rId11"/>
    <p:sldId id="271" r:id="rId12"/>
    <p:sldId id="272" r:id="rId13"/>
    <p:sldId id="286" r:id="rId14"/>
    <p:sldId id="287" r:id="rId15"/>
    <p:sldId id="288" r:id="rId16"/>
    <p:sldId id="294" r:id="rId17"/>
    <p:sldId id="301" r:id="rId18"/>
    <p:sldId id="302" r:id="rId19"/>
    <p:sldId id="304" r:id="rId20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00D81-6035-416C-B975-921262192A25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85A3-9AB0-4598-8CD7-AA5B55EF61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22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459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59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Прогнозирование       и планирование доходов бюджета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90950" indent="-742950">
              <a:spcAft>
                <a:spcPts val="600"/>
              </a:spcAft>
              <a:buClrTx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4400" b="1" dirty="0" smtClean="0">
                <a:latin typeface="+mj-lt"/>
                <a:cs typeface="Times New Roman" pitchFamily="18" charset="0"/>
              </a:rPr>
              <a:t>Теория налогообложения</a:t>
            </a:r>
          </a:p>
          <a:p>
            <a:pPr marL="489600" indent="-720000">
              <a:spcAft>
                <a:spcPts val="600"/>
              </a:spcAft>
              <a:buClrTx/>
              <a:buNone/>
            </a:pPr>
            <a:r>
              <a:rPr lang="ru-RU" sz="4400" b="1" dirty="0" smtClean="0">
                <a:latin typeface="+mj-lt"/>
                <a:cs typeface="Times New Roman" pitchFamily="18" charset="0"/>
              </a:rPr>
              <a:t>2. </a:t>
            </a:r>
            <a:r>
              <a:rPr lang="ru-RU" sz="4400" b="1" dirty="0" smtClean="0">
                <a:latin typeface="+mj-lt"/>
              </a:rPr>
              <a:t>Налоговая система Российской Федерации</a:t>
            </a:r>
            <a:endParaRPr lang="ru-RU" sz="4400" b="1" dirty="0" smtClean="0">
              <a:latin typeface="+mj-lt"/>
              <a:cs typeface="Times New Roman" pitchFamily="18" charset="0"/>
            </a:endParaRPr>
          </a:p>
          <a:p>
            <a:pPr marL="0" indent="-252000">
              <a:spcAft>
                <a:spcPts val="600"/>
              </a:spcAft>
              <a:buClrTx/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pPr marL="514350" indent="-51435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6388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</a:t>
            </a:r>
            <a:r>
              <a:rPr lang="ru-RU" sz="3200" b="1" i="1" dirty="0" smtClean="0"/>
              <a:t>Налог</a:t>
            </a:r>
            <a:r>
              <a:rPr lang="ru-RU" sz="3200" dirty="0" smtClean="0"/>
              <a:t> - это одно из основных понятий финансовой науки. Исследование природы налога финансовая наука вела в рамках учения о государстве. Налоги - более поздняя форма государственных доходов. Первоначально налоги назывались "</a:t>
            </a:r>
            <a:r>
              <a:rPr lang="ru-RU" sz="3200" i="1" dirty="0" err="1" smtClean="0"/>
              <a:t>auxilia</a:t>
            </a:r>
            <a:r>
              <a:rPr lang="ru-RU" sz="3200" dirty="0" smtClean="0"/>
              <a:t>" (помощь) и носили временный характер. Однако формирование постоянно действующих государственных органов, создание армий требовали больших средств и налоги превратились из временного в постоянный источник государственных доходов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-RU" sz="2800" b="1" dirty="0" smtClean="0"/>
              <a:t>     Налогообложение </a:t>
            </a:r>
            <a:r>
              <a:rPr lang="ru-RU" sz="2800" dirty="0" smtClean="0"/>
              <a:t>- это определенная совокупность экономических (финансовых) и правовых отношений, складывающихся на базе объективного процесса перераспределения денежной формы стоимости и выражающая собой одностороннее, </a:t>
            </a:r>
            <a:r>
              <a:rPr lang="ru-RU" sz="2800" dirty="0" err="1" smtClean="0"/>
              <a:t>безэквивалентное</a:t>
            </a:r>
            <a:r>
              <a:rPr lang="ru-RU" sz="2800" dirty="0" smtClean="0"/>
              <a:t>, принудительно-властное изъятие части доходов корпоративных и индивидуальных собственников в общегосударственное пользование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В Налоговом кодексе РФ содержатся определения налога и сбора (ст. 8)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b="1" dirty="0" smtClean="0"/>
              <a:t>     Налог</a:t>
            </a:r>
            <a:r>
              <a:rPr lang="ru-RU" sz="3000" dirty="0" smtClean="0"/>
              <a:t> - это обязательный, индивидуально-безвозмездный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средств, в целях финансового обеспечения деятельности государства и (или) муниципальных образований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/>
              <a:t>     Под </a:t>
            </a:r>
            <a:r>
              <a:rPr lang="ru-RU" sz="3000" b="1" dirty="0" smtClean="0"/>
              <a:t>сбором</a:t>
            </a:r>
            <a:r>
              <a:rPr lang="ru-RU" sz="3000" dirty="0" smtClean="0"/>
              <a:t> понимается обязательный взнос, взимаемый с организаций и физических лиц, уплата которого является одним из условий совершения в интересах плательщиков сборов государственными органами, органами местного самоуправления, иными уполномоченными органами и должностными лицами юридически значимых действий, включая предоставление определенных прав и выдачу разрешений (лицензий)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638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/>
              <a:t>Характерные черты налога как платежа исходя из положений п. 1 ст. 8 Налогового кодекса РФ следующие: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3000" dirty="0" smtClean="0"/>
              <a:t> обязательность;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3000" dirty="0" smtClean="0"/>
              <a:t> индивидуальная безвозмездность;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3000" dirty="0" smtClean="0"/>
              <a:t> отчуждение денежных средств, принадлежащих организациям и физическим лицам на праве собственности, хозяйственного ведения или оперативного управления;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q"/>
            </a:pPr>
            <a:r>
              <a:rPr lang="ru-RU" sz="3000" dirty="0" smtClean="0"/>
              <a:t> направленность на финансирование деятельности государства или муниципальных образований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410200"/>
          </a:xfrm>
        </p:spPr>
        <p:txBody>
          <a:bodyPr>
            <a:normAutofit fontScale="77500" lnSpcReduction="20000"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4100" dirty="0" smtClean="0"/>
              <a:t>Характерными чертами сбора как взноса являются: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500" dirty="0" smtClean="0"/>
              <a:t> обязательность;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3500" dirty="0" smtClean="0"/>
              <a:t> одно из условий совершения государственными и иными органами в интересах плательщиков сборов юридически значимых действий.</a:t>
            </a:r>
          </a:p>
          <a:p>
            <a:pPr marL="0">
              <a:lnSpc>
                <a:spcPct val="110000"/>
              </a:lnSpc>
              <a:buNone/>
            </a:pPr>
            <a:r>
              <a:rPr lang="ru-RU" sz="3500" dirty="0" smtClean="0"/>
              <a:t>     Налоговый кодекс РФ называет следующие сборы, действующие в РФ: таможенные сборы, сбор за право пользования объектами животного мира и водными биологическими ресурсами, федеральные лицензионные сборы, региональные лицензионные сборы и местные лицензионные сборы</a:t>
            </a:r>
          </a:p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b="1" dirty="0" smtClean="0"/>
              <a:t>     Функция налога</a:t>
            </a:r>
            <a:r>
              <a:rPr lang="ru-RU" sz="3200" dirty="0" smtClean="0"/>
              <a:t> — это проявление его социально-экономической сущности в действии. Функции свидетельствуют, каким образом реализуется общественное назначение данной экономической категории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638800"/>
          </a:xfrm>
        </p:spPr>
        <p:txBody>
          <a:bodyPr>
            <a:noAutofit/>
          </a:bodyPr>
          <a:lstStyle/>
          <a:p>
            <a:pPr marL="0" algn="ctr">
              <a:buNone/>
            </a:pPr>
            <a:r>
              <a:rPr lang="ru-RU" sz="3000" b="1" dirty="0" smtClean="0"/>
              <a:t>В современных условиях налоги выполняют две основные функции: </a:t>
            </a:r>
          </a:p>
          <a:p>
            <a:pPr marL="0">
              <a:buClrTx/>
              <a:buFont typeface="Wingdings" pitchFamily="2" charset="2"/>
              <a:buChar char="v"/>
            </a:pPr>
            <a:r>
              <a:rPr lang="ru-RU" sz="3000" b="1" dirty="0" smtClean="0"/>
              <a:t> фискальная</a:t>
            </a:r>
            <a:r>
              <a:rPr lang="ru-RU" sz="3000" dirty="0" smtClean="0"/>
              <a:t> функция, которая заключается в обеспечении государства финансовыми ресурсами, необходимыми для осуществления его деятельности (</a:t>
            </a:r>
            <a:r>
              <a:rPr lang="ru-RU" sz="3000" b="1" dirty="0" smtClean="0"/>
              <a:t>источник доходов государства)</a:t>
            </a:r>
            <a:r>
              <a:rPr lang="ru-RU" sz="3000" dirty="0" smtClean="0"/>
              <a:t>;</a:t>
            </a:r>
          </a:p>
          <a:p>
            <a:pPr marL="0">
              <a:buClrTx/>
              <a:buFont typeface="Wingdings" pitchFamily="2" charset="2"/>
              <a:buChar char="v"/>
            </a:pPr>
            <a:r>
              <a:rPr lang="ru-RU" sz="3000" b="1" dirty="0" smtClean="0"/>
              <a:t> регулирующая</a:t>
            </a:r>
            <a:r>
              <a:rPr lang="ru-RU" sz="3000" dirty="0" smtClean="0"/>
              <a:t> функция, благодаря которой налоги либо стимулируют, либо сдерживают ту или иную хозяйственную деятельность (</a:t>
            </a:r>
            <a:r>
              <a:rPr lang="ru-RU" sz="3000" b="1" dirty="0" smtClean="0"/>
              <a:t>регулятор экономической системы</a:t>
            </a:r>
            <a:r>
              <a:rPr lang="ru-RU" sz="3000" dirty="0" smtClean="0"/>
              <a:t>)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Теория налогообложения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/>
              <a:t>     Степень реализации функций налогов зависит от того, каким набором экономических инструментов пользуется государство. В совокупности они представляют собой налоговый механизм, посредством которого реализуется </a:t>
            </a:r>
            <a:r>
              <a:rPr lang="ru-RU" sz="2800" b="1" dirty="0" smtClean="0"/>
              <a:t>налоговая политика государства</a:t>
            </a:r>
            <a:r>
              <a:rPr lang="ru-RU" sz="2800" dirty="0" smtClean="0"/>
              <a:t>.</a:t>
            </a:r>
          </a:p>
          <a:p>
            <a:pPr marL="0">
              <a:buNone/>
            </a:pPr>
            <a:r>
              <a:rPr lang="ru-RU" sz="2800" dirty="0" smtClean="0"/>
              <a:t>     Используя налоги как инструмент регулирования государство побуждает экономических агентов что-либо делать (налоги снижаются) или, наоборот, препятствует в осуществлении их деятельности (налоги повышаются).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Налоговая система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5257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b="1" dirty="0" smtClean="0"/>
              <a:t>     Налоговая система</a:t>
            </a:r>
            <a:r>
              <a:rPr lang="ru-RU" sz="3200" dirty="0" smtClean="0"/>
              <a:t> - это порядок установления, введения, изменения, отмены налогов и сборов, порядок распределения  налогов и сборов между бюджетами различных уровней, права и обязанности налогоплательщиков (плательщиков сборов), организация отчетности и налогового контроля, ответственность субъектов налоговых отношений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457200"/>
            <a:ext cx="86106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3200" b="1" dirty="0" smtClean="0"/>
              <a:t>Принципы </a:t>
            </a:r>
            <a:r>
              <a:rPr lang="ru-RU" sz="3200" b="1" dirty="0" smtClean="0"/>
              <a:t>построения налоговой системы</a:t>
            </a:r>
            <a:r>
              <a:rPr lang="ru-RU" sz="3200" dirty="0" smtClean="0"/>
              <a:t>: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  сочетание прямых и косвенных налогов;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  универсальность налогообложения;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  </a:t>
            </a:r>
            <a:r>
              <a:rPr lang="ru-RU" sz="3200" dirty="0" err="1" smtClean="0"/>
              <a:t>равнонапряженность</a:t>
            </a:r>
            <a:r>
              <a:rPr lang="ru-RU" sz="3200" dirty="0" smtClean="0"/>
              <a:t> налогового бремени для всех субъектов налоговых правоотношений;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  однократность налогообложения;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  использование системы налоговых льгот;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  стремление к стабильности условий налогообложения;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  запрет обратной силы налоговых законов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Налоговая система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i="1" dirty="0" smtClean="0"/>
              <a:t>Свойства оптимальной </a:t>
            </a:r>
            <a:r>
              <a:rPr lang="ru-RU" sz="3200" b="1" i="1" dirty="0" smtClean="0"/>
              <a:t>налоговой системы:</a:t>
            </a:r>
            <a:r>
              <a:rPr lang="ru-RU" sz="3200" b="1" dirty="0" smtClean="0"/>
              <a:t> </a:t>
            </a: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экономическая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эффективность;</a:t>
            </a: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административная простота;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гибкость;</a:t>
            </a:r>
          </a:p>
          <a:p>
            <a:pPr marL="514350" lvl="0" indent="-51435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политическая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ответственность;</a:t>
            </a:r>
          </a:p>
          <a:p>
            <a:pPr marL="514350" indent="-514350">
              <a:buClrTx/>
              <a:buFont typeface="+mj-lt"/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справедливость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248400"/>
          </a:xfrm>
        </p:spPr>
        <p:txBody>
          <a:bodyPr>
            <a:normAutofit fontScale="85000" lnSpcReduction="10000"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100" i="1" dirty="0" smtClean="0"/>
              <a:t>Налоговая система России</a:t>
            </a:r>
            <a:r>
              <a:rPr lang="ru-RU" sz="3100" dirty="0" smtClean="0"/>
              <a:t> характеризуется тем, что она</a:t>
            </a:r>
            <a:endParaRPr lang="ru-RU" sz="3100" b="1" dirty="0" smtClean="0"/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базируется на правовой основе – Налоговом кодеке РФ (НК РФ);</a:t>
            </a:r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построена по единым принципам;</a:t>
            </a:r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имеет единый механизм исчисления и сбора налогов;</a:t>
            </a:r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включает новые налоги и предусматривает существенные изменения в порядке исчисления налоговых льгот;</a:t>
            </a:r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устанавливает четкую последовательность при уплате налогов;</a:t>
            </a:r>
          </a:p>
          <a:p>
            <a:pPr marL="0" lv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обеспечивает более справедливое распределение налогового бремени между отдельными категориями получателей дохода;</a:t>
            </a:r>
          </a:p>
          <a:p>
            <a:pPr marL="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ru-RU" sz="2800" dirty="0" smtClean="0"/>
              <a:t> представляет собой сочетание двух основных видов налогов – прямых и косвенных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248400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sz="7400" dirty="0" smtClean="0"/>
              <a:t>Согласно ст. 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sz="7400" dirty="0" smtClean="0"/>
              <a:t>Налогового кодекса РФ </a:t>
            </a:r>
            <a:r>
              <a:rPr lang="ru-RU" sz="7400" b="1" i="1" dirty="0" smtClean="0"/>
              <a:t>к федеральным налогам и сборам относятся</a:t>
            </a:r>
            <a:r>
              <a:rPr lang="ru-RU" sz="7400" dirty="0" smtClean="0"/>
              <a:t>:</a:t>
            </a:r>
          </a:p>
          <a:p>
            <a:pPr lvl="1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7400" dirty="0" smtClean="0"/>
              <a:t> налог на добавленную стоимость (НДС);</a:t>
            </a:r>
          </a:p>
          <a:p>
            <a:pPr lvl="1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7400" dirty="0" smtClean="0"/>
              <a:t> акцизы;</a:t>
            </a:r>
          </a:p>
          <a:p>
            <a:pPr lvl="1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7400" dirty="0" smtClean="0"/>
              <a:t> налог на прибыль организаций;</a:t>
            </a:r>
          </a:p>
          <a:p>
            <a:pPr lvl="1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7400" dirty="0" smtClean="0"/>
              <a:t> налог на доходы физических лиц (НДФЛ);</a:t>
            </a:r>
          </a:p>
          <a:p>
            <a:pPr lvl="1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7400" dirty="0" smtClean="0"/>
              <a:t> налог на добычу полезных ископаемых (НДПИ);</a:t>
            </a:r>
          </a:p>
          <a:p>
            <a:pPr lvl="1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7400" dirty="0" smtClean="0"/>
              <a:t> водный налог;</a:t>
            </a:r>
          </a:p>
          <a:p>
            <a:pPr lvl="1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7400" dirty="0" smtClean="0"/>
              <a:t> сбор за пользование объектами животного мира и за пользование объектами водных биологических ресурсов;</a:t>
            </a:r>
          </a:p>
          <a:p>
            <a:pPr lvl="1">
              <a:lnSpc>
                <a:spcPct val="120000"/>
              </a:lnSpc>
              <a:buClrTx/>
              <a:buFont typeface="Wingdings" pitchFamily="2" charset="2"/>
              <a:buChar char="Ø"/>
            </a:pPr>
            <a:r>
              <a:rPr lang="ru-RU" sz="7400" dirty="0" smtClean="0"/>
              <a:t> госпошлина </a:t>
            </a:r>
          </a:p>
          <a:p>
            <a:pPr>
              <a:buNone/>
            </a:pPr>
            <a:endParaRPr lang="ru-RU" sz="2800" dirty="0" smtClean="0"/>
          </a:p>
          <a:p>
            <a:pPr>
              <a:spcBef>
                <a:spcPts val="0"/>
              </a:spcBef>
              <a:buNone/>
            </a:pPr>
            <a:r>
              <a:rPr lang="ru-RU" sz="2800" dirty="0" smtClean="0"/>
              <a:t>Слово «акциз» имеет латинские корни и восходит к глаголу «обрезать». Акциз – налог, которым облагаются некоторые виды товаров и услуг – как правило, предметы роскоши и предметы не первой необходимости. Будучи косвенным налогом, он включается в цену товар. Акциз – «родной брат» пошлины и таможенных сборов, но собирается в отличие от них с отечественного производителя за право торговать внутри страны. Эти «родственники» являются древнейшими видами налогов и применяются уже не одну тысячу лет.</a:t>
            </a:r>
          </a:p>
          <a:p>
            <a:pPr>
              <a:spcBef>
                <a:spcPts val="0"/>
              </a:spcBef>
              <a:buNone/>
            </a:pPr>
            <a:r>
              <a:rPr lang="ru-RU" sz="2800" dirty="0" smtClean="0"/>
              <a:t>В Дании наивысшая ставка подоходного налога равняется 68 %. С учетом 1 %-го налога на имущество общий подоходный налог может в исключительных случаях превысить 100 %! Страна с самой низкой ставкой подоходного налога – Бахрейн. В Катаре подоходный налог вообще не взимают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Налоговая система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334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/>
              <a:t>     Согласно ст.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2800" dirty="0" smtClean="0"/>
              <a:t> Налогового кодекса РФ </a:t>
            </a:r>
            <a:r>
              <a:rPr lang="ru-RU" sz="2800" b="1" i="1" dirty="0" smtClean="0"/>
              <a:t>к региональным налогам относятся</a:t>
            </a:r>
            <a:r>
              <a:rPr lang="ru-RU" sz="2800" dirty="0" smtClean="0"/>
              <a:t>:</a:t>
            </a:r>
          </a:p>
          <a:p>
            <a:pPr lvl="2">
              <a:buClrTx/>
              <a:buFont typeface="Wingdings" pitchFamily="2" charset="2"/>
              <a:buChar char="Ø"/>
            </a:pPr>
            <a:r>
              <a:rPr lang="ru-RU" sz="2800" dirty="0" smtClean="0"/>
              <a:t> налог на имущество организаций;</a:t>
            </a:r>
          </a:p>
          <a:p>
            <a:pPr lvl="2">
              <a:buClrTx/>
              <a:buFont typeface="Wingdings" pitchFamily="2" charset="2"/>
              <a:buChar char="Ø"/>
            </a:pPr>
            <a:r>
              <a:rPr lang="ru-RU" sz="2800" dirty="0" smtClean="0"/>
              <a:t> налог на игорный бизнес;</a:t>
            </a:r>
          </a:p>
          <a:p>
            <a:pPr lvl="2">
              <a:buClrTx/>
              <a:buFont typeface="Wingdings" pitchFamily="2" charset="2"/>
              <a:buChar char="Ø"/>
            </a:pPr>
            <a:r>
              <a:rPr lang="ru-RU" sz="2800" dirty="0" smtClean="0"/>
              <a:t> транспортный налог.</a:t>
            </a:r>
          </a:p>
          <a:p>
            <a:pPr marL="0">
              <a:spcBef>
                <a:spcPts val="1200"/>
              </a:spcBef>
              <a:buNone/>
            </a:pPr>
            <a:r>
              <a:rPr lang="ru-RU" sz="2800" dirty="0" smtClean="0"/>
              <a:t>     В соответствии со ст.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2800" dirty="0" smtClean="0"/>
              <a:t> Налогового кодекса РФ </a:t>
            </a:r>
            <a:r>
              <a:rPr lang="ru-RU" sz="2800" b="1" i="1" dirty="0" smtClean="0"/>
              <a:t>местные налоги включают</a:t>
            </a:r>
            <a:r>
              <a:rPr lang="ru-RU" sz="2800" dirty="0" smtClean="0"/>
              <a:t>:</a:t>
            </a:r>
          </a:p>
          <a:p>
            <a:pPr marL="914400" lvl="3">
              <a:buClrTx/>
              <a:buFont typeface="Wingdings" pitchFamily="2" charset="2"/>
              <a:buChar char="Ø"/>
            </a:pPr>
            <a:r>
              <a:rPr lang="ru-RU" sz="2800" dirty="0" smtClean="0"/>
              <a:t> земельный налог;</a:t>
            </a:r>
          </a:p>
          <a:p>
            <a:pPr marL="914400" lvl="3">
              <a:buClrTx/>
              <a:buFont typeface="Wingdings" pitchFamily="2" charset="2"/>
              <a:buChar char="Ø"/>
            </a:pPr>
            <a:r>
              <a:rPr lang="ru-RU" sz="2800" dirty="0" smtClean="0"/>
              <a:t> налог на имущество физических лиц;</a:t>
            </a:r>
          </a:p>
          <a:p>
            <a:pPr marL="914400" lvl="3">
              <a:buClrTx/>
              <a:buFont typeface="Wingdings" pitchFamily="2" charset="2"/>
              <a:buChar char="Ø"/>
            </a:pPr>
            <a:r>
              <a:rPr lang="ru-RU" sz="2800" dirty="0" smtClean="0"/>
              <a:t> торговый сбор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3810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smtClean="0">
                <a:solidFill>
                  <a:schemeClr val="tx1"/>
                </a:solidFill>
              </a:rPr>
              <a:t>Налоговая система РФ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b="1" dirty="0" smtClean="0"/>
              <a:t>К специальным налоговым режимам относятся:</a:t>
            </a:r>
          </a:p>
          <a:p>
            <a:pPr marL="0" lvl="0">
              <a:buClrTx/>
              <a:buFont typeface="Wingdings" pitchFamily="2" charset="2"/>
              <a:buChar char="q"/>
            </a:pPr>
            <a:r>
              <a:rPr lang="ru-RU" i="1" dirty="0" smtClean="0"/>
              <a:t> упрощенная система налогообложения для субъектов малого бизнеса;</a:t>
            </a:r>
            <a:endParaRPr lang="ru-RU" dirty="0" smtClean="0"/>
          </a:p>
          <a:p>
            <a:pPr marL="0" lvl="0">
              <a:buClrTx/>
              <a:buFont typeface="Wingdings" pitchFamily="2" charset="2"/>
              <a:buChar char="q"/>
            </a:pPr>
            <a:r>
              <a:rPr lang="ru-RU" i="1" dirty="0" smtClean="0"/>
              <a:t> система налогообложения в виде единого налога на вмененный доход для отдельных видов деятельности </a:t>
            </a:r>
            <a:r>
              <a:rPr lang="ru-RU" dirty="0" smtClean="0"/>
              <a:t>(ЕНВД);</a:t>
            </a:r>
          </a:p>
          <a:p>
            <a:pPr marL="0" lvl="0">
              <a:buClrTx/>
              <a:buFont typeface="Wingdings" pitchFamily="2" charset="2"/>
              <a:buChar char="q"/>
            </a:pPr>
            <a:r>
              <a:rPr lang="ru-RU" i="1" dirty="0" smtClean="0"/>
              <a:t> единый сельскохозяйственный налог</a:t>
            </a:r>
            <a:r>
              <a:rPr lang="ru-RU" dirty="0" smtClean="0"/>
              <a:t>;</a:t>
            </a:r>
          </a:p>
          <a:p>
            <a:pPr marL="0" lvl="0">
              <a:buClrTx/>
              <a:buFont typeface="Wingdings" pitchFamily="2" charset="2"/>
              <a:buChar char="q"/>
            </a:pPr>
            <a:r>
              <a:rPr lang="ru-RU" i="1" dirty="0" smtClean="0"/>
              <a:t> система налогообложения при выполнении соглашений о разделе продукции</a:t>
            </a:r>
            <a:r>
              <a:rPr lang="ru-RU" dirty="0" smtClean="0"/>
              <a:t>.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i="1" dirty="0" smtClean="0"/>
              <a:t> патентная система налогообложения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6e71d152368babb3b3184e9e2069b1b644905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2001</TotalTime>
  <Words>695</Words>
  <Application>Microsoft Office PowerPoint</Application>
  <PresentationFormat>Экран (4:3)</PresentationFormat>
  <Paragraphs>88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Calibri</vt:lpstr>
      <vt:lpstr>Constantia</vt:lpstr>
      <vt:lpstr>Times New Roman</vt:lpstr>
      <vt:lpstr>Wingdings</vt:lpstr>
      <vt:lpstr>Wingdings 2</vt:lpstr>
      <vt:lpstr>Поток</vt:lpstr>
      <vt:lpstr>Тема: Прогнозирование       и планирование доходов бюджета</vt:lpstr>
      <vt:lpstr>ВОПРОСЫ:</vt:lpstr>
      <vt:lpstr>1. Теория налогообложения</vt:lpstr>
      <vt:lpstr>1. Теория налогообложения</vt:lpstr>
      <vt:lpstr>1. Теория налогообложения</vt:lpstr>
      <vt:lpstr>1. Теория налогообложения</vt:lpstr>
      <vt:lpstr>1. Теория налогообложения</vt:lpstr>
      <vt:lpstr>1. Теория налогообложения</vt:lpstr>
      <vt:lpstr>1. Теория налогообложения</vt:lpstr>
      <vt:lpstr>1. Теория налогообложения</vt:lpstr>
      <vt:lpstr>1. Теория налогообложения</vt:lpstr>
      <vt:lpstr>1. Теория налогообложения</vt:lpstr>
      <vt:lpstr>2. Налоговая система РФ</vt:lpstr>
      <vt:lpstr>Презентация PowerPoint</vt:lpstr>
      <vt:lpstr>2. Налоговая система РФ</vt:lpstr>
      <vt:lpstr>Презентация PowerPoint</vt:lpstr>
      <vt:lpstr>Презентация PowerPoint</vt:lpstr>
      <vt:lpstr>2. Налоговая система РФ</vt:lpstr>
      <vt:lpstr>2. Налоговая система РФ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финансового менеджмента</dc:title>
  <dc:creator>nout</dc:creator>
  <cp:lastModifiedBy>Уксуменко Алёна</cp:lastModifiedBy>
  <cp:revision>120</cp:revision>
  <dcterms:created xsi:type="dcterms:W3CDTF">2014-09-02T04:46:32Z</dcterms:created>
  <dcterms:modified xsi:type="dcterms:W3CDTF">2017-03-09T05:50:48Z</dcterms:modified>
</cp:coreProperties>
</file>