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5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21" r:id="rId10"/>
    <p:sldId id="320" r:id="rId11"/>
    <p:sldId id="314" r:id="rId12"/>
    <p:sldId id="301" r:id="rId13"/>
    <p:sldId id="302" r:id="rId14"/>
    <p:sldId id="303" r:id="rId15"/>
    <p:sldId id="304" r:id="rId16"/>
    <p:sldId id="313" r:id="rId17"/>
    <p:sldId id="312" r:id="rId18"/>
    <p:sldId id="315" r:id="rId19"/>
    <p:sldId id="307" r:id="rId20"/>
    <p:sldId id="308" r:id="rId21"/>
    <p:sldId id="319" r:id="rId22"/>
    <p:sldId id="316" r:id="rId23"/>
    <p:sldId id="317" r:id="rId24"/>
    <p:sldId id="318" r:id="rId25"/>
    <p:sldId id="322" r:id="rId26"/>
    <p:sldId id="264" r:id="rId27"/>
  </p:sldIdLst>
  <p:sldSz cx="9144000" cy="6858000" type="screen4x3"/>
  <p:notesSz cx="6858000" cy="9945688"/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96D7"/>
    <a:srgbClr val="333366"/>
    <a:srgbClr val="5990D6"/>
    <a:srgbClr val="EFF4F9"/>
    <a:srgbClr val="C6D9F1"/>
    <a:srgbClr val="4F81BD"/>
    <a:srgbClr val="00CC00"/>
    <a:srgbClr val="007000"/>
    <a:srgbClr val="FFFFFF"/>
    <a:srgbClr val="5E9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82" autoAdjust="0"/>
    <p:restoredTop sz="94660" autoAdjust="0"/>
  </p:normalViewPr>
  <p:slideViewPr>
    <p:cSldViewPr snapToGrid="0">
      <p:cViewPr varScale="1">
        <p:scale>
          <a:sx n="56" d="100"/>
          <a:sy n="56" d="100"/>
        </p:scale>
        <p:origin x="157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AEE8CE-C0F3-40DE-BFA2-93A33D49F186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55E863-A735-407E-A4D0-85E7DB194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marL="0" indent="0" algn="l"/>
            <a:r>
              <a:rPr lang="ru-RU" dirty="0"/>
              <a:t>Тема 3. Тактические аспекты управления корпоративными финансами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 smtClean="0"/>
              <a:t>2024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04664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Тактические аспекты управления корпоративными финансами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4355976" y="1556792"/>
            <a:ext cx="288032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2708920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Управление рентабельностью и активами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3717032"/>
            <a:ext cx="410445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200" b="1" i="1" dirty="0"/>
              <a:t> Обеспечение прибыльности финансово-хозяйственной деятельности</a:t>
            </a:r>
          </a:p>
          <a:p>
            <a:pPr>
              <a:buFontTx/>
              <a:buChar char="-"/>
            </a:pPr>
            <a:r>
              <a:rPr lang="ru-RU" sz="2200" b="1" i="1" dirty="0"/>
              <a:t> Достижение заданного уровня  экономического роста и рентабельности капитала собственников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2040" y="3717032"/>
            <a:ext cx="42119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200" b="1" i="1" dirty="0"/>
              <a:t> Оптимизация структуры (состава) активов</a:t>
            </a:r>
          </a:p>
          <a:p>
            <a:pPr>
              <a:buFontTx/>
              <a:buChar char="-"/>
            </a:pPr>
            <a:r>
              <a:rPr lang="ru-RU" sz="2200" b="1" i="1" dirty="0"/>
              <a:t> Выбор модели финансирования оборотных активов </a:t>
            </a:r>
          </a:p>
          <a:p>
            <a:pPr>
              <a:buFontTx/>
              <a:buChar char="-"/>
            </a:pPr>
            <a:r>
              <a:rPr lang="ru-RU" sz="2200" b="1" i="1" dirty="0"/>
              <a:t> Оптимизация операционного и финансового циклов 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3491880" y="3140968"/>
            <a:ext cx="864096" cy="57606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444208" y="3140968"/>
            <a:ext cx="0" cy="57606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600" y="0"/>
            <a:ext cx="8788400" cy="429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Экономический рост и показатели рентабельности </a:t>
            </a:r>
            <a:endParaRPr lang="ru-RU" sz="2200" dirty="0">
              <a:solidFill>
                <a:srgbClr val="C00000"/>
              </a:solidFill>
            </a:endParaRPr>
          </a:p>
          <a:p>
            <a:r>
              <a:rPr lang="ru-RU" sz="2200" b="1" dirty="0"/>
              <a:t> </a:t>
            </a:r>
            <a:endParaRPr lang="ru-RU" sz="2200" dirty="0"/>
          </a:p>
          <a:p>
            <a:pPr indent="263525"/>
            <a:r>
              <a:rPr lang="ru-RU" sz="2200" b="1" dirty="0"/>
              <a:t>Экономический рост компании </a:t>
            </a:r>
            <a:r>
              <a:rPr lang="ru-RU" sz="2200" dirty="0"/>
              <a:t>(ЭР) определяется приростом собственного капитала компании (</a:t>
            </a:r>
            <a:r>
              <a:rPr lang="en-US" sz="2200" dirty="0"/>
              <a:t>C</a:t>
            </a:r>
            <a:r>
              <a:rPr lang="ru-RU" sz="2200" dirty="0"/>
              <a:t>К) </a:t>
            </a:r>
            <a:r>
              <a:rPr lang="ru-RU" sz="2200" dirty="0" smtClean="0"/>
              <a:t>по итогам отчетного года.</a:t>
            </a:r>
          </a:p>
          <a:p>
            <a:pPr indent="263525"/>
            <a:r>
              <a:rPr lang="ru-RU" sz="2200" dirty="0" smtClean="0"/>
              <a:t>Основным источником прироста СК является реинвестированная прибыль  </a:t>
            </a:r>
            <a:r>
              <a:rPr lang="ru-RU" sz="2200" dirty="0"/>
              <a:t>(РП), т.е. </a:t>
            </a:r>
            <a:r>
              <a:rPr lang="ru-RU" sz="2200" dirty="0" smtClean="0"/>
              <a:t>прибыль, полученная </a:t>
            </a:r>
            <a:r>
              <a:rPr lang="ru-RU" sz="2200" dirty="0"/>
              <a:t>в отчетном периоде и </a:t>
            </a:r>
            <a:r>
              <a:rPr lang="ru-RU" sz="2200" dirty="0" smtClean="0"/>
              <a:t>направленная на </a:t>
            </a:r>
            <a:r>
              <a:rPr lang="ru-RU" sz="2200" dirty="0"/>
              <a:t>развитие </a:t>
            </a:r>
            <a:r>
              <a:rPr lang="ru-RU" sz="2200" dirty="0" smtClean="0"/>
              <a:t>компании.</a:t>
            </a:r>
          </a:p>
          <a:p>
            <a:pPr indent="263525"/>
            <a:r>
              <a:rPr lang="ru-RU" sz="2200" dirty="0" smtClean="0"/>
              <a:t>Отношение величины реинвестированной прибыли к размеру собственного капитала, имевшемуся у компании на начало года, характеризует внутренний темп экономического роста:</a:t>
            </a:r>
            <a:endParaRPr lang="ru-RU" sz="2200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                      </a:t>
            </a:r>
            <a:r>
              <a:rPr lang="ru-RU" sz="2200" b="1" dirty="0" smtClean="0"/>
              <a:t>   РП                </a:t>
            </a:r>
            <a:endParaRPr lang="ru-RU" sz="2200" b="1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   </a:t>
            </a:r>
            <a:r>
              <a:rPr lang="ru-RU" sz="2200" b="1" dirty="0" smtClean="0"/>
              <a:t>ВТЭР </a:t>
            </a:r>
            <a:r>
              <a:rPr lang="ru-RU" sz="2200" b="1" dirty="0"/>
              <a:t>=       ---------- </a:t>
            </a:r>
            <a:r>
              <a:rPr lang="ru-RU" sz="2200" dirty="0"/>
              <a:t>х</a:t>
            </a:r>
            <a:r>
              <a:rPr lang="ru-RU" sz="2200" b="1" dirty="0"/>
              <a:t> 100% .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                      </a:t>
            </a:r>
            <a:r>
              <a:rPr lang="ru-RU" sz="2200" b="1" dirty="0" smtClean="0"/>
              <a:t>   СК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87016" y="4206240"/>
            <a:ext cx="885698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 </a:t>
            </a:r>
            <a:endParaRPr lang="ru-RU" sz="2200" b="1" dirty="0"/>
          </a:p>
          <a:p>
            <a:pPr algn="ctr"/>
            <a:r>
              <a:rPr lang="ru-RU" sz="2200" b="1" dirty="0"/>
              <a:t>Реинвестированная (нераспределенная) прибыль  = </a:t>
            </a:r>
          </a:p>
          <a:p>
            <a:pPr algn="ctr"/>
            <a:r>
              <a:rPr lang="ru-RU" sz="2200" b="1" dirty="0"/>
              <a:t>Чистая прибыль – Начисленные дивиденды (выплаты собственникам)</a:t>
            </a:r>
          </a:p>
          <a:p>
            <a:pPr algn="ctr"/>
            <a:endParaRPr lang="ru-RU" sz="2200" b="1" dirty="0"/>
          </a:p>
          <a:p>
            <a:pPr algn="ctr"/>
            <a:r>
              <a:rPr lang="ru-RU" sz="2200" dirty="0"/>
              <a:t>Нераспределенная прибыль – </a:t>
            </a:r>
            <a:r>
              <a:rPr lang="ru-RU" sz="2200" b="1" dirty="0"/>
              <a:t>основной источник</a:t>
            </a:r>
            <a:r>
              <a:rPr lang="ru-RU" sz="2200" dirty="0"/>
              <a:t> систематического прироста собственного капитала.</a:t>
            </a:r>
            <a:endParaRPr lang="ru-RU" sz="2200" b="1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332656"/>
            <a:ext cx="835292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000" b="1" dirty="0">
                <a:solidFill>
                  <a:srgbClr val="FF0000"/>
                </a:solidFill>
              </a:rPr>
              <a:t>Рентабельность</a:t>
            </a:r>
            <a:r>
              <a:rPr lang="ru-RU" sz="2000" dirty="0"/>
              <a:t> – показатель относительной доходности (прибыльности) предприятия на вложенный капитал или затраченные средства. </a:t>
            </a:r>
            <a:endParaRPr lang="ru-RU" sz="2000" b="1" dirty="0"/>
          </a:p>
          <a:p>
            <a:r>
              <a:rPr lang="ru-RU" sz="2000" dirty="0"/>
              <a:t> </a:t>
            </a:r>
            <a:endParaRPr lang="ru-RU" sz="2000" b="1" dirty="0"/>
          </a:p>
          <a:p>
            <a:pPr>
              <a:lnSpc>
                <a:spcPct val="80000"/>
              </a:lnSpc>
            </a:pPr>
            <a:r>
              <a:rPr lang="ru-RU" sz="2000" b="1" dirty="0"/>
              <a:t>                                                Прибыль </a:t>
            </a:r>
          </a:p>
          <a:p>
            <a:pPr>
              <a:lnSpc>
                <a:spcPct val="80000"/>
              </a:lnSpc>
            </a:pPr>
            <a:r>
              <a:rPr lang="ru-RU" sz="2000" b="1" i="1" dirty="0">
                <a:solidFill>
                  <a:srgbClr val="FF0000"/>
                </a:solidFill>
              </a:rPr>
              <a:t>Рентабельность</a:t>
            </a:r>
            <a:r>
              <a:rPr lang="ru-RU" sz="2000" b="1" dirty="0"/>
              <a:t> = ----------------------------------------  </a:t>
            </a:r>
            <a:r>
              <a:rPr lang="ru-RU" sz="2000" b="1" dirty="0" err="1"/>
              <a:t>х</a:t>
            </a:r>
            <a:r>
              <a:rPr lang="ru-RU" sz="2000" b="1" dirty="0"/>
              <a:t> 100%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                                  Капитал (активы, ресурсы)</a:t>
            </a:r>
          </a:p>
          <a:p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32509" y="4592026"/>
            <a:ext cx="86052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Рентабельность собственного капитала по чистой прибыли (РСК) или </a:t>
            </a:r>
            <a:r>
              <a:rPr lang="en-US" sz="2000" dirty="0"/>
              <a:t>Return on </a:t>
            </a:r>
            <a:r>
              <a:rPr lang="en-US" sz="2000" dirty="0" err="1"/>
              <a:t>Equty</a:t>
            </a:r>
            <a:r>
              <a:rPr lang="ru-RU" sz="2000" dirty="0"/>
              <a:t> (</a:t>
            </a:r>
            <a:r>
              <a:rPr lang="en-US" sz="2000" dirty="0"/>
              <a:t>ROE</a:t>
            </a:r>
            <a:r>
              <a:rPr lang="ru-RU" sz="2000" dirty="0"/>
              <a:t>):</a:t>
            </a:r>
          </a:p>
          <a:p>
            <a:endParaRPr lang="ru-RU" sz="2000" b="1" dirty="0"/>
          </a:p>
          <a:p>
            <a:pPr>
              <a:lnSpc>
                <a:spcPct val="80000"/>
              </a:lnSpc>
            </a:pPr>
            <a:r>
              <a:rPr lang="ru-RU" sz="2000" b="1" dirty="0"/>
              <a:t>                                   Чистая прибыль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     </a:t>
            </a:r>
            <a:r>
              <a:rPr lang="ru-RU" sz="2000" b="1" dirty="0">
                <a:solidFill>
                  <a:srgbClr val="FF0000"/>
                </a:solidFill>
              </a:rPr>
              <a:t>РСК (</a:t>
            </a:r>
            <a:r>
              <a:rPr lang="en-US" sz="2000" b="1" dirty="0">
                <a:solidFill>
                  <a:srgbClr val="FF0000"/>
                </a:solidFill>
              </a:rPr>
              <a:t>ROE</a:t>
            </a:r>
            <a:r>
              <a:rPr lang="ru-RU" sz="2000" b="1" dirty="0">
                <a:solidFill>
                  <a:srgbClr val="FF0000"/>
                </a:solidFill>
              </a:rPr>
              <a:t>) </a:t>
            </a:r>
            <a:r>
              <a:rPr lang="ru-RU" sz="2000" b="1" dirty="0"/>
              <a:t>=    -----------------------------------  </a:t>
            </a:r>
            <a:r>
              <a:rPr lang="ru-RU" sz="2000" dirty="0" err="1"/>
              <a:t>х</a:t>
            </a:r>
            <a:r>
              <a:rPr lang="ru-RU" sz="2000" b="1" dirty="0"/>
              <a:t> 100%</a:t>
            </a:r>
          </a:p>
          <a:p>
            <a:pPr>
              <a:lnSpc>
                <a:spcPct val="80000"/>
              </a:lnSpc>
            </a:pPr>
            <a:r>
              <a:rPr lang="ru-RU" sz="2000" b="1" dirty="0"/>
              <a:t>                                 Собственный капитал</a:t>
            </a:r>
          </a:p>
          <a:p>
            <a:endParaRPr lang="ru-RU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1" y="296883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2000" b="1" dirty="0" smtClean="0"/>
              <a:t>Earnings </a:t>
            </a:r>
            <a:r>
              <a:rPr lang="en-US" sz="2000" b="1" dirty="0"/>
              <a:t>Before Interest, Taxes, Depreciation and Amortization</a:t>
            </a:r>
            <a:r>
              <a:rPr lang="en-US" sz="2000" dirty="0"/>
              <a:t> </a:t>
            </a:r>
            <a:endParaRPr lang="en-US" sz="2000" dirty="0" smtClean="0"/>
          </a:p>
          <a:p>
            <a:pPr>
              <a:lnSpc>
                <a:spcPct val="120000"/>
              </a:lnSpc>
            </a:pPr>
            <a:r>
              <a:rPr lang="ru-RU" sz="2000" b="1" i="1" dirty="0" smtClean="0">
                <a:solidFill>
                  <a:srgbClr val="FF0000"/>
                </a:solidFill>
              </a:rPr>
              <a:t>Рентабельность по </a:t>
            </a:r>
            <a:r>
              <a:rPr lang="en-US" sz="2000" b="1" i="1" dirty="0" smtClean="0">
                <a:solidFill>
                  <a:srgbClr val="FF0000"/>
                </a:solidFill>
              </a:rPr>
              <a:t>EBITDA</a:t>
            </a:r>
            <a:r>
              <a:rPr lang="ru-RU" sz="2000" b="1" i="1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= -------------------------------------------</a:t>
            </a:r>
            <a:r>
              <a:rPr lang="ru-RU" sz="2000" dirty="0" smtClean="0"/>
              <a:t>----------------</a:t>
            </a:r>
            <a:endParaRPr lang="en-US" sz="2000" dirty="0" smtClean="0"/>
          </a:p>
          <a:p>
            <a:pPr algn="ctr">
              <a:lnSpc>
                <a:spcPct val="120000"/>
              </a:lnSpc>
            </a:pPr>
            <a:r>
              <a:rPr lang="ru-RU" sz="2000" b="1" dirty="0" smtClean="0"/>
              <a:t>                                               Собственный капитал (Активы)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5120" y="172721"/>
            <a:ext cx="8495352" cy="262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Комплексный анализ факторов, </a:t>
            </a:r>
            <a:endParaRPr lang="ru-RU" sz="2400" b="1" u="sng" dirty="0"/>
          </a:p>
          <a:p>
            <a:pPr algn="ctr"/>
            <a:r>
              <a:rPr lang="ru-RU" sz="2400" b="1" dirty="0"/>
              <a:t>влияющих на рентабельность собственного капитала </a:t>
            </a:r>
            <a:r>
              <a:rPr lang="ru-RU" sz="2400" b="1" dirty="0">
                <a:solidFill>
                  <a:srgbClr val="C00000"/>
                </a:solidFill>
              </a:rPr>
              <a:t>(по формуле Дюпона)</a:t>
            </a:r>
          </a:p>
          <a:p>
            <a:pPr algn="ctr"/>
            <a:endParaRPr lang="ru-RU" sz="2400" b="1" dirty="0"/>
          </a:p>
          <a:p>
            <a:pPr>
              <a:lnSpc>
                <a:spcPct val="70000"/>
              </a:lnSpc>
            </a:pPr>
            <a:r>
              <a:rPr lang="ru-RU" sz="2400" b="1" dirty="0"/>
              <a:t>  </a:t>
            </a:r>
            <a:r>
              <a:rPr lang="ru-RU" sz="2400" dirty="0"/>
              <a:t>                           </a:t>
            </a:r>
            <a:r>
              <a:rPr lang="ru-RU" sz="2400" b="1" dirty="0"/>
              <a:t>ЧП       ЧП       В       А</a:t>
            </a:r>
          </a:p>
          <a:p>
            <a:pPr>
              <a:lnSpc>
                <a:spcPct val="70000"/>
              </a:lnSpc>
            </a:pPr>
            <a:r>
              <a:rPr lang="ru-RU" sz="2400" b="1" dirty="0"/>
              <a:t>                  РСК = -----  =  ----- </a:t>
            </a:r>
            <a:r>
              <a:rPr lang="ru-RU" sz="2400" b="1" dirty="0" err="1"/>
              <a:t>х</a:t>
            </a:r>
            <a:r>
              <a:rPr lang="ru-RU" sz="2400" b="1" dirty="0"/>
              <a:t> ----- </a:t>
            </a:r>
            <a:r>
              <a:rPr lang="ru-RU" sz="2400" b="1" dirty="0" err="1"/>
              <a:t>х</a:t>
            </a:r>
            <a:r>
              <a:rPr lang="ru-RU" sz="2400" b="1" dirty="0"/>
              <a:t> ----- </a:t>
            </a:r>
            <a:r>
              <a:rPr lang="ru-RU" sz="2400" b="1" dirty="0" err="1"/>
              <a:t>х</a:t>
            </a:r>
            <a:r>
              <a:rPr lang="ru-RU" sz="2400" b="1" dirty="0"/>
              <a:t> 100%</a:t>
            </a:r>
          </a:p>
          <a:p>
            <a:pPr algn="just">
              <a:lnSpc>
                <a:spcPct val="70000"/>
              </a:lnSpc>
            </a:pPr>
            <a:r>
              <a:rPr lang="ru-RU" sz="2400" b="1" dirty="0"/>
              <a:t>                              СК         В       А      СК</a:t>
            </a:r>
            <a:endParaRPr lang="ru-RU" sz="2400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78288" y="2905760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Рентабельность продаж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114801" y="3566160"/>
            <a:ext cx="2310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Оборачиваемость активов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652120" y="3048000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Мультипликатор капитала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3420760" y="2366144"/>
            <a:ext cx="504056" cy="504056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6155288" y="2517656"/>
            <a:ext cx="720080" cy="504056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035416" y="2510160"/>
            <a:ext cx="0" cy="936104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9552" y="4954468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ЧП </a:t>
            </a:r>
            <a:r>
              <a:rPr lang="ru-RU" sz="2000" dirty="0"/>
              <a:t>– чистая прибыль;</a:t>
            </a:r>
          </a:p>
          <a:p>
            <a:r>
              <a:rPr lang="ru-RU" sz="2000" b="1" dirty="0"/>
              <a:t>СК</a:t>
            </a:r>
            <a:r>
              <a:rPr lang="ru-RU" sz="2000" dirty="0"/>
              <a:t> – собственный </a:t>
            </a:r>
            <a:r>
              <a:rPr lang="ru-RU" sz="2000" dirty="0" smtClean="0"/>
              <a:t>капитал (капитал и резервы);</a:t>
            </a:r>
            <a:endParaRPr lang="ru-RU" sz="2000" dirty="0"/>
          </a:p>
          <a:p>
            <a:r>
              <a:rPr lang="ru-RU" sz="2000" b="1" dirty="0"/>
              <a:t>В</a:t>
            </a:r>
            <a:r>
              <a:rPr lang="ru-RU" sz="2000" dirty="0"/>
              <a:t> – выручка от продаж;</a:t>
            </a:r>
          </a:p>
          <a:p>
            <a:r>
              <a:rPr lang="ru-RU" sz="2000" b="1" dirty="0"/>
              <a:t>А </a:t>
            </a:r>
            <a:r>
              <a:rPr lang="ru-RU" sz="2000" dirty="0"/>
              <a:t>– активы.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88640"/>
            <a:ext cx="84969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Чистые активы и финансовый рычаг</a:t>
            </a:r>
            <a:endParaRPr lang="ru-RU" sz="2400" dirty="0">
              <a:solidFill>
                <a:srgbClr val="C0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 </a:t>
            </a:r>
            <a:endParaRPr lang="ru-RU" sz="2400" dirty="0">
              <a:solidFill>
                <a:srgbClr val="C00000"/>
              </a:solidFill>
            </a:endParaRPr>
          </a:p>
          <a:p>
            <a:pPr algn="ctr"/>
            <a:r>
              <a:rPr lang="ru-RU" sz="2400" b="1" dirty="0"/>
              <a:t>Чистые активы</a:t>
            </a:r>
            <a:r>
              <a:rPr lang="ru-RU" sz="2400" dirty="0"/>
              <a:t> (ЧА) = Активы (А) за вычетом кредиторской задолженности (КЗ):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ЧА = А – КЗ </a:t>
            </a:r>
            <a:endParaRPr lang="ru-RU" sz="240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2780928"/>
            <a:ext cx="8352928" cy="3545586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u="sng" dirty="0"/>
              <a:t>Другая интерпретация чистых активов:</a:t>
            </a:r>
            <a:endParaRPr lang="ru-RU" sz="2400" dirty="0"/>
          </a:p>
          <a:p>
            <a:pPr>
              <a:lnSpc>
                <a:spcPct val="120000"/>
              </a:lnSpc>
            </a:pPr>
            <a:r>
              <a:rPr lang="ru-RU" sz="2400" dirty="0"/>
              <a:t>Исходя из фундаментального условия баланса (Активы = Пассивы): </a:t>
            </a:r>
          </a:p>
          <a:p>
            <a:endParaRPr lang="ru-RU" sz="2400" dirty="0"/>
          </a:p>
          <a:p>
            <a:r>
              <a:rPr lang="ru-RU" sz="2400" b="1" dirty="0"/>
              <a:t> </a:t>
            </a:r>
            <a:endParaRPr lang="ru-RU" sz="2400" dirty="0"/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ЧА </a:t>
            </a:r>
            <a:r>
              <a:rPr lang="ru-RU" sz="2400" b="1" dirty="0"/>
              <a:t>= </a:t>
            </a:r>
            <a:r>
              <a:rPr lang="ru-RU" sz="2400" b="1" dirty="0">
                <a:solidFill>
                  <a:srgbClr val="C00000"/>
                </a:solidFill>
              </a:rPr>
              <a:t>А – КЗ </a:t>
            </a:r>
            <a:r>
              <a:rPr lang="ru-RU" sz="2400" b="1" dirty="0"/>
              <a:t>= (СК + ДО + КК + КЗ) – КЗ = СК + ДО + </a:t>
            </a:r>
            <a:r>
              <a:rPr lang="ru-RU" sz="2400" b="1" dirty="0" smtClean="0"/>
              <a:t>КК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ЧА </a:t>
            </a:r>
            <a:r>
              <a:rPr lang="ru-RU" sz="2400" b="1" dirty="0">
                <a:solidFill>
                  <a:srgbClr val="C00000"/>
                </a:solidFill>
              </a:rPr>
              <a:t>= СК + </a:t>
            </a:r>
            <a:r>
              <a:rPr lang="ru-RU" sz="2400" b="1" dirty="0" smtClean="0">
                <a:solidFill>
                  <a:srgbClr val="C00000"/>
                </a:solidFill>
              </a:rPr>
              <a:t>ЗК</a:t>
            </a:r>
          </a:p>
          <a:p>
            <a:endParaRPr lang="ru-RU" dirty="0"/>
          </a:p>
        </p:txBody>
      </p:sp>
      <p:sp>
        <p:nvSpPr>
          <p:cNvPr id="1027" name="AutoShape 3"/>
          <p:cNvSpPr>
            <a:spLocks/>
          </p:cNvSpPr>
          <p:nvPr/>
        </p:nvSpPr>
        <p:spPr bwMode="auto">
          <a:xfrm rot="16200000">
            <a:off x="4280560" y="3737210"/>
            <a:ext cx="319757" cy="2007592"/>
          </a:xfrm>
          <a:prstGeom prst="rightBrace">
            <a:avLst>
              <a:gd name="adj1" fmla="val 53333"/>
              <a:gd name="adj2" fmla="val 51215"/>
            </a:avLst>
          </a:prstGeom>
          <a:noFill/>
          <a:ln w="15875">
            <a:solidFill>
              <a:srgbClr val="C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302000" y="4139808"/>
            <a:ext cx="204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      Пассивы</a:t>
            </a:r>
          </a:p>
        </p:txBody>
      </p:sp>
      <p:sp>
        <p:nvSpPr>
          <p:cNvPr id="12" name="AutoShape 3"/>
          <p:cNvSpPr>
            <a:spLocks/>
          </p:cNvSpPr>
          <p:nvPr/>
        </p:nvSpPr>
        <p:spPr bwMode="auto">
          <a:xfrm rot="16200000">
            <a:off x="7826394" y="4148265"/>
            <a:ext cx="275354" cy="1080122"/>
          </a:xfrm>
          <a:prstGeom prst="rightBrace">
            <a:avLst>
              <a:gd name="adj1" fmla="val 53333"/>
              <a:gd name="adj2" fmla="val 51129"/>
            </a:avLst>
          </a:prstGeom>
          <a:noFill/>
          <a:ln w="15875">
            <a:solidFill>
              <a:srgbClr val="C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7040880" y="3783320"/>
            <a:ext cx="1737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Заемный капитал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42240"/>
            <a:ext cx="8496944" cy="273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Модифицированная  трехзвенная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формула ДЮПОНА:</a:t>
            </a:r>
            <a:endParaRPr lang="ru-RU" sz="2400" dirty="0">
              <a:solidFill>
                <a:srgbClr val="FF0000"/>
              </a:solidFill>
            </a:endParaRPr>
          </a:p>
          <a:p>
            <a:r>
              <a:rPr lang="ru-RU" sz="2400" b="1" dirty="0"/>
              <a:t>                                                   </a:t>
            </a:r>
            <a:endParaRPr lang="ru-RU" sz="2400" dirty="0"/>
          </a:p>
          <a:p>
            <a:r>
              <a:rPr lang="ru-RU" sz="2400" b="1" dirty="0"/>
              <a:t>                                                    </a:t>
            </a: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  ЧП        В       ЧА   </a:t>
            </a: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РСК = ------ </a:t>
            </a:r>
            <a:r>
              <a:rPr lang="ru-RU" sz="2400" dirty="0" err="1"/>
              <a:t>х</a:t>
            </a:r>
            <a:r>
              <a:rPr lang="ru-RU" sz="2400" b="1" dirty="0"/>
              <a:t> ------ </a:t>
            </a:r>
            <a:r>
              <a:rPr lang="ru-RU" sz="2400" dirty="0" err="1"/>
              <a:t>х</a:t>
            </a:r>
            <a:r>
              <a:rPr lang="ru-RU" sz="2400" b="1" dirty="0"/>
              <a:t> ------  </a:t>
            </a:r>
            <a:r>
              <a:rPr lang="ru-RU" sz="2400" b="1" dirty="0" err="1"/>
              <a:t>х</a:t>
            </a:r>
            <a:r>
              <a:rPr lang="ru-RU" sz="2400" b="1" dirty="0"/>
              <a:t> 100%</a:t>
            </a: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b="1" dirty="0"/>
              <a:t>                                      В        ЧА      СК  </a:t>
            </a:r>
            <a:endParaRPr lang="ru-RU" sz="2400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34640" y="2966720"/>
            <a:ext cx="248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Рентабельность чистых активов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33224" y="2834640"/>
            <a:ext cx="20814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Уровень финансового рычага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 flipV="1">
            <a:off x="6084560" y="2352432"/>
            <a:ext cx="580400" cy="6142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3"/>
          <p:cNvSpPr>
            <a:spLocks/>
          </p:cNvSpPr>
          <p:nvPr/>
        </p:nvSpPr>
        <p:spPr bwMode="auto">
          <a:xfrm rot="5400000">
            <a:off x="4149949" y="2270140"/>
            <a:ext cx="275354" cy="1036532"/>
          </a:xfrm>
          <a:prstGeom prst="rightBrace">
            <a:avLst>
              <a:gd name="adj1" fmla="val 53333"/>
              <a:gd name="adj2" fmla="val 51129"/>
            </a:avLst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914400" y="4236720"/>
            <a:ext cx="77927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ЧП – чистая прибыль;</a:t>
            </a:r>
          </a:p>
          <a:p>
            <a:r>
              <a:rPr lang="ru-RU" sz="2200" dirty="0"/>
              <a:t>В – объем продаж (выручка);</a:t>
            </a:r>
          </a:p>
          <a:p>
            <a:r>
              <a:rPr lang="ru-RU" sz="2200" dirty="0"/>
              <a:t>ЧА – чистые активы;</a:t>
            </a:r>
          </a:p>
          <a:p>
            <a:r>
              <a:rPr lang="ru-RU" sz="2200" dirty="0"/>
              <a:t>СК – собственный капитал.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5398" y="128339"/>
            <a:ext cx="8496944" cy="425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>
              <a:spcAft>
                <a:spcPts val="1200"/>
              </a:spcAft>
            </a:pPr>
            <a:r>
              <a:rPr lang="ru-RU" sz="2400" b="1" dirty="0">
                <a:solidFill>
                  <a:srgbClr val="FF0000"/>
                </a:solidFill>
              </a:rPr>
              <a:t>РЧА - </a:t>
            </a:r>
            <a:r>
              <a:rPr lang="ru-RU" sz="2400" b="1" i="1" dirty="0">
                <a:solidFill>
                  <a:srgbClr val="FF0000"/>
                </a:solidFill>
              </a:rPr>
              <a:t>рентабельность чистых активов (RONA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i="1" dirty="0"/>
              <a:t>-</a:t>
            </a:r>
            <a:r>
              <a:rPr lang="ru-RU" sz="2400" dirty="0"/>
              <a:t> </a:t>
            </a:r>
            <a:r>
              <a:rPr lang="en-US" sz="2400" dirty="0"/>
              <a:t>return on net assets</a:t>
            </a:r>
            <a:r>
              <a:rPr lang="ru-RU" sz="2400" b="1" i="1" dirty="0"/>
              <a:t>) –</a:t>
            </a:r>
            <a:r>
              <a:rPr lang="ru-RU" sz="2400" dirty="0"/>
              <a:t> отношение чистой прибыли к величине чистых активов: </a:t>
            </a:r>
          </a:p>
          <a:p>
            <a:pPr>
              <a:lnSpc>
                <a:spcPct val="80000"/>
              </a:lnSpc>
            </a:pPr>
            <a:r>
              <a:rPr lang="ru-RU" sz="2200" dirty="0"/>
              <a:t>                             </a:t>
            </a:r>
            <a:r>
              <a:rPr lang="en-US" sz="2200" dirty="0" smtClean="0"/>
              <a:t>               </a:t>
            </a:r>
            <a:r>
              <a:rPr lang="ru-RU" sz="2200" b="1" dirty="0" smtClean="0"/>
              <a:t>ЧП                            </a:t>
            </a:r>
            <a:r>
              <a:rPr lang="ru-RU" sz="2200" b="1" dirty="0"/>
              <a:t>ЧП    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</a:t>
            </a:r>
            <a:r>
              <a:rPr lang="ru-RU" sz="2200" b="1" dirty="0" smtClean="0"/>
              <a:t>РЧА </a:t>
            </a:r>
            <a:r>
              <a:rPr lang="en-US" sz="2200" b="1" dirty="0" smtClean="0"/>
              <a:t>(RONA) </a:t>
            </a:r>
            <a:r>
              <a:rPr lang="ru-RU" sz="2200" b="1" dirty="0" smtClean="0"/>
              <a:t> </a:t>
            </a:r>
            <a:r>
              <a:rPr lang="ru-RU" sz="2200" b="1" dirty="0"/>
              <a:t>= --------- х 100%  =  ------------  х 100%.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</a:t>
            </a:r>
            <a:r>
              <a:rPr lang="en-US" sz="2200" b="1" dirty="0" smtClean="0"/>
              <a:t>              </a:t>
            </a:r>
            <a:r>
              <a:rPr lang="ru-RU" sz="2200" b="1" dirty="0" smtClean="0"/>
              <a:t> </a:t>
            </a:r>
            <a:r>
              <a:rPr lang="ru-RU" sz="2200" b="1" dirty="0"/>
              <a:t>ЧА                        СК + ЗК</a:t>
            </a:r>
          </a:p>
          <a:p>
            <a:r>
              <a:rPr lang="ru-RU" sz="2400" b="1" dirty="0"/>
              <a:t> </a:t>
            </a:r>
            <a:r>
              <a:rPr lang="ru-RU" sz="2200" b="1" dirty="0"/>
              <a:t>РЧА </a:t>
            </a:r>
            <a:r>
              <a:rPr lang="ru-RU" sz="2200" dirty="0"/>
              <a:t> показывает тот возврат средств в виде прибыли, который генерируется устойчивыми фондами (собственным капиталом и займами</a:t>
            </a:r>
            <a:r>
              <a:rPr lang="ru-RU" sz="2200" dirty="0" smtClean="0"/>
              <a:t>).</a:t>
            </a:r>
          </a:p>
          <a:p>
            <a:r>
              <a:rPr lang="ru-RU" sz="2200" dirty="0" smtClean="0"/>
              <a:t>  </a:t>
            </a:r>
            <a:r>
              <a:rPr lang="ru-RU" sz="2200" b="1" dirty="0" smtClean="0"/>
              <a:t>ЧА </a:t>
            </a:r>
            <a:r>
              <a:rPr lang="ru-RU" sz="2200" dirty="0" smtClean="0"/>
              <a:t>– аналог термина «</a:t>
            </a:r>
            <a:r>
              <a:rPr lang="ru-RU" sz="2200" dirty="0" err="1" smtClean="0"/>
              <a:t>инвестированнный</a:t>
            </a:r>
            <a:r>
              <a:rPr lang="ru-RU" sz="2200" dirty="0" smtClean="0"/>
              <a:t> капитал»</a:t>
            </a:r>
            <a:endParaRPr lang="en-US" sz="2200" dirty="0" smtClean="0"/>
          </a:p>
          <a:p>
            <a:endParaRPr lang="ru-RU" sz="2200" dirty="0"/>
          </a:p>
          <a:p>
            <a:r>
              <a:rPr lang="en-US" sz="2200" b="1" dirty="0" smtClean="0">
                <a:solidFill>
                  <a:srgbClr val="FF0000"/>
                </a:solidFill>
              </a:rPr>
              <a:t>RONA </a:t>
            </a:r>
            <a:r>
              <a:rPr lang="ru-RU" sz="2200" dirty="0" smtClean="0"/>
              <a:t>– </a:t>
            </a:r>
            <a:r>
              <a:rPr lang="ru-RU" sz="2400" dirty="0" smtClean="0"/>
              <a:t>аналог показателя </a:t>
            </a:r>
            <a:r>
              <a:rPr lang="en-US" sz="2400" b="1" dirty="0" smtClean="0">
                <a:solidFill>
                  <a:srgbClr val="FF0000"/>
                </a:solidFill>
              </a:rPr>
              <a:t>ROI </a:t>
            </a:r>
            <a:r>
              <a:rPr lang="en-US" sz="2400" dirty="0" smtClean="0"/>
              <a:t>(</a:t>
            </a:r>
            <a:r>
              <a:rPr lang="en-US" sz="2400" dirty="0"/>
              <a:t>return on </a:t>
            </a:r>
            <a:r>
              <a:rPr lang="en-US" sz="2400" dirty="0" err="1" smtClean="0"/>
              <a:t>invesments</a:t>
            </a:r>
            <a:r>
              <a:rPr lang="en-US" sz="2400" dirty="0" smtClean="0"/>
              <a:t>)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77214" y="4357189"/>
            <a:ext cx="886968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 algn="just"/>
            <a:r>
              <a:rPr lang="ru-RU" sz="2400" b="1" dirty="0">
                <a:solidFill>
                  <a:srgbClr val="FF0000"/>
                </a:solidFill>
              </a:rPr>
              <a:t>УФР</a:t>
            </a:r>
            <a:r>
              <a:rPr lang="ru-RU" sz="2400" dirty="0">
                <a:solidFill>
                  <a:srgbClr val="FF0000"/>
                </a:solidFill>
              </a:rPr>
              <a:t> – </a:t>
            </a:r>
            <a:r>
              <a:rPr lang="ru-RU" sz="2400" b="1" i="1" dirty="0">
                <a:solidFill>
                  <a:srgbClr val="FF0000"/>
                </a:solidFill>
              </a:rPr>
              <a:t>уровень финансового рычага (</a:t>
            </a:r>
            <a:r>
              <a:rPr lang="en-US" sz="2400" b="1" i="1" dirty="0">
                <a:solidFill>
                  <a:srgbClr val="FF0000"/>
                </a:solidFill>
              </a:rPr>
              <a:t>financial leverage</a:t>
            </a:r>
            <a:r>
              <a:rPr lang="ru-RU" sz="2400" b="1" i="1" dirty="0">
                <a:solidFill>
                  <a:srgbClr val="FF0000"/>
                </a:solidFill>
              </a:rPr>
              <a:t>)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характеризует степень увеличения финансового капитала компании за счет заемных средств:</a:t>
            </a:r>
          </a:p>
          <a:p>
            <a:r>
              <a:rPr lang="ru-RU" sz="2400" dirty="0"/>
              <a:t> 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ЧА         ЗК + СК          ЗК</a:t>
            </a:r>
            <a:endParaRPr lang="ru-RU" sz="2200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УФР = ------ = ----------------- =  ------- + 1</a:t>
            </a:r>
            <a:endParaRPr lang="ru-RU" sz="2200" dirty="0"/>
          </a:p>
          <a:p>
            <a:pPr>
              <a:lnSpc>
                <a:spcPct val="80000"/>
              </a:lnSpc>
            </a:pPr>
            <a:r>
              <a:rPr lang="ru-RU" sz="2200" b="1" dirty="0"/>
              <a:t>                             СК            СК               СК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FA64B-68A1-4A38-BEBD-6AFAAC669D0A}" type="datetime1">
              <a:rPr lang="ru-RU" smtClean="0"/>
              <a:t>09.03.2025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6416" y="789436"/>
            <a:ext cx="859179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Для </a:t>
            </a:r>
            <a:r>
              <a:rPr lang="ru-RU" dirty="0"/>
              <a:t>ответа на данный вопрос нужно знать цену финансового капитала, используемого в компании. </a:t>
            </a:r>
            <a:endParaRPr lang="ru-RU" dirty="0" smtClean="0"/>
          </a:p>
          <a:p>
            <a:pPr algn="just"/>
            <a:endParaRPr lang="ru-RU" dirty="0"/>
          </a:p>
          <a:p>
            <a:pPr algn="just">
              <a:spcAft>
                <a:spcPts val="0"/>
              </a:spcAft>
            </a:pPr>
            <a:r>
              <a:rPr lang="ru-RU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Капитал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– необходимый </a:t>
            </a:r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</a:rPr>
              <a:t>фактор производства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и как всякий фактор производства он </a:t>
            </a:r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</a:rPr>
              <a:t>имеет стоимость (цену).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Определяется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Arial" panose="020B0604020202020204" pitchFamily="34" charset="0"/>
                <a:ea typeface="Times New Roman" panose="02020603050405020304" pitchFamily="18" charset="0"/>
              </a:rPr>
              <a:t>цена капитала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 теми затратами, которые вынуждено  нести предприятие, привлекая тот или иной источник финансирования: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- собственникам нужно выплачивать дивиденды;</a:t>
            </a: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- банкам и другим кредиторам – проценты по ссудам и по облигациям.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01884" y="0"/>
            <a:ext cx="86808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Какое минимально допустимое значение RONA может быть рекомендовано  для конкретного предприятия</a:t>
            </a:r>
            <a:r>
              <a:rPr lang="ru-RU" sz="2000" b="1" dirty="0" smtClean="0"/>
              <a:t>?</a:t>
            </a:r>
            <a:endParaRPr lang="en-US" sz="20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77750" y="3396301"/>
            <a:ext cx="86049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Если </a:t>
            </a:r>
            <a:r>
              <a:rPr lang="ru-RU" sz="2000" dirty="0"/>
              <a:t>капитал компании образуется за счет собственных источников (СК) по цене </a:t>
            </a:r>
            <a:r>
              <a:rPr lang="en-US" sz="2000" b="1" dirty="0"/>
              <a:t>d</a:t>
            </a:r>
            <a:r>
              <a:rPr lang="en-US" sz="2000" dirty="0"/>
              <a:t> </a:t>
            </a:r>
            <a:r>
              <a:rPr lang="ru-RU" sz="2000" dirty="0"/>
              <a:t> (например, процент выплачиваемых </a:t>
            </a:r>
            <a:r>
              <a:rPr lang="ru-RU" sz="2000" dirty="0" smtClean="0"/>
              <a:t>дивидендов) </a:t>
            </a:r>
            <a:r>
              <a:rPr lang="ru-RU" sz="2000" dirty="0"/>
              <a:t>и за счет заемных средств (</a:t>
            </a:r>
            <a:r>
              <a:rPr lang="ru-RU" sz="2000" b="1" dirty="0"/>
              <a:t>ЗК</a:t>
            </a:r>
            <a:r>
              <a:rPr lang="ru-RU" sz="2000" dirty="0"/>
              <a:t>) по цене </a:t>
            </a:r>
            <a:r>
              <a:rPr lang="ru-RU" sz="2000" b="1" dirty="0"/>
              <a:t>р</a:t>
            </a:r>
            <a:r>
              <a:rPr lang="ru-RU" sz="2000" dirty="0"/>
              <a:t> (средняя  ставка процента по долговым обязательствам), то </a:t>
            </a:r>
            <a:endParaRPr lang="en-US" sz="2000" dirty="0" smtClean="0"/>
          </a:p>
          <a:p>
            <a:pPr algn="ctr"/>
            <a:r>
              <a:rPr lang="ru-RU" b="1" dirty="0"/>
              <a:t>с</a:t>
            </a:r>
            <a:r>
              <a:rPr lang="ru-RU" b="1" dirty="0" smtClean="0"/>
              <a:t>редневзвешенная </a:t>
            </a:r>
            <a:r>
              <a:rPr lang="ru-RU" b="1" dirty="0"/>
              <a:t>цена капитала (</a:t>
            </a:r>
            <a:r>
              <a:rPr lang="en-US" b="1" dirty="0"/>
              <a:t>weighted</a:t>
            </a:r>
            <a:r>
              <a:rPr lang="ru-RU" b="1" dirty="0"/>
              <a:t>    </a:t>
            </a:r>
            <a:r>
              <a:rPr lang="en-US" b="1" dirty="0"/>
              <a:t>average cost of </a:t>
            </a:r>
            <a:r>
              <a:rPr lang="en-US" b="1" dirty="0" smtClean="0"/>
              <a:t>capital)</a:t>
            </a:r>
            <a:endParaRPr lang="ru-RU" dirty="0"/>
          </a:p>
          <a:p>
            <a:endParaRPr lang="ru-RU" dirty="0"/>
          </a:p>
          <a:p>
            <a:r>
              <a:rPr lang="ru-RU" sz="2200" b="1" dirty="0"/>
              <a:t>                     </a:t>
            </a:r>
            <a:r>
              <a:rPr lang="ru-RU" sz="2200" b="1" dirty="0" smtClean="0"/>
              <a:t>              </a:t>
            </a:r>
            <a:r>
              <a:rPr lang="ru-RU" sz="2200" b="1" dirty="0"/>
              <a:t>р  </a:t>
            </a:r>
            <a:r>
              <a:rPr lang="ru-RU" sz="2200" b="1" dirty="0">
                <a:sym typeface="Symbol" panose="05050102010706020507" pitchFamily="18" charset="2"/>
              </a:rPr>
              <a:t></a:t>
            </a:r>
            <a:r>
              <a:rPr lang="ru-RU" sz="2200" b="1" dirty="0"/>
              <a:t> ЗК            </a:t>
            </a:r>
            <a:r>
              <a:rPr lang="en-US" sz="2200" b="1" dirty="0"/>
              <a:t>d </a:t>
            </a:r>
            <a:r>
              <a:rPr lang="ru-RU" sz="2200" b="1" dirty="0">
                <a:sym typeface="Symbol" panose="05050102010706020507" pitchFamily="18" charset="2"/>
              </a:rPr>
              <a:t></a:t>
            </a:r>
            <a:r>
              <a:rPr lang="ru-RU" sz="2200" b="1" dirty="0"/>
              <a:t> СК</a:t>
            </a:r>
            <a:endParaRPr lang="ru-RU" sz="2200" dirty="0"/>
          </a:p>
          <a:p>
            <a:r>
              <a:rPr lang="en-US" sz="2200" b="1" dirty="0" smtClean="0"/>
              <a:t>            WACC </a:t>
            </a:r>
            <a:r>
              <a:rPr lang="ru-RU" sz="2200" b="1" dirty="0" smtClean="0"/>
              <a:t>     </a:t>
            </a:r>
            <a:r>
              <a:rPr lang="ru-RU" sz="2200" b="1" dirty="0"/>
              <a:t>= </a:t>
            </a:r>
            <a:r>
              <a:rPr lang="ru-RU" sz="2200" b="1" dirty="0" smtClean="0"/>
              <a:t>  ------------   </a:t>
            </a:r>
            <a:r>
              <a:rPr lang="ru-RU" sz="2200" b="1" dirty="0"/>
              <a:t>+   ------------- </a:t>
            </a:r>
            <a:r>
              <a:rPr lang="ru-RU" sz="2200" b="1" dirty="0" smtClean="0"/>
              <a:t> = </a:t>
            </a:r>
            <a:r>
              <a:rPr lang="en-US" sz="2200" b="1" dirty="0"/>
              <a:t>p </a:t>
            </a:r>
            <a:r>
              <a:rPr lang="ru-RU" sz="2200" b="1" dirty="0">
                <a:sym typeface="Symbol" panose="05050102010706020507" pitchFamily="18" charset="2"/>
              </a:rPr>
              <a:t></a:t>
            </a:r>
            <a:r>
              <a:rPr lang="ru-RU" sz="2200" b="1" dirty="0"/>
              <a:t> </a:t>
            </a:r>
            <a:r>
              <a:rPr lang="ru-RU" sz="2200" b="1" dirty="0" err="1"/>
              <a:t>λзк</a:t>
            </a:r>
            <a:r>
              <a:rPr lang="ru-RU" sz="2200" b="1" dirty="0"/>
              <a:t> + </a:t>
            </a:r>
            <a:r>
              <a:rPr lang="en-US" sz="2200" b="1" dirty="0"/>
              <a:t>d </a:t>
            </a:r>
            <a:r>
              <a:rPr lang="ru-RU" sz="2200" b="1" dirty="0">
                <a:sym typeface="Symbol" panose="05050102010706020507" pitchFamily="18" charset="2"/>
              </a:rPr>
              <a:t></a:t>
            </a:r>
            <a:r>
              <a:rPr lang="ru-RU" sz="2200" b="1" dirty="0"/>
              <a:t> λ</a:t>
            </a:r>
            <a:r>
              <a:rPr lang="en-US" sz="2200" b="1" dirty="0"/>
              <a:t>c</a:t>
            </a:r>
            <a:r>
              <a:rPr lang="ru-RU" sz="2200" b="1" dirty="0"/>
              <a:t>к</a:t>
            </a:r>
            <a:endParaRPr lang="ru-RU" sz="2200" dirty="0"/>
          </a:p>
          <a:p>
            <a:r>
              <a:rPr lang="ru-RU" sz="2200" dirty="0"/>
              <a:t>                                    </a:t>
            </a:r>
            <a:r>
              <a:rPr lang="ru-RU" sz="2200" b="1" dirty="0" smtClean="0"/>
              <a:t>ЗК </a:t>
            </a:r>
            <a:r>
              <a:rPr lang="ru-RU" sz="2200" b="1" dirty="0"/>
              <a:t>+ СК</a:t>
            </a:r>
            <a:r>
              <a:rPr lang="ru-RU" sz="2200" dirty="0"/>
              <a:t>          </a:t>
            </a:r>
            <a:r>
              <a:rPr lang="ru-RU" sz="2200" b="1" dirty="0"/>
              <a:t>ЗК + СК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21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38738" y="201881"/>
            <a:ext cx="8291505" cy="4868882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/>
              <a:t>Варианты соотношения </a:t>
            </a:r>
            <a:r>
              <a:rPr lang="en-US" b="1" u="sng" dirty="0"/>
              <a:t>RONA</a:t>
            </a:r>
            <a:r>
              <a:rPr lang="ru-RU" b="1" u="sng" dirty="0"/>
              <a:t> и </a:t>
            </a:r>
            <a:r>
              <a:rPr lang="en-US" b="1" u="sng" dirty="0"/>
              <a:t>WACC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pPr algn="l">
              <a:lnSpc>
                <a:spcPct val="150000"/>
              </a:lnSpc>
            </a:pPr>
            <a:r>
              <a:rPr lang="ru-RU" dirty="0"/>
              <a:t>1. </a:t>
            </a:r>
            <a:r>
              <a:rPr lang="en-US" b="1" dirty="0">
                <a:solidFill>
                  <a:srgbClr val="00B050"/>
                </a:solidFill>
              </a:rPr>
              <a:t>RONA</a:t>
            </a:r>
            <a:r>
              <a:rPr lang="ru-RU" b="1" dirty="0">
                <a:solidFill>
                  <a:srgbClr val="00B050"/>
                </a:solidFill>
              </a:rPr>
              <a:t> &gt; </a:t>
            </a:r>
            <a:r>
              <a:rPr lang="en-US" b="1" dirty="0">
                <a:solidFill>
                  <a:srgbClr val="00B050"/>
                </a:solidFill>
              </a:rPr>
              <a:t>WACC</a:t>
            </a:r>
            <a:r>
              <a:rPr lang="ru-RU" b="1" dirty="0">
                <a:solidFill>
                  <a:srgbClr val="00B050"/>
                </a:solidFill>
              </a:rPr>
              <a:t>   </a:t>
            </a:r>
            <a:r>
              <a:rPr lang="ru-RU" dirty="0"/>
              <a:t>- предприятие способно выплатить не только проценты по кредитам и обещанные дивиденды, но также реинвестировать часть чистой прибыли в производство. </a:t>
            </a:r>
          </a:p>
          <a:p>
            <a:pPr algn="l">
              <a:lnSpc>
                <a:spcPct val="150000"/>
              </a:lnSpc>
            </a:pPr>
            <a:r>
              <a:rPr lang="ru-RU" dirty="0"/>
              <a:t>2. </a:t>
            </a:r>
            <a:r>
              <a:rPr lang="en-US" b="1" dirty="0">
                <a:solidFill>
                  <a:srgbClr val="6296D7"/>
                </a:solidFill>
              </a:rPr>
              <a:t>RONA</a:t>
            </a:r>
            <a:r>
              <a:rPr lang="ru-RU" b="1" dirty="0">
                <a:solidFill>
                  <a:srgbClr val="6296D7"/>
                </a:solidFill>
              </a:rPr>
              <a:t> </a:t>
            </a:r>
            <a:r>
              <a:rPr lang="ru-RU" b="1" dirty="0" smtClean="0">
                <a:solidFill>
                  <a:srgbClr val="6296D7"/>
                </a:solidFill>
                <a:sym typeface="Symbol" panose="05050102010706020507" pitchFamily="18" charset="2"/>
              </a:rPr>
              <a:t></a:t>
            </a:r>
            <a:r>
              <a:rPr lang="ru-RU" b="1" dirty="0" smtClean="0">
                <a:solidFill>
                  <a:srgbClr val="6296D7"/>
                </a:solidFill>
              </a:rPr>
              <a:t>  </a:t>
            </a:r>
            <a:r>
              <a:rPr lang="en-US" b="1" dirty="0">
                <a:solidFill>
                  <a:srgbClr val="6296D7"/>
                </a:solidFill>
              </a:rPr>
              <a:t>WACC</a:t>
            </a:r>
            <a:r>
              <a:rPr lang="ru-RU" b="1" dirty="0">
                <a:solidFill>
                  <a:srgbClr val="6296D7"/>
                </a:solidFill>
              </a:rPr>
              <a:t>  </a:t>
            </a:r>
            <a:r>
              <a:rPr lang="ru-RU" dirty="0"/>
              <a:t>- предприятие способно рассчитаться перед банком, перед акционерами и по текущим обязательствам, при этом ничего не оставив для реинвестирования. </a:t>
            </a:r>
          </a:p>
          <a:p>
            <a:pPr algn="l">
              <a:lnSpc>
                <a:spcPct val="150000"/>
              </a:lnSpc>
            </a:pPr>
            <a:r>
              <a:rPr lang="ru-RU" dirty="0"/>
              <a:t>3. </a:t>
            </a:r>
            <a:r>
              <a:rPr lang="en-US" b="1" dirty="0">
                <a:solidFill>
                  <a:srgbClr val="FF0000"/>
                </a:solidFill>
              </a:rPr>
              <a:t>RONA</a:t>
            </a:r>
            <a:r>
              <a:rPr lang="ru-RU" b="1" dirty="0">
                <a:solidFill>
                  <a:srgbClr val="FF0000"/>
                </a:solidFill>
              </a:rPr>
              <a:t> &lt; </a:t>
            </a:r>
            <a:r>
              <a:rPr lang="en-US" b="1" dirty="0">
                <a:solidFill>
                  <a:srgbClr val="FF0000"/>
                </a:solidFill>
              </a:rPr>
              <a:t>WACC</a:t>
            </a:r>
            <a:r>
              <a:rPr lang="ru-RU" dirty="0"/>
              <a:t>  - у предприятия будут проблемы с обслуживанием долга, выплатой дивидендов  и поиском источников инвестирования. </a:t>
            </a:r>
          </a:p>
        </p:txBody>
      </p:sp>
    </p:spTree>
    <p:extLst>
      <p:ext uri="{BB962C8B-B14F-4D97-AF65-F5344CB8AC3E}">
        <p14:creationId xmlns:p14="http://schemas.microsoft.com/office/powerpoint/2010/main" val="287021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4320" y="258184"/>
            <a:ext cx="8690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Управление активами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5106" y="1330960"/>
          <a:ext cx="8712968" cy="48439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67056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I. </a:t>
                      </a:r>
                      <a:r>
                        <a:rPr lang="ru-RU" sz="2000" b="1" dirty="0" err="1" smtClean="0">
                          <a:solidFill>
                            <a:srgbClr val="0070C0"/>
                          </a:solidFill>
                        </a:rPr>
                        <a:t>Внеоборотные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</a:rPr>
                        <a:t> активы</a:t>
                      </a:r>
                      <a:endParaRPr lang="ru-RU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70C0"/>
                          </a:solidFill>
                        </a:rPr>
                        <a:t>Нематериальные</a:t>
                      </a:r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 активы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Результаты исследований и разработок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C00000"/>
                          </a:solidFill>
                        </a:rPr>
                        <a:t>Основные средства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Доходные вложения в материальные ценности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Финансовые вложения</a:t>
                      </a:r>
                    </a:p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Прочие </a:t>
                      </a:r>
                      <a:r>
                        <a:rPr lang="ru-RU" sz="2000" b="1" baseline="0" dirty="0" err="1" smtClean="0">
                          <a:solidFill>
                            <a:srgbClr val="0070C0"/>
                          </a:solidFill>
                        </a:rPr>
                        <a:t>внеоборотные</a:t>
                      </a:r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 активы</a:t>
                      </a:r>
                      <a:endParaRPr lang="ru-RU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6873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7030A0"/>
                          </a:solidFill>
                        </a:rPr>
                        <a:t>II.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Оборотные активы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Запасы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НДС по приобретенным ценностям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Дебиторская задолженность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Краткосрочные финансовые вложения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Денежные средства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и денежные эквиваленты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Прочие оборотные активы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0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Управление запасами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48680"/>
            <a:ext cx="9144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/>
              <a:t>В запасы, как элемент оборотных активов,</a:t>
            </a:r>
            <a:r>
              <a:rPr lang="ru-RU" sz="2400" dirty="0"/>
              <a:t>  включаются:</a:t>
            </a:r>
          </a:p>
          <a:p>
            <a:pPr marL="182563"/>
            <a:r>
              <a:rPr lang="ru-RU" sz="2400" dirty="0"/>
              <a:t>• товарно-материальные ценности (сырье и материалы); </a:t>
            </a:r>
          </a:p>
          <a:p>
            <a:pPr marL="182563"/>
            <a:r>
              <a:rPr lang="ru-RU" sz="2400" dirty="0"/>
              <a:t>• незавершенное производство; </a:t>
            </a:r>
          </a:p>
          <a:p>
            <a:pPr marL="182563"/>
            <a:r>
              <a:rPr lang="ru-RU" sz="2400" dirty="0"/>
              <a:t>• готовая продукция на складе, товары для продажи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2204864"/>
            <a:ext cx="8964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400" b="1" dirty="0"/>
              <a:t>Цель системы управления запасами</a:t>
            </a:r>
            <a:r>
              <a:rPr lang="ru-RU" sz="2400" dirty="0"/>
              <a:t> - обеспечение</a:t>
            </a:r>
            <a:r>
              <a:rPr lang="ru-RU" sz="2400" b="1" dirty="0"/>
              <a:t> </a:t>
            </a:r>
            <a:r>
              <a:rPr lang="ru-RU" sz="2400" dirty="0"/>
              <a:t>бесперебойного производства продукции в нужном количестве и в установленные сроки и достижение на основе этого</a:t>
            </a:r>
            <a:r>
              <a:rPr lang="ru-RU" sz="2400" b="1" dirty="0"/>
              <a:t> </a:t>
            </a:r>
            <a:r>
              <a:rPr lang="ru-RU" sz="2400" dirty="0"/>
              <a:t>полной реализации выпуска при минимальных расходах на содержание запасов.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4149080"/>
            <a:ext cx="87129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5725"/>
            <a:r>
              <a:rPr lang="ru-RU" sz="2400" b="1" dirty="0"/>
              <a:t>Составными звеньями системы управления запасами </a:t>
            </a:r>
            <a:r>
              <a:rPr lang="ru-RU" sz="2400" dirty="0"/>
              <a:t>являются:</a:t>
            </a:r>
          </a:p>
          <a:p>
            <a:r>
              <a:rPr lang="ru-RU" sz="2400" dirty="0"/>
              <a:t>• нормирование и определение потребностей в запасах;</a:t>
            </a:r>
          </a:p>
          <a:p>
            <a:r>
              <a:rPr lang="ru-RU" sz="2400" dirty="0"/>
              <a:t>• контроль;</a:t>
            </a:r>
          </a:p>
          <a:p>
            <a:r>
              <a:rPr lang="ru-RU" sz="2400" dirty="0"/>
              <a:t>• определение оптимального размера запасов;</a:t>
            </a:r>
          </a:p>
          <a:p>
            <a:r>
              <a:rPr lang="ru-RU" sz="2400" dirty="0"/>
              <a:t>•  учет и списание затрат по запасам.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0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Управление дебиторской задолженностью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476673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>
                <a:solidFill>
                  <a:srgbClr val="7030A0"/>
                </a:solidFill>
              </a:rPr>
              <a:t>Цель управления </a:t>
            </a:r>
            <a:r>
              <a:rPr lang="ru-RU" sz="2400" dirty="0"/>
              <a:t>состоит в том, чтобы </a:t>
            </a:r>
          </a:p>
          <a:p>
            <a:r>
              <a:rPr lang="ru-RU" sz="2400" dirty="0"/>
              <a:t>определить и  поддерживать такие объемы и сроки погашения ДЗ, при которых, с одной стороны, растут объемы продаж, а с другой – удается найти относительно дешевые источники рефинансирования этих объемов ДЗ.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2492896"/>
            <a:ext cx="914501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5725">
              <a:spcAft>
                <a:spcPts val="1200"/>
              </a:spcAft>
            </a:pPr>
            <a:r>
              <a:rPr lang="ru-RU" sz="2400" b="1" dirty="0">
                <a:solidFill>
                  <a:srgbClr val="7030A0"/>
                </a:solidFill>
              </a:rPr>
              <a:t>Содержание управления дебиторской задолженностью</a:t>
            </a:r>
            <a:r>
              <a:rPr lang="ru-RU" sz="2400" dirty="0"/>
              <a:t>: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1) разработка политики торгового кредита;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2) разработка и осуществление </a:t>
            </a:r>
            <a:r>
              <a:rPr lang="ru-RU" sz="2400" dirty="0" err="1"/>
              <a:t>инкассационной</a:t>
            </a:r>
            <a:r>
              <a:rPr lang="ru-RU" sz="2400" dirty="0"/>
              <a:t> политики – </a:t>
            </a:r>
            <a:r>
              <a:rPr lang="ru-RU" sz="2400" dirty="0" err="1"/>
              <a:t>политики</a:t>
            </a:r>
            <a:r>
              <a:rPr lang="ru-RU" sz="2400" dirty="0"/>
              <a:t> контроля и востребования оплаты за продукцию; 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3) выбор источников рефинансирования ДЗ;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4) синхронизация платежей по дебиторской и кредиторской задолженностям;</a:t>
            </a:r>
          </a:p>
          <a:p>
            <a:pPr>
              <a:spcAft>
                <a:spcPts val="600"/>
              </a:spcAft>
            </a:pPr>
            <a:r>
              <a:rPr lang="ru-RU" sz="2400" dirty="0"/>
              <a:t>5) формирование резервов по сомнительным долгам.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548680"/>
            <a:ext cx="86409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>
                <a:solidFill>
                  <a:srgbClr val="7030A0"/>
                </a:solidFill>
              </a:rPr>
              <a:t>Управление денежными средствами </a:t>
            </a:r>
            <a:r>
              <a:rPr lang="ru-RU" sz="2400" dirty="0"/>
              <a:t>включает в себя:</a:t>
            </a:r>
          </a:p>
          <a:p>
            <a:pPr lvl="0"/>
            <a:r>
              <a:rPr lang="ru-RU" sz="2400" dirty="0"/>
              <a:t> 1) анализ денежных потоков; </a:t>
            </a:r>
          </a:p>
          <a:p>
            <a:pPr lvl="0"/>
            <a:r>
              <a:rPr lang="ru-RU" sz="2400" dirty="0"/>
              <a:t> 2) прогнозирование денежных потоков; </a:t>
            </a:r>
          </a:p>
          <a:p>
            <a:pPr lvl="0"/>
            <a:r>
              <a:rPr lang="ru-RU" sz="2400" dirty="0"/>
              <a:t> 3) определение оптимального уровня денежных средств; </a:t>
            </a:r>
          </a:p>
          <a:p>
            <a:pPr lvl="0"/>
            <a:r>
              <a:rPr lang="ru-RU" sz="2400" dirty="0"/>
              <a:t> 4) составление бюджетов денежных средств.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Управление денежными средствами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2564904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400" b="1" dirty="0">
                <a:solidFill>
                  <a:srgbClr val="7030A0"/>
                </a:solidFill>
              </a:rPr>
              <a:t>Основные задачи анализа и прогнозирования денежных потоков </a:t>
            </a:r>
            <a:r>
              <a:rPr lang="ru-RU" sz="2400" dirty="0"/>
              <a:t>заключаются в определении источников поступлений денежных средств и направлений их использования, в выявлении причин недостатка (избытка) денежных средств.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4437112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Анализ и прогнозирование потоков денежных средств проводятся по трем видам деятельности компании: </a:t>
            </a:r>
          </a:p>
          <a:p>
            <a:r>
              <a:rPr lang="ru-RU" sz="2400" b="1" dirty="0"/>
              <a:t>основной, инвестиционной и финансовой</a:t>
            </a:r>
            <a:r>
              <a:rPr lang="ru-RU" sz="2400" b="1" i="1" dirty="0"/>
              <a:t>.</a:t>
            </a:r>
            <a:endParaRPr lang="ru-RU" sz="24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260648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Основы комплексной политики управления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оборотными  активами и оборотным капиталом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1196752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400" b="1" dirty="0">
                <a:solidFill>
                  <a:srgbClr val="7030A0"/>
                </a:solidFill>
              </a:rPr>
              <a:t>Составные звенья комплексной политики:</a:t>
            </a:r>
          </a:p>
          <a:p>
            <a:r>
              <a:rPr lang="ru-RU" dirty="0"/>
              <a:t>• </a:t>
            </a:r>
            <a:r>
              <a:rPr lang="ru-RU" sz="2400" dirty="0"/>
              <a:t>поддержание рациональных балансовых пропорций;</a:t>
            </a:r>
          </a:p>
          <a:p>
            <a:r>
              <a:rPr lang="ru-RU" sz="2000" dirty="0"/>
              <a:t>•</a:t>
            </a:r>
            <a:r>
              <a:rPr lang="ru-RU" sz="2400" dirty="0"/>
              <a:t> выбор модели финансирования  оборотных активов</a:t>
            </a:r>
          </a:p>
          <a:p>
            <a:r>
              <a:rPr lang="ru-RU" dirty="0"/>
              <a:t>•</a:t>
            </a:r>
            <a:r>
              <a:rPr lang="ru-RU" sz="2400" dirty="0"/>
              <a:t> выбор политики управления оборотными активами</a:t>
            </a:r>
          </a:p>
          <a:p>
            <a:r>
              <a:rPr lang="ru-RU" sz="2000" dirty="0"/>
              <a:t>•</a:t>
            </a:r>
            <a:r>
              <a:rPr lang="ru-RU" sz="2400" dirty="0"/>
              <a:t> оптимизация финансового цикла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5301208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400" b="1" dirty="0">
                <a:solidFill>
                  <a:srgbClr val="7030A0"/>
                </a:solidFill>
              </a:rPr>
              <a:t>Оборотный капитал </a:t>
            </a:r>
            <a:r>
              <a:rPr lang="ru-RU" sz="2400" dirty="0"/>
              <a:t>– сумма источников финансирования,  вложенных  в создание оборотных активов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3356992"/>
            <a:ext cx="8064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/>
            <a:r>
              <a:rPr lang="ru-RU" sz="2400" b="1" dirty="0">
                <a:solidFill>
                  <a:srgbClr val="7030A0"/>
                </a:solidFill>
              </a:rPr>
              <a:t>Оборотные активы </a:t>
            </a:r>
            <a:r>
              <a:rPr lang="ru-RU" sz="2400" dirty="0"/>
              <a:t>– это наиболее мобильные активы, которые либо являются денежными средствами и их эквивалентами, либо могут быть обращены в них в срок не более одного года или в течение одного производственного цикла.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88640"/>
            <a:ext cx="83529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Модели рациональных балансовых пропорций</a:t>
            </a:r>
          </a:p>
          <a:p>
            <a:pPr algn="ctr"/>
            <a:endParaRPr lang="ru-RU" sz="2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1. Соотношение между ликвидностью активов и срочностью обязательств</a:t>
            </a:r>
            <a:endParaRPr lang="ru-RU" sz="2000" dirty="0">
              <a:solidFill>
                <a:srgbClr val="7030A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1" y="1714674"/>
          <a:ext cx="8964489" cy="44511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3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0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9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Категория активов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Знак соотношения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Категория пассивов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А1 - наиболее ликвидные активы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П1 - наиболее срочные обязательства 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А2 - быстрореализуемые активы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П2 - краткосрочные обязательства 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А3 -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медленнореализуемые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активы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П3 - долгосрочные и приравненные к ним обязательства 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806"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А4 - труднореализуемые активы (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раздел баланса «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Внеоборотные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активы»)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≤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П4 - собственные источники (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раздел баланса «Капитал и резервы»)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161365" y="215151"/>
            <a:ext cx="8627633" cy="98970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2. Рекомендуемые соотношения  между материальными активами и устойчивыми пассивами 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947524"/>
              </p:ext>
            </p:extLst>
          </p:nvPr>
        </p:nvGraphicFramePr>
        <p:xfrm>
          <a:off x="507950" y="1336463"/>
          <a:ext cx="7713234" cy="45011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1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1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3823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Вид</a:t>
                      </a:r>
                      <a:r>
                        <a:rPr lang="ru-RU" sz="2000" b="1" baseline="0" dirty="0" smtClean="0">
                          <a:solidFill>
                            <a:srgbClr val="7030A0"/>
                          </a:solidFill>
                        </a:rPr>
                        <a:t> активов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solidFill>
                            <a:srgbClr val="7030A0"/>
                          </a:solidFill>
                        </a:rPr>
                        <a:t>Соотношение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7030A0"/>
                          </a:solidFill>
                        </a:rPr>
                        <a:t>Вид пассивов</a:t>
                      </a:r>
                      <a:endParaRPr lang="ru-RU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1112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Материальные активы (основные средства, запасы)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Идеально</a:t>
                      </a:r>
                      <a:endParaRPr lang="ru-RU" sz="2000" dirty="0" smtClean="0"/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≤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Собственные средства (капитал и резервы)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9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Материальные активы (основные средства, запасы)</a:t>
                      </a:r>
                    </a:p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Рационально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≤</a:t>
                      </a:r>
                    </a:p>
                    <a:p>
                      <a:pPr algn="ctr"/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Капитал и резервы + Долгосрочные обязательства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6978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Финансовые активы </a:t>
                      </a:r>
                    </a:p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Рационально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≥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Финансовые обязательства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0" y="1896532"/>
            <a:ext cx="9966961" cy="3908731"/>
            <a:chOff x="2281" y="3756"/>
            <a:chExt cx="6918" cy="3484"/>
          </a:xfrm>
        </p:grpSpPr>
        <p:sp>
          <p:nvSpPr>
            <p:cNvPr id="2068" name="AutoShape 20"/>
            <p:cNvSpPr>
              <a:spLocks noChangeAspect="1" noChangeArrowheads="1" noTextEdit="1"/>
            </p:cNvSpPr>
            <p:nvPr/>
          </p:nvSpPr>
          <p:spPr bwMode="auto">
            <a:xfrm>
              <a:off x="2281" y="3756"/>
              <a:ext cx="6918" cy="3484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>
              <a:off x="2705" y="4313"/>
              <a:ext cx="1976" cy="236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Внеоборотные</a:t>
              </a: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000" b="1" dirty="0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а</a:t>
              </a: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ктивы (ВА)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6" name="Rectangle 18"/>
            <p:cNvSpPr>
              <a:spLocks noChangeArrowheads="1"/>
            </p:cNvSpPr>
            <p:nvPr/>
          </p:nvSpPr>
          <p:spPr bwMode="auto">
            <a:xfrm>
              <a:off x="6375" y="4313"/>
              <a:ext cx="2118" cy="236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2846" y="3895"/>
              <a:ext cx="1694" cy="27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Активы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auto">
            <a:xfrm>
              <a:off x="2705" y="5428"/>
              <a:ext cx="197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3" name="Text Box 15"/>
            <p:cNvSpPr txBox="1">
              <a:spLocks noChangeArrowheads="1"/>
            </p:cNvSpPr>
            <p:nvPr/>
          </p:nvSpPr>
          <p:spPr bwMode="auto">
            <a:xfrm>
              <a:off x="6799" y="3895"/>
              <a:ext cx="1411" cy="27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Пассивы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2" name="Text Box 14"/>
            <p:cNvSpPr txBox="1">
              <a:spLocks noChangeArrowheads="1"/>
            </p:cNvSpPr>
            <p:nvPr/>
          </p:nvSpPr>
          <p:spPr bwMode="auto">
            <a:xfrm>
              <a:off x="6516" y="4453"/>
              <a:ext cx="1836" cy="5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Капитал и резервы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000" b="1" dirty="0" smtClean="0">
                  <a:latin typeface="Arial" pitchFamily="34" charset="0"/>
                  <a:cs typeface="Arial" pitchFamily="34" charset="0"/>
                </a:rPr>
                <a:t>(СК)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1" name="Text Box 13"/>
            <p:cNvSpPr txBox="1">
              <a:spLocks noChangeArrowheads="1"/>
            </p:cNvSpPr>
            <p:nvPr/>
          </p:nvSpPr>
          <p:spPr bwMode="auto">
            <a:xfrm>
              <a:off x="6484" y="5150"/>
              <a:ext cx="1868" cy="5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Долгосрочные обязательства (ДО)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0" name="Text Box 12"/>
            <p:cNvSpPr txBox="1">
              <a:spLocks noChangeArrowheads="1"/>
            </p:cNvSpPr>
            <p:nvPr/>
          </p:nvSpPr>
          <p:spPr bwMode="auto">
            <a:xfrm>
              <a:off x="6516" y="5986"/>
              <a:ext cx="1836" cy="5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Краткосрочные обязательства (КО)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auto">
            <a:xfrm>
              <a:off x="6375" y="5707"/>
              <a:ext cx="211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auto">
            <a:xfrm>
              <a:off x="6375" y="5150"/>
              <a:ext cx="211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auto">
            <a:xfrm>
              <a:off x="4681" y="5428"/>
              <a:ext cx="1694" cy="0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auto">
            <a:xfrm flipH="1">
              <a:off x="4681" y="5707"/>
              <a:ext cx="1694" cy="0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auto">
            <a:xfrm>
              <a:off x="5105" y="5010"/>
              <a:ext cx="1" cy="41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4" name="Line 6"/>
            <p:cNvSpPr>
              <a:spLocks noChangeShapeType="1"/>
            </p:cNvSpPr>
            <p:nvPr/>
          </p:nvSpPr>
          <p:spPr bwMode="auto">
            <a:xfrm flipV="1">
              <a:off x="5105" y="5707"/>
              <a:ext cx="1" cy="41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3" name="Line 5"/>
            <p:cNvSpPr>
              <a:spLocks noChangeShapeType="1"/>
            </p:cNvSpPr>
            <p:nvPr/>
          </p:nvSpPr>
          <p:spPr bwMode="auto">
            <a:xfrm>
              <a:off x="5105" y="5428"/>
              <a:ext cx="1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4822" y="6125"/>
              <a:ext cx="1411" cy="83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Чистый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оборотный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капитал 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1" name="Line 3"/>
            <p:cNvSpPr>
              <a:spLocks noChangeShapeType="1"/>
            </p:cNvSpPr>
            <p:nvPr/>
          </p:nvSpPr>
          <p:spPr bwMode="auto">
            <a:xfrm>
              <a:off x="5105" y="5568"/>
              <a:ext cx="423" cy="27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0" name="Line 2"/>
            <p:cNvSpPr>
              <a:spLocks noChangeShapeType="1"/>
            </p:cNvSpPr>
            <p:nvPr/>
          </p:nvSpPr>
          <p:spPr bwMode="auto">
            <a:xfrm>
              <a:off x="5528" y="5846"/>
              <a:ext cx="0" cy="27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899592" y="3789040"/>
            <a:ext cx="2304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Оборотные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algn="ctr" eaLnBrk="0" hangingPunct="0"/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активы (ОА)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5576" y="188640"/>
            <a:ext cx="79208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Выбор модели финансирования оборотных активов</a:t>
            </a:r>
          </a:p>
          <a:p>
            <a:pPr algn="ctr"/>
            <a:endParaRPr lang="ru-RU" sz="2200" b="1" dirty="0" smtClean="0">
              <a:solidFill>
                <a:srgbClr val="C00000"/>
              </a:solidFill>
            </a:endParaRPr>
          </a:p>
          <a:p>
            <a:pPr algn="ctr"/>
            <a:endParaRPr lang="ru-RU" sz="20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Понятие чистого оборотного капитала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компании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1560" y="5831840"/>
            <a:ext cx="81369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ЧОК</a:t>
            </a:r>
            <a:r>
              <a:rPr lang="ru-RU" sz="2400" dirty="0" smtClean="0"/>
              <a:t> = ОА – КО  или  </a:t>
            </a:r>
            <a:r>
              <a:rPr lang="ru-RU" sz="2400" b="1" dirty="0" smtClean="0">
                <a:solidFill>
                  <a:srgbClr val="C00000"/>
                </a:solidFill>
              </a:rPr>
              <a:t>ЧОК</a:t>
            </a:r>
            <a:r>
              <a:rPr lang="ru-RU" sz="2400" dirty="0" smtClean="0"/>
              <a:t> = СК + ДО – ВА = ДП - ВА</a:t>
            </a:r>
            <a:endParaRPr lang="ru-RU" dirty="0" smtClean="0"/>
          </a:p>
          <a:p>
            <a:r>
              <a:rPr lang="ru-RU" dirty="0" smtClean="0"/>
              <a:t>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A8E2DB-F5A1-49DD-B904-55EDA70C56F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0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   </a:t>
            </a:r>
            <a:r>
              <a:rPr lang="ru-RU" sz="2400" b="1" dirty="0">
                <a:solidFill>
                  <a:srgbClr val="7030A0"/>
                </a:solidFill>
              </a:rPr>
              <a:t>Чистый оборотный капитал</a:t>
            </a:r>
            <a:r>
              <a:rPr lang="ru-RU" sz="2400" dirty="0">
                <a:solidFill>
                  <a:srgbClr val="7030A0"/>
                </a:solidFill>
              </a:rPr>
              <a:t> </a:t>
            </a:r>
            <a:r>
              <a:rPr lang="ru-RU" sz="2400" dirty="0"/>
              <a:t>– это тот объем собственных средств и долгосрочных заемных источников, который компания может направить на финансирование оборотных активов после того, как были сформированы необходимые </a:t>
            </a:r>
            <a:r>
              <a:rPr lang="ru-RU" sz="2400" dirty="0" err="1"/>
              <a:t>внеоборотные</a:t>
            </a:r>
            <a:r>
              <a:rPr lang="ru-RU" sz="2400" dirty="0"/>
              <a:t> активы.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1988840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  Возможные </a:t>
            </a:r>
            <a:r>
              <a:rPr lang="ru-RU" sz="2400" b="1" dirty="0">
                <a:solidFill>
                  <a:srgbClr val="7030A0"/>
                </a:solidFill>
              </a:rPr>
              <a:t>модели финансирования </a:t>
            </a:r>
            <a:r>
              <a:rPr lang="ru-RU" sz="2400" dirty="0"/>
              <a:t>оборотных активов:  </a:t>
            </a:r>
          </a:p>
          <a:p>
            <a:r>
              <a:rPr lang="ru-RU" sz="2400" dirty="0"/>
              <a:t>              </a:t>
            </a:r>
            <a:r>
              <a:rPr lang="ru-RU" sz="2400" b="1" dirty="0">
                <a:solidFill>
                  <a:srgbClr val="FF0000"/>
                </a:solidFill>
              </a:rPr>
              <a:t>агрессивная,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                             консервативная,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                                               компромиссная.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6880" y="3933056"/>
            <a:ext cx="87071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850"/>
            <a:r>
              <a:rPr lang="ru-RU" sz="2400" b="1" dirty="0">
                <a:solidFill>
                  <a:srgbClr val="7030A0"/>
                </a:solidFill>
              </a:rPr>
              <a:t>Критерии (признаки) </a:t>
            </a:r>
            <a:r>
              <a:rPr lang="ru-RU" sz="2400" dirty="0"/>
              <a:t>определения модели финансирования: </a:t>
            </a:r>
          </a:p>
          <a:p>
            <a:r>
              <a:rPr lang="ru-RU" sz="2400" dirty="0"/>
              <a:t>1) в каком объеме и в каких пропорциях оборотные активы финансируются за счет  долгосрочных источников;</a:t>
            </a:r>
          </a:p>
          <a:p>
            <a:r>
              <a:rPr lang="ru-RU" sz="2400" dirty="0"/>
              <a:t>2) каково соотношение величины чистого оборотного капитала и системной (постоянной) части оборотных активов.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0"/>
            <a:ext cx="8280920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>
              <a:spcAft>
                <a:spcPts val="600"/>
              </a:spcAft>
            </a:pPr>
            <a:r>
              <a:rPr lang="ru-RU" sz="2400" dirty="0"/>
              <a:t>Весь объем оборотных активов  можно разделить на две части</a:t>
            </a:r>
            <a:r>
              <a:rPr lang="ru-RU" sz="2400" b="1" dirty="0">
                <a:solidFill>
                  <a:srgbClr val="7030A0"/>
                </a:solidFill>
              </a:rPr>
              <a:t>:             ОА = СЧ + ВЧ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СЧ – системная часть </a:t>
            </a:r>
            <a:r>
              <a:rPr lang="ru-RU" sz="2400" dirty="0"/>
              <a:t>оборотных активов, тот объем ОА, в котором компания нуждается постоянно в течение всего производственного цикла; 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ВЧ – варьируемая </a:t>
            </a:r>
            <a:r>
              <a:rPr lang="ru-RU" sz="2400" dirty="0">
                <a:solidFill>
                  <a:srgbClr val="C00000"/>
                </a:solidFill>
              </a:rPr>
              <a:t>(изменяющаяся) </a:t>
            </a:r>
            <a:r>
              <a:rPr lang="ru-RU" sz="2400" b="1" dirty="0">
                <a:solidFill>
                  <a:srgbClr val="C00000"/>
                </a:solidFill>
              </a:rPr>
              <a:t>часть </a:t>
            </a:r>
            <a:r>
              <a:rPr lang="ru-RU" sz="2400" dirty="0"/>
              <a:t>ОА.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" y="2499360"/>
          <a:ext cx="9144000" cy="413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2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3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49031">
                <a:tc>
                  <a:txBody>
                    <a:bodyPr/>
                    <a:lstStyle/>
                    <a:p>
                      <a:r>
                        <a:rPr lang="ru-RU" sz="2200" b="1" i="1" dirty="0"/>
                        <a:t>Тип модели финансирования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долгосрочных пассивов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ЧОК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Агрессивная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≤ ВА + 0,5СЧ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0,5СЧ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Консервативная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≥ ВА + СЧ + 0,5ВЧ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≥ СЧ + 0,5ВЧ</a:t>
                      </a:r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0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Компромиссная</a:t>
                      </a:r>
                    </a:p>
                    <a:p>
                      <a:endParaRPr lang="ru-RU" sz="2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 +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0,5СЧ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≤ ВА + СЧ+ 0,5ВЧ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0,5СЧ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СЧ + 0,5ВЧ</a:t>
                      </a:r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0"/>
            <a:ext cx="8280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ctr">
              <a:spcAft>
                <a:spcPts val="600"/>
              </a:spcAft>
            </a:pPr>
            <a:r>
              <a:rPr lang="ru-RU" sz="2200" b="1" i="1" dirty="0" smtClean="0">
                <a:solidFill>
                  <a:srgbClr val="FF0000"/>
                </a:solidFill>
              </a:rPr>
              <a:t>Упрощенный метод определения типа модели финансирования оборотных активов</a:t>
            </a:r>
            <a:endParaRPr lang="ru-RU" sz="22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950837"/>
              </p:ext>
            </p:extLst>
          </p:nvPr>
        </p:nvGraphicFramePr>
        <p:xfrm>
          <a:off x="98322" y="1280160"/>
          <a:ext cx="9016180" cy="413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0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5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1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49031">
                <a:tc>
                  <a:txBody>
                    <a:bodyPr/>
                    <a:lstStyle/>
                    <a:p>
                      <a:r>
                        <a:rPr lang="ru-RU" sz="2200" b="1" i="1" dirty="0"/>
                        <a:t>Тип модели </a:t>
                      </a:r>
                      <a:r>
                        <a:rPr lang="ru-RU" sz="2200" b="1" i="1" dirty="0" err="1" smtClean="0"/>
                        <a:t>финансиро-вания</a:t>
                      </a:r>
                      <a:endParaRPr lang="ru-RU" sz="2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долгосрочных пассивов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i="1" dirty="0"/>
                        <a:t>Критерий по наличию ЧОК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C00000"/>
                          </a:solidFill>
                        </a:rPr>
                        <a:t>Агрессивная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≤ ВА +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978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C00000"/>
                          </a:solidFill>
                        </a:rPr>
                        <a:t>Консервативная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≥ ВА +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 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ДЗ</a:t>
                      </a:r>
                      <a:endParaRPr lang="ru-RU" sz="2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≥ Запасы + ДЗ</a:t>
                      </a:r>
                      <a:endParaRPr lang="ru-RU" sz="2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0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</a:rPr>
                        <a:t>Компромиссная</a:t>
                      </a:r>
                    </a:p>
                    <a:p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 +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 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ДП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≤ ВА </a:t>
                      </a:r>
                      <a:r>
                        <a:rPr lang="ru-RU" sz="22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ru-RU" sz="22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 +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ДЗ 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Запасы ≤  </a:t>
                      </a:r>
                      <a:r>
                        <a:rPr lang="ru-RU" sz="2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ЧОК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≤ Запасы + ДЗ  </a:t>
                      </a:r>
                      <a:endParaRPr lang="ru-RU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35742" y="5484846"/>
            <a:ext cx="7811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В расчетах рекомендуется использовать среднегодовые значения величин ДП, ЧОК, ВА, Запасы, ДЗ.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336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908721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Финансовый цикл </a:t>
            </a:r>
            <a:r>
              <a:rPr lang="ru-RU" sz="2400" dirty="0" smtClean="0"/>
              <a:t>(</a:t>
            </a:r>
            <a:r>
              <a:rPr lang="ru-RU" sz="2400" b="1" dirty="0" smtClean="0">
                <a:solidFill>
                  <a:srgbClr val="7030A0"/>
                </a:solidFill>
              </a:rPr>
              <a:t>период обращения денежной наличности)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/>
              <a:t>- то время, которое необходимо для превращения средств, вложенных в запасы и дебиторскую задолженность, в денежную наличность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0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Оптимизация длительности и структуры операционного и финансового цикла в компании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672" y="2648031"/>
            <a:ext cx="842493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dirty="0" smtClean="0">
                <a:solidFill>
                  <a:srgbClr val="7030A0"/>
                </a:solidFill>
              </a:rPr>
              <a:t>Длительность финансового цикла</a:t>
            </a:r>
            <a:r>
              <a:rPr lang="ru-RU" sz="2400" dirty="0" smtClean="0">
                <a:solidFill>
                  <a:srgbClr val="7030A0"/>
                </a:solidFill>
              </a:rPr>
              <a:t> (ФЦ) </a:t>
            </a:r>
            <a:r>
              <a:rPr lang="ru-RU" sz="2400" dirty="0" smtClean="0"/>
              <a:t>в значительной степени определяется длительностью и структурой операционного цикла. </a:t>
            </a: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rgbClr val="7030A0"/>
                </a:solidFill>
              </a:rPr>
              <a:t>Операционный цикл</a:t>
            </a:r>
            <a:r>
              <a:rPr lang="ru-RU" sz="2400" dirty="0" smtClean="0">
                <a:solidFill>
                  <a:srgbClr val="7030A0"/>
                </a:solidFill>
              </a:rPr>
              <a:t> (ОЦ) </a:t>
            </a:r>
            <a:r>
              <a:rPr lang="ru-RU" sz="2400" dirty="0" smtClean="0"/>
              <a:t>– время от момента поступления сырья до момента поступления оплаты за готовую продукцию, произведенную из этого сырья.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"/>
            <a:ext cx="914400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Размещение    Поступление                  Отгрузка                        Получение </a:t>
            </a:r>
            <a:endParaRPr lang="ru-RU" b="1" dirty="0" smtClean="0"/>
          </a:p>
          <a:p>
            <a:r>
              <a:rPr lang="ru-RU" b="1" i="1" dirty="0" smtClean="0"/>
              <a:t> заказа              сырья и </a:t>
            </a:r>
            <a:r>
              <a:rPr lang="ru-RU" b="1" i="1" dirty="0" err="1" smtClean="0"/>
              <a:t>сопр</a:t>
            </a:r>
            <a:r>
              <a:rPr lang="ru-RU" b="1" i="1" dirty="0" smtClean="0"/>
              <a:t>.                   готовой                           оплаты</a:t>
            </a:r>
            <a:endParaRPr lang="ru-RU" dirty="0" smtClean="0"/>
          </a:p>
          <a:p>
            <a:r>
              <a:rPr lang="ru-RU" b="1" i="1" dirty="0" smtClean="0"/>
              <a:t> на сырье         документов                     продукции                      за товар</a:t>
            </a:r>
            <a:endParaRPr lang="ru-RU" dirty="0" smtClean="0"/>
          </a:p>
          <a:p>
            <a:r>
              <a:rPr lang="ru-RU" b="1" dirty="0" smtClean="0"/>
              <a:t>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</a:t>
            </a:r>
          </a:p>
          <a:p>
            <a:r>
              <a:rPr lang="ru-RU" b="1" dirty="0" smtClean="0"/>
              <a:t>                                   Период обращения         Период обращения</a:t>
            </a:r>
            <a:endParaRPr lang="ru-RU" dirty="0" smtClean="0"/>
          </a:p>
          <a:p>
            <a:r>
              <a:rPr lang="ru-RU" b="1" dirty="0" smtClean="0"/>
              <a:t>                                         (хранения)                        (инкассации)                                                                                      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       запасов                           дебиторской</a:t>
            </a:r>
            <a:endParaRPr lang="ru-RU" dirty="0" smtClean="0"/>
          </a:p>
          <a:p>
            <a:r>
              <a:rPr lang="ru-RU" b="1" dirty="0" smtClean="0"/>
              <a:t>                                                                                   задолженности</a:t>
            </a:r>
            <a:endParaRPr lang="ru-RU" i="1" dirty="0" smtClean="0"/>
          </a:p>
          <a:p>
            <a:r>
              <a:rPr lang="ru-RU" b="1" dirty="0" smtClean="0"/>
              <a:t>                                                                                                                                     </a:t>
            </a:r>
          </a:p>
          <a:p>
            <a:r>
              <a:rPr lang="ru-RU" b="1" i="1" dirty="0" smtClean="0"/>
              <a:t>                                                                                                                                 дни</a:t>
            </a:r>
            <a:r>
              <a:rPr lang="ru-RU" b="1" dirty="0" smtClean="0"/>
              <a:t>                                    </a:t>
            </a:r>
            <a:endParaRPr lang="ru-RU" dirty="0" smtClean="0"/>
          </a:p>
          <a:p>
            <a:r>
              <a:rPr lang="ru-RU" b="1" dirty="0" smtClean="0"/>
              <a:t>                                  </a:t>
            </a:r>
          </a:p>
          <a:p>
            <a:r>
              <a:rPr lang="ru-RU" b="1" dirty="0" smtClean="0"/>
              <a:t>                                                                                   </a:t>
            </a:r>
          </a:p>
          <a:p>
            <a:r>
              <a:rPr lang="ru-RU" b="1" dirty="0" smtClean="0"/>
              <a:t>                                        Период </a:t>
            </a:r>
            <a:endParaRPr lang="ru-RU" dirty="0" smtClean="0"/>
          </a:p>
          <a:p>
            <a:r>
              <a:rPr lang="ru-RU" b="1" dirty="0" smtClean="0"/>
              <a:t>                                      обращения                                      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 (отсрочки)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Финансовый</a:t>
            </a:r>
            <a:r>
              <a:rPr lang="ru-RU" b="1" dirty="0" smtClean="0"/>
              <a:t>                       </a:t>
            </a:r>
          </a:p>
          <a:p>
            <a:r>
              <a:rPr lang="ru-RU" b="1" dirty="0" smtClean="0"/>
              <a:t>                                     кредиторской 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цикл</a:t>
            </a:r>
          </a:p>
          <a:p>
            <a:r>
              <a:rPr lang="ru-RU" b="1" dirty="0" smtClean="0"/>
              <a:t>                                   задолженности</a:t>
            </a:r>
            <a:endParaRPr lang="ru-RU" dirty="0" smtClean="0"/>
          </a:p>
          <a:p>
            <a:r>
              <a:rPr lang="ru-RU" b="1" dirty="0" smtClean="0"/>
              <a:t>                                                 </a:t>
            </a:r>
            <a:endParaRPr lang="ru-RU" dirty="0" smtClean="0"/>
          </a:p>
          <a:p>
            <a:r>
              <a:rPr lang="ru-RU" b="1" dirty="0" smtClean="0"/>
              <a:t>                                                              </a:t>
            </a:r>
          </a:p>
          <a:p>
            <a:r>
              <a:rPr lang="ru-RU" b="1" i="1" dirty="0" smtClean="0"/>
              <a:t>                                                              Оплата</a:t>
            </a:r>
            <a:endParaRPr lang="ru-RU" dirty="0" smtClean="0"/>
          </a:p>
          <a:p>
            <a:r>
              <a:rPr lang="ru-RU" b="1" i="1" dirty="0" smtClean="0"/>
              <a:t>                                                                сырья</a:t>
            </a:r>
          </a:p>
          <a:p>
            <a:endParaRPr lang="ru-RU" sz="2000" dirty="0" smtClean="0"/>
          </a:p>
          <a:p>
            <a:r>
              <a:rPr lang="ru-RU" dirty="0" smtClean="0"/>
              <a:t>                                                        </a:t>
            </a:r>
            <a:r>
              <a:rPr lang="ru-RU" sz="2000" b="1" dirty="0" smtClean="0">
                <a:solidFill>
                  <a:srgbClr val="C00000"/>
                </a:solidFill>
              </a:rPr>
              <a:t>Операционный цикл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27584" y="3140968"/>
            <a:ext cx="799288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051720" y="980728"/>
            <a:ext cx="72008" cy="55446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860032" y="980728"/>
            <a:ext cx="72008" cy="216024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668344" y="980728"/>
            <a:ext cx="72008" cy="547260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051720" y="1988840"/>
            <a:ext cx="2808312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932040" y="1988840"/>
            <a:ext cx="2736304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499992" y="3140968"/>
            <a:ext cx="0" cy="230425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2123728" y="4437112"/>
            <a:ext cx="2376264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499992" y="4437112"/>
            <a:ext cx="3240360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2123728" y="6237312"/>
            <a:ext cx="5616624" cy="7200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02512" y="3702276"/>
            <a:ext cx="8496944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b="1" dirty="0" smtClean="0"/>
              <a:t>                        Среднегодовые запасы</a:t>
            </a:r>
          </a:p>
          <a:p>
            <a:pPr>
              <a:lnSpc>
                <a:spcPct val="70000"/>
              </a:lnSpc>
            </a:pPr>
            <a:r>
              <a:rPr lang="ru-RU" b="1" dirty="0" smtClean="0"/>
              <a:t>ПОЗ =     -----------------------------------------------------   </a:t>
            </a:r>
            <a:r>
              <a:rPr lang="ru-RU" dirty="0" err="1" smtClean="0"/>
              <a:t>х</a:t>
            </a:r>
            <a:r>
              <a:rPr lang="ru-RU" dirty="0" smtClean="0"/>
              <a:t> 365</a:t>
            </a:r>
            <a:r>
              <a:rPr lang="ru-RU" b="1" dirty="0" smtClean="0"/>
              <a:t>     </a:t>
            </a:r>
          </a:p>
          <a:p>
            <a:pPr>
              <a:lnSpc>
                <a:spcPct val="70000"/>
              </a:lnSpc>
            </a:pPr>
            <a:r>
              <a:rPr lang="ru-RU" b="1" dirty="0" smtClean="0"/>
              <a:t>             Затраты на производство продукции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87754" y="4682360"/>
            <a:ext cx="8748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Среднегодовая дебиторская задолженность</a:t>
            </a:r>
          </a:p>
          <a:p>
            <a:r>
              <a:rPr lang="ru-RU" b="1" dirty="0" smtClean="0"/>
              <a:t>ПОДЗ =  ----------------------------------------------------------------   </a:t>
            </a:r>
            <a:r>
              <a:rPr lang="ru-RU" dirty="0" err="1" smtClean="0"/>
              <a:t>х</a:t>
            </a:r>
            <a:r>
              <a:rPr lang="ru-RU" dirty="0" smtClean="0"/>
              <a:t> 365</a:t>
            </a:r>
          </a:p>
          <a:p>
            <a:r>
              <a:rPr lang="ru-RU" b="1" dirty="0" smtClean="0"/>
              <a:t>                                       Выручка от реализации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940748" y="5799778"/>
            <a:ext cx="882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Среднегодовая кредиторская задолженность    </a:t>
            </a:r>
          </a:p>
          <a:p>
            <a:r>
              <a:rPr lang="ru-RU" b="1" dirty="0" smtClean="0"/>
              <a:t>ПОКЗ = ----------------------------------------------------------------  </a:t>
            </a:r>
            <a:r>
              <a:rPr lang="ru-RU" dirty="0" err="1" smtClean="0"/>
              <a:t>х</a:t>
            </a:r>
            <a:r>
              <a:rPr lang="ru-RU" dirty="0" smtClean="0"/>
              <a:t> 365</a:t>
            </a:r>
          </a:p>
          <a:p>
            <a:r>
              <a:rPr lang="ru-RU" b="1" dirty="0" smtClean="0"/>
              <a:t>                      Затраты на производство продукции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15636" y="0"/>
            <a:ext cx="87283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Формулы расчета длительности операционного (ОЦ)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и финансового </a:t>
            </a:r>
            <a:r>
              <a:rPr lang="ru-RU" sz="2200" b="1" smtClean="0">
                <a:solidFill>
                  <a:srgbClr val="7030A0"/>
                </a:solidFill>
              </a:rPr>
              <a:t>(ФЦ) циклов</a:t>
            </a:r>
            <a:endParaRPr lang="ru-RU" sz="2200" b="1" dirty="0" smtClean="0">
              <a:solidFill>
                <a:srgbClr val="7030A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ОЦ = ПОЗ + ПОДЗ (в днях)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ФЦ = ОЦ – ПОКЗ = ПОЗ + ПОДЗ – ПОКЗ  (в днях)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60270" y="1976273"/>
            <a:ext cx="1748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Период  кредиторской задолженности</a:t>
            </a:r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3992558" y="2005010"/>
            <a:ext cx="1297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Период обращения запасов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5696985" y="1982150"/>
            <a:ext cx="1820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Период дебиторской задолженности</a:t>
            </a:r>
            <a:endParaRPr lang="ru-RU" sz="1600" dirty="0"/>
          </a:p>
        </p:txBody>
      </p:sp>
      <p:cxnSp>
        <p:nvCxnSpPr>
          <p:cNvPr id="7" name="Прямая со стрелкой 6"/>
          <p:cNvCxnSpPr>
            <a:endCxn id="2" idx="0"/>
          </p:cNvCxnSpPr>
          <p:nvPr/>
        </p:nvCxnSpPr>
        <p:spPr>
          <a:xfrm flipH="1">
            <a:off x="3034665" y="1553023"/>
            <a:ext cx="474346" cy="4232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503420" y="1553023"/>
            <a:ext cx="11430" cy="45198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509260" y="1553023"/>
            <a:ext cx="491490" cy="5073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663190" y="3015987"/>
            <a:ext cx="4666541" cy="380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</a:t>
            </a:r>
            <a:r>
              <a:rPr lang="ru-RU" sz="1600" dirty="0" smtClean="0"/>
              <a:t>Запасы_2022 + Запасы_2023) : 2 </a:t>
            </a:r>
            <a:endParaRPr lang="ru-RU" sz="1600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4309110" y="3396223"/>
            <a:ext cx="11430" cy="3060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8AFD-6F99-4DF3-9A47-B2A66C95C086}" type="datetime1">
              <a:rPr lang="ru-RU" smtClean="0"/>
              <a:t>09.03.2025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83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ru-RU" dirty="0"/>
              <a:t>Адрес: г. Владивосток, ул. Гоголя, д. 41</a:t>
            </a:r>
          </a:p>
          <a:p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mail: Viktor.Savaley@vvsu.ru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6178</TotalTime>
  <Words>1619</Words>
  <Application>Microsoft Office PowerPoint</Application>
  <PresentationFormat>Экран (4:3)</PresentationFormat>
  <Paragraphs>314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Symbol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226</cp:revision>
  <cp:lastPrinted>2023-10-03T01:04:39Z</cp:lastPrinted>
  <dcterms:created xsi:type="dcterms:W3CDTF">2013-03-28T05:50:20Z</dcterms:created>
  <dcterms:modified xsi:type="dcterms:W3CDTF">2025-03-09T07:20:07Z</dcterms:modified>
</cp:coreProperties>
</file>