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0" r:id="rId5"/>
    <p:sldId id="263" r:id="rId6"/>
    <p:sldId id="270" r:id="rId7"/>
    <p:sldId id="259" r:id="rId8"/>
    <p:sldId id="269" r:id="rId9"/>
    <p:sldId id="271" r:id="rId10"/>
    <p:sldId id="272" r:id="rId11"/>
    <p:sldId id="261" r:id="rId12"/>
    <p:sldId id="265" r:id="rId13"/>
    <p:sldId id="267" r:id="rId14"/>
    <p:sldId id="268" r:id="rId15"/>
    <p:sldId id="264"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CF7F"/>
    <a:srgbClr val="553B21"/>
    <a:srgbClr val="616741"/>
    <a:srgbClr val="E77653"/>
    <a:srgbClr val="F1AB65"/>
    <a:srgbClr val="95340D"/>
    <a:srgbClr val="F18D65"/>
    <a:srgbClr val="CCC182"/>
    <a:srgbClr val="6A465D"/>
    <a:srgbClr val="7F53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91" d="100"/>
          <a:sy n="91" d="100"/>
        </p:scale>
        <p:origin x="10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eg"/><Relationship Id="rId4" Type="http://schemas.openxmlformats.org/officeDocument/2006/relationships/image" Target="../media/image10.jp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eg"/><Relationship Id="rId4"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6D09ED-4124-4072-8352-9A9485635369}"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ru-RU"/>
        </a:p>
      </dgm:t>
    </dgm:pt>
    <dgm:pt modelId="{27F3E0CB-DC18-42E1-9FED-D0C4018C4796}">
      <dgm:prSet phldrT="[Текст]" custT="1"/>
      <dgm:spPr>
        <a:solidFill>
          <a:srgbClr val="85933F"/>
        </a:solidFill>
        <a:ln>
          <a:solidFill>
            <a:srgbClr val="85933F"/>
          </a:solidFill>
        </a:ln>
      </dgm:spPr>
      <dgm:t>
        <a:bodyPr/>
        <a:lstStyle/>
        <a:p>
          <a:endParaRPr lang="ru-RU" sz="600" dirty="0" smtClean="0"/>
        </a:p>
        <a:p>
          <a:r>
            <a:rPr lang="ru-RU" sz="1800" dirty="0" smtClean="0"/>
            <a:t>Придворный</a:t>
          </a:r>
          <a:r>
            <a:rPr lang="ru-RU" sz="1400" dirty="0" smtClean="0"/>
            <a:t> </a:t>
          </a:r>
        </a:p>
        <a:p>
          <a:endParaRPr lang="ru-RU" sz="600" dirty="0"/>
        </a:p>
      </dgm:t>
    </dgm:pt>
    <dgm:pt modelId="{E91FA189-BCDF-408E-9454-C69065AF5DF4}" type="parTrans" cxnId="{5B155152-6C06-42F9-810B-3286DFEBFFDA}">
      <dgm:prSet/>
      <dgm:spPr/>
      <dgm:t>
        <a:bodyPr/>
        <a:lstStyle/>
        <a:p>
          <a:endParaRPr lang="ru-RU"/>
        </a:p>
      </dgm:t>
    </dgm:pt>
    <dgm:pt modelId="{F0486350-E55C-4ACC-86B8-06165EF99896}" type="sibTrans" cxnId="{5B155152-6C06-42F9-810B-3286DFEBFFDA}">
      <dgm:prSet/>
      <dgm:spPr/>
      <dgm:t>
        <a:bodyPr/>
        <a:lstStyle/>
        <a:p>
          <a:endParaRPr lang="ru-RU"/>
        </a:p>
      </dgm:t>
    </dgm:pt>
    <dgm:pt modelId="{78745E19-87AB-4039-BDD4-74E011EB6E25}">
      <dgm:prSet phldrT="[Текст]" custT="1"/>
      <dgm:spPr/>
      <dgm:t>
        <a:bodyPr/>
        <a:lstStyle/>
        <a:p>
          <a:r>
            <a:rPr lang="ru-RU" sz="1400" dirty="0" smtClean="0"/>
            <a:t>Родоначальник этикета.</a:t>
          </a:r>
        </a:p>
        <a:p>
          <a:r>
            <a:rPr lang="ru-RU" sz="1400" dirty="0" smtClean="0"/>
            <a:t>Строгий регламент правил поведения и форм обхождения при дворах монархов.</a:t>
          </a:r>
        </a:p>
        <a:p>
          <a:r>
            <a:rPr lang="ru-RU" sz="1400" dirty="0" smtClean="0"/>
            <a:t>Применяется в настоящее время в странах с монархической формой правления</a:t>
          </a:r>
          <a:r>
            <a:rPr lang="ru-RU" sz="1600" dirty="0" smtClean="0"/>
            <a:t>.</a:t>
          </a:r>
          <a:endParaRPr lang="ru-RU" sz="1600" dirty="0"/>
        </a:p>
      </dgm:t>
    </dgm:pt>
    <dgm:pt modelId="{EA5037AF-513C-4208-8CC5-56810412CA3E}" type="parTrans" cxnId="{FE6FE8D4-BC90-48B9-8847-71853773A8D7}">
      <dgm:prSet/>
      <dgm:spPr/>
      <dgm:t>
        <a:bodyPr/>
        <a:lstStyle/>
        <a:p>
          <a:endParaRPr lang="ru-RU"/>
        </a:p>
      </dgm:t>
    </dgm:pt>
    <dgm:pt modelId="{5FCFF54A-095A-4908-B9EC-554F1AD84F9F}" type="sibTrans" cxnId="{FE6FE8D4-BC90-48B9-8847-71853773A8D7}">
      <dgm:prSet/>
      <dgm:spPr/>
      <dgm:t>
        <a:bodyPr/>
        <a:lstStyle/>
        <a:p>
          <a:endParaRPr lang="ru-RU"/>
        </a:p>
      </dgm:t>
    </dgm:pt>
    <dgm:pt modelId="{273210F3-48B5-4438-9F62-0E35AF0DF364}">
      <dgm:prSet phldrT="[Текст]"/>
      <dgm:spPr>
        <a:solidFill>
          <a:srgbClr val="85933F"/>
        </a:solidFill>
        <a:ln>
          <a:solidFill>
            <a:srgbClr val="85933F"/>
          </a:solidFill>
        </a:ln>
      </dgm:spPr>
      <dgm:t>
        <a:bodyPr/>
        <a:lstStyle/>
        <a:p>
          <a:r>
            <a:rPr lang="ru-RU" dirty="0" smtClean="0"/>
            <a:t>Воинский </a:t>
          </a:r>
          <a:endParaRPr lang="ru-RU" dirty="0"/>
        </a:p>
      </dgm:t>
    </dgm:pt>
    <dgm:pt modelId="{8A2E9755-392C-4064-84CC-6EB1A6976BC4}" type="parTrans" cxnId="{E8F36A70-39D7-452C-8D1B-A012E1AAA485}">
      <dgm:prSet/>
      <dgm:spPr/>
      <dgm:t>
        <a:bodyPr/>
        <a:lstStyle/>
        <a:p>
          <a:endParaRPr lang="ru-RU"/>
        </a:p>
      </dgm:t>
    </dgm:pt>
    <dgm:pt modelId="{C8CC86DE-FA5D-45EA-8DEB-5253E07F84A9}" type="sibTrans" cxnId="{E8F36A70-39D7-452C-8D1B-A012E1AAA485}">
      <dgm:prSet/>
      <dgm:spPr/>
      <dgm:t>
        <a:bodyPr/>
        <a:lstStyle/>
        <a:p>
          <a:endParaRPr lang="ru-RU"/>
        </a:p>
      </dgm:t>
    </dgm:pt>
    <dgm:pt modelId="{CEF9F3DC-8D41-4788-BFF6-274EAE0F1FB0}">
      <dgm:prSet phldrT="[Текст]" custT="1"/>
      <dgm:spPr/>
      <dgm:t>
        <a:bodyPr/>
        <a:lstStyle/>
        <a:p>
          <a:r>
            <a:rPr lang="ru-RU" sz="1400" dirty="0" smtClean="0"/>
            <a:t>Свод общепринятых в вооруженных силах правил , норм и манер поведения военнослужащих (этикет самурая в том или ином варианте дошел до наших дней в виде боевых искусств.</a:t>
          </a:r>
          <a:endParaRPr lang="ru-RU" sz="1400" dirty="0"/>
        </a:p>
      </dgm:t>
    </dgm:pt>
    <dgm:pt modelId="{CD919D00-8CD9-4A48-A420-8375AFE9D810}" type="parTrans" cxnId="{BFD5DABE-6980-4CB6-B033-404DC7755D20}">
      <dgm:prSet/>
      <dgm:spPr/>
      <dgm:t>
        <a:bodyPr/>
        <a:lstStyle/>
        <a:p>
          <a:endParaRPr lang="ru-RU"/>
        </a:p>
      </dgm:t>
    </dgm:pt>
    <dgm:pt modelId="{10729FA4-590C-4619-98E3-FC86A11F5EE1}" type="sibTrans" cxnId="{BFD5DABE-6980-4CB6-B033-404DC7755D20}">
      <dgm:prSet/>
      <dgm:spPr/>
      <dgm:t>
        <a:bodyPr/>
        <a:lstStyle/>
        <a:p>
          <a:endParaRPr lang="ru-RU"/>
        </a:p>
      </dgm:t>
    </dgm:pt>
    <dgm:pt modelId="{9419B393-5A3B-48D8-B4A6-F38879264812}">
      <dgm:prSet phldrT="[Текст]"/>
      <dgm:spPr>
        <a:solidFill>
          <a:srgbClr val="85933F"/>
        </a:solidFill>
        <a:ln>
          <a:solidFill>
            <a:srgbClr val="85933F"/>
          </a:solidFill>
        </a:ln>
      </dgm:spPr>
      <dgm:t>
        <a:bodyPr/>
        <a:lstStyle/>
        <a:p>
          <a:r>
            <a:rPr lang="ru-RU" dirty="0" smtClean="0"/>
            <a:t>Общегражданский </a:t>
          </a:r>
          <a:endParaRPr lang="ru-RU" dirty="0"/>
        </a:p>
      </dgm:t>
    </dgm:pt>
    <dgm:pt modelId="{80FEE845-9B58-49AA-993F-F014CA9A923E}" type="parTrans" cxnId="{98BF113C-6688-4688-9A7A-E590A2D69312}">
      <dgm:prSet/>
      <dgm:spPr/>
      <dgm:t>
        <a:bodyPr/>
        <a:lstStyle/>
        <a:p>
          <a:endParaRPr lang="ru-RU"/>
        </a:p>
      </dgm:t>
    </dgm:pt>
    <dgm:pt modelId="{0122668B-EA94-4EF9-B820-866E4BB2CDAF}" type="sibTrans" cxnId="{98BF113C-6688-4688-9A7A-E590A2D69312}">
      <dgm:prSet/>
      <dgm:spPr/>
      <dgm:t>
        <a:bodyPr/>
        <a:lstStyle/>
        <a:p>
          <a:endParaRPr lang="ru-RU"/>
        </a:p>
      </dgm:t>
    </dgm:pt>
    <dgm:pt modelId="{F517C05C-AC18-42DA-BD1E-5FFA6C57253A}">
      <dgm:prSet phldrT="[Текст]" custT="1"/>
      <dgm:spPr/>
      <dgm:t>
        <a:bodyPr/>
        <a:lstStyle/>
        <a:p>
          <a:r>
            <a:rPr lang="ru-RU" sz="1400" dirty="0" smtClean="0"/>
            <a:t>Совокупность правил, традиций и условностей, соблюдаемых в общении между собой частными лицами.</a:t>
          </a:r>
          <a:endParaRPr lang="ru-RU" sz="1400" dirty="0"/>
        </a:p>
      </dgm:t>
    </dgm:pt>
    <dgm:pt modelId="{E1C28AB0-1875-47CC-88DD-99E3BEE5BA17}" type="parTrans" cxnId="{063DD32B-A627-437D-94EF-C212ABDD4EB5}">
      <dgm:prSet/>
      <dgm:spPr/>
      <dgm:t>
        <a:bodyPr/>
        <a:lstStyle/>
        <a:p>
          <a:endParaRPr lang="ru-RU"/>
        </a:p>
      </dgm:t>
    </dgm:pt>
    <dgm:pt modelId="{40950B39-1E50-41B0-A6A4-24928FFDC574}" type="sibTrans" cxnId="{063DD32B-A627-437D-94EF-C212ABDD4EB5}">
      <dgm:prSet/>
      <dgm:spPr/>
      <dgm:t>
        <a:bodyPr/>
        <a:lstStyle/>
        <a:p>
          <a:endParaRPr lang="ru-RU"/>
        </a:p>
      </dgm:t>
    </dgm:pt>
    <dgm:pt modelId="{A81A9326-B067-4722-A72E-4833E32405A7}">
      <dgm:prSet/>
      <dgm:spPr>
        <a:solidFill>
          <a:srgbClr val="85933F"/>
        </a:solidFill>
        <a:ln>
          <a:solidFill>
            <a:srgbClr val="85933F"/>
          </a:solidFill>
        </a:ln>
      </dgm:spPr>
      <dgm:t>
        <a:bodyPr/>
        <a:lstStyle/>
        <a:p>
          <a:r>
            <a:rPr lang="ru-RU" dirty="0" smtClean="0"/>
            <a:t>Деловой </a:t>
          </a:r>
          <a:endParaRPr lang="ru-RU" dirty="0"/>
        </a:p>
      </dgm:t>
    </dgm:pt>
    <dgm:pt modelId="{64B45DBC-9A79-4828-AACF-D48D3CAB2000}" type="parTrans" cxnId="{813105EC-9227-4909-9692-5E2A5C451569}">
      <dgm:prSet/>
      <dgm:spPr/>
      <dgm:t>
        <a:bodyPr/>
        <a:lstStyle/>
        <a:p>
          <a:endParaRPr lang="ru-RU"/>
        </a:p>
      </dgm:t>
    </dgm:pt>
    <dgm:pt modelId="{F296E6A5-857D-4D85-BFB9-89161FC1B67D}" type="sibTrans" cxnId="{813105EC-9227-4909-9692-5E2A5C451569}">
      <dgm:prSet/>
      <dgm:spPr/>
      <dgm:t>
        <a:bodyPr/>
        <a:lstStyle/>
        <a:p>
          <a:endParaRPr lang="ru-RU"/>
        </a:p>
      </dgm:t>
    </dgm:pt>
    <dgm:pt modelId="{901AB283-E9AB-43F2-886C-5EB7F9859B64}">
      <dgm:prSet/>
      <dgm:spPr>
        <a:solidFill>
          <a:srgbClr val="85933F"/>
        </a:solidFill>
        <a:ln>
          <a:solidFill>
            <a:srgbClr val="85933F"/>
          </a:solidFill>
        </a:ln>
      </dgm:spPr>
      <dgm:t>
        <a:bodyPr/>
        <a:lstStyle/>
        <a:p>
          <a:r>
            <a:rPr lang="ru-RU" dirty="0" smtClean="0"/>
            <a:t>Дипломатический</a:t>
          </a:r>
          <a:endParaRPr lang="ru-RU" dirty="0"/>
        </a:p>
      </dgm:t>
    </dgm:pt>
    <dgm:pt modelId="{18A8F913-208B-4650-8AE8-936D9CA997B4}" type="parTrans" cxnId="{8F42321A-FBA8-4B3C-A11B-E25010FB59A9}">
      <dgm:prSet/>
      <dgm:spPr/>
      <dgm:t>
        <a:bodyPr/>
        <a:lstStyle/>
        <a:p>
          <a:endParaRPr lang="ru-RU"/>
        </a:p>
      </dgm:t>
    </dgm:pt>
    <dgm:pt modelId="{392B8CDB-BC49-47F8-8CCC-13A1BB82FD7B}" type="sibTrans" cxnId="{8F42321A-FBA8-4B3C-A11B-E25010FB59A9}">
      <dgm:prSet/>
      <dgm:spPr/>
      <dgm:t>
        <a:bodyPr/>
        <a:lstStyle/>
        <a:p>
          <a:endParaRPr lang="ru-RU"/>
        </a:p>
      </dgm:t>
    </dgm:pt>
    <dgm:pt modelId="{3ACA5173-711E-4B30-A2F1-8CDADB5D2E86}" type="pres">
      <dgm:prSet presAssocID="{2C6D09ED-4124-4072-8352-9A9485635369}" presName="Name0" presStyleCnt="0">
        <dgm:presLayoutVars>
          <dgm:dir/>
        </dgm:presLayoutVars>
      </dgm:prSet>
      <dgm:spPr/>
      <dgm:t>
        <a:bodyPr/>
        <a:lstStyle/>
        <a:p>
          <a:endParaRPr lang="ru-RU"/>
        </a:p>
      </dgm:t>
    </dgm:pt>
    <dgm:pt modelId="{BF7DFD31-232B-4E95-9DCF-6C76CB980560}" type="pres">
      <dgm:prSet presAssocID="{27F3E0CB-DC18-42E1-9FED-D0C4018C4796}" presName="composite" presStyleCnt="0"/>
      <dgm:spPr/>
    </dgm:pt>
    <dgm:pt modelId="{B1F6E7B0-0FF4-4F68-8C12-8E348AFDF98B}" type="pres">
      <dgm:prSet presAssocID="{27F3E0CB-DC18-42E1-9FED-D0C4018C4796}" presName="Accent" presStyleLbl="alignAcc1" presStyleIdx="0" presStyleCnt="5" custLinFactNeighborX="91805" custLinFactNeighborY="-1962"/>
      <dgm:spPr>
        <a:ln>
          <a:solidFill>
            <a:srgbClr val="85933F"/>
          </a:solidFill>
        </a:ln>
      </dgm:spPr>
    </dgm:pt>
    <dgm:pt modelId="{F57A9C33-9ED5-4813-B23B-D1DAA9198983}" type="pres">
      <dgm:prSet presAssocID="{27F3E0CB-DC18-42E1-9FED-D0C4018C4796}"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a:noFill/>
        </a:ln>
      </dgm:spPr>
      <dgm:t>
        <a:bodyPr/>
        <a:lstStyle/>
        <a:p>
          <a:endParaRPr lang="ru-RU"/>
        </a:p>
      </dgm:t>
    </dgm:pt>
    <dgm:pt modelId="{BBADDDE8-0EB9-4AF0-9B08-BAF93FD7897D}" type="pres">
      <dgm:prSet presAssocID="{27F3E0CB-DC18-42E1-9FED-D0C4018C4796}" presName="Child" presStyleLbl="revTx" presStyleIdx="0" presStyleCnt="5">
        <dgm:presLayoutVars>
          <dgm:bulletEnabled val="1"/>
        </dgm:presLayoutVars>
      </dgm:prSet>
      <dgm:spPr/>
      <dgm:t>
        <a:bodyPr/>
        <a:lstStyle/>
        <a:p>
          <a:endParaRPr lang="ru-RU"/>
        </a:p>
      </dgm:t>
    </dgm:pt>
    <dgm:pt modelId="{E07D7404-DA2E-4C8D-80A3-89B1FC4F627A}" type="pres">
      <dgm:prSet presAssocID="{27F3E0CB-DC18-42E1-9FED-D0C4018C4796}" presName="Parent" presStyleLbl="alignNode1" presStyleIdx="0" presStyleCnt="5" custLinFactNeighborX="1700">
        <dgm:presLayoutVars>
          <dgm:bulletEnabled val="1"/>
        </dgm:presLayoutVars>
      </dgm:prSet>
      <dgm:spPr/>
      <dgm:t>
        <a:bodyPr/>
        <a:lstStyle/>
        <a:p>
          <a:endParaRPr lang="ru-RU"/>
        </a:p>
      </dgm:t>
    </dgm:pt>
    <dgm:pt modelId="{1C3B9E77-06AD-473D-8B87-05B11C3D5C79}" type="pres">
      <dgm:prSet presAssocID="{F0486350-E55C-4ACC-86B8-06165EF99896}" presName="sibTrans" presStyleCnt="0"/>
      <dgm:spPr/>
    </dgm:pt>
    <dgm:pt modelId="{23F39603-FDB9-45DD-8ECE-0EB5466145AF}" type="pres">
      <dgm:prSet presAssocID="{273210F3-48B5-4438-9F62-0E35AF0DF364}" presName="composite" presStyleCnt="0"/>
      <dgm:spPr/>
    </dgm:pt>
    <dgm:pt modelId="{9120DCFD-93C5-4088-ABC8-27268C7E8ECC}" type="pres">
      <dgm:prSet presAssocID="{273210F3-48B5-4438-9F62-0E35AF0DF364}" presName="Accent" presStyleLbl="alignAcc1" presStyleIdx="1" presStyleCnt="5"/>
      <dgm:spPr>
        <a:ln>
          <a:solidFill>
            <a:srgbClr val="85933F"/>
          </a:solidFill>
        </a:ln>
      </dgm:spPr>
    </dgm:pt>
    <dgm:pt modelId="{DCF68CB4-4E4E-4CAA-B5A7-EDCEB13FED97}" type="pres">
      <dgm:prSet presAssocID="{273210F3-48B5-4438-9F62-0E35AF0DF364}" presName="Image" presStyleLbl="node1" presStyleIdx="1" presStyleCnt="5" custLinFactNeighborX="-598" custLinFactNeighborY="321"/>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a:noFill/>
        </a:ln>
      </dgm:spPr>
      <dgm:t>
        <a:bodyPr/>
        <a:lstStyle/>
        <a:p>
          <a:endParaRPr lang="ru-RU"/>
        </a:p>
      </dgm:t>
    </dgm:pt>
    <dgm:pt modelId="{D93D18E1-BB07-404C-B664-6A30253D040C}" type="pres">
      <dgm:prSet presAssocID="{273210F3-48B5-4438-9F62-0E35AF0DF364}" presName="Child" presStyleLbl="revTx" presStyleIdx="1" presStyleCnt="5">
        <dgm:presLayoutVars>
          <dgm:bulletEnabled val="1"/>
        </dgm:presLayoutVars>
      </dgm:prSet>
      <dgm:spPr/>
      <dgm:t>
        <a:bodyPr/>
        <a:lstStyle/>
        <a:p>
          <a:endParaRPr lang="ru-RU"/>
        </a:p>
      </dgm:t>
    </dgm:pt>
    <dgm:pt modelId="{F235DB1D-A70A-4E43-AC00-DD20A0A29120}" type="pres">
      <dgm:prSet presAssocID="{273210F3-48B5-4438-9F62-0E35AF0DF364}" presName="Parent" presStyleLbl="alignNode1" presStyleIdx="1" presStyleCnt="5">
        <dgm:presLayoutVars>
          <dgm:bulletEnabled val="1"/>
        </dgm:presLayoutVars>
      </dgm:prSet>
      <dgm:spPr/>
      <dgm:t>
        <a:bodyPr/>
        <a:lstStyle/>
        <a:p>
          <a:endParaRPr lang="ru-RU"/>
        </a:p>
      </dgm:t>
    </dgm:pt>
    <dgm:pt modelId="{0D647C16-D555-4AA6-9469-C4C78155E9D1}" type="pres">
      <dgm:prSet presAssocID="{C8CC86DE-FA5D-45EA-8DEB-5253E07F84A9}" presName="sibTrans" presStyleCnt="0"/>
      <dgm:spPr/>
    </dgm:pt>
    <dgm:pt modelId="{D2B8472A-9B5F-4C4F-8FA2-E7085C73F7FA}" type="pres">
      <dgm:prSet presAssocID="{9419B393-5A3B-48D8-B4A6-F38879264812}" presName="composite" presStyleCnt="0"/>
      <dgm:spPr/>
    </dgm:pt>
    <dgm:pt modelId="{D3B3EA43-B211-4BBE-86B7-A79F45E6367A}" type="pres">
      <dgm:prSet presAssocID="{9419B393-5A3B-48D8-B4A6-F38879264812}" presName="Accent" presStyleLbl="alignAcc1" presStyleIdx="2" presStyleCnt="5"/>
      <dgm:spPr>
        <a:ln>
          <a:solidFill>
            <a:srgbClr val="85933F"/>
          </a:solidFill>
        </a:ln>
      </dgm:spPr>
    </dgm:pt>
    <dgm:pt modelId="{483F8386-757A-4B88-A3F3-592E61DF1182}" type="pres">
      <dgm:prSet presAssocID="{9419B393-5A3B-48D8-B4A6-F38879264812}"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a:ln>
          <a:noFill/>
        </a:ln>
      </dgm:spPr>
    </dgm:pt>
    <dgm:pt modelId="{86EADFBF-2630-49A1-9FFB-80A0CD7AE57B}" type="pres">
      <dgm:prSet presAssocID="{9419B393-5A3B-48D8-B4A6-F38879264812}" presName="Child" presStyleLbl="revTx" presStyleIdx="2" presStyleCnt="5">
        <dgm:presLayoutVars>
          <dgm:bulletEnabled val="1"/>
        </dgm:presLayoutVars>
      </dgm:prSet>
      <dgm:spPr/>
      <dgm:t>
        <a:bodyPr/>
        <a:lstStyle/>
        <a:p>
          <a:endParaRPr lang="ru-RU"/>
        </a:p>
      </dgm:t>
    </dgm:pt>
    <dgm:pt modelId="{7034139D-E716-409B-9C75-59E20CE072F5}" type="pres">
      <dgm:prSet presAssocID="{9419B393-5A3B-48D8-B4A6-F38879264812}" presName="Parent" presStyleLbl="alignNode1" presStyleIdx="2" presStyleCnt="5">
        <dgm:presLayoutVars>
          <dgm:bulletEnabled val="1"/>
        </dgm:presLayoutVars>
      </dgm:prSet>
      <dgm:spPr/>
      <dgm:t>
        <a:bodyPr/>
        <a:lstStyle/>
        <a:p>
          <a:endParaRPr lang="ru-RU"/>
        </a:p>
      </dgm:t>
    </dgm:pt>
    <dgm:pt modelId="{A946C38A-E1B1-415F-8082-3B0D1FCFF360}" type="pres">
      <dgm:prSet presAssocID="{0122668B-EA94-4EF9-B820-866E4BB2CDAF}" presName="sibTrans" presStyleCnt="0"/>
      <dgm:spPr/>
    </dgm:pt>
    <dgm:pt modelId="{D7DAF61B-29CB-4E32-B3A7-E89CE25E478A}" type="pres">
      <dgm:prSet presAssocID="{A81A9326-B067-4722-A72E-4833E32405A7}" presName="composite" presStyleCnt="0"/>
      <dgm:spPr/>
    </dgm:pt>
    <dgm:pt modelId="{06B70D1A-F3EB-40E8-93FD-91D1BAC876CE}" type="pres">
      <dgm:prSet presAssocID="{A81A9326-B067-4722-A72E-4833E32405A7}" presName="Accent" presStyleLbl="alignAcc1" presStyleIdx="3" presStyleCnt="5"/>
      <dgm:spPr>
        <a:ln>
          <a:solidFill>
            <a:srgbClr val="85933F"/>
          </a:solidFill>
        </a:ln>
      </dgm:spPr>
    </dgm:pt>
    <dgm:pt modelId="{FD66A9D6-2C35-4E14-945C-38A679D952D8}" type="pres">
      <dgm:prSet presAssocID="{A81A9326-B067-4722-A72E-4833E32405A7}"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a:noFill/>
        </a:ln>
      </dgm:spPr>
      <dgm:t>
        <a:bodyPr/>
        <a:lstStyle/>
        <a:p>
          <a:endParaRPr lang="ru-RU"/>
        </a:p>
      </dgm:t>
    </dgm:pt>
    <dgm:pt modelId="{E8862AE0-E932-4548-AE58-FF4A11104D77}" type="pres">
      <dgm:prSet presAssocID="{A81A9326-B067-4722-A72E-4833E32405A7}" presName="Child" presStyleLbl="revTx" presStyleIdx="3" presStyleCnt="5">
        <dgm:presLayoutVars>
          <dgm:bulletEnabled val="1"/>
        </dgm:presLayoutVars>
      </dgm:prSet>
      <dgm:spPr/>
    </dgm:pt>
    <dgm:pt modelId="{A27EC9DF-2D5C-41B2-BEA6-230BA027BF05}" type="pres">
      <dgm:prSet presAssocID="{A81A9326-B067-4722-A72E-4833E32405A7}" presName="Parent" presStyleLbl="alignNode1" presStyleIdx="3" presStyleCnt="5">
        <dgm:presLayoutVars>
          <dgm:bulletEnabled val="1"/>
        </dgm:presLayoutVars>
      </dgm:prSet>
      <dgm:spPr/>
      <dgm:t>
        <a:bodyPr/>
        <a:lstStyle/>
        <a:p>
          <a:endParaRPr lang="ru-RU"/>
        </a:p>
      </dgm:t>
    </dgm:pt>
    <dgm:pt modelId="{C660DD90-B9F7-46FF-A844-44A7BB8C3079}" type="pres">
      <dgm:prSet presAssocID="{F296E6A5-857D-4D85-BFB9-89161FC1B67D}" presName="sibTrans" presStyleCnt="0"/>
      <dgm:spPr/>
    </dgm:pt>
    <dgm:pt modelId="{DE13B0DB-C00E-4F7F-914B-09944215EE2E}" type="pres">
      <dgm:prSet presAssocID="{901AB283-E9AB-43F2-886C-5EB7F9859B64}" presName="composite" presStyleCnt="0"/>
      <dgm:spPr/>
    </dgm:pt>
    <dgm:pt modelId="{56087C6A-99EC-4A4E-8AAC-D7302015EF63}" type="pres">
      <dgm:prSet presAssocID="{901AB283-E9AB-43F2-886C-5EB7F9859B64}" presName="Accent" presStyleLbl="alignAcc1" presStyleIdx="4" presStyleCnt="5"/>
      <dgm:spPr>
        <a:ln>
          <a:solidFill>
            <a:srgbClr val="85933F"/>
          </a:solidFill>
        </a:ln>
      </dgm:spPr>
    </dgm:pt>
    <dgm:pt modelId="{1898669C-9C30-4FE6-B9C6-F8F403425038}" type="pres">
      <dgm:prSet presAssocID="{901AB283-E9AB-43F2-886C-5EB7F9859B64}" presName="Image" presStyleLbl="nod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4000" r="-14000"/>
          </a:stretch>
        </a:blipFill>
        <a:ln>
          <a:noFill/>
        </a:ln>
      </dgm:spPr>
    </dgm:pt>
    <dgm:pt modelId="{184C130F-AFA3-46AA-9A34-4FA5E8FF751A}" type="pres">
      <dgm:prSet presAssocID="{901AB283-E9AB-43F2-886C-5EB7F9859B64}" presName="Child" presStyleLbl="revTx" presStyleIdx="4" presStyleCnt="5">
        <dgm:presLayoutVars>
          <dgm:bulletEnabled val="1"/>
        </dgm:presLayoutVars>
      </dgm:prSet>
      <dgm:spPr/>
    </dgm:pt>
    <dgm:pt modelId="{AE9818F6-6256-4616-AC9E-9779DE4B73E0}" type="pres">
      <dgm:prSet presAssocID="{901AB283-E9AB-43F2-886C-5EB7F9859B64}" presName="Parent" presStyleLbl="alignNode1" presStyleIdx="4" presStyleCnt="5">
        <dgm:presLayoutVars>
          <dgm:bulletEnabled val="1"/>
        </dgm:presLayoutVars>
      </dgm:prSet>
      <dgm:spPr/>
      <dgm:t>
        <a:bodyPr/>
        <a:lstStyle/>
        <a:p>
          <a:endParaRPr lang="ru-RU"/>
        </a:p>
      </dgm:t>
    </dgm:pt>
  </dgm:ptLst>
  <dgm:cxnLst>
    <dgm:cxn modelId="{FF03476F-FC77-49CA-A343-F21ACF5D5A92}" type="presOf" srcId="{A81A9326-B067-4722-A72E-4833E32405A7}" destId="{A27EC9DF-2D5C-41B2-BEA6-230BA027BF05}" srcOrd="0" destOrd="0" presId="urn:microsoft.com/office/officeart/2008/layout/TitlePictureLineup"/>
    <dgm:cxn modelId="{9DBBDB5C-E765-4F72-8EA2-0215F864C048}" type="presOf" srcId="{273210F3-48B5-4438-9F62-0E35AF0DF364}" destId="{F235DB1D-A70A-4E43-AC00-DD20A0A29120}" srcOrd="0" destOrd="0" presId="urn:microsoft.com/office/officeart/2008/layout/TitlePictureLineup"/>
    <dgm:cxn modelId="{93462914-06DF-4AEA-8CED-0222FB01971A}" type="presOf" srcId="{CEF9F3DC-8D41-4788-BFF6-274EAE0F1FB0}" destId="{D93D18E1-BB07-404C-B664-6A30253D040C}" srcOrd="0" destOrd="0" presId="urn:microsoft.com/office/officeart/2008/layout/TitlePictureLineup"/>
    <dgm:cxn modelId="{8F42321A-FBA8-4B3C-A11B-E25010FB59A9}" srcId="{2C6D09ED-4124-4072-8352-9A9485635369}" destId="{901AB283-E9AB-43F2-886C-5EB7F9859B64}" srcOrd="4" destOrd="0" parTransId="{18A8F913-208B-4650-8AE8-936D9CA997B4}" sibTransId="{392B8CDB-BC49-47F8-8CCC-13A1BB82FD7B}"/>
    <dgm:cxn modelId="{98BF113C-6688-4688-9A7A-E590A2D69312}" srcId="{2C6D09ED-4124-4072-8352-9A9485635369}" destId="{9419B393-5A3B-48D8-B4A6-F38879264812}" srcOrd="2" destOrd="0" parTransId="{80FEE845-9B58-49AA-993F-F014CA9A923E}" sibTransId="{0122668B-EA94-4EF9-B820-866E4BB2CDAF}"/>
    <dgm:cxn modelId="{5B155152-6C06-42F9-810B-3286DFEBFFDA}" srcId="{2C6D09ED-4124-4072-8352-9A9485635369}" destId="{27F3E0CB-DC18-42E1-9FED-D0C4018C4796}" srcOrd="0" destOrd="0" parTransId="{E91FA189-BCDF-408E-9454-C69065AF5DF4}" sibTransId="{F0486350-E55C-4ACC-86B8-06165EF99896}"/>
    <dgm:cxn modelId="{E8F36A70-39D7-452C-8D1B-A012E1AAA485}" srcId="{2C6D09ED-4124-4072-8352-9A9485635369}" destId="{273210F3-48B5-4438-9F62-0E35AF0DF364}" srcOrd="1" destOrd="0" parTransId="{8A2E9755-392C-4064-84CC-6EB1A6976BC4}" sibTransId="{C8CC86DE-FA5D-45EA-8DEB-5253E07F84A9}"/>
    <dgm:cxn modelId="{EADADA9A-3406-4353-BE06-2232E3BF5E51}" type="presOf" srcId="{78745E19-87AB-4039-BDD4-74E011EB6E25}" destId="{BBADDDE8-0EB9-4AF0-9B08-BAF93FD7897D}" srcOrd="0" destOrd="0" presId="urn:microsoft.com/office/officeart/2008/layout/TitlePictureLineup"/>
    <dgm:cxn modelId="{FE6FE8D4-BC90-48B9-8847-71853773A8D7}" srcId="{27F3E0CB-DC18-42E1-9FED-D0C4018C4796}" destId="{78745E19-87AB-4039-BDD4-74E011EB6E25}" srcOrd="0" destOrd="0" parTransId="{EA5037AF-513C-4208-8CC5-56810412CA3E}" sibTransId="{5FCFF54A-095A-4908-B9EC-554F1AD84F9F}"/>
    <dgm:cxn modelId="{643C2284-BC9B-46E6-8356-B454D8C60F12}" type="presOf" srcId="{F517C05C-AC18-42DA-BD1E-5FFA6C57253A}" destId="{86EADFBF-2630-49A1-9FFB-80A0CD7AE57B}" srcOrd="0" destOrd="0" presId="urn:microsoft.com/office/officeart/2008/layout/TitlePictureLineup"/>
    <dgm:cxn modelId="{0EF03282-ED75-4AC0-92D3-7EE743BCF169}" type="presOf" srcId="{2C6D09ED-4124-4072-8352-9A9485635369}" destId="{3ACA5173-711E-4B30-A2F1-8CDADB5D2E86}" srcOrd="0" destOrd="0" presId="urn:microsoft.com/office/officeart/2008/layout/TitlePictureLineup"/>
    <dgm:cxn modelId="{BFD5DABE-6980-4CB6-B033-404DC7755D20}" srcId="{273210F3-48B5-4438-9F62-0E35AF0DF364}" destId="{CEF9F3DC-8D41-4788-BFF6-274EAE0F1FB0}" srcOrd="0" destOrd="0" parTransId="{CD919D00-8CD9-4A48-A420-8375AFE9D810}" sibTransId="{10729FA4-590C-4619-98E3-FC86A11F5EE1}"/>
    <dgm:cxn modelId="{0584B524-99C1-4A15-80FA-EDBB968C2E9D}" type="presOf" srcId="{901AB283-E9AB-43F2-886C-5EB7F9859B64}" destId="{AE9818F6-6256-4616-AC9E-9779DE4B73E0}" srcOrd="0" destOrd="0" presId="urn:microsoft.com/office/officeart/2008/layout/TitlePictureLineup"/>
    <dgm:cxn modelId="{813105EC-9227-4909-9692-5E2A5C451569}" srcId="{2C6D09ED-4124-4072-8352-9A9485635369}" destId="{A81A9326-B067-4722-A72E-4833E32405A7}" srcOrd="3" destOrd="0" parTransId="{64B45DBC-9A79-4828-AACF-D48D3CAB2000}" sibTransId="{F296E6A5-857D-4D85-BFB9-89161FC1B67D}"/>
    <dgm:cxn modelId="{0BA718E8-BDD5-442D-B2A1-91BE0192CFC9}" type="presOf" srcId="{9419B393-5A3B-48D8-B4A6-F38879264812}" destId="{7034139D-E716-409B-9C75-59E20CE072F5}" srcOrd="0" destOrd="0" presId="urn:microsoft.com/office/officeart/2008/layout/TitlePictureLineup"/>
    <dgm:cxn modelId="{063DD32B-A627-437D-94EF-C212ABDD4EB5}" srcId="{9419B393-5A3B-48D8-B4A6-F38879264812}" destId="{F517C05C-AC18-42DA-BD1E-5FFA6C57253A}" srcOrd="0" destOrd="0" parTransId="{E1C28AB0-1875-47CC-88DD-99E3BEE5BA17}" sibTransId="{40950B39-1E50-41B0-A6A4-24928FFDC574}"/>
    <dgm:cxn modelId="{B66F72B2-DD92-41CF-A3BD-DB9530CEF3FF}" type="presOf" srcId="{27F3E0CB-DC18-42E1-9FED-D0C4018C4796}" destId="{E07D7404-DA2E-4C8D-80A3-89B1FC4F627A}" srcOrd="0" destOrd="0" presId="urn:microsoft.com/office/officeart/2008/layout/TitlePictureLineup"/>
    <dgm:cxn modelId="{908BA740-BE14-4625-8530-46D85291521A}" type="presParOf" srcId="{3ACA5173-711E-4B30-A2F1-8CDADB5D2E86}" destId="{BF7DFD31-232B-4E95-9DCF-6C76CB980560}" srcOrd="0" destOrd="0" presId="urn:microsoft.com/office/officeart/2008/layout/TitlePictureLineup"/>
    <dgm:cxn modelId="{E6594971-3802-442B-B174-DD0D2F2F965F}" type="presParOf" srcId="{BF7DFD31-232B-4E95-9DCF-6C76CB980560}" destId="{B1F6E7B0-0FF4-4F68-8C12-8E348AFDF98B}" srcOrd="0" destOrd="0" presId="urn:microsoft.com/office/officeart/2008/layout/TitlePictureLineup"/>
    <dgm:cxn modelId="{1CB01380-6082-4B25-BF54-2ED908081CFA}" type="presParOf" srcId="{BF7DFD31-232B-4E95-9DCF-6C76CB980560}" destId="{F57A9C33-9ED5-4813-B23B-D1DAA9198983}" srcOrd="1" destOrd="0" presId="urn:microsoft.com/office/officeart/2008/layout/TitlePictureLineup"/>
    <dgm:cxn modelId="{44981FB9-D89C-496B-9AF3-8052A294ADBD}" type="presParOf" srcId="{BF7DFD31-232B-4E95-9DCF-6C76CB980560}" destId="{BBADDDE8-0EB9-4AF0-9B08-BAF93FD7897D}" srcOrd="2" destOrd="0" presId="urn:microsoft.com/office/officeart/2008/layout/TitlePictureLineup"/>
    <dgm:cxn modelId="{7C1F15AA-DCB6-41B1-B9A6-4515B242AFB9}" type="presParOf" srcId="{BF7DFD31-232B-4E95-9DCF-6C76CB980560}" destId="{E07D7404-DA2E-4C8D-80A3-89B1FC4F627A}" srcOrd="3" destOrd="0" presId="urn:microsoft.com/office/officeart/2008/layout/TitlePictureLineup"/>
    <dgm:cxn modelId="{2807C340-0B48-4F6B-B25E-E7A7C01FB3D1}" type="presParOf" srcId="{3ACA5173-711E-4B30-A2F1-8CDADB5D2E86}" destId="{1C3B9E77-06AD-473D-8B87-05B11C3D5C79}" srcOrd="1" destOrd="0" presId="urn:microsoft.com/office/officeart/2008/layout/TitlePictureLineup"/>
    <dgm:cxn modelId="{66295D4B-944A-4BD1-9929-C13DC8EA0832}" type="presParOf" srcId="{3ACA5173-711E-4B30-A2F1-8CDADB5D2E86}" destId="{23F39603-FDB9-45DD-8ECE-0EB5466145AF}" srcOrd="2" destOrd="0" presId="urn:microsoft.com/office/officeart/2008/layout/TitlePictureLineup"/>
    <dgm:cxn modelId="{FE007B37-EA66-478D-94FA-53A715ACDD7A}" type="presParOf" srcId="{23F39603-FDB9-45DD-8ECE-0EB5466145AF}" destId="{9120DCFD-93C5-4088-ABC8-27268C7E8ECC}" srcOrd="0" destOrd="0" presId="urn:microsoft.com/office/officeart/2008/layout/TitlePictureLineup"/>
    <dgm:cxn modelId="{2D563482-952B-4346-BEFD-DBE37F16EE01}" type="presParOf" srcId="{23F39603-FDB9-45DD-8ECE-0EB5466145AF}" destId="{DCF68CB4-4E4E-4CAA-B5A7-EDCEB13FED97}" srcOrd="1" destOrd="0" presId="urn:microsoft.com/office/officeart/2008/layout/TitlePictureLineup"/>
    <dgm:cxn modelId="{598AC1BB-19AD-498D-B437-F3368AACCF03}" type="presParOf" srcId="{23F39603-FDB9-45DD-8ECE-0EB5466145AF}" destId="{D93D18E1-BB07-404C-B664-6A30253D040C}" srcOrd="2" destOrd="0" presId="urn:microsoft.com/office/officeart/2008/layout/TitlePictureLineup"/>
    <dgm:cxn modelId="{D7AE5737-E7AD-426B-9E8A-A87F9289E15F}" type="presParOf" srcId="{23F39603-FDB9-45DD-8ECE-0EB5466145AF}" destId="{F235DB1D-A70A-4E43-AC00-DD20A0A29120}" srcOrd="3" destOrd="0" presId="urn:microsoft.com/office/officeart/2008/layout/TitlePictureLineup"/>
    <dgm:cxn modelId="{21A99A4F-2ED3-408C-B0D3-5879B988E5B3}" type="presParOf" srcId="{3ACA5173-711E-4B30-A2F1-8CDADB5D2E86}" destId="{0D647C16-D555-4AA6-9469-C4C78155E9D1}" srcOrd="3" destOrd="0" presId="urn:microsoft.com/office/officeart/2008/layout/TitlePictureLineup"/>
    <dgm:cxn modelId="{B7FD4313-81BD-44AE-9DFD-063C564F67D1}" type="presParOf" srcId="{3ACA5173-711E-4B30-A2F1-8CDADB5D2E86}" destId="{D2B8472A-9B5F-4C4F-8FA2-E7085C73F7FA}" srcOrd="4" destOrd="0" presId="urn:microsoft.com/office/officeart/2008/layout/TitlePictureLineup"/>
    <dgm:cxn modelId="{8B139211-AE12-4536-946A-44E4546F93CB}" type="presParOf" srcId="{D2B8472A-9B5F-4C4F-8FA2-E7085C73F7FA}" destId="{D3B3EA43-B211-4BBE-86B7-A79F45E6367A}" srcOrd="0" destOrd="0" presId="urn:microsoft.com/office/officeart/2008/layout/TitlePictureLineup"/>
    <dgm:cxn modelId="{D3DF73BF-A222-43FF-BA5F-B3AA677E2AFD}" type="presParOf" srcId="{D2B8472A-9B5F-4C4F-8FA2-E7085C73F7FA}" destId="{483F8386-757A-4B88-A3F3-592E61DF1182}" srcOrd="1" destOrd="0" presId="urn:microsoft.com/office/officeart/2008/layout/TitlePictureLineup"/>
    <dgm:cxn modelId="{ED6A77AA-D8DF-4625-9A40-20B9688FECCE}" type="presParOf" srcId="{D2B8472A-9B5F-4C4F-8FA2-E7085C73F7FA}" destId="{86EADFBF-2630-49A1-9FFB-80A0CD7AE57B}" srcOrd="2" destOrd="0" presId="urn:microsoft.com/office/officeart/2008/layout/TitlePictureLineup"/>
    <dgm:cxn modelId="{122C32D5-A837-467F-B1AC-8A12A14BE348}" type="presParOf" srcId="{D2B8472A-9B5F-4C4F-8FA2-E7085C73F7FA}" destId="{7034139D-E716-409B-9C75-59E20CE072F5}" srcOrd="3" destOrd="0" presId="urn:microsoft.com/office/officeart/2008/layout/TitlePictureLineup"/>
    <dgm:cxn modelId="{64F1486F-C463-414B-999B-08F928BDDDD4}" type="presParOf" srcId="{3ACA5173-711E-4B30-A2F1-8CDADB5D2E86}" destId="{A946C38A-E1B1-415F-8082-3B0D1FCFF360}" srcOrd="5" destOrd="0" presId="urn:microsoft.com/office/officeart/2008/layout/TitlePictureLineup"/>
    <dgm:cxn modelId="{491BF020-C205-43C1-B375-6880C8C5683E}" type="presParOf" srcId="{3ACA5173-711E-4B30-A2F1-8CDADB5D2E86}" destId="{D7DAF61B-29CB-4E32-B3A7-E89CE25E478A}" srcOrd="6" destOrd="0" presId="urn:microsoft.com/office/officeart/2008/layout/TitlePictureLineup"/>
    <dgm:cxn modelId="{15A2CE2D-453B-4B19-BAF4-3EB89B79D2E7}" type="presParOf" srcId="{D7DAF61B-29CB-4E32-B3A7-E89CE25E478A}" destId="{06B70D1A-F3EB-40E8-93FD-91D1BAC876CE}" srcOrd="0" destOrd="0" presId="urn:microsoft.com/office/officeart/2008/layout/TitlePictureLineup"/>
    <dgm:cxn modelId="{CA00A5D5-E5D5-4860-ACE4-CE96D5F9CD30}" type="presParOf" srcId="{D7DAF61B-29CB-4E32-B3A7-E89CE25E478A}" destId="{FD66A9D6-2C35-4E14-945C-38A679D952D8}" srcOrd="1" destOrd="0" presId="urn:microsoft.com/office/officeart/2008/layout/TitlePictureLineup"/>
    <dgm:cxn modelId="{CA49BFB8-9D79-4604-BD94-E787392DA617}" type="presParOf" srcId="{D7DAF61B-29CB-4E32-B3A7-E89CE25E478A}" destId="{E8862AE0-E932-4548-AE58-FF4A11104D77}" srcOrd="2" destOrd="0" presId="urn:microsoft.com/office/officeart/2008/layout/TitlePictureLineup"/>
    <dgm:cxn modelId="{AD8A264A-4CEC-40C7-81CB-A65421BFF563}" type="presParOf" srcId="{D7DAF61B-29CB-4E32-B3A7-E89CE25E478A}" destId="{A27EC9DF-2D5C-41B2-BEA6-230BA027BF05}" srcOrd="3" destOrd="0" presId="urn:microsoft.com/office/officeart/2008/layout/TitlePictureLineup"/>
    <dgm:cxn modelId="{8E5D2D45-4061-431D-AEA7-5F0F41369F5E}" type="presParOf" srcId="{3ACA5173-711E-4B30-A2F1-8CDADB5D2E86}" destId="{C660DD90-B9F7-46FF-A844-44A7BB8C3079}" srcOrd="7" destOrd="0" presId="urn:microsoft.com/office/officeart/2008/layout/TitlePictureLineup"/>
    <dgm:cxn modelId="{BDF80FE2-7F05-4728-ABEF-2E0DA851D4AC}" type="presParOf" srcId="{3ACA5173-711E-4B30-A2F1-8CDADB5D2E86}" destId="{DE13B0DB-C00E-4F7F-914B-09944215EE2E}" srcOrd="8" destOrd="0" presId="urn:microsoft.com/office/officeart/2008/layout/TitlePictureLineup"/>
    <dgm:cxn modelId="{A7CA8D89-8D20-4FF0-AF32-5682AB362CD7}" type="presParOf" srcId="{DE13B0DB-C00E-4F7F-914B-09944215EE2E}" destId="{56087C6A-99EC-4A4E-8AAC-D7302015EF63}" srcOrd="0" destOrd="0" presId="urn:microsoft.com/office/officeart/2008/layout/TitlePictureLineup"/>
    <dgm:cxn modelId="{55B12D49-F494-4F2D-9D7A-3E0530C248BA}" type="presParOf" srcId="{DE13B0DB-C00E-4F7F-914B-09944215EE2E}" destId="{1898669C-9C30-4FE6-B9C6-F8F403425038}" srcOrd="1" destOrd="0" presId="urn:microsoft.com/office/officeart/2008/layout/TitlePictureLineup"/>
    <dgm:cxn modelId="{547CB597-F29B-4FE4-957B-29435A3996F3}" type="presParOf" srcId="{DE13B0DB-C00E-4F7F-914B-09944215EE2E}" destId="{184C130F-AFA3-46AA-9A34-4FA5E8FF751A}" srcOrd="2" destOrd="0" presId="urn:microsoft.com/office/officeart/2008/layout/TitlePictureLineup"/>
    <dgm:cxn modelId="{BC4E16B8-872F-4400-9232-C1DDD426DFDE}" type="presParOf" srcId="{DE13B0DB-C00E-4F7F-914B-09944215EE2E}" destId="{AE9818F6-6256-4616-AC9E-9779DE4B73E0}" srcOrd="3" destOrd="0" presId="urn:microsoft.com/office/officeart/2008/layout/TitlePictureLineup"/>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B8393B-1C1E-4E1C-97A5-EE0435458E5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ru-RU"/>
        </a:p>
      </dgm:t>
    </dgm:pt>
    <dgm:pt modelId="{21303259-A380-4D79-B225-8BE2F4230BB0}">
      <dgm:prSet phldrT="[Текст]"/>
      <dgm:spPr>
        <a:solidFill>
          <a:srgbClr val="F0E698"/>
        </a:solidFill>
        <a:ln>
          <a:noFill/>
        </a:ln>
        <a:scene3d>
          <a:camera prst="orthographicFront"/>
          <a:lightRig rig="threePt" dir="t"/>
        </a:scene3d>
        <a:sp3d>
          <a:bevelT w="139700" prst="cross"/>
        </a:sp3d>
      </dgm:spPr>
      <dgm:t>
        <a:bodyPr/>
        <a:lstStyle/>
        <a:p>
          <a:endParaRPr lang="ru-RU" dirty="0" smtClean="0"/>
        </a:p>
        <a:p>
          <a:r>
            <a:rPr lang="ru-RU" dirty="0" smtClean="0"/>
            <a:t> Вербальные средства коммуникации – все   возможности человеческой речи, как устной, так и письменной</a:t>
          </a:r>
          <a:endParaRPr lang="ru-RU" dirty="0"/>
        </a:p>
      </dgm:t>
    </dgm:pt>
    <dgm:pt modelId="{D525AD34-8204-4FDD-9636-DD86A8C93B14}" type="parTrans" cxnId="{8053C882-6354-4577-8801-872D085072C5}">
      <dgm:prSet/>
      <dgm:spPr/>
      <dgm:t>
        <a:bodyPr/>
        <a:lstStyle/>
        <a:p>
          <a:endParaRPr lang="ru-RU"/>
        </a:p>
      </dgm:t>
    </dgm:pt>
    <dgm:pt modelId="{D20E37AA-992C-42F8-B55A-16CF6F933748}" type="sibTrans" cxnId="{8053C882-6354-4577-8801-872D085072C5}">
      <dgm:prSet/>
      <dgm:spPr/>
      <dgm:t>
        <a:bodyPr/>
        <a:lstStyle/>
        <a:p>
          <a:endParaRPr lang="ru-RU"/>
        </a:p>
      </dgm:t>
    </dgm:pt>
    <dgm:pt modelId="{58AAF21A-D932-45F1-828D-31A7E6AC6C78}">
      <dgm:prSet phldrT="[Текст]" custT="1"/>
      <dgm:spPr>
        <a:solidFill>
          <a:srgbClr val="DB8545"/>
        </a:solidFill>
        <a:ln>
          <a:noFill/>
        </a:ln>
        <a:scene3d>
          <a:camera prst="orthographicFront"/>
          <a:lightRig rig="threePt" dir="t"/>
        </a:scene3d>
        <a:sp3d>
          <a:bevelT prst="convex"/>
        </a:sp3d>
      </dgm:spPr>
      <dgm:t>
        <a:bodyPr/>
        <a:lstStyle/>
        <a:p>
          <a:r>
            <a:rPr lang="ru-RU" sz="1800" dirty="0" smtClean="0"/>
            <a:t>  внешние формы поведения</a:t>
          </a:r>
          <a:endParaRPr lang="ru-RU" sz="1800" dirty="0"/>
        </a:p>
      </dgm:t>
    </dgm:pt>
    <dgm:pt modelId="{D16E3853-A0F9-4E15-8496-735CAED3FE7B}" type="parTrans" cxnId="{E3EA177A-53C7-4995-9C9D-4F187F67816A}">
      <dgm:prSet/>
      <dgm:spPr/>
      <dgm:t>
        <a:bodyPr/>
        <a:lstStyle/>
        <a:p>
          <a:endParaRPr lang="ru-RU"/>
        </a:p>
      </dgm:t>
    </dgm:pt>
    <dgm:pt modelId="{CB7727AA-A150-4FB9-B01D-1FCE37079E9E}" type="sibTrans" cxnId="{E3EA177A-53C7-4995-9C9D-4F187F67816A}">
      <dgm:prSet/>
      <dgm:spPr/>
      <dgm:t>
        <a:bodyPr/>
        <a:lstStyle/>
        <a:p>
          <a:endParaRPr lang="ru-RU"/>
        </a:p>
      </dgm:t>
    </dgm:pt>
    <dgm:pt modelId="{828EF361-D60F-4280-980E-E9B7019E0F35}">
      <dgm:prSet phldrT="[Текст]"/>
      <dgm:spPr>
        <a:solidFill>
          <a:srgbClr val="F0E698"/>
        </a:solidFill>
        <a:ln>
          <a:noFill/>
        </a:ln>
        <a:scene3d>
          <a:camera prst="orthographicFront"/>
          <a:lightRig rig="threePt" dir="t"/>
        </a:scene3d>
        <a:sp3d>
          <a:bevelT prst="convex"/>
        </a:sp3d>
      </dgm:spPr>
      <dgm:t>
        <a:bodyPr/>
        <a:lstStyle/>
        <a:p>
          <a:r>
            <a:rPr lang="ru-RU" b="1" dirty="0" smtClean="0"/>
            <a:t> </a:t>
          </a:r>
          <a:r>
            <a:rPr lang="ru-RU" b="1" dirty="0" smtClean="0">
              <a:solidFill>
                <a:schemeClr val="accent2">
                  <a:lumMod val="50000"/>
                </a:schemeClr>
              </a:solidFill>
            </a:rPr>
            <a:t>-</a:t>
          </a:r>
          <a:r>
            <a:rPr lang="ru-RU" dirty="0" smtClean="0"/>
            <a:t> Внешний вид</a:t>
          </a:r>
        </a:p>
        <a:p>
          <a:r>
            <a:rPr lang="ru-RU" b="1" dirty="0" smtClean="0">
              <a:solidFill>
                <a:schemeClr val="accent2">
                  <a:lumMod val="50000"/>
                </a:schemeClr>
              </a:solidFill>
            </a:rPr>
            <a:t> - </a:t>
          </a:r>
          <a:r>
            <a:rPr lang="ru-RU" dirty="0" smtClean="0"/>
            <a:t>Одежда</a:t>
          </a:r>
        </a:p>
        <a:p>
          <a:r>
            <a:rPr lang="ru-RU" dirty="0" smtClean="0"/>
            <a:t> </a:t>
          </a:r>
          <a:r>
            <a:rPr lang="ru-RU" b="1" dirty="0" smtClean="0">
              <a:solidFill>
                <a:schemeClr val="accent2">
                  <a:lumMod val="50000"/>
                </a:schemeClr>
              </a:solidFill>
            </a:rPr>
            <a:t>-</a:t>
          </a:r>
          <a:r>
            <a:rPr lang="ru-RU" dirty="0" smtClean="0"/>
            <a:t> Походка и осанка</a:t>
          </a:r>
        </a:p>
        <a:p>
          <a:r>
            <a:rPr lang="ru-RU" dirty="0" smtClean="0"/>
            <a:t> </a:t>
          </a:r>
          <a:r>
            <a:rPr lang="ru-RU" b="1" dirty="0" smtClean="0">
              <a:solidFill>
                <a:schemeClr val="accent2">
                  <a:lumMod val="50000"/>
                </a:schemeClr>
              </a:solidFill>
            </a:rPr>
            <a:t>-</a:t>
          </a:r>
          <a:r>
            <a:rPr lang="ru-RU" dirty="0" smtClean="0"/>
            <a:t> Мимика</a:t>
          </a:r>
        </a:p>
        <a:p>
          <a:r>
            <a:rPr lang="ru-RU" dirty="0" smtClean="0"/>
            <a:t> </a:t>
          </a:r>
          <a:r>
            <a:rPr lang="ru-RU" b="1" dirty="0" smtClean="0">
              <a:solidFill>
                <a:schemeClr val="accent2">
                  <a:lumMod val="50000"/>
                </a:schemeClr>
              </a:solidFill>
            </a:rPr>
            <a:t>-</a:t>
          </a:r>
          <a:r>
            <a:rPr lang="ru-RU" dirty="0" smtClean="0"/>
            <a:t> Жесты</a:t>
          </a:r>
        </a:p>
        <a:p>
          <a:r>
            <a:rPr lang="ru-RU" dirty="0" smtClean="0"/>
            <a:t> </a:t>
          </a:r>
          <a:r>
            <a:rPr lang="ru-RU" b="1" dirty="0" smtClean="0">
              <a:solidFill>
                <a:schemeClr val="accent2">
                  <a:lumMod val="50000"/>
                </a:schemeClr>
              </a:solidFill>
            </a:rPr>
            <a:t>-</a:t>
          </a:r>
          <a:r>
            <a:rPr lang="ru-RU" dirty="0" smtClean="0"/>
            <a:t> Поза </a:t>
          </a:r>
        </a:p>
        <a:p>
          <a:r>
            <a:rPr lang="ru-RU" dirty="0" smtClean="0"/>
            <a:t> </a:t>
          </a:r>
          <a:r>
            <a:rPr lang="ru-RU" b="1" dirty="0" smtClean="0">
              <a:solidFill>
                <a:schemeClr val="accent2">
                  <a:lumMod val="50000"/>
                </a:schemeClr>
              </a:solidFill>
            </a:rPr>
            <a:t>-</a:t>
          </a:r>
          <a:r>
            <a:rPr lang="ru-RU" dirty="0" smtClean="0"/>
            <a:t> Другие формы невербальной коммуникации</a:t>
          </a:r>
          <a:endParaRPr lang="ru-RU" dirty="0"/>
        </a:p>
      </dgm:t>
    </dgm:pt>
    <dgm:pt modelId="{BE00009B-F26E-4C00-A8C2-01A5C2BE72DC}" type="parTrans" cxnId="{9DF7CD57-9674-42A9-A7FC-8A11E6B878C8}">
      <dgm:prSet/>
      <dgm:spPr/>
      <dgm:t>
        <a:bodyPr/>
        <a:lstStyle/>
        <a:p>
          <a:endParaRPr lang="ru-RU"/>
        </a:p>
      </dgm:t>
    </dgm:pt>
    <dgm:pt modelId="{76F716E1-5199-4045-B94E-9C1FD5AE6013}" type="sibTrans" cxnId="{9DF7CD57-9674-42A9-A7FC-8A11E6B878C8}">
      <dgm:prSet/>
      <dgm:spPr/>
      <dgm:t>
        <a:bodyPr/>
        <a:lstStyle/>
        <a:p>
          <a:endParaRPr lang="ru-RU"/>
        </a:p>
      </dgm:t>
    </dgm:pt>
    <dgm:pt modelId="{B4379F98-9B6A-419E-916D-ACE6A4CD936D}">
      <dgm:prSet phldrT="[Текст]" custT="1"/>
      <dgm:spPr>
        <a:solidFill>
          <a:srgbClr val="DB8545"/>
        </a:solidFill>
        <a:ln>
          <a:noFill/>
        </a:ln>
        <a:scene3d>
          <a:camera prst="orthographicFront"/>
          <a:lightRig rig="threePt" dir="t"/>
        </a:scene3d>
        <a:sp3d>
          <a:bevelT prst="convex"/>
        </a:sp3d>
      </dgm:spPr>
      <dgm:t>
        <a:bodyPr/>
        <a:lstStyle/>
        <a:p>
          <a:r>
            <a:rPr lang="ru-RU" sz="1800" dirty="0" smtClean="0"/>
            <a:t>  сюда же можно отнести</a:t>
          </a:r>
          <a:endParaRPr lang="ru-RU" sz="1800" dirty="0"/>
        </a:p>
      </dgm:t>
    </dgm:pt>
    <dgm:pt modelId="{04257D94-780B-4CC1-AF58-EF793D61B95E}" type="parTrans" cxnId="{34B70047-3B77-434E-85D9-68FBF116DE3C}">
      <dgm:prSet/>
      <dgm:spPr/>
      <dgm:t>
        <a:bodyPr/>
        <a:lstStyle/>
        <a:p>
          <a:endParaRPr lang="ru-RU"/>
        </a:p>
      </dgm:t>
    </dgm:pt>
    <dgm:pt modelId="{090D4E0D-2883-44C2-AE1B-45725A030CA8}" type="sibTrans" cxnId="{34B70047-3B77-434E-85D9-68FBF116DE3C}">
      <dgm:prSet/>
      <dgm:spPr/>
      <dgm:t>
        <a:bodyPr/>
        <a:lstStyle/>
        <a:p>
          <a:endParaRPr lang="ru-RU"/>
        </a:p>
      </dgm:t>
    </dgm:pt>
    <dgm:pt modelId="{36F39F72-9D08-40B7-8A0C-BB9D4408A57A}">
      <dgm:prSet phldrT="[Текст]"/>
      <dgm:spPr>
        <a:solidFill>
          <a:srgbClr val="F0E698"/>
        </a:solidFill>
        <a:ln>
          <a:noFill/>
        </a:ln>
        <a:scene3d>
          <a:camera prst="orthographicFront"/>
          <a:lightRig rig="threePt" dir="t"/>
        </a:scene3d>
        <a:sp3d>
          <a:bevelT prst="convex"/>
        </a:sp3d>
      </dgm:spPr>
      <dgm:t>
        <a:bodyPr/>
        <a:lstStyle/>
        <a:p>
          <a:r>
            <a:rPr lang="ru-RU" b="1" dirty="0" smtClean="0">
              <a:solidFill>
                <a:schemeClr val="accent2">
                  <a:lumMod val="50000"/>
                </a:schemeClr>
              </a:solidFill>
            </a:rPr>
            <a:t>-</a:t>
          </a:r>
          <a:r>
            <a:rPr lang="ru-RU" dirty="0" smtClean="0"/>
            <a:t> Умение держать себя в руках</a:t>
          </a:r>
        </a:p>
        <a:p>
          <a:r>
            <a:rPr lang="ru-RU" b="1" dirty="0" smtClean="0">
              <a:solidFill>
                <a:schemeClr val="accent2">
                  <a:lumMod val="50000"/>
                </a:schemeClr>
              </a:solidFill>
            </a:rPr>
            <a:t>-</a:t>
          </a:r>
          <a:r>
            <a:rPr lang="ru-RU" dirty="0" smtClean="0"/>
            <a:t> Контролировать свои поступки</a:t>
          </a:r>
        </a:p>
        <a:p>
          <a:r>
            <a:rPr lang="ru-RU" b="1" dirty="0" smtClean="0">
              <a:solidFill>
                <a:schemeClr val="accent2">
                  <a:lumMod val="50000"/>
                </a:schemeClr>
              </a:solidFill>
            </a:rPr>
            <a:t>-</a:t>
          </a:r>
          <a:r>
            <a:rPr lang="ru-RU" dirty="0" smtClean="0"/>
            <a:t> Соблюдать правила приличия</a:t>
          </a:r>
        </a:p>
        <a:p>
          <a:r>
            <a:rPr lang="ru-RU" b="1" dirty="0" smtClean="0">
              <a:solidFill>
                <a:schemeClr val="accent2">
                  <a:lumMod val="50000"/>
                </a:schemeClr>
              </a:solidFill>
            </a:rPr>
            <a:t>-</a:t>
          </a:r>
          <a:r>
            <a:rPr lang="ru-RU" dirty="0" smtClean="0"/>
            <a:t> Скромность</a:t>
          </a:r>
        </a:p>
        <a:p>
          <a:r>
            <a:rPr lang="ru-RU" b="1" dirty="0" smtClean="0">
              <a:solidFill>
                <a:schemeClr val="accent2">
                  <a:lumMod val="50000"/>
                </a:schemeClr>
              </a:solidFill>
            </a:rPr>
            <a:t>-</a:t>
          </a:r>
          <a:r>
            <a:rPr lang="ru-RU" dirty="0" smtClean="0"/>
            <a:t> Деликатность</a:t>
          </a:r>
        </a:p>
        <a:p>
          <a:r>
            <a:rPr lang="ru-RU" b="1" dirty="0" smtClean="0">
              <a:solidFill>
                <a:schemeClr val="accent2">
                  <a:lumMod val="50000"/>
                </a:schemeClr>
              </a:solidFill>
            </a:rPr>
            <a:t>-</a:t>
          </a:r>
          <a:r>
            <a:rPr lang="ru-RU" dirty="0" smtClean="0"/>
            <a:t> Чувство такта</a:t>
          </a:r>
        </a:p>
        <a:p>
          <a:r>
            <a:rPr lang="ru-RU" b="1" dirty="0" smtClean="0">
              <a:solidFill>
                <a:schemeClr val="accent2">
                  <a:lumMod val="50000"/>
                </a:schemeClr>
              </a:solidFill>
            </a:rPr>
            <a:t>- </a:t>
          </a:r>
          <a:r>
            <a:rPr lang="ru-RU" dirty="0" smtClean="0"/>
            <a:t>Чувство внутреннего достоинства</a:t>
          </a:r>
          <a:endParaRPr lang="ru-RU" dirty="0"/>
        </a:p>
      </dgm:t>
    </dgm:pt>
    <dgm:pt modelId="{D01BC5AF-B3C6-4D1D-B244-303B62F8228E}" type="parTrans" cxnId="{0B0E2CE2-85EE-40D1-AA46-8BD3AFCDB195}">
      <dgm:prSet/>
      <dgm:spPr/>
      <dgm:t>
        <a:bodyPr/>
        <a:lstStyle/>
        <a:p>
          <a:endParaRPr lang="ru-RU"/>
        </a:p>
      </dgm:t>
    </dgm:pt>
    <dgm:pt modelId="{BEEF92FC-39D0-46D0-BC08-DB86D07280E5}" type="sibTrans" cxnId="{0B0E2CE2-85EE-40D1-AA46-8BD3AFCDB195}">
      <dgm:prSet/>
      <dgm:spPr/>
      <dgm:t>
        <a:bodyPr/>
        <a:lstStyle/>
        <a:p>
          <a:endParaRPr lang="ru-RU"/>
        </a:p>
      </dgm:t>
    </dgm:pt>
    <dgm:pt modelId="{35F00561-57C9-4929-BAD2-B82165E0DFDF}">
      <dgm:prSet phldrT="[Текст]" custT="1"/>
      <dgm:spPr>
        <a:solidFill>
          <a:srgbClr val="DB8545"/>
        </a:solidFill>
        <a:ln>
          <a:noFill/>
        </a:ln>
        <a:scene3d>
          <a:camera prst="orthographicFront"/>
          <a:lightRig rig="threePt" dir="t"/>
        </a:scene3d>
        <a:sp3d>
          <a:bevelT prst="convex"/>
        </a:sp3d>
      </dgm:spPr>
      <dgm:t>
        <a:bodyPr/>
        <a:lstStyle/>
        <a:p>
          <a:r>
            <a:rPr lang="ru-RU" sz="1800" smtClean="0"/>
            <a:t>     связаны </a:t>
          </a:r>
          <a:r>
            <a:rPr lang="ru-RU" sz="1800" dirty="0" smtClean="0"/>
            <a:t>с понятиями «хорошие манеры» или «хороший тон»</a:t>
          </a:r>
          <a:endParaRPr lang="ru-RU" sz="1800" dirty="0"/>
        </a:p>
      </dgm:t>
    </dgm:pt>
    <dgm:pt modelId="{F6467AB9-15BD-4ED1-9228-3694E477CEF9}" type="sibTrans" cxnId="{087E5F7E-225E-407F-A23C-73F24BF4F209}">
      <dgm:prSet/>
      <dgm:spPr/>
      <dgm:t>
        <a:bodyPr/>
        <a:lstStyle/>
        <a:p>
          <a:endParaRPr lang="ru-RU"/>
        </a:p>
      </dgm:t>
    </dgm:pt>
    <dgm:pt modelId="{535E3034-96E7-496C-91D8-294C2C642FD0}" type="parTrans" cxnId="{087E5F7E-225E-407F-A23C-73F24BF4F209}">
      <dgm:prSet/>
      <dgm:spPr/>
      <dgm:t>
        <a:bodyPr/>
        <a:lstStyle/>
        <a:p>
          <a:endParaRPr lang="ru-RU"/>
        </a:p>
      </dgm:t>
    </dgm:pt>
    <dgm:pt modelId="{A50382FF-A81E-4EA1-A9FB-55104B57C78E}" type="pres">
      <dgm:prSet presAssocID="{4AB8393B-1C1E-4E1C-97A5-EE0435458E5D}" presName="Name0" presStyleCnt="0">
        <dgm:presLayoutVars>
          <dgm:chMax val="5"/>
          <dgm:chPref val="5"/>
          <dgm:dir/>
          <dgm:animLvl val="lvl"/>
        </dgm:presLayoutVars>
      </dgm:prSet>
      <dgm:spPr/>
      <dgm:t>
        <a:bodyPr/>
        <a:lstStyle/>
        <a:p>
          <a:endParaRPr lang="ru-RU"/>
        </a:p>
      </dgm:t>
    </dgm:pt>
    <dgm:pt modelId="{07EFCF4B-D5B2-4C51-A617-679D79B86181}" type="pres">
      <dgm:prSet presAssocID="{35F00561-57C9-4929-BAD2-B82165E0DFDF}" presName="parentText1" presStyleLbl="node1" presStyleIdx="0" presStyleCnt="3">
        <dgm:presLayoutVars>
          <dgm:chMax/>
          <dgm:chPref val="3"/>
          <dgm:bulletEnabled val="1"/>
        </dgm:presLayoutVars>
      </dgm:prSet>
      <dgm:spPr/>
      <dgm:t>
        <a:bodyPr/>
        <a:lstStyle/>
        <a:p>
          <a:endParaRPr lang="ru-RU"/>
        </a:p>
      </dgm:t>
    </dgm:pt>
    <dgm:pt modelId="{E446275D-8D8F-45E1-A8B9-CE4F5A57A91C}" type="pres">
      <dgm:prSet presAssocID="{35F00561-57C9-4929-BAD2-B82165E0DFDF}" presName="childText1" presStyleLbl="solidAlignAcc1" presStyleIdx="0" presStyleCnt="3">
        <dgm:presLayoutVars>
          <dgm:chMax val="0"/>
          <dgm:chPref val="0"/>
          <dgm:bulletEnabled val="1"/>
        </dgm:presLayoutVars>
      </dgm:prSet>
      <dgm:spPr/>
      <dgm:t>
        <a:bodyPr/>
        <a:lstStyle/>
        <a:p>
          <a:endParaRPr lang="ru-RU"/>
        </a:p>
      </dgm:t>
    </dgm:pt>
    <dgm:pt modelId="{0E844FA9-FD76-4D1D-AE52-FDB25A97E19C}" type="pres">
      <dgm:prSet presAssocID="{58AAF21A-D932-45F1-828D-31A7E6AC6C78}" presName="parentText2" presStyleLbl="node1" presStyleIdx="1" presStyleCnt="3">
        <dgm:presLayoutVars>
          <dgm:chMax/>
          <dgm:chPref val="3"/>
          <dgm:bulletEnabled val="1"/>
        </dgm:presLayoutVars>
      </dgm:prSet>
      <dgm:spPr/>
      <dgm:t>
        <a:bodyPr/>
        <a:lstStyle/>
        <a:p>
          <a:endParaRPr lang="ru-RU"/>
        </a:p>
      </dgm:t>
    </dgm:pt>
    <dgm:pt modelId="{E4D60B9B-A026-4C9A-A1EA-E477771FCC52}" type="pres">
      <dgm:prSet presAssocID="{58AAF21A-D932-45F1-828D-31A7E6AC6C78}" presName="childText2" presStyleLbl="solidAlignAcc1" presStyleIdx="1" presStyleCnt="3">
        <dgm:presLayoutVars>
          <dgm:chMax val="0"/>
          <dgm:chPref val="0"/>
          <dgm:bulletEnabled val="1"/>
        </dgm:presLayoutVars>
      </dgm:prSet>
      <dgm:spPr/>
      <dgm:t>
        <a:bodyPr/>
        <a:lstStyle/>
        <a:p>
          <a:endParaRPr lang="ru-RU"/>
        </a:p>
      </dgm:t>
    </dgm:pt>
    <dgm:pt modelId="{0A4EE78B-0A1C-4231-B875-F14F6327BB6E}" type="pres">
      <dgm:prSet presAssocID="{B4379F98-9B6A-419E-916D-ACE6A4CD936D}" presName="parentText3" presStyleLbl="node1" presStyleIdx="2" presStyleCnt="3">
        <dgm:presLayoutVars>
          <dgm:chMax/>
          <dgm:chPref val="3"/>
          <dgm:bulletEnabled val="1"/>
        </dgm:presLayoutVars>
      </dgm:prSet>
      <dgm:spPr/>
      <dgm:t>
        <a:bodyPr/>
        <a:lstStyle/>
        <a:p>
          <a:endParaRPr lang="ru-RU"/>
        </a:p>
      </dgm:t>
    </dgm:pt>
    <dgm:pt modelId="{52FBD851-C6EC-4D1E-AD3A-B6D54E3A3E96}" type="pres">
      <dgm:prSet presAssocID="{B4379F98-9B6A-419E-916D-ACE6A4CD936D}" presName="childText3" presStyleLbl="solidAlignAcc1" presStyleIdx="2" presStyleCnt="3">
        <dgm:presLayoutVars>
          <dgm:chMax val="0"/>
          <dgm:chPref val="0"/>
          <dgm:bulletEnabled val="1"/>
        </dgm:presLayoutVars>
      </dgm:prSet>
      <dgm:spPr/>
      <dgm:t>
        <a:bodyPr/>
        <a:lstStyle/>
        <a:p>
          <a:endParaRPr lang="ru-RU"/>
        </a:p>
      </dgm:t>
    </dgm:pt>
  </dgm:ptLst>
  <dgm:cxnLst>
    <dgm:cxn modelId="{34B70047-3B77-434E-85D9-68FBF116DE3C}" srcId="{4AB8393B-1C1E-4E1C-97A5-EE0435458E5D}" destId="{B4379F98-9B6A-419E-916D-ACE6A4CD936D}" srcOrd="2" destOrd="0" parTransId="{04257D94-780B-4CC1-AF58-EF793D61B95E}" sibTransId="{090D4E0D-2883-44C2-AE1B-45725A030CA8}"/>
    <dgm:cxn modelId="{06397462-2277-417F-9F9D-E00CA7EC7CB5}" type="presOf" srcId="{35F00561-57C9-4929-BAD2-B82165E0DFDF}" destId="{07EFCF4B-D5B2-4C51-A617-679D79B86181}" srcOrd="0" destOrd="0" presId="urn:microsoft.com/office/officeart/2009/3/layout/IncreasingArrowsProcess"/>
    <dgm:cxn modelId="{9DF7CD57-9674-42A9-A7FC-8A11E6B878C8}" srcId="{58AAF21A-D932-45F1-828D-31A7E6AC6C78}" destId="{828EF361-D60F-4280-980E-E9B7019E0F35}" srcOrd="0" destOrd="0" parTransId="{BE00009B-F26E-4C00-A8C2-01A5C2BE72DC}" sibTransId="{76F716E1-5199-4045-B94E-9C1FD5AE6013}"/>
    <dgm:cxn modelId="{E3EA177A-53C7-4995-9C9D-4F187F67816A}" srcId="{4AB8393B-1C1E-4E1C-97A5-EE0435458E5D}" destId="{58AAF21A-D932-45F1-828D-31A7E6AC6C78}" srcOrd="1" destOrd="0" parTransId="{D16E3853-A0F9-4E15-8496-735CAED3FE7B}" sibTransId="{CB7727AA-A150-4FB9-B01D-1FCE37079E9E}"/>
    <dgm:cxn modelId="{5B97316C-8EC4-4C44-8165-433A3E2E65F7}" type="presOf" srcId="{21303259-A380-4D79-B225-8BE2F4230BB0}" destId="{E446275D-8D8F-45E1-A8B9-CE4F5A57A91C}" srcOrd="0" destOrd="0" presId="urn:microsoft.com/office/officeart/2009/3/layout/IncreasingArrowsProcess"/>
    <dgm:cxn modelId="{6EB20ACE-9451-4F05-B0F2-DE0D08A3A3E5}" type="presOf" srcId="{828EF361-D60F-4280-980E-E9B7019E0F35}" destId="{E4D60B9B-A026-4C9A-A1EA-E477771FCC52}" srcOrd="0" destOrd="0" presId="urn:microsoft.com/office/officeart/2009/3/layout/IncreasingArrowsProcess"/>
    <dgm:cxn modelId="{0B0E2CE2-85EE-40D1-AA46-8BD3AFCDB195}" srcId="{B4379F98-9B6A-419E-916D-ACE6A4CD936D}" destId="{36F39F72-9D08-40B7-8A0C-BB9D4408A57A}" srcOrd="0" destOrd="0" parTransId="{D01BC5AF-B3C6-4D1D-B244-303B62F8228E}" sibTransId="{BEEF92FC-39D0-46D0-BC08-DB86D07280E5}"/>
    <dgm:cxn modelId="{8D1EA1BE-1B60-4339-86F7-E01AF966B43F}" type="presOf" srcId="{4AB8393B-1C1E-4E1C-97A5-EE0435458E5D}" destId="{A50382FF-A81E-4EA1-A9FB-55104B57C78E}" srcOrd="0" destOrd="0" presId="urn:microsoft.com/office/officeart/2009/3/layout/IncreasingArrowsProcess"/>
    <dgm:cxn modelId="{3FB28A88-1875-4A63-A6F4-9373F9FCCD68}" type="presOf" srcId="{58AAF21A-D932-45F1-828D-31A7E6AC6C78}" destId="{0E844FA9-FD76-4D1D-AE52-FDB25A97E19C}" srcOrd="0" destOrd="0" presId="urn:microsoft.com/office/officeart/2009/3/layout/IncreasingArrowsProcess"/>
    <dgm:cxn modelId="{8053C882-6354-4577-8801-872D085072C5}" srcId="{35F00561-57C9-4929-BAD2-B82165E0DFDF}" destId="{21303259-A380-4D79-B225-8BE2F4230BB0}" srcOrd="0" destOrd="0" parTransId="{D525AD34-8204-4FDD-9636-DD86A8C93B14}" sibTransId="{D20E37AA-992C-42F8-B55A-16CF6F933748}"/>
    <dgm:cxn modelId="{087E5F7E-225E-407F-A23C-73F24BF4F209}" srcId="{4AB8393B-1C1E-4E1C-97A5-EE0435458E5D}" destId="{35F00561-57C9-4929-BAD2-B82165E0DFDF}" srcOrd="0" destOrd="0" parTransId="{535E3034-96E7-496C-91D8-294C2C642FD0}" sibTransId="{F6467AB9-15BD-4ED1-9228-3694E477CEF9}"/>
    <dgm:cxn modelId="{85373A32-25DC-4431-AEEF-11754B61D823}" type="presOf" srcId="{B4379F98-9B6A-419E-916D-ACE6A4CD936D}" destId="{0A4EE78B-0A1C-4231-B875-F14F6327BB6E}" srcOrd="0" destOrd="0" presId="urn:microsoft.com/office/officeart/2009/3/layout/IncreasingArrowsProcess"/>
    <dgm:cxn modelId="{BAB78195-21B2-4DFB-A43C-3DA4039D8D79}" type="presOf" srcId="{36F39F72-9D08-40B7-8A0C-BB9D4408A57A}" destId="{52FBD851-C6EC-4D1E-AD3A-B6D54E3A3E96}" srcOrd="0" destOrd="0" presId="urn:microsoft.com/office/officeart/2009/3/layout/IncreasingArrowsProcess"/>
    <dgm:cxn modelId="{368E7675-DBDD-49C3-8BDA-17D523C1D484}" type="presParOf" srcId="{A50382FF-A81E-4EA1-A9FB-55104B57C78E}" destId="{07EFCF4B-D5B2-4C51-A617-679D79B86181}" srcOrd="0" destOrd="0" presId="urn:microsoft.com/office/officeart/2009/3/layout/IncreasingArrowsProcess"/>
    <dgm:cxn modelId="{8FC01242-3B53-4069-ADDF-3A59A3CEC036}" type="presParOf" srcId="{A50382FF-A81E-4EA1-A9FB-55104B57C78E}" destId="{E446275D-8D8F-45E1-A8B9-CE4F5A57A91C}" srcOrd="1" destOrd="0" presId="urn:microsoft.com/office/officeart/2009/3/layout/IncreasingArrowsProcess"/>
    <dgm:cxn modelId="{76DEE727-A5EC-4679-AB70-3C3FDC229365}" type="presParOf" srcId="{A50382FF-A81E-4EA1-A9FB-55104B57C78E}" destId="{0E844FA9-FD76-4D1D-AE52-FDB25A97E19C}" srcOrd="2" destOrd="0" presId="urn:microsoft.com/office/officeart/2009/3/layout/IncreasingArrowsProcess"/>
    <dgm:cxn modelId="{82D1BEE7-B759-4958-A511-5DC11055D8DC}" type="presParOf" srcId="{A50382FF-A81E-4EA1-A9FB-55104B57C78E}" destId="{E4D60B9B-A026-4C9A-A1EA-E477771FCC52}" srcOrd="3" destOrd="0" presId="urn:microsoft.com/office/officeart/2009/3/layout/IncreasingArrowsProcess"/>
    <dgm:cxn modelId="{8FC55E6B-4937-4A9B-95B1-CFC680B3798A}" type="presParOf" srcId="{A50382FF-A81E-4EA1-A9FB-55104B57C78E}" destId="{0A4EE78B-0A1C-4231-B875-F14F6327BB6E}" srcOrd="4" destOrd="0" presId="urn:microsoft.com/office/officeart/2009/3/layout/IncreasingArrowsProcess"/>
    <dgm:cxn modelId="{275014BC-60A1-48BF-82DC-5AEAA9FD50C2}" type="presParOf" srcId="{A50382FF-A81E-4EA1-A9FB-55104B57C78E}" destId="{52FBD851-C6EC-4D1E-AD3A-B6D54E3A3E96}"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F6E7B0-0FF4-4F68-8C12-8E348AFDF98B}">
      <dsp:nvSpPr>
        <dsp:cNvPr id="0" name=""/>
        <dsp:cNvSpPr/>
      </dsp:nvSpPr>
      <dsp:spPr>
        <a:xfrm>
          <a:off x="37168" y="902424"/>
          <a:ext cx="0" cy="3549641"/>
        </a:xfrm>
        <a:prstGeom prst="line">
          <a:avLst/>
        </a:prstGeom>
        <a:solidFill>
          <a:schemeClr val="lt1">
            <a:alpha val="90000"/>
            <a:hueOff val="0"/>
            <a:satOff val="0"/>
            <a:lumOff val="0"/>
            <a:alphaOff val="0"/>
          </a:schemeClr>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dsp:style>
    </dsp:sp>
    <dsp:sp modelId="{F57A9C33-9ED5-4813-B23B-D1DAA9198983}">
      <dsp:nvSpPr>
        <dsp:cNvPr id="0" name=""/>
        <dsp:cNvSpPr/>
      </dsp:nvSpPr>
      <dsp:spPr>
        <a:xfrm>
          <a:off x="102719" y="1090389"/>
          <a:ext cx="1866914" cy="159733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ADDDE8-0EB9-4AF0-9B08-BAF93FD7897D}">
      <dsp:nvSpPr>
        <dsp:cNvPr id="0" name=""/>
        <dsp:cNvSpPr/>
      </dsp:nvSpPr>
      <dsp:spPr>
        <a:xfrm>
          <a:off x="102719" y="2687728"/>
          <a:ext cx="1866914" cy="1833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ru-RU" sz="1400" kern="1200" dirty="0" smtClean="0"/>
            <a:t>Родоначальник этикета.</a:t>
          </a:r>
        </a:p>
        <a:p>
          <a:pPr lvl="0" algn="ctr" defTabSz="622300">
            <a:lnSpc>
              <a:spcPct val="90000"/>
            </a:lnSpc>
            <a:spcBef>
              <a:spcPct val="0"/>
            </a:spcBef>
            <a:spcAft>
              <a:spcPct val="35000"/>
            </a:spcAft>
          </a:pPr>
          <a:r>
            <a:rPr lang="ru-RU" sz="1400" kern="1200" dirty="0" smtClean="0"/>
            <a:t>Строгий регламент правил поведения и форм обхождения при дворах монархов.</a:t>
          </a:r>
        </a:p>
        <a:p>
          <a:pPr lvl="0" algn="ctr" defTabSz="622300">
            <a:lnSpc>
              <a:spcPct val="90000"/>
            </a:lnSpc>
            <a:spcBef>
              <a:spcPct val="0"/>
            </a:spcBef>
            <a:spcAft>
              <a:spcPct val="35000"/>
            </a:spcAft>
          </a:pPr>
          <a:r>
            <a:rPr lang="ru-RU" sz="1400" kern="1200" dirty="0" smtClean="0"/>
            <a:t>Применяется в настоящее время в странах с монархической формой правления</a:t>
          </a:r>
          <a:r>
            <a:rPr lang="ru-RU" sz="1600" kern="1200" dirty="0" smtClean="0"/>
            <a:t>.</a:t>
          </a:r>
          <a:endParaRPr lang="ru-RU" sz="1600" kern="1200" dirty="0"/>
        </a:p>
      </dsp:txBody>
      <dsp:txXfrm>
        <a:off x="102719" y="2687728"/>
        <a:ext cx="1866914" cy="1833981"/>
      </dsp:txXfrm>
    </dsp:sp>
    <dsp:sp modelId="{E07D7404-DA2E-4C8D-80A3-89B1FC4F627A}">
      <dsp:nvSpPr>
        <dsp:cNvPr id="0" name=""/>
        <dsp:cNvSpPr/>
      </dsp:nvSpPr>
      <dsp:spPr>
        <a:xfrm>
          <a:off x="37643" y="577663"/>
          <a:ext cx="1972023" cy="394404"/>
        </a:xfrm>
        <a:prstGeom prst="rect">
          <a:avLst/>
        </a:prstGeom>
        <a:solidFill>
          <a:srgbClr val="85933F"/>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266700">
            <a:lnSpc>
              <a:spcPct val="90000"/>
            </a:lnSpc>
            <a:spcBef>
              <a:spcPct val="0"/>
            </a:spcBef>
            <a:spcAft>
              <a:spcPct val="35000"/>
            </a:spcAft>
          </a:pPr>
          <a:endParaRPr lang="ru-RU" sz="600" kern="1200" dirty="0" smtClean="0"/>
        </a:p>
        <a:p>
          <a:pPr lvl="0" algn="ctr" defTabSz="266700">
            <a:lnSpc>
              <a:spcPct val="90000"/>
            </a:lnSpc>
            <a:spcBef>
              <a:spcPct val="0"/>
            </a:spcBef>
            <a:spcAft>
              <a:spcPct val="35000"/>
            </a:spcAft>
          </a:pPr>
          <a:r>
            <a:rPr lang="ru-RU" sz="1800" kern="1200" dirty="0" smtClean="0"/>
            <a:t>Придворный</a:t>
          </a:r>
          <a:r>
            <a:rPr lang="ru-RU" sz="1400" kern="1200" dirty="0" smtClean="0"/>
            <a:t> </a:t>
          </a:r>
        </a:p>
        <a:p>
          <a:pPr lvl="0" algn="ctr" defTabSz="266700">
            <a:lnSpc>
              <a:spcPct val="90000"/>
            </a:lnSpc>
            <a:spcBef>
              <a:spcPct val="0"/>
            </a:spcBef>
            <a:spcAft>
              <a:spcPct val="35000"/>
            </a:spcAft>
          </a:pPr>
          <a:endParaRPr lang="ru-RU" sz="600" kern="1200" dirty="0"/>
        </a:p>
      </dsp:txBody>
      <dsp:txXfrm>
        <a:off x="37643" y="577663"/>
        <a:ext cx="1972023" cy="394404"/>
      </dsp:txXfrm>
    </dsp:sp>
    <dsp:sp modelId="{9120DCFD-93C5-4088-ABC8-27268C7E8ECC}">
      <dsp:nvSpPr>
        <dsp:cNvPr id="0" name=""/>
        <dsp:cNvSpPr/>
      </dsp:nvSpPr>
      <dsp:spPr>
        <a:xfrm>
          <a:off x="2427605" y="972067"/>
          <a:ext cx="0" cy="3549641"/>
        </a:xfrm>
        <a:prstGeom prst="line">
          <a:avLst/>
        </a:prstGeom>
        <a:solidFill>
          <a:schemeClr val="lt1">
            <a:alpha val="90000"/>
            <a:hueOff val="0"/>
            <a:satOff val="0"/>
            <a:lumOff val="0"/>
            <a:alphaOff val="0"/>
          </a:schemeClr>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dsp:style>
    </dsp:sp>
    <dsp:sp modelId="{DCF68CB4-4E4E-4CAA-B5A7-EDCEB13FED97}">
      <dsp:nvSpPr>
        <dsp:cNvPr id="0" name=""/>
        <dsp:cNvSpPr/>
      </dsp:nvSpPr>
      <dsp:spPr>
        <a:xfrm>
          <a:off x="2515042" y="1095516"/>
          <a:ext cx="1866914" cy="159733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3D18E1-BB07-404C-B664-6A30253D040C}">
      <dsp:nvSpPr>
        <dsp:cNvPr id="0" name=""/>
        <dsp:cNvSpPr/>
      </dsp:nvSpPr>
      <dsp:spPr>
        <a:xfrm>
          <a:off x="2526206" y="2687728"/>
          <a:ext cx="1866914" cy="1833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ru-RU" sz="1400" kern="1200" dirty="0" smtClean="0"/>
            <a:t>Свод общепринятых в вооруженных силах правил , норм и манер поведения военнослужащих (этикет самурая в том или ином варианте дошел до наших дней в виде боевых искусств.</a:t>
          </a:r>
          <a:endParaRPr lang="ru-RU" sz="1400" kern="1200" dirty="0"/>
        </a:p>
      </dsp:txBody>
      <dsp:txXfrm>
        <a:off x="2526206" y="2687728"/>
        <a:ext cx="1866914" cy="1833981"/>
      </dsp:txXfrm>
    </dsp:sp>
    <dsp:sp modelId="{F235DB1D-A70A-4E43-AC00-DD20A0A29120}">
      <dsp:nvSpPr>
        <dsp:cNvPr id="0" name=""/>
        <dsp:cNvSpPr/>
      </dsp:nvSpPr>
      <dsp:spPr>
        <a:xfrm>
          <a:off x="2427605" y="577663"/>
          <a:ext cx="1972023" cy="394404"/>
        </a:xfrm>
        <a:prstGeom prst="rect">
          <a:avLst/>
        </a:prstGeom>
        <a:solidFill>
          <a:srgbClr val="85933F"/>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ru-RU" sz="1800" kern="1200" dirty="0" smtClean="0"/>
            <a:t>Воинский </a:t>
          </a:r>
          <a:endParaRPr lang="ru-RU" sz="1800" kern="1200" dirty="0"/>
        </a:p>
      </dsp:txBody>
      <dsp:txXfrm>
        <a:off x="2427605" y="577663"/>
        <a:ext cx="1972023" cy="394404"/>
      </dsp:txXfrm>
    </dsp:sp>
    <dsp:sp modelId="{D3B3EA43-B211-4BBE-86B7-A79F45E6367A}">
      <dsp:nvSpPr>
        <dsp:cNvPr id="0" name=""/>
        <dsp:cNvSpPr/>
      </dsp:nvSpPr>
      <dsp:spPr>
        <a:xfrm>
          <a:off x="4851091" y="972067"/>
          <a:ext cx="0" cy="3549641"/>
        </a:xfrm>
        <a:prstGeom prst="line">
          <a:avLst/>
        </a:prstGeom>
        <a:solidFill>
          <a:schemeClr val="lt1">
            <a:alpha val="90000"/>
            <a:hueOff val="0"/>
            <a:satOff val="0"/>
            <a:lumOff val="0"/>
            <a:alphaOff val="0"/>
          </a:schemeClr>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dsp:style>
    </dsp:sp>
    <dsp:sp modelId="{483F8386-757A-4B88-A3F3-592E61DF1182}">
      <dsp:nvSpPr>
        <dsp:cNvPr id="0" name=""/>
        <dsp:cNvSpPr/>
      </dsp:nvSpPr>
      <dsp:spPr>
        <a:xfrm>
          <a:off x="4949693" y="1090389"/>
          <a:ext cx="1866914" cy="159733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EADFBF-2630-49A1-9FFB-80A0CD7AE57B}">
      <dsp:nvSpPr>
        <dsp:cNvPr id="0" name=""/>
        <dsp:cNvSpPr/>
      </dsp:nvSpPr>
      <dsp:spPr>
        <a:xfrm>
          <a:off x="4949693" y="2687728"/>
          <a:ext cx="1866914" cy="1833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ru-RU" sz="1400" kern="1200" dirty="0" smtClean="0"/>
            <a:t>Совокупность правил, традиций и условностей, соблюдаемых в общении между собой частными лицами.</a:t>
          </a:r>
          <a:endParaRPr lang="ru-RU" sz="1400" kern="1200" dirty="0"/>
        </a:p>
      </dsp:txBody>
      <dsp:txXfrm>
        <a:off x="4949693" y="2687728"/>
        <a:ext cx="1866914" cy="1833981"/>
      </dsp:txXfrm>
    </dsp:sp>
    <dsp:sp modelId="{7034139D-E716-409B-9C75-59E20CE072F5}">
      <dsp:nvSpPr>
        <dsp:cNvPr id="0" name=""/>
        <dsp:cNvSpPr/>
      </dsp:nvSpPr>
      <dsp:spPr>
        <a:xfrm>
          <a:off x="4851091" y="577663"/>
          <a:ext cx="1972023" cy="394404"/>
        </a:xfrm>
        <a:prstGeom prst="rect">
          <a:avLst/>
        </a:prstGeom>
        <a:solidFill>
          <a:srgbClr val="85933F"/>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ru-RU" sz="1800" kern="1200" dirty="0" smtClean="0"/>
            <a:t>Общегражданский </a:t>
          </a:r>
          <a:endParaRPr lang="ru-RU" sz="1800" kern="1200" dirty="0"/>
        </a:p>
      </dsp:txBody>
      <dsp:txXfrm>
        <a:off x="4851091" y="577663"/>
        <a:ext cx="1972023" cy="394404"/>
      </dsp:txXfrm>
    </dsp:sp>
    <dsp:sp modelId="{06B70D1A-F3EB-40E8-93FD-91D1BAC876CE}">
      <dsp:nvSpPr>
        <dsp:cNvPr id="0" name=""/>
        <dsp:cNvSpPr/>
      </dsp:nvSpPr>
      <dsp:spPr>
        <a:xfrm>
          <a:off x="7274578" y="972067"/>
          <a:ext cx="0" cy="3549641"/>
        </a:xfrm>
        <a:prstGeom prst="line">
          <a:avLst/>
        </a:prstGeom>
        <a:solidFill>
          <a:schemeClr val="lt1">
            <a:alpha val="90000"/>
            <a:hueOff val="0"/>
            <a:satOff val="0"/>
            <a:lumOff val="0"/>
            <a:alphaOff val="0"/>
          </a:schemeClr>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dsp:style>
    </dsp:sp>
    <dsp:sp modelId="{FD66A9D6-2C35-4E14-945C-38A679D952D8}">
      <dsp:nvSpPr>
        <dsp:cNvPr id="0" name=""/>
        <dsp:cNvSpPr/>
      </dsp:nvSpPr>
      <dsp:spPr>
        <a:xfrm>
          <a:off x="7373179" y="1090389"/>
          <a:ext cx="1866914" cy="1597338"/>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862AE0-E932-4548-AE58-FF4A11104D77}">
      <dsp:nvSpPr>
        <dsp:cNvPr id="0" name=""/>
        <dsp:cNvSpPr/>
      </dsp:nvSpPr>
      <dsp:spPr>
        <a:xfrm>
          <a:off x="7373179" y="2687728"/>
          <a:ext cx="1866914" cy="1833981"/>
        </a:xfrm>
        <a:prstGeom prst="rect">
          <a:avLst/>
        </a:prstGeom>
        <a:noFill/>
        <a:ln>
          <a:noFill/>
        </a:ln>
        <a:effectLst/>
      </dsp:spPr>
      <dsp:style>
        <a:lnRef idx="0">
          <a:scrgbClr r="0" g="0" b="0"/>
        </a:lnRef>
        <a:fillRef idx="0">
          <a:scrgbClr r="0" g="0" b="0"/>
        </a:fillRef>
        <a:effectRef idx="0">
          <a:scrgbClr r="0" g="0" b="0"/>
        </a:effectRef>
        <a:fontRef idx="minor"/>
      </dsp:style>
    </dsp:sp>
    <dsp:sp modelId="{A27EC9DF-2D5C-41B2-BEA6-230BA027BF05}">
      <dsp:nvSpPr>
        <dsp:cNvPr id="0" name=""/>
        <dsp:cNvSpPr/>
      </dsp:nvSpPr>
      <dsp:spPr>
        <a:xfrm>
          <a:off x="7274578" y="577663"/>
          <a:ext cx="1972023" cy="394404"/>
        </a:xfrm>
        <a:prstGeom prst="rect">
          <a:avLst/>
        </a:prstGeom>
        <a:solidFill>
          <a:srgbClr val="85933F"/>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ru-RU" sz="1800" kern="1200" dirty="0" smtClean="0"/>
            <a:t>Деловой </a:t>
          </a:r>
          <a:endParaRPr lang="ru-RU" sz="1800" kern="1200" dirty="0"/>
        </a:p>
      </dsp:txBody>
      <dsp:txXfrm>
        <a:off x="7274578" y="577663"/>
        <a:ext cx="1972023" cy="394404"/>
      </dsp:txXfrm>
    </dsp:sp>
    <dsp:sp modelId="{56087C6A-99EC-4A4E-8AAC-D7302015EF63}">
      <dsp:nvSpPr>
        <dsp:cNvPr id="0" name=""/>
        <dsp:cNvSpPr/>
      </dsp:nvSpPr>
      <dsp:spPr>
        <a:xfrm>
          <a:off x="9698065" y="972067"/>
          <a:ext cx="0" cy="3549641"/>
        </a:xfrm>
        <a:prstGeom prst="line">
          <a:avLst/>
        </a:prstGeom>
        <a:solidFill>
          <a:schemeClr val="lt1">
            <a:alpha val="90000"/>
            <a:hueOff val="0"/>
            <a:satOff val="0"/>
            <a:lumOff val="0"/>
            <a:alphaOff val="0"/>
          </a:schemeClr>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dsp:style>
    </dsp:sp>
    <dsp:sp modelId="{1898669C-9C30-4FE6-B9C6-F8F403425038}">
      <dsp:nvSpPr>
        <dsp:cNvPr id="0" name=""/>
        <dsp:cNvSpPr/>
      </dsp:nvSpPr>
      <dsp:spPr>
        <a:xfrm>
          <a:off x="9796666" y="1090389"/>
          <a:ext cx="1866914" cy="159733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4000" r="-1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4C130F-AFA3-46AA-9A34-4FA5E8FF751A}">
      <dsp:nvSpPr>
        <dsp:cNvPr id="0" name=""/>
        <dsp:cNvSpPr/>
      </dsp:nvSpPr>
      <dsp:spPr>
        <a:xfrm>
          <a:off x="9796666" y="2687728"/>
          <a:ext cx="1866914" cy="1833981"/>
        </a:xfrm>
        <a:prstGeom prst="rect">
          <a:avLst/>
        </a:prstGeom>
        <a:noFill/>
        <a:ln>
          <a:noFill/>
        </a:ln>
        <a:effectLst/>
      </dsp:spPr>
      <dsp:style>
        <a:lnRef idx="0">
          <a:scrgbClr r="0" g="0" b="0"/>
        </a:lnRef>
        <a:fillRef idx="0">
          <a:scrgbClr r="0" g="0" b="0"/>
        </a:fillRef>
        <a:effectRef idx="0">
          <a:scrgbClr r="0" g="0" b="0"/>
        </a:effectRef>
        <a:fontRef idx="minor"/>
      </dsp:style>
    </dsp:sp>
    <dsp:sp modelId="{AE9818F6-6256-4616-AC9E-9779DE4B73E0}">
      <dsp:nvSpPr>
        <dsp:cNvPr id="0" name=""/>
        <dsp:cNvSpPr/>
      </dsp:nvSpPr>
      <dsp:spPr>
        <a:xfrm>
          <a:off x="9698065" y="577663"/>
          <a:ext cx="1972023" cy="394404"/>
        </a:xfrm>
        <a:prstGeom prst="rect">
          <a:avLst/>
        </a:prstGeom>
        <a:solidFill>
          <a:srgbClr val="85933F"/>
        </a:solidFill>
        <a:ln w="12700" cap="flat" cmpd="sng" algn="ctr">
          <a:solidFill>
            <a:srgbClr val="85933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ru-RU" sz="1800" kern="1200" dirty="0" smtClean="0"/>
            <a:t>Дипломатический</a:t>
          </a:r>
          <a:endParaRPr lang="ru-RU" sz="1800" kern="1200" dirty="0"/>
        </a:p>
      </dsp:txBody>
      <dsp:txXfrm>
        <a:off x="9698065" y="577663"/>
        <a:ext cx="1972023" cy="394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FCF4B-D5B2-4C51-A617-679D79B86181}">
      <dsp:nvSpPr>
        <dsp:cNvPr id="0" name=""/>
        <dsp:cNvSpPr/>
      </dsp:nvSpPr>
      <dsp:spPr>
        <a:xfrm>
          <a:off x="0" y="52554"/>
          <a:ext cx="9576153" cy="1394652"/>
        </a:xfrm>
        <a:prstGeom prst="rightArrow">
          <a:avLst>
            <a:gd name="adj1" fmla="val 50000"/>
            <a:gd name="adj2" fmla="val 50000"/>
          </a:avLst>
        </a:prstGeom>
        <a:solidFill>
          <a:srgbClr val="DB8545"/>
        </a:solidFill>
        <a:ln w="12700" cap="flat" cmpd="sng" algn="ctr">
          <a:noFill/>
          <a:prstDash val="solid"/>
          <a:miter lim="800000"/>
        </a:ln>
        <a:effectLst/>
        <a:scene3d>
          <a:camera prst="orthographicFront"/>
          <a:lightRig rig="threePt" dir="t"/>
        </a:scene3d>
        <a:sp3d>
          <a:bevelT prst="convex"/>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21401" numCol="1" spcCol="1270" anchor="ctr" anchorCtr="0">
          <a:noAutofit/>
        </a:bodyPr>
        <a:lstStyle/>
        <a:p>
          <a:pPr lvl="0" algn="l" defTabSz="800100">
            <a:lnSpc>
              <a:spcPct val="90000"/>
            </a:lnSpc>
            <a:spcBef>
              <a:spcPct val="0"/>
            </a:spcBef>
            <a:spcAft>
              <a:spcPct val="35000"/>
            </a:spcAft>
          </a:pPr>
          <a:r>
            <a:rPr lang="ru-RU" sz="1800" kern="1200" smtClean="0"/>
            <a:t>     связаны </a:t>
          </a:r>
          <a:r>
            <a:rPr lang="ru-RU" sz="1800" kern="1200" dirty="0" smtClean="0"/>
            <a:t>с понятиями «хорошие манеры» или «хороший тон»</a:t>
          </a:r>
          <a:endParaRPr lang="ru-RU" sz="1800" kern="1200" dirty="0"/>
        </a:p>
      </dsp:txBody>
      <dsp:txXfrm>
        <a:off x="0" y="401217"/>
        <a:ext cx="9227490" cy="697326"/>
      </dsp:txXfrm>
    </dsp:sp>
    <dsp:sp modelId="{E446275D-8D8F-45E1-A8B9-CE4F5A57A91C}">
      <dsp:nvSpPr>
        <dsp:cNvPr id="0" name=""/>
        <dsp:cNvSpPr/>
      </dsp:nvSpPr>
      <dsp:spPr>
        <a:xfrm>
          <a:off x="0" y="1128033"/>
          <a:ext cx="2949455" cy="2686614"/>
        </a:xfrm>
        <a:prstGeom prst="rect">
          <a:avLst/>
        </a:prstGeom>
        <a:solidFill>
          <a:srgbClr val="F0E698"/>
        </a:solidFill>
        <a:ln w="12700" cap="flat" cmpd="sng" algn="ctr">
          <a:noFill/>
          <a:prstDash val="solid"/>
          <a:miter lim="800000"/>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ru-RU" sz="1600" kern="1200" dirty="0" smtClean="0"/>
        </a:p>
        <a:p>
          <a:pPr lvl="0" algn="l" defTabSz="711200">
            <a:lnSpc>
              <a:spcPct val="90000"/>
            </a:lnSpc>
            <a:spcBef>
              <a:spcPct val="0"/>
            </a:spcBef>
            <a:spcAft>
              <a:spcPct val="35000"/>
            </a:spcAft>
          </a:pPr>
          <a:r>
            <a:rPr lang="ru-RU" sz="1600" kern="1200" dirty="0" smtClean="0"/>
            <a:t> Вербальные средства коммуникации – все   возможности человеческой речи, как устной, так и письменной</a:t>
          </a:r>
          <a:endParaRPr lang="ru-RU" sz="1600" kern="1200" dirty="0"/>
        </a:p>
      </dsp:txBody>
      <dsp:txXfrm>
        <a:off x="0" y="1128033"/>
        <a:ext cx="2949455" cy="2686614"/>
      </dsp:txXfrm>
    </dsp:sp>
    <dsp:sp modelId="{0E844FA9-FD76-4D1D-AE52-FDB25A97E19C}">
      <dsp:nvSpPr>
        <dsp:cNvPr id="0" name=""/>
        <dsp:cNvSpPr/>
      </dsp:nvSpPr>
      <dsp:spPr>
        <a:xfrm>
          <a:off x="2949455" y="517439"/>
          <a:ext cx="6626697" cy="1394652"/>
        </a:xfrm>
        <a:prstGeom prst="rightArrow">
          <a:avLst>
            <a:gd name="adj1" fmla="val 50000"/>
            <a:gd name="adj2" fmla="val 50000"/>
          </a:avLst>
        </a:prstGeom>
        <a:solidFill>
          <a:srgbClr val="DB8545"/>
        </a:solidFill>
        <a:ln w="12700" cap="flat" cmpd="sng" algn="ctr">
          <a:noFill/>
          <a:prstDash val="solid"/>
          <a:miter lim="800000"/>
        </a:ln>
        <a:effectLst/>
        <a:scene3d>
          <a:camera prst="orthographicFront"/>
          <a:lightRig rig="threePt" dir="t"/>
        </a:scene3d>
        <a:sp3d>
          <a:bevelT prst="convex"/>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21401" numCol="1" spcCol="1270" anchor="ctr" anchorCtr="0">
          <a:noAutofit/>
        </a:bodyPr>
        <a:lstStyle/>
        <a:p>
          <a:pPr lvl="0" algn="l" defTabSz="800100">
            <a:lnSpc>
              <a:spcPct val="90000"/>
            </a:lnSpc>
            <a:spcBef>
              <a:spcPct val="0"/>
            </a:spcBef>
            <a:spcAft>
              <a:spcPct val="35000"/>
            </a:spcAft>
          </a:pPr>
          <a:r>
            <a:rPr lang="ru-RU" sz="1800" kern="1200" dirty="0" smtClean="0"/>
            <a:t>  внешние формы поведения</a:t>
          </a:r>
          <a:endParaRPr lang="ru-RU" sz="1800" kern="1200" dirty="0"/>
        </a:p>
      </dsp:txBody>
      <dsp:txXfrm>
        <a:off x="2949455" y="866102"/>
        <a:ext cx="6278034" cy="697326"/>
      </dsp:txXfrm>
    </dsp:sp>
    <dsp:sp modelId="{E4D60B9B-A026-4C9A-A1EA-E477771FCC52}">
      <dsp:nvSpPr>
        <dsp:cNvPr id="0" name=""/>
        <dsp:cNvSpPr/>
      </dsp:nvSpPr>
      <dsp:spPr>
        <a:xfrm>
          <a:off x="2949455" y="1592917"/>
          <a:ext cx="2949455" cy="2686614"/>
        </a:xfrm>
        <a:prstGeom prst="rect">
          <a:avLst/>
        </a:prstGeom>
        <a:solidFill>
          <a:srgbClr val="F0E698"/>
        </a:solidFill>
        <a:ln w="12700" cap="flat" cmpd="sng" algn="ctr">
          <a:noFill/>
          <a:prstDash val="solid"/>
          <a:miter lim="800000"/>
        </a:ln>
        <a:effectLst/>
        <a:scene3d>
          <a:camera prst="orthographicFront"/>
          <a:lightRig rig="threePt" dir="t"/>
        </a:scene3d>
        <a:sp3d>
          <a:bevelT prst="convex"/>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ru-RU" sz="1600" b="1" kern="1200" dirty="0" smtClean="0"/>
            <a:t> </a:t>
          </a:r>
          <a:r>
            <a:rPr lang="ru-RU" sz="1600" b="1" kern="1200" dirty="0" smtClean="0">
              <a:solidFill>
                <a:schemeClr val="accent2">
                  <a:lumMod val="50000"/>
                </a:schemeClr>
              </a:solidFill>
            </a:rPr>
            <a:t>-</a:t>
          </a:r>
          <a:r>
            <a:rPr lang="ru-RU" sz="1600" kern="1200" dirty="0" smtClean="0"/>
            <a:t> Внешний вид</a:t>
          </a:r>
        </a:p>
        <a:p>
          <a:pPr lvl="0" algn="l" defTabSz="711200">
            <a:lnSpc>
              <a:spcPct val="90000"/>
            </a:lnSpc>
            <a:spcBef>
              <a:spcPct val="0"/>
            </a:spcBef>
            <a:spcAft>
              <a:spcPct val="35000"/>
            </a:spcAft>
          </a:pPr>
          <a:r>
            <a:rPr lang="ru-RU" sz="1600" b="1" kern="1200" dirty="0" smtClean="0">
              <a:solidFill>
                <a:schemeClr val="accent2">
                  <a:lumMod val="50000"/>
                </a:schemeClr>
              </a:solidFill>
            </a:rPr>
            <a:t> - </a:t>
          </a:r>
          <a:r>
            <a:rPr lang="ru-RU" sz="1600" kern="1200" dirty="0" smtClean="0"/>
            <a:t>Одежда</a:t>
          </a:r>
        </a:p>
        <a:p>
          <a:pPr lvl="0" algn="l" defTabSz="711200">
            <a:lnSpc>
              <a:spcPct val="90000"/>
            </a:lnSpc>
            <a:spcBef>
              <a:spcPct val="0"/>
            </a:spcBef>
            <a:spcAft>
              <a:spcPct val="35000"/>
            </a:spcAft>
          </a:pPr>
          <a:r>
            <a:rPr lang="ru-RU" sz="1600" kern="1200" dirty="0" smtClean="0"/>
            <a:t> </a:t>
          </a:r>
          <a:r>
            <a:rPr lang="ru-RU" sz="1600" b="1" kern="1200" dirty="0" smtClean="0">
              <a:solidFill>
                <a:schemeClr val="accent2">
                  <a:lumMod val="50000"/>
                </a:schemeClr>
              </a:solidFill>
            </a:rPr>
            <a:t>-</a:t>
          </a:r>
          <a:r>
            <a:rPr lang="ru-RU" sz="1600" kern="1200" dirty="0" smtClean="0"/>
            <a:t> Походка и осанка</a:t>
          </a:r>
        </a:p>
        <a:p>
          <a:pPr lvl="0" algn="l" defTabSz="711200">
            <a:lnSpc>
              <a:spcPct val="90000"/>
            </a:lnSpc>
            <a:spcBef>
              <a:spcPct val="0"/>
            </a:spcBef>
            <a:spcAft>
              <a:spcPct val="35000"/>
            </a:spcAft>
          </a:pPr>
          <a:r>
            <a:rPr lang="ru-RU" sz="1600" kern="1200" dirty="0" smtClean="0"/>
            <a:t> </a:t>
          </a:r>
          <a:r>
            <a:rPr lang="ru-RU" sz="1600" b="1" kern="1200" dirty="0" smtClean="0">
              <a:solidFill>
                <a:schemeClr val="accent2">
                  <a:lumMod val="50000"/>
                </a:schemeClr>
              </a:solidFill>
            </a:rPr>
            <a:t>-</a:t>
          </a:r>
          <a:r>
            <a:rPr lang="ru-RU" sz="1600" kern="1200" dirty="0" smtClean="0"/>
            <a:t> Мимика</a:t>
          </a:r>
        </a:p>
        <a:p>
          <a:pPr lvl="0" algn="l" defTabSz="711200">
            <a:lnSpc>
              <a:spcPct val="90000"/>
            </a:lnSpc>
            <a:spcBef>
              <a:spcPct val="0"/>
            </a:spcBef>
            <a:spcAft>
              <a:spcPct val="35000"/>
            </a:spcAft>
          </a:pPr>
          <a:r>
            <a:rPr lang="ru-RU" sz="1600" kern="1200" dirty="0" smtClean="0"/>
            <a:t> </a:t>
          </a:r>
          <a:r>
            <a:rPr lang="ru-RU" sz="1600" b="1" kern="1200" dirty="0" smtClean="0">
              <a:solidFill>
                <a:schemeClr val="accent2">
                  <a:lumMod val="50000"/>
                </a:schemeClr>
              </a:solidFill>
            </a:rPr>
            <a:t>-</a:t>
          </a:r>
          <a:r>
            <a:rPr lang="ru-RU" sz="1600" kern="1200" dirty="0" smtClean="0"/>
            <a:t> Жесты</a:t>
          </a:r>
        </a:p>
        <a:p>
          <a:pPr lvl="0" algn="l" defTabSz="711200">
            <a:lnSpc>
              <a:spcPct val="90000"/>
            </a:lnSpc>
            <a:spcBef>
              <a:spcPct val="0"/>
            </a:spcBef>
            <a:spcAft>
              <a:spcPct val="35000"/>
            </a:spcAft>
          </a:pPr>
          <a:r>
            <a:rPr lang="ru-RU" sz="1600" kern="1200" dirty="0" smtClean="0"/>
            <a:t> </a:t>
          </a:r>
          <a:r>
            <a:rPr lang="ru-RU" sz="1600" b="1" kern="1200" dirty="0" smtClean="0">
              <a:solidFill>
                <a:schemeClr val="accent2">
                  <a:lumMod val="50000"/>
                </a:schemeClr>
              </a:solidFill>
            </a:rPr>
            <a:t>-</a:t>
          </a:r>
          <a:r>
            <a:rPr lang="ru-RU" sz="1600" kern="1200" dirty="0" smtClean="0"/>
            <a:t> Поза </a:t>
          </a:r>
        </a:p>
        <a:p>
          <a:pPr lvl="0" algn="l" defTabSz="711200">
            <a:lnSpc>
              <a:spcPct val="90000"/>
            </a:lnSpc>
            <a:spcBef>
              <a:spcPct val="0"/>
            </a:spcBef>
            <a:spcAft>
              <a:spcPct val="35000"/>
            </a:spcAft>
          </a:pPr>
          <a:r>
            <a:rPr lang="ru-RU" sz="1600" kern="1200" dirty="0" smtClean="0"/>
            <a:t> </a:t>
          </a:r>
          <a:r>
            <a:rPr lang="ru-RU" sz="1600" b="1" kern="1200" dirty="0" smtClean="0">
              <a:solidFill>
                <a:schemeClr val="accent2">
                  <a:lumMod val="50000"/>
                </a:schemeClr>
              </a:solidFill>
            </a:rPr>
            <a:t>-</a:t>
          </a:r>
          <a:r>
            <a:rPr lang="ru-RU" sz="1600" kern="1200" dirty="0" smtClean="0"/>
            <a:t> Другие формы невербальной коммуникации</a:t>
          </a:r>
          <a:endParaRPr lang="ru-RU" sz="1600" kern="1200" dirty="0"/>
        </a:p>
      </dsp:txBody>
      <dsp:txXfrm>
        <a:off x="2949455" y="1592917"/>
        <a:ext cx="2949455" cy="2686614"/>
      </dsp:txXfrm>
    </dsp:sp>
    <dsp:sp modelId="{0A4EE78B-0A1C-4231-B875-F14F6327BB6E}">
      <dsp:nvSpPr>
        <dsp:cNvPr id="0" name=""/>
        <dsp:cNvSpPr/>
      </dsp:nvSpPr>
      <dsp:spPr>
        <a:xfrm>
          <a:off x="5898910" y="982323"/>
          <a:ext cx="3677242" cy="1394652"/>
        </a:xfrm>
        <a:prstGeom prst="rightArrow">
          <a:avLst>
            <a:gd name="adj1" fmla="val 50000"/>
            <a:gd name="adj2" fmla="val 50000"/>
          </a:avLst>
        </a:prstGeom>
        <a:solidFill>
          <a:srgbClr val="DB8545"/>
        </a:solidFill>
        <a:ln w="12700" cap="flat" cmpd="sng" algn="ctr">
          <a:noFill/>
          <a:prstDash val="solid"/>
          <a:miter lim="800000"/>
        </a:ln>
        <a:effectLst/>
        <a:scene3d>
          <a:camera prst="orthographicFront"/>
          <a:lightRig rig="threePt" dir="t"/>
        </a:scene3d>
        <a:sp3d>
          <a:bevelT prst="convex"/>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221401" numCol="1" spcCol="1270" anchor="ctr" anchorCtr="0">
          <a:noAutofit/>
        </a:bodyPr>
        <a:lstStyle/>
        <a:p>
          <a:pPr lvl="0" algn="l" defTabSz="800100">
            <a:lnSpc>
              <a:spcPct val="90000"/>
            </a:lnSpc>
            <a:spcBef>
              <a:spcPct val="0"/>
            </a:spcBef>
            <a:spcAft>
              <a:spcPct val="35000"/>
            </a:spcAft>
          </a:pPr>
          <a:r>
            <a:rPr lang="ru-RU" sz="1800" kern="1200" dirty="0" smtClean="0"/>
            <a:t>  сюда же можно отнести</a:t>
          </a:r>
          <a:endParaRPr lang="ru-RU" sz="1800" kern="1200" dirty="0"/>
        </a:p>
      </dsp:txBody>
      <dsp:txXfrm>
        <a:off x="5898910" y="1330986"/>
        <a:ext cx="3328579" cy="697326"/>
      </dsp:txXfrm>
    </dsp:sp>
    <dsp:sp modelId="{52FBD851-C6EC-4D1E-AD3A-B6D54E3A3E96}">
      <dsp:nvSpPr>
        <dsp:cNvPr id="0" name=""/>
        <dsp:cNvSpPr/>
      </dsp:nvSpPr>
      <dsp:spPr>
        <a:xfrm>
          <a:off x="5898910" y="2057801"/>
          <a:ext cx="2949455" cy="2647296"/>
        </a:xfrm>
        <a:prstGeom prst="rect">
          <a:avLst/>
        </a:prstGeom>
        <a:solidFill>
          <a:srgbClr val="F0E698"/>
        </a:solidFill>
        <a:ln w="12700" cap="flat" cmpd="sng" algn="ctr">
          <a:noFill/>
          <a:prstDash val="solid"/>
          <a:miter lim="800000"/>
        </a:ln>
        <a:effectLst/>
        <a:scene3d>
          <a:camera prst="orthographicFront"/>
          <a:lightRig rig="threePt" dir="t"/>
        </a:scene3d>
        <a:sp3d>
          <a:bevelT prst="convex"/>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Умение держать себя в руках</a:t>
          </a:r>
        </a:p>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Контролировать свои поступки</a:t>
          </a:r>
        </a:p>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Соблюдать правила приличия</a:t>
          </a:r>
        </a:p>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Скромность</a:t>
          </a:r>
        </a:p>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Деликатность</a:t>
          </a:r>
        </a:p>
        <a:p>
          <a:pPr lvl="0" algn="l" defTabSz="711200">
            <a:lnSpc>
              <a:spcPct val="90000"/>
            </a:lnSpc>
            <a:spcBef>
              <a:spcPct val="0"/>
            </a:spcBef>
            <a:spcAft>
              <a:spcPct val="35000"/>
            </a:spcAft>
          </a:pPr>
          <a:r>
            <a:rPr lang="ru-RU" sz="1600" b="1" kern="1200" dirty="0" smtClean="0">
              <a:solidFill>
                <a:schemeClr val="accent2">
                  <a:lumMod val="50000"/>
                </a:schemeClr>
              </a:solidFill>
            </a:rPr>
            <a:t>-</a:t>
          </a:r>
          <a:r>
            <a:rPr lang="ru-RU" sz="1600" kern="1200" dirty="0" smtClean="0"/>
            <a:t> Чувство такта</a:t>
          </a:r>
        </a:p>
        <a:p>
          <a:pPr lvl="0" algn="l" defTabSz="711200">
            <a:lnSpc>
              <a:spcPct val="90000"/>
            </a:lnSpc>
            <a:spcBef>
              <a:spcPct val="0"/>
            </a:spcBef>
            <a:spcAft>
              <a:spcPct val="35000"/>
            </a:spcAft>
          </a:pPr>
          <a:r>
            <a:rPr lang="ru-RU" sz="1600" b="1" kern="1200" dirty="0" smtClean="0">
              <a:solidFill>
                <a:schemeClr val="accent2">
                  <a:lumMod val="50000"/>
                </a:schemeClr>
              </a:solidFill>
            </a:rPr>
            <a:t>- </a:t>
          </a:r>
          <a:r>
            <a:rPr lang="ru-RU" sz="1600" kern="1200" dirty="0" smtClean="0"/>
            <a:t>Чувство внутреннего достоинства</a:t>
          </a:r>
          <a:endParaRPr lang="ru-RU" sz="1600" kern="1200" dirty="0"/>
        </a:p>
      </dsp:txBody>
      <dsp:txXfrm>
        <a:off x="5898910" y="2057801"/>
        <a:ext cx="2949455" cy="2647296"/>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D8C32-7B9F-4685-8645-6F29F30E308B}" type="datetimeFigureOut">
              <a:rPr lang="ru-RU" smtClean="0"/>
              <a:t>04.04.2020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8C3696-9434-47D0-BB8B-140892D1B8DF}" type="slidenum">
              <a:rPr lang="ru-RU" smtClean="0"/>
              <a:t>‹#›</a:t>
            </a:fld>
            <a:endParaRPr lang="ru-RU"/>
          </a:p>
        </p:txBody>
      </p:sp>
    </p:spTree>
    <p:extLst>
      <p:ext uri="{BB962C8B-B14F-4D97-AF65-F5344CB8AC3E}">
        <p14:creationId xmlns:p14="http://schemas.microsoft.com/office/powerpoint/2010/main" val="177454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8C3696-9434-47D0-BB8B-140892D1B8DF}" type="slidenum">
              <a:rPr lang="ru-RU" smtClean="0"/>
              <a:t>4</a:t>
            </a:fld>
            <a:endParaRPr lang="ru-RU"/>
          </a:p>
        </p:txBody>
      </p:sp>
    </p:spTree>
    <p:extLst>
      <p:ext uri="{BB962C8B-B14F-4D97-AF65-F5344CB8AC3E}">
        <p14:creationId xmlns:p14="http://schemas.microsoft.com/office/powerpoint/2010/main" val="703976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8C3696-9434-47D0-BB8B-140892D1B8DF}" type="slidenum">
              <a:rPr lang="ru-RU" smtClean="0"/>
              <a:t>11</a:t>
            </a:fld>
            <a:endParaRPr lang="ru-RU"/>
          </a:p>
        </p:txBody>
      </p:sp>
    </p:spTree>
    <p:extLst>
      <p:ext uri="{BB962C8B-B14F-4D97-AF65-F5344CB8AC3E}">
        <p14:creationId xmlns:p14="http://schemas.microsoft.com/office/powerpoint/2010/main" val="2022986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8C3696-9434-47D0-BB8B-140892D1B8DF}" type="slidenum">
              <a:rPr lang="ru-RU" smtClean="0"/>
              <a:t>12</a:t>
            </a:fld>
            <a:endParaRPr lang="ru-RU"/>
          </a:p>
        </p:txBody>
      </p:sp>
    </p:spTree>
    <p:extLst>
      <p:ext uri="{BB962C8B-B14F-4D97-AF65-F5344CB8AC3E}">
        <p14:creationId xmlns:p14="http://schemas.microsoft.com/office/powerpoint/2010/main" val="273859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249330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2361941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342224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E0B3146-7899-4049-92BB-A42FE0A94BCE}" type="datetimeFigureOut">
              <a:rPr lang="ru-RU" smtClean="0"/>
              <a:t>04.04.2020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2139344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E0B3146-7899-4049-92BB-A42FE0A94BCE}" type="datetimeFigureOut">
              <a:rPr lang="ru-RU" smtClean="0"/>
              <a:t>04.04.2020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1347870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E0B3146-7899-4049-92BB-A42FE0A94BCE}" type="datetimeFigureOut">
              <a:rPr lang="ru-RU" smtClean="0"/>
              <a:t>04.04.2020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458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E0B3146-7899-4049-92BB-A42FE0A94BCE}" type="datetimeFigureOut">
              <a:rPr lang="ru-RU" smtClean="0"/>
              <a:t>04.04.2020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178888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E0B3146-7899-4049-92BB-A42FE0A94BCE}" type="datetimeFigureOut">
              <a:rPr lang="ru-RU" smtClean="0"/>
              <a:t>04.04.2020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395513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E0B3146-7899-4049-92BB-A42FE0A94BCE}" type="datetimeFigureOut">
              <a:rPr lang="ru-RU" smtClean="0"/>
              <a:t>04.04.2020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46814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3914070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585ED4-6E12-4F19-AAC4-4819DCD2E72F}" type="slidenum">
              <a:rPr lang="ru-RU" smtClean="0"/>
              <a:t>‹#›</a:t>
            </a:fld>
            <a:endParaRPr lang="ru-RU"/>
          </a:p>
        </p:txBody>
      </p:sp>
    </p:spTree>
    <p:extLst>
      <p:ext uri="{BB962C8B-B14F-4D97-AF65-F5344CB8AC3E}">
        <p14:creationId xmlns:p14="http://schemas.microsoft.com/office/powerpoint/2010/main" val="4095114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B3146-7899-4049-92BB-A42FE0A94BCE}" type="datetimeFigureOut">
              <a:rPr lang="ru-RU" smtClean="0"/>
              <a:t>04.04.2020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85ED4-6E12-4F19-AAC4-4819DCD2E72F}" type="slidenum">
              <a:rPr lang="ru-RU" smtClean="0"/>
              <a:t>‹#›</a:t>
            </a:fld>
            <a:endParaRPr lang="ru-RU"/>
          </a:p>
        </p:txBody>
      </p:sp>
    </p:spTree>
    <p:extLst>
      <p:ext uri="{BB962C8B-B14F-4D97-AF65-F5344CB8AC3E}">
        <p14:creationId xmlns:p14="http://schemas.microsoft.com/office/powerpoint/2010/main" val="1621043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8000"/>
          </a:xfrm>
          <a:prstGeom prst="rect">
            <a:avLst/>
          </a:prstGeom>
          <a:solidFill>
            <a:srgbClr val="B9A9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Горизонтальный свиток 3"/>
          <p:cNvSpPr/>
          <p:nvPr/>
        </p:nvSpPr>
        <p:spPr>
          <a:xfrm rot="5400000">
            <a:off x="469503" y="2105530"/>
            <a:ext cx="3121572" cy="3240774"/>
          </a:xfrm>
          <a:prstGeom prst="horizontalScroll">
            <a:avLst/>
          </a:prstGeom>
          <a:solidFill>
            <a:srgbClr val="F1E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spc="50">
              <a:ln w="0"/>
              <a:solidFill>
                <a:schemeClr val="bg2"/>
              </a:solidFill>
              <a:effectLst>
                <a:innerShdw blurRad="63500" dist="50800" dir="13500000">
                  <a:srgbClr val="000000">
                    <a:alpha val="50000"/>
                  </a:srgbClr>
                </a:innerShdw>
              </a:effectLst>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418" y="3061718"/>
            <a:ext cx="1940310" cy="1947025"/>
          </a:xfrm>
          <a:prstGeom prst="flowChartConnector">
            <a:avLst/>
          </a:prstGeom>
        </p:spPr>
      </p:pic>
      <p:sp>
        <p:nvSpPr>
          <p:cNvPr id="5" name="Прямоугольник 4"/>
          <p:cNvSpPr/>
          <p:nvPr/>
        </p:nvSpPr>
        <p:spPr>
          <a:xfrm>
            <a:off x="5552748" y="322507"/>
            <a:ext cx="6471086" cy="7140416"/>
          </a:xfrm>
          <a:prstGeom prst="rect">
            <a:avLst/>
          </a:prstGeom>
          <a:noFill/>
        </p:spPr>
        <p:txBody>
          <a:bodyPr wrap="square" lIns="91440" tIns="45720" rIns="91440" bIns="45720">
            <a:spAutoFit/>
          </a:bodyPr>
          <a:lstStyle/>
          <a:p>
            <a:pPr algn="r"/>
            <a:r>
              <a:rPr lang="ru-RU" sz="3200" b="1" cap="none" spc="50" dirty="0" smtClean="0">
                <a:ln w="9525">
                  <a:noFill/>
                </a:ln>
                <a:solidFill>
                  <a:srgbClr val="70511A"/>
                </a:solidFill>
                <a:effectLst>
                  <a:innerShdw blurRad="63500" dist="50800" dir="13500000">
                    <a:srgbClr val="000000">
                      <a:alpha val="50000"/>
                    </a:srgbClr>
                  </a:innerShdw>
                </a:effectLst>
              </a:rPr>
              <a:t>Институт права ВГУЭС</a:t>
            </a:r>
          </a:p>
          <a:p>
            <a:pPr algn="r"/>
            <a:r>
              <a:rPr lang="ru-RU" sz="2400" b="1" spc="50" dirty="0" smtClean="0">
                <a:ln w="9525">
                  <a:noFill/>
                </a:ln>
                <a:solidFill>
                  <a:srgbClr val="70511A"/>
                </a:solidFill>
                <a:effectLst>
                  <a:innerShdw blurRad="63500" dist="50800" dir="13500000">
                    <a:srgbClr val="000000">
                      <a:alpha val="50000"/>
                    </a:srgbClr>
                  </a:innerShdw>
                </a:effectLst>
              </a:rPr>
              <a:t>Кафедра международных отношений и права</a:t>
            </a:r>
          </a:p>
          <a:p>
            <a:pPr algn="r"/>
            <a:r>
              <a:rPr lang="ru-RU" sz="2000" spc="50" dirty="0">
                <a:ln w="9525">
                  <a:noFill/>
                </a:ln>
                <a:solidFill>
                  <a:srgbClr val="70511A"/>
                </a:solidFill>
                <a:effectLst>
                  <a:innerShdw blurRad="63500" dist="50800" dir="13500000">
                    <a:srgbClr val="000000">
                      <a:alpha val="50000"/>
                    </a:srgbClr>
                  </a:innerShdw>
                </a:effectLst>
              </a:rPr>
              <a:t>Презентация лекции по курсу</a:t>
            </a:r>
          </a:p>
          <a:p>
            <a:pPr algn="r"/>
            <a:r>
              <a:rPr lang="ru-RU" sz="2000" b="1" spc="50" smtClean="0">
                <a:ln w="9525">
                  <a:noFill/>
                </a:ln>
                <a:solidFill>
                  <a:srgbClr val="70511A"/>
                </a:solidFill>
                <a:effectLst>
                  <a:innerShdw blurRad="63500" dist="50800" dir="13500000">
                    <a:srgbClr val="000000">
                      <a:alpha val="50000"/>
                    </a:srgbClr>
                  </a:innerShdw>
                </a:effectLst>
              </a:rPr>
              <a:t>«Дипломатический </a:t>
            </a:r>
            <a:r>
              <a:rPr lang="ru-RU" sz="2000" b="1" spc="50" dirty="0">
                <a:ln w="9525">
                  <a:noFill/>
                </a:ln>
                <a:solidFill>
                  <a:srgbClr val="70511A"/>
                </a:solidFill>
                <a:effectLst>
                  <a:innerShdw blurRad="63500" dist="50800" dir="13500000">
                    <a:srgbClr val="000000">
                      <a:alpha val="50000"/>
                    </a:srgbClr>
                  </a:innerShdw>
                </a:effectLst>
              </a:rPr>
              <a:t>протокол </a:t>
            </a:r>
            <a:r>
              <a:rPr lang="ru-RU" sz="2000" b="1" spc="50">
                <a:ln w="9525">
                  <a:noFill/>
                </a:ln>
                <a:solidFill>
                  <a:srgbClr val="70511A"/>
                </a:solidFill>
                <a:effectLst>
                  <a:innerShdw blurRad="63500" dist="50800" dir="13500000">
                    <a:srgbClr val="000000">
                      <a:alpha val="50000"/>
                    </a:srgbClr>
                  </a:innerShdw>
                </a:effectLst>
              </a:rPr>
              <a:t>и </a:t>
            </a:r>
            <a:r>
              <a:rPr lang="ru-RU" sz="2000" b="1" spc="50" smtClean="0">
                <a:ln w="9525">
                  <a:noFill/>
                </a:ln>
                <a:solidFill>
                  <a:srgbClr val="70511A"/>
                </a:solidFill>
                <a:effectLst>
                  <a:innerShdw blurRad="63500" dist="50800" dir="13500000">
                    <a:srgbClr val="000000">
                      <a:alpha val="50000"/>
                    </a:srgbClr>
                  </a:innerShdw>
                </a:effectLst>
              </a:rPr>
              <a:t>этикет»</a:t>
            </a:r>
            <a:endParaRPr lang="ru-RU" sz="2000" b="1" spc="50" dirty="0">
              <a:ln w="9525">
                <a:noFill/>
              </a:ln>
              <a:solidFill>
                <a:srgbClr val="70511A"/>
              </a:solidFill>
              <a:effectLst>
                <a:innerShdw blurRad="63500" dist="50800" dir="13500000">
                  <a:srgbClr val="000000">
                    <a:alpha val="50000"/>
                  </a:srgbClr>
                </a:innerShdw>
              </a:effectLst>
            </a:endParaRPr>
          </a:p>
          <a:p>
            <a:pPr algn="r"/>
            <a:endParaRPr lang="ru-RU" sz="2400" b="1" spc="50" dirty="0">
              <a:ln w="9525">
                <a:noFill/>
              </a:ln>
              <a:solidFill>
                <a:srgbClr val="70511A"/>
              </a:solidFill>
              <a:effectLst>
                <a:innerShdw blurRad="63500" dist="50800" dir="13500000">
                  <a:srgbClr val="000000">
                    <a:alpha val="50000"/>
                  </a:srgbClr>
                </a:innerShdw>
              </a:effectLst>
            </a:endParaRPr>
          </a:p>
          <a:p>
            <a:pPr algn="r"/>
            <a:endParaRPr lang="ru-RU" sz="2400" b="1" spc="50" dirty="0" smtClean="0">
              <a:ln w="9525">
                <a:noFill/>
              </a:ln>
              <a:solidFill>
                <a:srgbClr val="70511A"/>
              </a:solidFill>
              <a:effectLst>
                <a:innerShdw blurRad="63500" dist="50800" dir="13500000">
                  <a:srgbClr val="000000">
                    <a:alpha val="50000"/>
                  </a:srgbClr>
                </a:innerShdw>
              </a:effectLst>
            </a:endParaRPr>
          </a:p>
          <a:p>
            <a:pPr algn="r"/>
            <a:endParaRPr lang="ru-RU" sz="2400" b="1" spc="50" dirty="0" smtClean="0">
              <a:ln w="9525">
                <a:noFill/>
              </a:ln>
              <a:solidFill>
                <a:srgbClr val="70511A"/>
              </a:solidFill>
              <a:effectLst>
                <a:innerShdw blurRad="63500" dist="50800" dir="13500000">
                  <a:srgbClr val="000000">
                    <a:alpha val="50000"/>
                  </a:srgbClr>
                </a:innerShdw>
              </a:effectLst>
            </a:endParaRPr>
          </a:p>
          <a:p>
            <a:pPr algn="r"/>
            <a:endParaRPr lang="ru-RU" sz="2400" b="1" cap="none" spc="50" dirty="0">
              <a:ln w="9525">
                <a:noFill/>
              </a:ln>
              <a:solidFill>
                <a:srgbClr val="70511A"/>
              </a:solidFill>
              <a:effectLst>
                <a:innerShdw blurRad="63500" dist="50800" dir="13500000">
                  <a:srgbClr val="000000">
                    <a:alpha val="50000"/>
                  </a:srgbClr>
                </a:innerShdw>
              </a:effectLst>
            </a:endParaRPr>
          </a:p>
          <a:p>
            <a:pPr algn="r"/>
            <a:r>
              <a:rPr lang="ru-RU" sz="2400" b="1" spc="50" dirty="0" smtClean="0">
                <a:ln w="9525">
                  <a:noFill/>
                </a:ln>
                <a:solidFill>
                  <a:srgbClr val="70511A"/>
                </a:solidFill>
                <a:effectLst>
                  <a:innerShdw blurRad="63500" dist="50800" dir="13500000">
                    <a:srgbClr val="000000">
                      <a:alpha val="50000"/>
                    </a:srgbClr>
                  </a:innerShdw>
                </a:effectLst>
              </a:rPr>
              <a:t>Дипломатический этикет – основа делового общения</a:t>
            </a:r>
            <a:endParaRPr lang="ru-RU" sz="2400" b="1" spc="50" dirty="0" smtClean="0">
              <a:ln w="9525">
                <a:noFill/>
              </a:ln>
              <a:solidFill>
                <a:srgbClr val="70511A"/>
              </a:solidFill>
              <a:effectLst>
                <a:innerShdw blurRad="63500" dist="50800" dir="13500000">
                  <a:srgbClr val="000000">
                    <a:alpha val="50000"/>
                  </a:srgbClr>
                </a:innerShdw>
              </a:effectLst>
            </a:endParaRPr>
          </a:p>
          <a:p>
            <a:pPr algn="r"/>
            <a:endParaRPr lang="ru-RU" sz="2400" b="1" cap="none" spc="50" dirty="0">
              <a:ln w="9525">
                <a:noFill/>
              </a:ln>
              <a:solidFill>
                <a:srgbClr val="70511A"/>
              </a:solidFill>
              <a:effectLst>
                <a:innerShdw blurRad="63500" dist="50800" dir="13500000">
                  <a:srgbClr val="000000">
                    <a:alpha val="50000"/>
                  </a:srgbClr>
                </a:innerShdw>
              </a:effectLst>
            </a:endParaRPr>
          </a:p>
          <a:p>
            <a:pPr algn="r"/>
            <a:endParaRPr lang="ru-RU" sz="2400" b="1" spc="50" dirty="0" smtClean="0">
              <a:ln w="9525">
                <a:noFill/>
              </a:ln>
              <a:solidFill>
                <a:srgbClr val="70511A"/>
              </a:solidFill>
              <a:effectLst>
                <a:innerShdw blurRad="63500" dist="50800" dir="13500000">
                  <a:srgbClr val="000000">
                    <a:alpha val="50000"/>
                  </a:srgbClr>
                </a:innerShdw>
              </a:effectLst>
            </a:endParaRPr>
          </a:p>
          <a:p>
            <a:pPr algn="r"/>
            <a:endParaRPr lang="ru-RU" sz="2400" b="1" cap="none" spc="50" dirty="0">
              <a:ln w="9525">
                <a:noFill/>
              </a:ln>
              <a:solidFill>
                <a:srgbClr val="70511A"/>
              </a:solidFill>
              <a:effectLst>
                <a:innerShdw blurRad="63500" dist="50800" dir="13500000">
                  <a:srgbClr val="000000">
                    <a:alpha val="50000"/>
                  </a:srgbClr>
                </a:innerShdw>
              </a:effectLst>
            </a:endParaRPr>
          </a:p>
          <a:p>
            <a:pPr algn="r"/>
            <a:endParaRPr lang="ru-RU" sz="2400" b="1" spc="50" dirty="0" smtClean="0">
              <a:ln w="9525">
                <a:noFill/>
              </a:ln>
              <a:solidFill>
                <a:srgbClr val="70511A"/>
              </a:solidFill>
              <a:effectLst>
                <a:innerShdw blurRad="63500" dist="50800" dir="13500000">
                  <a:srgbClr val="000000">
                    <a:alpha val="50000"/>
                  </a:srgbClr>
                </a:innerShdw>
              </a:effectLst>
            </a:endParaRPr>
          </a:p>
          <a:p>
            <a:pPr algn="r"/>
            <a:endParaRPr lang="ru-RU" sz="2400" b="1" cap="none" spc="50" dirty="0" smtClean="0">
              <a:ln w="9525">
                <a:noFill/>
              </a:ln>
              <a:solidFill>
                <a:srgbClr val="70511A"/>
              </a:solidFill>
              <a:effectLst>
                <a:innerShdw blurRad="63500" dist="50800" dir="13500000">
                  <a:srgbClr val="000000">
                    <a:alpha val="50000"/>
                  </a:srgbClr>
                </a:innerShdw>
              </a:effectLst>
            </a:endParaRPr>
          </a:p>
          <a:p>
            <a:pPr algn="r"/>
            <a:endParaRPr lang="ru-RU" sz="2400" b="1" cap="none" spc="50" dirty="0">
              <a:ln w="9525">
                <a:noFill/>
              </a:ln>
              <a:solidFill>
                <a:srgbClr val="70511A"/>
              </a:solidFill>
              <a:effectLst>
                <a:innerShdw blurRad="63500" dist="50800" dir="13500000">
                  <a:srgbClr val="000000">
                    <a:alpha val="50000"/>
                  </a:srgbClr>
                </a:innerShdw>
              </a:effectLst>
            </a:endParaRPr>
          </a:p>
          <a:p>
            <a:pPr algn="r"/>
            <a:r>
              <a:rPr lang="ru-RU" b="1" spc="50" dirty="0" smtClean="0">
                <a:ln w="9525">
                  <a:noFill/>
                </a:ln>
                <a:solidFill>
                  <a:srgbClr val="70511A"/>
                </a:solidFill>
                <a:effectLst>
                  <a:innerShdw blurRad="63500" dist="50800" dir="13500000">
                    <a:srgbClr val="000000">
                      <a:alpha val="50000"/>
                    </a:srgbClr>
                  </a:innerShdw>
                </a:effectLst>
              </a:rPr>
              <a:t>Сост. Абашева Е. А. , 2020</a:t>
            </a:r>
          </a:p>
          <a:p>
            <a:pPr algn="r"/>
            <a:endParaRPr lang="ru-RU" sz="1400" b="1" spc="50" dirty="0">
              <a:ln w="0">
                <a:solidFill>
                  <a:srgbClr val="877841"/>
                </a:solidFill>
              </a:ln>
              <a:solidFill>
                <a:srgbClr val="70511A"/>
              </a:solidFill>
              <a:effectLst>
                <a:innerShdw blurRad="63500" dist="50800" dir="13500000">
                  <a:srgbClr val="000000">
                    <a:alpha val="50000"/>
                  </a:srgbClr>
                </a:innerShdw>
              </a:effectLst>
            </a:endParaRPr>
          </a:p>
          <a:p>
            <a:pPr algn="r"/>
            <a:endParaRPr lang="ru-RU" sz="1400" b="1" spc="50" dirty="0" smtClean="0">
              <a:ln w="0">
                <a:solidFill>
                  <a:srgbClr val="877841"/>
                </a:solidFill>
              </a:ln>
              <a:solidFill>
                <a:srgbClr val="70511A"/>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4054310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 y="0"/>
            <a:ext cx="12191999" cy="6875425"/>
          </a:xfrm>
          <a:prstGeom prst="rect">
            <a:avLst/>
          </a:prstGeom>
          <a:solidFill>
            <a:srgbClr val="DCD5A0"/>
          </a:solidFill>
          <a:ln w="38100">
            <a:solidFill>
              <a:srgbClr val="7051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ru-RU" dirty="0"/>
          </a:p>
        </p:txBody>
      </p:sp>
      <p:sp>
        <p:nvSpPr>
          <p:cNvPr id="2" name="Заголовок 1"/>
          <p:cNvSpPr>
            <a:spLocks noGrp="1"/>
          </p:cNvSpPr>
          <p:nvPr>
            <p:ph type="title"/>
          </p:nvPr>
        </p:nvSpPr>
        <p:spPr>
          <a:xfrm>
            <a:off x="2397794" y="715293"/>
            <a:ext cx="4829271" cy="4220264"/>
          </a:xfrm>
        </p:spPr>
        <p:txBody>
          <a:bodyPr>
            <a:normAutofit fontScale="90000"/>
          </a:bodyPr>
          <a:lstStyle/>
          <a:p>
            <a:r>
              <a:rPr lang="ru-RU" sz="2000" dirty="0" smtClean="0"/>
              <a:t/>
            </a:r>
            <a:br>
              <a:rPr lang="ru-RU" sz="2000" dirty="0" smtClean="0"/>
            </a:br>
            <a:r>
              <a:rPr lang="ru-RU" sz="2000" dirty="0"/>
              <a:t/>
            </a:r>
            <a:br>
              <a:rPr lang="ru-RU" sz="2000" dirty="0"/>
            </a:br>
            <a:r>
              <a:rPr lang="ru-RU" sz="2200" b="1" dirty="0">
                <a:solidFill>
                  <a:srgbClr val="AF7205"/>
                </a:solidFill>
              </a:rPr>
              <a:t>Протокол </a:t>
            </a:r>
            <a:r>
              <a:rPr lang="ru-RU" sz="2200" b="1" dirty="0" smtClean="0">
                <a:solidFill>
                  <a:srgbClr val="AF7205"/>
                </a:solidFill>
              </a:rPr>
              <a:t>регламентирует:</a:t>
            </a:r>
            <a:br>
              <a:rPr lang="ru-RU" sz="2200" b="1" dirty="0" smtClean="0">
                <a:solidFill>
                  <a:srgbClr val="AF7205"/>
                </a:solidFill>
              </a:rPr>
            </a:br>
            <a:r>
              <a:rPr lang="ru-RU" sz="2200" dirty="0" smtClean="0"/>
              <a:t/>
            </a:r>
            <a:br>
              <a:rPr lang="ru-RU" sz="2200" dirty="0" smtClean="0"/>
            </a:br>
            <a:r>
              <a:rPr lang="ru-RU" sz="2000" dirty="0" smtClean="0"/>
              <a:t>деятельность </a:t>
            </a:r>
            <a:r>
              <a:rPr lang="ru-RU" sz="2000" dirty="0"/>
              <a:t>органов внешних сношений </a:t>
            </a:r>
            <a:r>
              <a:rPr lang="ru-RU" sz="2000" dirty="0" smtClean="0"/>
              <a:t>и иностранных представителей </a:t>
            </a:r>
            <a:br>
              <a:rPr lang="ru-RU" sz="2000" dirty="0" smtClean="0"/>
            </a:br>
            <a:r>
              <a:rPr lang="ru-RU" sz="2000" dirty="0" smtClean="0"/>
              <a:t/>
            </a:r>
            <a:br>
              <a:rPr lang="ru-RU" sz="2000" dirty="0" smtClean="0"/>
            </a:br>
            <a:r>
              <a:rPr lang="ru-RU" sz="2000" dirty="0" smtClean="0"/>
              <a:t>улаживает </a:t>
            </a:r>
            <a:r>
              <a:rPr lang="ru-RU" sz="2000" dirty="0"/>
              <a:t>вопросы протокольного </a:t>
            </a:r>
            <a:r>
              <a:rPr lang="ru-RU" sz="2000" dirty="0" smtClean="0"/>
              <a:t>старшинства </a:t>
            </a:r>
            <a:br>
              <a:rPr lang="ru-RU" sz="2000" dirty="0" smtClean="0"/>
            </a:br>
            <a:r>
              <a:rPr lang="ru-RU" sz="2000" dirty="0" smtClean="0"/>
              <a:t/>
            </a:r>
            <a:br>
              <a:rPr lang="ru-RU" sz="2000" dirty="0" smtClean="0"/>
            </a:br>
            <a:r>
              <a:rPr lang="ru-RU" sz="2000" dirty="0" smtClean="0"/>
              <a:t>определяет </a:t>
            </a:r>
            <a:r>
              <a:rPr lang="ru-RU" sz="2000" dirty="0"/>
              <a:t>рамки, церемониал и этикет </a:t>
            </a:r>
            <a:r>
              <a:rPr lang="ru-RU" sz="2000" dirty="0" smtClean="0"/>
              <a:t>протокольных мероприятий и торжественных актов   </a:t>
            </a:r>
            <a:br>
              <a:rPr lang="ru-RU" sz="2000" dirty="0" smtClean="0"/>
            </a:br>
            <a:r>
              <a:rPr lang="ru-RU" sz="2000" dirty="0"/>
              <a:t/>
            </a:r>
            <a:br>
              <a:rPr lang="ru-RU" sz="2000" dirty="0"/>
            </a:br>
            <a:r>
              <a:rPr lang="ru-RU" sz="2000" dirty="0" smtClean="0"/>
              <a:t>правила официальной </a:t>
            </a:r>
            <a:r>
              <a:rPr lang="ru-RU" sz="2000" dirty="0"/>
              <a:t>и </a:t>
            </a:r>
            <a:r>
              <a:rPr lang="ru-RU" sz="2000" dirty="0" smtClean="0"/>
              <a:t>личной переписки.</a:t>
            </a:r>
            <a:endParaRPr lang="ru-RU" sz="2000" dirty="0"/>
          </a:p>
        </p:txBody>
      </p:sp>
      <p:sp>
        <p:nvSpPr>
          <p:cNvPr id="4" name="Текст 3"/>
          <p:cNvSpPr>
            <a:spLocks noGrp="1"/>
          </p:cNvSpPr>
          <p:nvPr>
            <p:ph type="body" sz="half" idx="2"/>
          </p:nvPr>
        </p:nvSpPr>
        <p:spPr>
          <a:xfrm>
            <a:off x="73613" y="5500630"/>
            <a:ext cx="8012136" cy="1287404"/>
          </a:xfrm>
        </p:spPr>
        <p:txBody>
          <a:bodyPr>
            <a:normAutofit/>
          </a:bodyPr>
          <a:lstStyle/>
          <a:p>
            <a:r>
              <a:rPr lang="ru-RU" dirty="0">
                <a:effectLst>
                  <a:outerShdw blurRad="38100" dist="38100" dir="2700000" algn="tl">
                    <a:srgbClr val="000000">
                      <a:alpha val="43137"/>
                    </a:srgbClr>
                  </a:outerShdw>
                </a:effectLst>
              </a:rPr>
              <a:t>Нарушение правил </a:t>
            </a:r>
            <a:r>
              <a:rPr lang="ru-RU" dirty="0" smtClean="0">
                <a:effectLst>
                  <a:outerShdw blurRad="38100" dist="38100" dir="2700000" algn="tl">
                    <a:srgbClr val="000000">
                      <a:alpha val="43137"/>
                    </a:srgbClr>
                  </a:outerShdw>
                </a:effectLst>
              </a:rPr>
              <a:t>дипломатического протокола </a:t>
            </a:r>
            <a:r>
              <a:rPr lang="ru-RU" dirty="0">
                <a:effectLst>
                  <a:outerShdw blurRad="38100" dist="38100" dir="2700000" algn="tl">
                    <a:srgbClr val="000000">
                      <a:alpha val="43137"/>
                    </a:srgbClr>
                  </a:outerShdw>
                </a:effectLst>
              </a:rPr>
              <a:t>любой страны, особенно преднамеренное, принято рассматривать </a:t>
            </a:r>
            <a:r>
              <a:rPr lang="ru-RU" dirty="0" smtClean="0">
                <a:effectLst>
                  <a:outerShdw blurRad="38100" dist="38100" dir="2700000" algn="tl">
                    <a:srgbClr val="000000">
                      <a:alpha val="43137"/>
                    </a:srgbClr>
                  </a:outerShdw>
                </a:effectLst>
              </a:rPr>
              <a:t>не только </a:t>
            </a:r>
            <a:r>
              <a:rPr lang="ru-RU" dirty="0">
                <a:effectLst>
                  <a:outerShdw blurRad="38100" dist="38100" dir="2700000" algn="tl">
                    <a:srgbClr val="000000">
                      <a:alpha val="43137"/>
                    </a:srgbClr>
                  </a:outerShdw>
                </a:effectLst>
              </a:rPr>
              <a:t>как нарушение </a:t>
            </a:r>
            <a:r>
              <a:rPr lang="ru-RU" dirty="0" smtClean="0">
                <a:effectLst>
                  <a:outerShdw blurRad="38100" dist="38100" dir="2700000" algn="tl">
                    <a:srgbClr val="000000">
                      <a:alpha val="43137"/>
                    </a:srgbClr>
                  </a:outerShdw>
                </a:effectLst>
              </a:rPr>
              <a:t>международной вежливости</a:t>
            </a:r>
            <a:r>
              <a:rPr lang="ru-RU" dirty="0">
                <a:effectLst>
                  <a:outerShdw blurRad="38100" dist="38100" dir="2700000" algn="tl">
                    <a:srgbClr val="000000">
                      <a:alpha val="43137"/>
                    </a:srgbClr>
                  </a:outerShdw>
                </a:effectLst>
              </a:rPr>
              <a:t>, но и как фактор </a:t>
            </a:r>
            <a:r>
              <a:rPr lang="ru-RU" dirty="0" smtClean="0">
                <a:effectLst>
                  <a:outerShdw blurRad="38100" dist="38100" dir="2700000" algn="tl">
                    <a:srgbClr val="000000">
                      <a:alpha val="43137"/>
                    </a:srgbClr>
                  </a:outerShdw>
                </a:effectLst>
              </a:rPr>
              <a:t>нанесения серьезного </a:t>
            </a:r>
            <a:r>
              <a:rPr lang="ru-RU" dirty="0">
                <a:effectLst>
                  <a:outerShdw blurRad="38100" dist="38100" dir="2700000" algn="tl">
                    <a:srgbClr val="000000">
                      <a:alpha val="43137"/>
                    </a:srgbClr>
                  </a:outerShdw>
                </a:effectLst>
              </a:rPr>
              <a:t>ущерба авторитету и </a:t>
            </a:r>
            <a:r>
              <a:rPr lang="ru-RU" dirty="0" smtClean="0">
                <a:effectLst>
                  <a:outerShdw blurRad="38100" dist="38100" dir="2700000" algn="tl">
                    <a:srgbClr val="000000">
                      <a:alpha val="43137"/>
                    </a:srgbClr>
                  </a:outerShdw>
                </a:effectLst>
              </a:rPr>
              <a:t>престижу государства</a:t>
            </a:r>
            <a:r>
              <a:rPr lang="ru-RU" dirty="0">
                <a:effectLst>
                  <a:outerShdw blurRad="38100" dist="38100" dir="2700000" algn="tl">
                    <a:srgbClr val="000000">
                      <a:alpha val="43137"/>
                    </a:srgbClr>
                  </a:outerShdw>
                </a:effectLst>
              </a:rPr>
              <a:t>.</a:t>
            </a:r>
          </a:p>
          <a:p>
            <a:endParaRPr lang="ru-RU" dirty="0"/>
          </a:p>
        </p:txBody>
      </p:sp>
      <p:sp>
        <p:nvSpPr>
          <p:cNvPr id="8" name="Скругленный прямоугольник 7"/>
          <p:cNvSpPr/>
          <p:nvPr/>
        </p:nvSpPr>
        <p:spPr>
          <a:xfrm>
            <a:off x="8229600" y="4826746"/>
            <a:ext cx="3874770" cy="1988820"/>
          </a:xfrm>
          <a:prstGeom prst="roundRect">
            <a:avLst/>
          </a:prstGeom>
          <a:solidFill>
            <a:srgbClr val="FBF6E9"/>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2">
                    <a:lumMod val="75000"/>
                  </a:schemeClr>
                </a:solidFill>
              </a:rPr>
              <a:t>Дипломатический протокол – совокупность общепринятых правил, традиций и</a:t>
            </a:r>
            <a:br>
              <a:rPr lang="ru-RU" sz="1400" b="1" dirty="0">
                <a:solidFill>
                  <a:schemeClr val="tx2">
                    <a:lumMod val="75000"/>
                  </a:schemeClr>
                </a:solidFill>
              </a:rPr>
            </a:br>
            <a:r>
              <a:rPr lang="ru-RU" sz="1400" b="1" dirty="0">
                <a:solidFill>
                  <a:schemeClr val="tx2">
                    <a:lumMod val="75000"/>
                  </a:schemeClr>
                </a:solidFill>
              </a:rPr>
              <a:t>условностей, соблюдаемых правительствами, ведомствами иностранных дел, дипломатическими представительствами, официальными лицами в международном общении</a:t>
            </a:r>
          </a:p>
        </p:txBody>
      </p:sp>
      <p:sp>
        <p:nvSpPr>
          <p:cNvPr id="9" name="TextBox 8"/>
          <p:cNvSpPr txBox="1"/>
          <p:nvPr/>
        </p:nvSpPr>
        <p:spPr>
          <a:xfrm>
            <a:off x="129834" y="180724"/>
            <a:ext cx="8187901" cy="923330"/>
          </a:xfrm>
          <a:prstGeom prst="rect">
            <a:avLst/>
          </a:prstGeom>
          <a:noFill/>
        </p:spPr>
        <p:txBody>
          <a:bodyPr wrap="square" rtlCol="0">
            <a:spAutoFit/>
          </a:bodyPr>
          <a:lstStyle/>
          <a:p>
            <a:r>
              <a:rPr lang="ru-RU" dirty="0"/>
              <a:t>Протокольные нормы, основанные </a:t>
            </a:r>
            <a:r>
              <a:rPr lang="ru-RU" dirty="0" smtClean="0"/>
              <a:t>на принципах «международной </a:t>
            </a:r>
            <a:r>
              <a:rPr lang="ru-RU" dirty="0"/>
              <a:t>вежливости</a:t>
            </a:r>
            <a:r>
              <a:rPr lang="ru-RU" dirty="0" smtClean="0"/>
              <a:t>», тесно </a:t>
            </a:r>
            <a:r>
              <a:rPr lang="ru-RU" dirty="0"/>
              <a:t>переплетаются с нормами </a:t>
            </a:r>
            <a:r>
              <a:rPr lang="ru-RU" dirty="0" smtClean="0"/>
              <a:t>правовыми, которыми </a:t>
            </a:r>
            <a:r>
              <a:rPr lang="ru-RU" dirty="0"/>
              <a:t>регулируются </a:t>
            </a:r>
            <a:r>
              <a:rPr lang="ru-RU" dirty="0" smtClean="0"/>
              <a:t>международные отношения.</a:t>
            </a:r>
            <a:endParaRPr lang="ru-RU" dirty="0"/>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89" y="1888881"/>
            <a:ext cx="1889843" cy="3019947"/>
          </a:xfrm>
          <a:prstGeom prst="rect">
            <a:avLst/>
          </a:prstGeom>
          <a:solidFill>
            <a:srgbClr val="FBF6E9"/>
          </a:solidFill>
          <a:scene3d>
            <a:camera prst="orthographicFront"/>
            <a:lightRig rig="threePt" dir="t"/>
          </a:scene3d>
          <a:sp3d>
            <a:bevelT prst="convex"/>
          </a:sp3d>
        </p:spPr>
      </p:pic>
      <p:sp>
        <p:nvSpPr>
          <p:cNvPr id="11" name="Объект 10"/>
          <p:cNvSpPr>
            <a:spLocks noGrp="1"/>
          </p:cNvSpPr>
          <p:nvPr>
            <p:ph idx="1"/>
          </p:nvPr>
        </p:nvSpPr>
        <p:spPr>
          <a:xfrm>
            <a:off x="8262421" y="357391"/>
            <a:ext cx="3425846" cy="4249021"/>
          </a:xfrm>
        </p:spPr>
        <p:txBody>
          <a:bodyPr>
            <a:normAutofit/>
          </a:bodyPr>
          <a:lstStyle/>
          <a:p>
            <a:pPr marL="0" indent="0">
              <a:buNone/>
            </a:pPr>
            <a:r>
              <a:rPr lang="ru-RU" sz="2000" b="1" dirty="0" smtClean="0">
                <a:solidFill>
                  <a:srgbClr val="AF7205"/>
                </a:solidFill>
              </a:rPr>
              <a:t>    Правила протокола:</a:t>
            </a:r>
          </a:p>
          <a:p>
            <a:pPr marL="0" indent="0">
              <a:buNone/>
            </a:pPr>
            <a:r>
              <a:rPr lang="ru-RU" sz="1800" dirty="0" smtClean="0">
                <a:solidFill>
                  <a:srgbClr val="333021"/>
                </a:solidFill>
              </a:rPr>
              <a:t>основаны </a:t>
            </a:r>
            <a:r>
              <a:rPr lang="ru-RU" sz="1800" dirty="0">
                <a:solidFill>
                  <a:srgbClr val="333021"/>
                </a:solidFill>
              </a:rPr>
              <a:t>на исторически </a:t>
            </a:r>
            <a:r>
              <a:rPr lang="ru-RU" sz="1800" dirty="0" smtClean="0">
                <a:solidFill>
                  <a:srgbClr val="333021"/>
                </a:solidFill>
              </a:rPr>
              <a:t>сложившихся    международных стандартах </a:t>
            </a:r>
          </a:p>
          <a:p>
            <a:pPr marL="0" indent="0">
              <a:buNone/>
            </a:pPr>
            <a:r>
              <a:rPr lang="ru-RU" sz="1800" dirty="0" smtClean="0">
                <a:solidFill>
                  <a:srgbClr val="333021"/>
                </a:solidFill>
              </a:rPr>
              <a:t> являются общепризнанными</a:t>
            </a:r>
          </a:p>
          <a:p>
            <a:pPr marL="0" indent="0">
              <a:buNone/>
            </a:pPr>
            <a:r>
              <a:rPr lang="ru-RU" sz="1800" dirty="0" smtClean="0">
                <a:solidFill>
                  <a:srgbClr val="333021"/>
                </a:solidFill>
              </a:rPr>
              <a:t> соблюдаются более или менее   одинаково </a:t>
            </a:r>
            <a:r>
              <a:rPr lang="ru-RU" sz="1800" dirty="0">
                <a:solidFill>
                  <a:srgbClr val="333021"/>
                </a:solidFill>
              </a:rPr>
              <a:t>во всех странах </a:t>
            </a:r>
            <a:r>
              <a:rPr lang="ru-RU" sz="1800" dirty="0" smtClean="0">
                <a:solidFill>
                  <a:srgbClr val="333021"/>
                </a:solidFill>
              </a:rPr>
              <a:t>мира</a:t>
            </a:r>
          </a:p>
          <a:p>
            <a:pPr marL="0" indent="0">
              <a:buNone/>
            </a:pPr>
            <a:r>
              <a:rPr lang="ru-RU" sz="1800" dirty="0" smtClean="0">
                <a:solidFill>
                  <a:srgbClr val="333021"/>
                </a:solidFill>
              </a:rPr>
              <a:t> </a:t>
            </a:r>
            <a:r>
              <a:rPr lang="ru-RU" sz="1800" dirty="0">
                <a:solidFill>
                  <a:srgbClr val="333021"/>
                </a:solidFill>
              </a:rPr>
              <a:t>затрагивают </a:t>
            </a:r>
            <a:r>
              <a:rPr lang="ru-RU" sz="1800" dirty="0" smtClean="0">
                <a:solidFill>
                  <a:srgbClr val="333021"/>
                </a:solidFill>
              </a:rPr>
              <a:t>практически все </a:t>
            </a:r>
            <a:r>
              <a:rPr lang="ru-RU" sz="1800" dirty="0">
                <a:solidFill>
                  <a:srgbClr val="333021"/>
                </a:solidFill>
              </a:rPr>
              <a:t>сферы </a:t>
            </a:r>
            <a:r>
              <a:rPr lang="ru-RU" sz="1800" dirty="0" smtClean="0">
                <a:solidFill>
                  <a:srgbClr val="333021"/>
                </a:solidFill>
              </a:rPr>
              <a:t>международного общения</a:t>
            </a:r>
          </a:p>
          <a:p>
            <a:pPr marL="0" indent="0">
              <a:buNone/>
            </a:pPr>
            <a:r>
              <a:rPr lang="ru-RU" sz="1800" dirty="0" smtClean="0">
                <a:solidFill>
                  <a:srgbClr val="333021"/>
                </a:solidFill>
              </a:rPr>
              <a:t> </a:t>
            </a:r>
            <a:r>
              <a:rPr lang="ru-RU" sz="1800" dirty="0">
                <a:solidFill>
                  <a:srgbClr val="333021"/>
                </a:solidFill>
              </a:rPr>
              <a:t>определяют</a:t>
            </a:r>
            <a:r>
              <a:rPr lang="ru-RU" sz="1800" i="1" dirty="0">
                <a:solidFill>
                  <a:srgbClr val="333021"/>
                </a:solidFill>
              </a:rPr>
              <a:t> </a:t>
            </a:r>
            <a:r>
              <a:rPr lang="ru-RU" sz="1800" dirty="0">
                <a:solidFill>
                  <a:srgbClr val="333021"/>
                </a:solidFill>
              </a:rPr>
              <a:t>внешнюю форму </a:t>
            </a:r>
            <a:r>
              <a:rPr lang="ru-RU" sz="1800" dirty="0" smtClean="0">
                <a:solidFill>
                  <a:srgbClr val="333021"/>
                </a:solidFill>
              </a:rPr>
              <a:t>тех или </a:t>
            </a:r>
            <a:r>
              <a:rPr lang="ru-RU" sz="1800" dirty="0">
                <a:solidFill>
                  <a:srgbClr val="333021"/>
                </a:solidFill>
              </a:rPr>
              <a:t>иных дипломатических акций</a:t>
            </a:r>
            <a:r>
              <a:rPr lang="ru-RU" sz="1800" i="1" dirty="0">
                <a:solidFill>
                  <a:srgbClr val="333021"/>
                </a:solidFill>
              </a:rPr>
              <a:t>.</a:t>
            </a:r>
          </a:p>
          <a:p>
            <a:pPr marL="0" indent="0">
              <a:buNone/>
            </a:pPr>
            <a:endParaRPr lang="ru-RU" sz="1800" i="1" dirty="0">
              <a:solidFill>
                <a:srgbClr val="333021"/>
              </a:solidFill>
            </a:endParaRPr>
          </a:p>
        </p:txBody>
      </p:sp>
      <p:sp>
        <p:nvSpPr>
          <p:cNvPr id="12" name="4-конечная звезда 11"/>
          <p:cNvSpPr/>
          <p:nvPr/>
        </p:nvSpPr>
        <p:spPr>
          <a:xfrm>
            <a:off x="2226456" y="4670895"/>
            <a:ext cx="136187" cy="151876"/>
          </a:xfrm>
          <a:prstGeom prst="star4">
            <a:avLst/>
          </a:prstGeom>
          <a:solidFill>
            <a:srgbClr val="AF7205"/>
          </a:solidFill>
          <a:ln>
            <a:solidFill>
              <a:srgbClr val="7051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E7E28"/>
              </a:solidFill>
            </a:endParaRPr>
          </a:p>
        </p:txBody>
      </p:sp>
      <p:pic>
        <p:nvPicPr>
          <p:cNvPr id="13" name="Рисунок 12"/>
          <p:cNvPicPr>
            <a:picLocks noChangeAspect="1"/>
          </p:cNvPicPr>
          <p:nvPr/>
        </p:nvPicPr>
        <p:blipFill>
          <a:blip r:embed="rId3"/>
          <a:stretch>
            <a:fillRect/>
          </a:stretch>
        </p:blipFill>
        <p:spPr>
          <a:xfrm>
            <a:off x="2202705" y="2230338"/>
            <a:ext cx="195089" cy="225572"/>
          </a:xfrm>
          <a:prstGeom prst="rect">
            <a:avLst/>
          </a:prstGeom>
        </p:spPr>
      </p:pic>
      <p:pic>
        <p:nvPicPr>
          <p:cNvPr id="15" name="Рисунок 14"/>
          <p:cNvPicPr>
            <a:picLocks noChangeAspect="1"/>
          </p:cNvPicPr>
          <p:nvPr/>
        </p:nvPicPr>
        <p:blipFill>
          <a:blip r:embed="rId4"/>
          <a:stretch>
            <a:fillRect/>
          </a:stretch>
        </p:blipFill>
        <p:spPr>
          <a:xfrm>
            <a:off x="2197006" y="3025745"/>
            <a:ext cx="195089" cy="225572"/>
          </a:xfrm>
          <a:prstGeom prst="rect">
            <a:avLst/>
          </a:prstGeom>
        </p:spPr>
      </p:pic>
      <p:pic>
        <p:nvPicPr>
          <p:cNvPr id="16" name="Рисунок 15"/>
          <p:cNvPicPr>
            <a:picLocks noChangeAspect="1"/>
          </p:cNvPicPr>
          <p:nvPr/>
        </p:nvPicPr>
        <p:blipFill>
          <a:blip r:embed="rId3"/>
          <a:stretch>
            <a:fillRect/>
          </a:stretch>
        </p:blipFill>
        <p:spPr>
          <a:xfrm>
            <a:off x="2197004" y="3703604"/>
            <a:ext cx="195089" cy="225572"/>
          </a:xfrm>
          <a:prstGeom prst="rect">
            <a:avLst/>
          </a:prstGeom>
        </p:spPr>
      </p:pic>
      <p:pic>
        <p:nvPicPr>
          <p:cNvPr id="5" name="Рисунок 4"/>
          <p:cNvPicPr>
            <a:picLocks noChangeAspect="1"/>
          </p:cNvPicPr>
          <p:nvPr/>
        </p:nvPicPr>
        <p:blipFill>
          <a:blip r:embed="rId4"/>
          <a:stretch>
            <a:fillRect/>
          </a:stretch>
        </p:blipFill>
        <p:spPr>
          <a:xfrm>
            <a:off x="8050666" y="1049554"/>
            <a:ext cx="195089" cy="225572"/>
          </a:xfrm>
          <a:prstGeom prst="rect">
            <a:avLst/>
          </a:prstGeom>
        </p:spPr>
      </p:pic>
      <p:pic>
        <p:nvPicPr>
          <p:cNvPr id="6" name="Рисунок 5"/>
          <p:cNvPicPr>
            <a:picLocks noChangeAspect="1"/>
          </p:cNvPicPr>
          <p:nvPr/>
        </p:nvPicPr>
        <p:blipFill>
          <a:blip r:embed="rId4"/>
          <a:stretch>
            <a:fillRect/>
          </a:stretch>
        </p:blipFill>
        <p:spPr>
          <a:xfrm>
            <a:off x="8034000" y="1698914"/>
            <a:ext cx="195089" cy="225572"/>
          </a:xfrm>
          <a:prstGeom prst="rect">
            <a:avLst/>
          </a:prstGeom>
        </p:spPr>
      </p:pic>
      <p:pic>
        <p:nvPicPr>
          <p:cNvPr id="14" name="Рисунок 13"/>
          <p:cNvPicPr>
            <a:picLocks noChangeAspect="1"/>
          </p:cNvPicPr>
          <p:nvPr/>
        </p:nvPicPr>
        <p:blipFill>
          <a:blip r:embed="rId4"/>
          <a:stretch>
            <a:fillRect/>
          </a:stretch>
        </p:blipFill>
        <p:spPr>
          <a:xfrm>
            <a:off x="8046334" y="2224964"/>
            <a:ext cx="195089" cy="225572"/>
          </a:xfrm>
          <a:prstGeom prst="rect">
            <a:avLst/>
          </a:prstGeom>
        </p:spPr>
      </p:pic>
      <p:pic>
        <p:nvPicPr>
          <p:cNvPr id="17" name="Рисунок 16"/>
          <p:cNvPicPr>
            <a:picLocks noChangeAspect="1"/>
          </p:cNvPicPr>
          <p:nvPr/>
        </p:nvPicPr>
        <p:blipFill>
          <a:blip r:embed="rId4"/>
          <a:stretch>
            <a:fillRect/>
          </a:stretch>
        </p:blipFill>
        <p:spPr>
          <a:xfrm>
            <a:off x="8055913" y="2800173"/>
            <a:ext cx="195089" cy="225572"/>
          </a:xfrm>
          <a:prstGeom prst="rect">
            <a:avLst/>
          </a:prstGeom>
        </p:spPr>
      </p:pic>
      <p:pic>
        <p:nvPicPr>
          <p:cNvPr id="18" name="Рисунок 17"/>
          <p:cNvPicPr>
            <a:picLocks noChangeAspect="1"/>
          </p:cNvPicPr>
          <p:nvPr/>
        </p:nvPicPr>
        <p:blipFill>
          <a:blip r:embed="rId4"/>
          <a:stretch>
            <a:fillRect/>
          </a:stretch>
        </p:blipFill>
        <p:spPr>
          <a:xfrm>
            <a:off x="8066076" y="3571446"/>
            <a:ext cx="195089" cy="225572"/>
          </a:xfrm>
          <a:prstGeom prst="rect">
            <a:avLst/>
          </a:prstGeom>
        </p:spPr>
      </p:pic>
    </p:spTree>
    <p:extLst>
      <p:ext uri="{BB962C8B-B14F-4D97-AF65-F5344CB8AC3E}">
        <p14:creationId xmlns:p14="http://schemas.microsoft.com/office/powerpoint/2010/main" val="28074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 y="0"/>
            <a:ext cx="12191999" cy="6846983"/>
          </a:xfrm>
          <a:prstGeom prst="rect">
            <a:avLst/>
          </a:prstGeom>
          <a:solidFill>
            <a:srgbClr val="CCC182"/>
          </a:solidFill>
          <a:ln w="28575">
            <a:solidFill>
              <a:srgbClr val="4936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310346" y="226980"/>
            <a:ext cx="9993381" cy="2240620"/>
          </a:xfrm>
        </p:spPr>
        <p:txBody>
          <a:bodyPr>
            <a:normAutofit fontScale="90000"/>
          </a:bodyPr>
          <a:lstStyle/>
          <a:p>
            <a:r>
              <a:rPr lang="ru-RU" sz="2000" b="1" dirty="0" smtClean="0">
                <a:solidFill>
                  <a:srgbClr val="6F677B"/>
                </a:solidFill>
              </a:rPr>
              <a:t/>
            </a:r>
            <a:br>
              <a:rPr lang="ru-RU" sz="2000" b="1" dirty="0" smtClean="0">
                <a:solidFill>
                  <a:srgbClr val="6F677B"/>
                </a:solidFill>
              </a:rPr>
            </a:br>
            <a:r>
              <a:rPr lang="ru-RU" sz="2000" b="1" dirty="0" smtClean="0">
                <a:solidFill>
                  <a:srgbClr val="C54B77"/>
                </a:solidFill>
              </a:rPr>
              <a:t>Одной </a:t>
            </a:r>
            <a:r>
              <a:rPr lang="ru-RU" sz="2000" b="1" dirty="0">
                <a:solidFill>
                  <a:srgbClr val="C54B77"/>
                </a:solidFill>
              </a:rPr>
              <a:t>из составных частей дипломатического протокола является этикет</a:t>
            </a:r>
            <a:r>
              <a:rPr lang="ru-RU" sz="2400" dirty="0" smtClean="0">
                <a:solidFill>
                  <a:srgbClr val="C54B77"/>
                </a:solidFill>
              </a:rPr>
              <a:t>.</a:t>
            </a:r>
            <a:br>
              <a:rPr lang="ru-RU" sz="2400" dirty="0" smtClean="0">
                <a:solidFill>
                  <a:srgbClr val="C54B77"/>
                </a:solidFill>
              </a:rPr>
            </a:br>
            <a:r>
              <a:rPr lang="ru-RU" sz="2400" dirty="0">
                <a:solidFill>
                  <a:srgbClr val="C54B77"/>
                </a:solidFill>
              </a:rPr>
              <a:t/>
            </a:r>
            <a:br>
              <a:rPr lang="ru-RU" sz="2400" dirty="0">
                <a:solidFill>
                  <a:srgbClr val="C54B77"/>
                </a:solidFill>
              </a:rPr>
            </a:br>
            <a:r>
              <a:rPr lang="ru-RU" sz="1800" dirty="0" smtClean="0"/>
              <a:t>Правила </a:t>
            </a:r>
            <a:r>
              <a:rPr lang="ru-RU" sz="1800" dirty="0"/>
              <a:t>этикета – это своеобразная система межличностных отношений, основанная</a:t>
            </a:r>
            <a:br>
              <a:rPr lang="ru-RU" sz="1800" dirty="0"/>
            </a:br>
            <a:r>
              <a:rPr lang="ru-RU" sz="1800" dirty="0"/>
              <a:t>на внутренней культуре человека и совокупности социально-культурных и исторических</a:t>
            </a:r>
            <a:br>
              <a:rPr lang="ru-RU" sz="1800" dirty="0"/>
            </a:br>
            <a:r>
              <a:rPr lang="ru-RU" sz="1800" dirty="0"/>
              <a:t>традиций общества. </a:t>
            </a:r>
            <a:r>
              <a:rPr lang="en-US" sz="1800" dirty="0" smtClean="0"/>
              <a:t/>
            </a:r>
            <a:br>
              <a:rPr lang="en-US" sz="1800" dirty="0" smtClean="0"/>
            </a:br>
            <a:r>
              <a:rPr lang="ru-RU" sz="1800" dirty="0" smtClean="0"/>
              <a:t/>
            </a:r>
            <a:br>
              <a:rPr lang="ru-RU" sz="1800" dirty="0" smtClean="0"/>
            </a:br>
            <a:endParaRPr lang="ru-RU" sz="1800" dirty="0"/>
          </a:p>
        </p:txBody>
      </p:sp>
      <p:pic>
        <p:nvPicPr>
          <p:cNvPr id="18" name="Объект 1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62133" y="2831590"/>
            <a:ext cx="6129866" cy="3697800"/>
          </a:xfrm>
        </p:spPr>
      </p:pic>
      <p:sp>
        <p:nvSpPr>
          <p:cNvPr id="4" name="Текст 3"/>
          <p:cNvSpPr>
            <a:spLocks noGrp="1"/>
          </p:cNvSpPr>
          <p:nvPr>
            <p:ph type="body" sz="half" idx="2"/>
          </p:nvPr>
        </p:nvSpPr>
        <p:spPr>
          <a:xfrm>
            <a:off x="631972" y="3140269"/>
            <a:ext cx="5694768" cy="4155400"/>
          </a:xfrm>
        </p:spPr>
        <p:txBody>
          <a:bodyPr>
            <a:normAutofit/>
          </a:bodyPr>
          <a:lstStyle/>
          <a:p>
            <a:r>
              <a:rPr lang="ru-RU" sz="2000" b="1" dirty="0">
                <a:solidFill>
                  <a:srgbClr val="49367E"/>
                </a:solidFill>
              </a:rPr>
              <a:t> </a:t>
            </a:r>
            <a:r>
              <a:rPr lang="ru-RU" sz="2000" b="1" dirty="0" smtClean="0">
                <a:solidFill>
                  <a:srgbClr val="49367E"/>
                </a:solidFill>
              </a:rPr>
              <a:t>Нормы этикета:</a:t>
            </a:r>
          </a:p>
          <a:p>
            <a:r>
              <a:rPr lang="ru-RU" sz="1800" dirty="0" smtClean="0"/>
              <a:t>  закрепляют </a:t>
            </a:r>
            <a:r>
              <a:rPr lang="ru-RU" sz="1800" dirty="0"/>
              <a:t>иерархию и субординацию, </a:t>
            </a:r>
            <a:endParaRPr lang="ru-RU" sz="1800" dirty="0" smtClean="0"/>
          </a:p>
          <a:p>
            <a:r>
              <a:rPr lang="ru-RU" sz="1800" dirty="0" smtClean="0"/>
              <a:t>  выполняют </a:t>
            </a:r>
            <a:r>
              <a:rPr lang="ru-RU" sz="1800" dirty="0"/>
              <a:t>дисциплинирующую </a:t>
            </a:r>
            <a:r>
              <a:rPr lang="ru-RU" sz="1800" dirty="0" smtClean="0"/>
              <a:t>функцию</a:t>
            </a:r>
          </a:p>
          <a:p>
            <a:r>
              <a:rPr lang="ru-RU" sz="1800" dirty="0" smtClean="0"/>
              <a:t>  обеспечивают </a:t>
            </a:r>
            <a:r>
              <a:rPr lang="ru-RU" sz="1800" dirty="0"/>
              <a:t>стабильность, порядок, </a:t>
            </a:r>
            <a:endParaRPr lang="ru-RU" sz="1800" dirty="0" smtClean="0"/>
          </a:p>
          <a:p>
            <a:r>
              <a:rPr lang="ru-RU" sz="1800" dirty="0" smtClean="0"/>
              <a:t>  повышают эффективность </a:t>
            </a:r>
            <a:r>
              <a:rPr lang="ru-RU" sz="1800" dirty="0"/>
              <a:t>делового </a:t>
            </a:r>
            <a:r>
              <a:rPr lang="ru-RU" sz="1800" dirty="0" smtClean="0"/>
              <a:t>взаимодействия</a:t>
            </a:r>
          </a:p>
          <a:p>
            <a:r>
              <a:rPr lang="ru-RU" sz="1800" dirty="0" smtClean="0"/>
              <a:t>  помогают </a:t>
            </a:r>
            <a:r>
              <a:rPr lang="ru-RU" sz="1800" dirty="0"/>
              <a:t>избегать конфликтов. </a:t>
            </a:r>
          </a:p>
        </p:txBody>
      </p:sp>
      <p:sp>
        <p:nvSpPr>
          <p:cNvPr id="7" name="Скругленный прямоугольник 6"/>
          <p:cNvSpPr/>
          <p:nvPr/>
        </p:nvSpPr>
        <p:spPr>
          <a:xfrm>
            <a:off x="9694211" y="630258"/>
            <a:ext cx="2049138" cy="1388051"/>
          </a:xfrm>
          <a:prstGeom prst="roundRect">
            <a:avLst/>
          </a:prstGeom>
          <a:solidFill>
            <a:srgbClr val="BE9DE3"/>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9809487" y="641514"/>
            <a:ext cx="2269476" cy="1354217"/>
          </a:xfrm>
          <a:prstGeom prst="rect">
            <a:avLst/>
          </a:prstGeom>
          <a:noFill/>
        </p:spPr>
        <p:txBody>
          <a:bodyPr wrap="square" rtlCol="0">
            <a:spAutoFit/>
          </a:bodyPr>
          <a:lstStyle/>
          <a:p>
            <a:r>
              <a:rPr lang="ru-RU" sz="1600" dirty="0"/>
              <a:t>Этикет - это свод правил поведения, принятых в определенных социальных кругах</a:t>
            </a:r>
            <a:r>
              <a:rPr lang="ru-RU" dirty="0"/>
              <a:t>.</a:t>
            </a:r>
          </a:p>
        </p:txBody>
      </p:sp>
      <p:sp>
        <p:nvSpPr>
          <p:cNvPr id="9" name="4-конечная звезда 8"/>
          <p:cNvSpPr/>
          <p:nvPr/>
        </p:nvSpPr>
        <p:spPr>
          <a:xfrm>
            <a:off x="348695" y="3605850"/>
            <a:ext cx="180622" cy="205601"/>
          </a:xfrm>
          <a:prstGeom prst="star4">
            <a:avLst/>
          </a:prstGeom>
          <a:solidFill>
            <a:srgbClr val="49367E"/>
          </a:solidFill>
          <a:ln>
            <a:solidFill>
              <a:srgbClr val="4936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rgbClr val="49367E"/>
              </a:solidFill>
            </a:endParaRPr>
          </a:p>
        </p:txBody>
      </p:sp>
      <p:sp>
        <p:nvSpPr>
          <p:cNvPr id="10" name="4-конечная звезда 9"/>
          <p:cNvSpPr/>
          <p:nvPr/>
        </p:nvSpPr>
        <p:spPr>
          <a:xfrm>
            <a:off x="348695" y="3961445"/>
            <a:ext cx="180622" cy="205601"/>
          </a:xfrm>
          <a:prstGeom prst="star4">
            <a:avLst/>
          </a:prstGeom>
          <a:solidFill>
            <a:srgbClr val="49367E"/>
          </a:solidFill>
          <a:ln>
            <a:solidFill>
              <a:srgbClr val="4936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pic>
        <p:nvPicPr>
          <p:cNvPr id="19" name="Рисунок 18"/>
          <p:cNvPicPr>
            <a:picLocks noChangeAspect="1"/>
          </p:cNvPicPr>
          <p:nvPr/>
        </p:nvPicPr>
        <p:blipFill>
          <a:blip r:embed="rId3"/>
          <a:stretch>
            <a:fillRect/>
          </a:stretch>
        </p:blipFill>
        <p:spPr>
          <a:xfrm>
            <a:off x="342374" y="4313982"/>
            <a:ext cx="237765" cy="280440"/>
          </a:xfrm>
          <a:prstGeom prst="rect">
            <a:avLst/>
          </a:prstGeom>
        </p:spPr>
      </p:pic>
      <p:pic>
        <p:nvPicPr>
          <p:cNvPr id="20" name="Рисунок 19"/>
          <p:cNvPicPr>
            <a:picLocks noChangeAspect="1"/>
          </p:cNvPicPr>
          <p:nvPr/>
        </p:nvPicPr>
        <p:blipFill>
          <a:blip r:embed="rId3"/>
          <a:stretch>
            <a:fillRect/>
          </a:stretch>
        </p:blipFill>
        <p:spPr>
          <a:xfrm>
            <a:off x="363162" y="5088872"/>
            <a:ext cx="237765" cy="280440"/>
          </a:xfrm>
          <a:prstGeom prst="rect">
            <a:avLst/>
          </a:prstGeom>
        </p:spPr>
      </p:pic>
      <p:pic>
        <p:nvPicPr>
          <p:cNvPr id="21" name="Рисунок 20"/>
          <p:cNvPicPr>
            <a:picLocks noChangeAspect="1"/>
          </p:cNvPicPr>
          <p:nvPr/>
        </p:nvPicPr>
        <p:blipFill>
          <a:blip r:embed="rId3"/>
          <a:stretch>
            <a:fillRect/>
          </a:stretch>
        </p:blipFill>
        <p:spPr>
          <a:xfrm>
            <a:off x="353992" y="4720161"/>
            <a:ext cx="237765" cy="280440"/>
          </a:xfrm>
          <a:prstGeom prst="rect">
            <a:avLst/>
          </a:prstGeom>
        </p:spPr>
      </p:pic>
    </p:spTree>
    <p:extLst>
      <p:ext uri="{BB962C8B-B14F-4D97-AF65-F5344CB8AC3E}">
        <p14:creationId xmlns:p14="http://schemas.microsoft.com/office/powerpoint/2010/main" val="2135961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180" y="0"/>
            <a:ext cx="12192000" cy="6858001"/>
          </a:xfrm>
          <a:prstGeom prst="rect">
            <a:avLst/>
          </a:prstGeom>
          <a:solidFill>
            <a:srgbClr val="D4D19C"/>
          </a:solidFill>
          <a:ln w="28575">
            <a:solidFill>
              <a:srgbClr val="8593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 name="Заголовок 1"/>
          <p:cNvSpPr>
            <a:spLocks noGrp="1"/>
          </p:cNvSpPr>
          <p:nvPr>
            <p:ph type="title"/>
          </p:nvPr>
        </p:nvSpPr>
        <p:spPr>
          <a:xfrm>
            <a:off x="1784194" y="443947"/>
            <a:ext cx="9478537" cy="661160"/>
          </a:xfrm>
        </p:spPr>
        <p:txBody>
          <a:bodyPr>
            <a:normAutofit fontScale="90000"/>
          </a:bodyPr>
          <a:lstStyle/>
          <a:p>
            <a:r>
              <a:rPr lang="ru-RU" sz="1800" b="1" dirty="0">
                <a:ln>
                  <a:solidFill>
                    <a:srgbClr val="85933F"/>
                  </a:solidFill>
                </a:ln>
              </a:rPr>
              <a:t>Основанные на общепринятых правилах вежливости, нормы этикета достаточно универсальны</a:t>
            </a:r>
            <a:r>
              <a:rPr lang="ru-RU" sz="2000" b="1" dirty="0" smtClean="0">
                <a:ln>
                  <a:solidFill>
                    <a:srgbClr val="85933F"/>
                  </a:solidFill>
                </a:ln>
              </a:rPr>
              <a:t>.</a:t>
            </a:r>
            <a:r>
              <a:rPr lang="en-US" sz="2000" b="1" dirty="0" smtClean="0">
                <a:ln>
                  <a:solidFill>
                    <a:srgbClr val="85933F"/>
                  </a:solidFill>
                </a:ln>
              </a:rPr>
              <a:t/>
            </a:r>
            <a:br>
              <a:rPr lang="en-US" sz="2000" b="1" dirty="0" smtClean="0">
                <a:ln>
                  <a:solidFill>
                    <a:srgbClr val="85933F"/>
                  </a:solidFill>
                </a:ln>
              </a:rPr>
            </a:br>
            <a:r>
              <a:rPr lang="en-US" sz="2400" b="1" dirty="0" smtClean="0">
                <a:ln>
                  <a:solidFill>
                    <a:srgbClr val="85933F"/>
                  </a:solidFill>
                </a:ln>
              </a:rPr>
              <a:t/>
            </a:r>
            <a:br>
              <a:rPr lang="en-US" sz="2400" b="1" dirty="0" smtClean="0">
                <a:ln>
                  <a:solidFill>
                    <a:srgbClr val="85933F"/>
                  </a:solidFill>
                </a:ln>
              </a:rPr>
            </a:br>
            <a:r>
              <a:rPr lang="ru-RU" sz="2400" b="1" dirty="0" smtClean="0">
                <a:ln>
                  <a:solidFill>
                    <a:srgbClr val="85933F"/>
                  </a:solidFill>
                </a:ln>
              </a:rPr>
              <a:t>Можно выделить несколько видов этикета:</a:t>
            </a:r>
            <a:endParaRPr lang="ru-RU" sz="2400" b="1" dirty="0">
              <a:ln>
                <a:solidFill>
                  <a:srgbClr val="85933F"/>
                </a:solidFill>
              </a:ln>
            </a:endParaRPr>
          </a:p>
        </p:txBody>
      </p:sp>
      <p:graphicFrame>
        <p:nvGraphicFramePr>
          <p:cNvPr id="8" name="Схема 7"/>
          <p:cNvGraphicFramePr/>
          <p:nvPr>
            <p:extLst>
              <p:ext uri="{D42A27DB-BD31-4B8C-83A1-F6EECF244321}">
                <p14:modId xmlns:p14="http://schemas.microsoft.com/office/powerpoint/2010/main" val="3382427992"/>
              </p:ext>
            </p:extLst>
          </p:nvPr>
        </p:nvGraphicFramePr>
        <p:xfrm>
          <a:off x="268077" y="870932"/>
          <a:ext cx="11674207" cy="5099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TextBox 24"/>
          <p:cNvSpPr txBox="1"/>
          <p:nvPr/>
        </p:nvSpPr>
        <p:spPr>
          <a:xfrm>
            <a:off x="7678755" y="3548161"/>
            <a:ext cx="1663547" cy="1384995"/>
          </a:xfrm>
          <a:prstGeom prst="rect">
            <a:avLst/>
          </a:prstGeom>
          <a:noFill/>
        </p:spPr>
        <p:txBody>
          <a:bodyPr wrap="square" rtlCol="0">
            <a:spAutoFit/>
          </a:bodyPr>
          <a:lstStyle/>
          <a:p>
            <a:pPr algn="ctr"/>
            <a:r>
              <a:rPr lang="ru-RU" sz="1400" dirty="0" smtClean="0"/>
              <a:t>Самый молодой, так же регламентирует поведение на официальных мероприятиях</a:t>
            </a:r>
            <a:endParaRPr lang="ru-RU" sz="1400" dirty="0"/>
          </a:p>
        </p:txBody>
      </p:sp>
      <p:sp>
        <p:nvSpPr>
          <p:cNvPr id="26" name="TextBox 25"/>
          <p:cNvSpPr txBox="1"/>
          <p:nvPr/>
        </p:nvSpPr>
        <p:spPr>
          <a:xfrm>
            <a:off x="9981281" y="3548161"/>
            <a:ext cx="1860015" cy="3108543"/>
          </a:xfrm>
          <a:prstGeom prst="rect">
            <a:avLst/>
          </a:prstGeom>
          <a:noFill/>
        </p:spPr>
        <p:txBody>
          <a:bodyPr wrap="square" rtlCol="0">
            <a:spAutoFit/>
          </a:bodyPr>
          <a:lstStyle/>
          <a:p>
            <a:pPr algn="ctr"/>
            <a:r>
              <a:rPr lang="ru-RU" sz="1400" dirty="0" smtClean="0"/>
              <a:t>Правила и нормы поведения дипломатов и других официальных лиц различных государств в отношениях друг с другом, а также на различных официальных дипломатических мероприятиях (приемы, визиты, переговоры, встречи делегаций и т.п.</a:t>
            </a:r>
            <a:endParaRPr lang="ru-RU" sz="1400" dirty="0"/>
          </a:p>
        </p:txBody>
      </p:sp>
    </p:spTree>
    <p:extLst>
      <p:ext uri="{BB962C8B-B14F-4D97-AF65-F5344CB8AC3E}">
        <p14:creationId xmlns:p14="http://schemas.microsoft.com/office/powerpoint/2010/main" val="180063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8270022" y="2102801"/>
            <a:ext cx="3587305" cy="4652352"/>
          </a:xfrm>
          <a:prstGeom prst="rect">
            <a:avLst/>
          </a:prstGeom>
          <a:solidFill>
            <a:srgbClr val="CCC98E"/>
          </a:solidFill>
          <a:ln>
            <a:solidFill>
              <a:srgbClr val="737B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8270023" y="2160270"/>
            <a:ext cx="3587305" cy="4606313"/>
          </a:xfrm>
          <a:prstGeom prst="rect">
            <a:avLst/>
          </a:prstGeom>
          <a:solidFill>
            <a:srgbClr val="CCC9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1" y="0"/>
            <a:ext cx="12192000" cy="6858000"/>
          </a:xfrm>
          <a:prstGeom prst="rect">
            <a:avLst/>
          </a:prstGeom>
          <a:solidFill>
            <a:srgbClr val="C1BD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mtClean="0"/>
          </a:p>
          <a:p>
            <a:pPr algn="ctr"/>
            <a:endParaRPr lang="ru-RU" dirty="0"/>
          </a:p>
        </p:txBody>
      </p:sp>
      <p:sp>
        <p:nvSpPr>
          <p:cNvPr id="3" name="TextBox 2"/>
          <p:cNvSpPr txBox="1"/>
          <p:nvPr/>
        </p:nvSpPr>
        <p:spPr>
          <a:xfrm flipH="1">
            <a:off x="4670248" y="3969455"/>
            <a:ext cx="2791762" cy="2446824"/>
          </a:xfrm>
          <a:prstGeom prst="rect">
            <a:avLst/>
          </a:prstGeom>
          <a:noFill/>
        </p:spPr>
        <p:txBody>
          <a:bodyPr wrap="square" rtlCol="0">
            <a:spAutoFit/>
          </a:bodyPr>
          <a:lstStyle/>
          <a:p>
            <a:pPr>
              <a:lnSpc>
                <a:spcPct val="150000"/>
              </a:lnSpc>
            </a:pPr>
            <a:r>
              <a:rPr lang="ru-RU" b="1" dirty="0" smtClean="0">
                <a:solidFill>
                  <a:srgbClr val="414517"/>
                </a:solidFill>
              </a:rPr>
              <a:t>национальные</a:t>
            </a:r>
            <a:r>
              <a:rPr lang="ru-RU" b="1" dirty="0">
                <a:solidFill>
                  <a:srgbClr val="414517"/>
                </a:solidFill>
              </a:rPr>
              <a:t>, </a:t>
            </a:r>
            <a:r>
              <a:rPr lang="ru-RU" b="1" dirty="0" smtClean="0">
                <a:solidFill>
                  <a:srgbClr val="414517"/>
                </a:solidFill>
              </a:rPr>
              <a:t> </a:t>
            </a:r>
          </a:p>
          <a:p>
            <a:pPr>
              <a:lnSpc>
                <a:spcPct val="150000"/>
              </a:lnSpc>
            </a:pPr>
            <a:r>
              <a:rPr lang="ru-RU" b="1" dirty="0" smtClean="0">
                <a:solidFill>
                  <a:srgbClr val="414517"/>
                </a:solidFill>
              </a:rPr>
              <a:t>культурные</a:t>
            </a:r>
            <a:r>
              <a:rPr lang="ru-RU" b="1" dirty="0">
                <a:solidFill>
                  <a:srgbClr val="414517"/>
                </a:solidFill>
              </a:rPr>
              <a:t>, </a:t>
            </a:r>
            <a:endParaRPr lang="ru-RU" b="1" dirty="0" smtClean="0">
              <a:solidFill>
                <a:srgbClr val="414517"/>
              </a:solidFill>
            </a:endParaRPr>
          </a:p>
          <a:p>
            <a:pPr>
              <a:lnSpc>
                <a:spcPct val="150000"/>
              </a:lnSpc>
            </a:pPr>
            <a:r>
              <a:rPr lang="ru-RU" b="1" dirty="0" smtClean="0">
                <a:solidFill>
                  <a:srgbClr val="414517"/>
                </a:solidFill>
              </a:rPr>
              <a:t>религиозные </a:t>
            </a:r>
          </a:p>
          <a:p>
            <a:pPr>
              <a:lnSpc>
                <a:spcPct val="150000"/>
              </a:lnSpc>
            </a:pPr>
            <a:r>
              <a:rPr lang="ru-RU" b="1" dirty="0" smtClean="0">
                <a:solidFill>
                  <a:srgbClr val="414517"/>
                </a:solidFill>
              </a:rPr>
              <a:t>исторические </a:t>
            </a:r>
            <a:r>
              <a:rPr lang="ru-RU" b="1" dirty="0">
                <a:solidFill>
                  <a:srgbClr val="414517"/>
                </a:solidFill>
              </a:rPr>
              <a:t>традиции и условности</a:t>
            </a:r>
            <a:r>
              <a:rPr lang="ru-RU" b="1" dirty="0" smtClean="0">
                <a:solidFill>
                  <a:srgbClr val="414517"/>
                </a:solidFill>
              </a:rPr>
              <a:t>.</a:t>
            </a:r>
          </a:p>
          <a:p>
            <a:r>
              <a:rPr lang="ru-RU" dirty="0" smtClean="0"/>
              <a:t> </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0021" y="4751215"/>
            <a:ext cx="3587305" cy="1716149"/>
          </a:xfrm>
          <a:prstGeom prst="rect">
            <a:avLst/>
          </a:prstGeom>
          <a:scene3d>
            <a:camera prst="orthographicFront"/>
            <a:lightRig rig="threePt" dir="t"/>
          </a:scene3d>
          <a:sp3d>
            <a:bevelT/>
          </a:sp3d>
        </p:spPr>
      </p:pic>
      <p:sp>
        <p:nvSpPr>
          <p:cNvPr id="8" name="TextBox 7"/>
          <p:cNvSpPr txBox="1"/>
          <p:nvPr/>
        </p:nvSpPr>
        <p:spPr>
          <a:xfrm>
            <a:off x="8270020" y="1700882"/>
            <a:ext cx="3587305" cy="3046988"/>
          </a:xfrm>
          <a:prstGeom prst="rect">
            <a:avLst/>
          </a:prstGeom>
          <a:solidFill>
            <a:srgbClr val="CCC98E"/>
          </a:solidFill>
          <a:scene3d>
            <a:camera prst="orthographicFront"/>
            <a:lightRig rig="threePt" dir="t"/>
          </a:scene3d>
          <a:sp3d>
            <a:bevelT/>
          </a:sp3d>
        </p:spPr>
        <p:txBody>
          <a:bodyPr wrap="square" rtlCol="0">
            <a:spAutoFit/>
          </a:bodyPr>
          <a:lstStyle/>
          <a:p>
            <a:r>
              <a:rPr lang="ru-RU" sz="1600" dirty="0" smtClean="0"/>
              <a:t>Нормы протокола этикета закрепляют иерархию и субординацию.</a:t>
            </a:r>
          </a:p>
          <a:p>
            <a:endParaRPr lang="ru-RU" sz="1600" dirty="0"/>
          </a:p>
          <a:p>
            <a:r>
              <a:rPr lang="ru-RU" sz="1600" dirty="0" smtClean="0"/>
              <a:t>В дипломатическом этикете – правило протокольного старшинства</a:t>
            </a:r>
          </a:p>
          <a:p>
            <a:endParaRPr lang="ru-RU" sz="1600" dirty="0" smtClean="0"/>
          </a:p>
          <a:p>
            <a:r>
              <a:rPr lang="ru-RU" sz="1600" dirty="0" smtClean="0"/>
              <a:t>В деловом протоколе и этикете: </a:t>
            </a:r>
          </a:p>
          <a:p>
            <a:endParaRPr lang="ru-RU" sz="1600" dirty="0" smtClean="0"/>
          </a:p>
          <a:p>
            <a:r>
              <a:rPr lang="ru-RU" sz="1600" dirty="0" smtClean="0"/>
              <a:t>На первом месте – статус</a:t>
            </a:r>
          </a:p>
          <a:p>
            <a:r>
              <a:rPr lang="ru-RU" sz="1600" dirty="0" smtClean="0"/>
              <a:t>На втором месте – возраст</a:t>
            </a:r>
          </a:p>
          <a:p>
            <a:r>
              <a:rPr lang="ru-RU" sz="1600" dirty="0" smtClean="0"/>
              <a:t>На третьем месте – гендерные различия</a:t>
            </a:r>
            <a:endParaRPr lang="ru-RU" sz="1600" dirty="0"/>
          </a:p>
        </p:txBody>
      </p:sp>
      <p:sp>
        <p:nvSpPr>
          <p:cNvPr id="11" name="TextBox 10"/>
          <p:cNvSpPr txBox="1"/>
          <p:nvPr/>
        </p:nvSpPr>
        <p:spPr>
          <a:xfrm>
            <a:off x="342900" y="311839"/>
            <a:ext cx="11668124" cy="1754326"/>
          </a:xfrm>
          <a:prstGeom prst="rect">
            <a:avLst/>
          </a:prstGeom>
          <a:noFill/>
        </p:spPr>
        <p:txBody>
          <a:bodyPr wrap="square" rtlCol="0">
            <a:spAutoFit/>
          </a:bodyPr>
          <a:lstStyle/>
          <a:p>
            <a:r>
              <a:rPr lang="ru-RU" b="1" dirty="0">
                <a:solidFill>
                  <a:srgbClr val="414517"/>
                </a:solidFill>
              </a:rPr>
              <a:t>Действующие нормы протокола и </a:t>
            </a:r>
            <a:r>
              <a:rPr lang="ru-RU" b="1" dirty="0" smtClean="0">
                <a:solidFill>
                  <a:srgbClr val="414517"/>
                </a:solidFill>
              </a:rPr>
              <a:t>этикета </a:t>
            </a:r>
            <a:r>
              <a:rPr lang="ru-RU" b="1" dirty="0">
                <a:solidFill>
                  <a:srgbClr val="414517"/>
                </a:solidFill>
              </a:rPr>
              <a:t>составляют основу механизма деловых отношений</a:t>
            </a:r>
            <a:r>
              <a:rPr lang="ru-RU" b="1" dirty="0" smtClean="0">
                <a:solidFill>
                  <a:srgbClr val="414517"/>
                </a:solidFill>
              </a:rPr>
              <a:t>.</a:t>
            </a:r>
          </a:p>
          <a:p>
            <a:endParaRPr lang="ru-RU" b="1" dirty="0" smtClean="0">
              <a:solidFill>
                <a:srgbClr val="414517"/>
              </a:solidFill>
            </a:endParaRPr>
          </a:p>
          <a:p>
            <a:r>
              <a:rPr lang="ru-RU" dirty="0">
                <a:solidFill>
                  <a:srgbClr val="414517"/>
                </a:solidFill>
              </a:rPr>
              <a:t>Будучи сведены в единый кодекс и привязаны к определённой сфере деятельности, правила этикета составляют предмет деловой этики. </a:t>
            </a:r>
            <a:endParaRPr lang="ru-RU" dirty="0" smtClean="0">
              <a:solidFill>
                <a:srgbClr val="414517"/>
              </a:solidFill>
            </a:endParaRPr>
          </a:p>
          <a:p>
            <a:endParaRPr lang="ru-RU" dirty="0"/>
          </a:p>
          <a:p>
            <a:r>
              <a:rPr lang="ru-RU" dirty="0" smtClean="0"/>
              <a:t> </a:t>
            </a:r>
            <a:endParaRPr lang="ru-RU" dirty="0"/>
          </a:p>
        </p:txBody>
      </p:sp>
      <p:sp>
        <p:nvSpPr>
          <p:cNvPr id="16" name="TextBox 15"/>
          <p:cNvSpPr txBox="1"/>
          <p:nvPr/>
        </p:nvSpPr>
        <p:spPr>
          <a:xfrm>
            <a:off x="342900" y="1827558"/>
            <a:ext cx="7373261" cy="1200329"/>
          </a:xfrm>
          <a:prstGeom prst="rect">
            <a:avLst/>
          </a:prstGeom>
          <a:noFill/>
        </p:spPr>
        <p:txBody>
          <a:bodyPr wrap="square" rtlCol="0">
            <a:spAutoFit/>
          </a:bodyPr>
          <a:lstStyle/>
          <a:p>
            <a:r>
              <a:rPr lang="ru-RU" dirty="0">
                <a:solidFill>
                  <a:srgbClr val="414517"/>
                </a:solidFill>
              </a:rPr>
              <a:t>Они представляют собой своеобразный барьер, которым люди того или иного круга или профессии, в том числе дипломаты, ограждают себя от поступков и действий, несовместимых с правилами, принятыми в дипломатическом общении</a:t>
            </a:r>
          </a:p>
        </p:txBody>
      </p:sp>
      <p:pic>
        <p:nvPicPr>
          <p:cNvPr id="18" name="Рисунок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14" y="3969455"/>
            <a:ext cx="3331453" cy="2497909"/>
          </a:xfrm>
          <a:prstGeom prst="rect">
            <a:avLst/>
          </a:prstGeom>
        </p:spPr>
      </p:pic>
      <p:sp>
        <p:nvSpPr>
          <p:cNvPr id="19" name="TextBox 18"/>
          <p:cNvSpPr txBox="1"/>
          <p:nvPr/>
        </p:nvSpPr>
        <p:spPr>
          <a:xfrm>
            <a:off x="342901" y="3242692"/>
            <a:ext cx="6046470" cy="646331"/>
          </a:xfrm>
          <a:prstGeom prst="rect">
            <a:avLst/>
          </a:prstGeom>
          <a:noFill/>
        </p:spPr>
        <p:txBody>
          <a:bodyPr wrap="square" rtlCol="0">
            <a:spAutoFit/>
          </a:bodyPr>
          <a:lstStyle/>
          <a:p>
            <a:r>
              <a:rPr lang="ru-RU" b="1" dirty="0" smtClean="0">
                <a:solidFill>
                  <a:srgbClr val="414517"/>
                </a:solidFill>
              </a:rPr>
              <a:t>Вместе с тем диктуемые правилами протокола и этикета модели поведения всегда учитывают особенности: </a:t>
            </a:r>
            <a:endParaRPr lang="ru-RU" b="1" dirty="0">
              <a:solidFill>
                <a:srgbClr val="414517"/>
              </a:solidFill>
            </a:endParaRPr>
          </a:p>
        </p:txBody>
      </p:sp>
      <p:sp>
        <p:nvSpPr>
          <p:cNvPr id="20" name="4-конечная звезда 19"/>
          <p:cNvSpPr/>
          <p:nvPr/>
        </p:nvSpPr>
        <p:spPr>
          <a:xfrm>
            <a:off x="4388767" y="4197964"/>
            <a:ext cx="194310" cy="172678"/>
          </a:xfrm>
          <a:prstGeom prst="star4">
            <a:avLst/>
          </a:prstGeom>
          <a:solidFill>
            <a:srgbClr val="414517"/>
          </a:solidFill>
          <a:ln>
            <a:solidFill>
              <a:srgbClr val="4145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p:cNvPicPr>
            <a:picLocks noChangeAspect="1"/>
          </p:cNvPicPr>
          <p:nvPr/>
        </p:nvPicPr>
        <p:blipFill>
          <a:blip r:embed="rId4"/>
          <a:stretch>
            <a:fillRect/>
          </a:stretch>
        </p:blipFill>
        <p:spPr>
          <a:xfrm>
            <a:off x="4358415" y="5400492"/>
            <a:ext cx="268247" cy="231668"/>
          </a:xfrm>
          <a:prstGeom prst="rect">
            <a:avLst/>
          </a:prstGeom>
        </p:spPr>
      </p:pic>
      <p:pic>
        <p:nvPicPr>
          <p:cNvPr id="28" name="Рисунок 27"/>
          <p:cNvPicPr>
            <a:picLocks noChangeAspect="1"/>
          </p:cNvPicPr>
          <p:nvPr/>
        </p:nvPicPr>
        <p:blipFill>
          <a:blip r:embed="rId4"/>
          <a:stretch>
            <a:fillRect/>
          </a:stretch>
        </p:blipFill>
        <p:spPr>
          <a:xfrm>
            <a:off x="4358415" y="4961199"/>
            <a:ext cx="268247" cy="231668"/>
          </a:xfrm>
          <a:prstGeom prst="rect">
            <a:avLst/>
          </a:prstGeom>
        </p:spPr>
      </p:pic>
      <p:pic>
        <p:nvPicPr>
          <p:cNvPr id="29" name="Рисунок 28"/>
          <p:cNvPicPr>
            <a:picLocks noChangeAspect="1"/>
          </p:cNvPicPr>
          <p:nvPr/>
        </p:nvPicPr>
        <p:blipFill>
          <a:blip r:embed="rId4"/>
          <a:stretch>
            <a:fillRect/>
          </a:stretch>
        </p:blipFill>
        <p:spPr>
          <a:xfrm>
            <a:off x="4358415" y="4563749"/>
            <a:ext cx="268247" cy="231668"/>
          </a:xfrm>
          <a:prstGeom prst="rect">
            <a:avLst/>
          </a:prstGeom>
        </p:spPr>
      </p:pic>
    </p:spTree>
    <p:extLst>
      <p:ext uri="{BB962C8B-B14F-4D97-AF65-F5344CB8AC3E}">
        <p14:creationId xmlns:p14="http://schemas.microsoft.com/office/powerpoint/2010/main" val="2236816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39446"/>
            <a:ext cx="12192000" cy="6858000"/>
          </a:xfrm>
          <a:prstGeom prst="rect">
            <a:avLst/>
          </a:prstGeom>
          <a:solidFill>
            <a:srgbClr val="CCC182"/>
          </a:solidFill>
          <a:ln w="38100">
            <a:solidFill>
              <a:srgbClr val="E77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1"/>
          <p:cNvSpPr/>
          <p:nvPr/>
        </p:nvSpPr>
        <p:spPr>
          <a:xfrm>
            <a:off x="424912" y="2643808"/>
            <a:ext cx="5346852" cy="3139321"/>
          </a:xfrm>
          <a:prstGeom prst="rect">
            <a:avLst/>
          </a:prstGeom>
        </p:spPr>
        <p:txBody>
          <a:bodyPr wrap="square">
            <a:spAutoFit/>
          </a:bodyPr>
          <a:lstStyle/>
          <a:p>
            <a:endParaRPr lang="ru-RU" dirty="0"/>
          </a:p>
          <a:p>
            <a:r>
              <a:rPr lang="ru-RU" dirty="0"/>
              <a:t>Правила международного этикета </a:t>
            </a:r>
            <a:r>
              <a:rPr lang="ru-RU" dirty="0" smtClean="0"/>
              <a:t>диктуют</a:t>
            </a:r>
          </a:p>
          <a:p>
            <a:endParaRPr lang="ru-RU" dirty="0"/>
          </a:p>
          <a:p>
            <a:pPr marL="285750" indent="-285750">
              <a:buFont typeface="Arial" panose="020B0604020202020204" pitchFamily="34" charset="0"/>
              <a:buChar char="•"/>
            </a:pPr>
            <a:r>
              <a:rPr lang="ru-RU" dirty="0" smtClean="0"/>
              <a:t>формы </a:t>
            </a:r>
            <a:r>
              <a:rPr lang="ru-RU" dirty="0"/>
              <a:t>обращения, </a:t>
            </a:r>
            <a:endParaRPr lang="ru-RU" dirty="0" smtClean="0"/>
          </a:p>
          <a:p>
            <a:pPr marL="285750" indent="-285750">
              <a:buFont typeface="Arial" panose="020B0604020202020204" pitchFamily="34" charset="0"/>
              <a:buChar char="•"/>
            </a:pPr>
            <a:r>
              <a:rPr lang="ru-RU" dirty="0"/>
              <a:t>ф</a:t>
            </a:r>
            <a:r>
              <a:rPr lang="ru-RU" dirty="0" smtClean="0"/>
              <a:t>ормы представления </a:t>
            </a:r>
            <a:r>
              <a:rPr lang="ru-RU" dirty="0"/>
              <a:t>и знакомства, </a:t>
            </a:r>
            <a:endParaRPr lang="ru-RU" dirty="0" smtClean="0"/>
          </a:p>
          <a:p>
            <a:pPr marL="285750" indent="-285750">
              <a:buFont typeface="Arial" panose="020B0604020202020204" pitchFamily="34" charset="0"/>
              <a:buChar char="•"/>
            </a:pPr>
            <a:r>
              <a:rPr lang="ru-RU" dirty="0"/>
              <a:t>ф</a:t>
            </a:r>
            <a:r>
              <a:rPr lang="ru-RU" dirty="0" smtClean="0"/>
              <a:t>ормы приветствия</a:t>
            </a:r>
            <a:r>
              <a:rPr lang="ru-RU" dirty="0"/>
              <a:t>, </a:t>
            </a:r>
            <a:endParaRPr lang="ru-RU" dirty="0" smtClean="0"/>
          </a:p>
          <a:p>
            <a:pPr marL="285750" indent="-285750">
              <a:buFont typeface="Arial" panose="020B0604020202020204" pitchFamily="34" charset="0"/>
              <a:buChar char="•"/>
            </a:pPr>
            <a:r>
              <a:rPr lang="ru-RU" dirty="0" smtClean="0"/>
              <a:t>порядок </a:t>
            </a:r>
            <a:r>
              <a:rPr lang="ru-RU" dirty="0"/>
              <a:t>нанесения визитов, </a:t>
            </a:r>
            <a:endParaRPr lang="ru-RU" dirty="0" smtClean="0"/>
          </a:p>
          <a:p>
            <a:pPr marL="285750" indent="-285750">
              <a:buFont typeface="Arial" panose="020B0604020202020204" pitchFamily="34" charset="0"/>
              <a:buChar char="•"/>
            </a:pPr>
            <a:r>
              <a:rPr lang="ru-RU" dirty="0"/>
              <a:t>п</a:t>
            </a:r>
            <a:r>
              <a:rPr lang="ru-RU" dirty="0" smtClean="0"/>
              <a:t>орядок проведения </a:t>
            </a:r>
            <a:r>
              <a:rPr lang="ru-RU" dirty="0"/>
              <a:t>встреч и бесед, </a:t>
            </a:r>
            <a:endParaRPr lang="ru-RU" dirty="0" smtClean="0"/>
          </a:p>
          <a:p>
            <a:pPr marL="285750" indent="-285750">
              <a:buFont typeface="Arial" panose="020B0604020202020204" pitchFamily="34" charset="0"/>
              <a:buChar char="•"/>
            </a:pPr>
            <a:r>
              <a:rPr lang="ru-RU" dirty="0"/>
              <a:t>п</a:t>
            </a:r>
            <a:r>
              <a:rPr lang="ru-RU" dirty="0" smtClean="0"/>
              <a:t>орядок проведения дипломатических </a:t>
            </a:r>
            <a:r>
              <a:rPr lang="ru-RU" dirty="0"/>
              <a:t>приемов, </a:t>
            </a:r>
            <a:endParaRPr lang="ru-RU" dirty="0" smtClean="0"/>
          </a:p>
          <a:p>
            <a:pPr marL="285750" indent="-285750">
              <a:buFont typeface="Arial" panose="020B0604020202020204" pitchFamily="34" charset="0"/>
              <a:buChar char="•"/>
            </a:pPr>
            <a:r>
              <a:rPr lang="ru-RU" dirty="0" smtClean="0"/>
              <a:t>требования </a:t>
            </a:r>
            <a:r>
              <a:rPr lang="ru-RU" dirty="0"/>
              <a:t>к внешнему виду дипломата, </a:t>
            </a:r>
            <a:endParaRPr lang="ru-RU" dirty="0" smtClean="0"/>
          </a:p>
          <a:p>
            <a:pPr marL="285750" indent="-285750">
              <a:buFont typeface="Arial" panose="020B0604020202020204" pitchFamily="34" charset="0"/>
              <a:buChar char="•"/>
            </a:pPr>
            <a:r>
              <a:rPr lang="ru-RU" dirty="0" smtClean="0"/>
              <a:t>требования поведения </a:t>
            </a:r>
            <a:endParaRPr lang="ru-RU" dirty="0"/>
          </a:p>
        </p:txBody>
      </p:sp>
      <p:sp>
        <p:nvSpPr>
          <p:cNvPr id="4" name="TextBox 3"/>
          <p:cNvSpPr txBox="1"/>
          <p:nvPr/>
        </p:nvSpPr>
        <p:spPr>
          <a:xfrm>
            <a:off x="6625325" y="804231"/>
            <a:ext cx="5160033" cy="2585323"/>
          </a:xfrm>
          <a:prstGeom prst="rect">
            <a:avLst/>
          </a:prstGeom>
          <a:noFill/>
        </p:spPr>
        <p:txBody>
          <a:bodyPr wrap="square" rtlCol="0">
            <a:spAutoFit/>
          </a:bodyPr>
          <a:lstStyle/>
          <a:p>
            <a:r>
              <a:rPr lang="ru-RU" dirty="0"/>
              <a:t>Основополагающим принципом деловой этики выступает принцип международной вежливости, предполагающий строгое соблюдение почтительности и уважение ко всему, что символизирует и представляет государство-партнера. </a:t>
            </a:r>
            <a:endParaRPr lang="ru-RU" dirty="0" smtClean="0"/>
          </a:p>
          <a:p>
            <a:r>
              <a:rPr lang="ru-RU" dirty="0" smtClean="0"/>
              <a:t>Отступление </a:t>
            </a:r>
            <a:r>
              <a:rPr lang="ru-RU" dirty="0"/>
              <a:t>от этих правил может нанести ущерб делу, политическим, экономическим и иным связям страны, ее престижу.</a:t>
            </a:r>
          </a:p>
        </p:txBody>
      </p:sp>
      <p:pic>
        <p:nvPicPr>
          <p:cNvPr id="5" name="Рисунок 4"/>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625325" y="4109891"/>
            <a:ext cx="5160033" cy="2339835"/>
          </a:xfrm>
          <a:prstGeom prst="rect">
            <a:avLst/>
          </a:prstGeom>
        </p:spPr>
      </p:pic>
      <p:sp>
        <p:nvSpPr>
          <p:cNvPr id="6" name="TextBox 5"/>
          <p:cNvSpPr txBox="1"/>
          <p:nvPr/>
        </p:nvSpPr>
        <p:spPr>
          <a:xfrm>
            <a:off x="602257" y="377716"/>
            <a:ext cx="4131325" cy="1231106"/>
          </a:xfrm>
          <a:prstGeom prst="rect">
            <a:avLst/>
          </a:prstGeom>
          <a:noFill/>
        </p:spPr>
        <p:txBody>
          <a:bodyPr wrap="square" rtlCol="0">
            <a:spAutoFit/>
          </a:bodyPr>
          <a:lstStyle/>
          <a:p>
            <a:r>
              <a:rPr lang="ru-RU" sz="2000" dirty="0">
                <a:ln>
                  <a:solidFill>
                    <a:srgbClr val="E77653"/>
                  </a:solidFill>
                </a:ln>
                <a:solidFill>
                  <a:srgbClr val="E77653"/>
                </a:solidFill>
              </a:rPr>
              <a:t>Международный этикет </a:t>
            </a:r>
            <a:r>
              <a:rPr lang="ru-RU" sz="2000" dirty="0" smtClean="0">
                <a:ln>
                  <a:solidFill>
                    <a:schemeClr val="tx1">
                      <a:lumMod val="50000"/>
                      <a:lumOff val="50000"/>
                    </a:schemeClr>
                  </a:solidFill>
                </a:ln>
              </a:rPr>
              <a:t>-</a:t>
            </a:r>
            <a:r>
              <a:rPr lang="ru-RU" sz="2000" dirty="0" smtClean="0">
                <a:ln>
                  <a:solidFill>
                    <a:srgbClr val="E77653"/>
                  </a:solidFill>
                </a:ln>
              </a:rPr>
              <a:t> </a:t>
            </a:r>
            <a:r>
              <a:rPr lang="ru-RU" sz="2000" dirty="0" smtClean="0">
                <a:noFill/>
              </a:rPr>
              <a:t>—-- </a:t>
            </a:r>
            <a:r>
              <a:rPr lang="ru-RU" dirty="0"/>
              <a:t>совокупность общепринятых правил и норм поведения как в официальной, так и неофициальной </a:t>
            </a:r>
            <a:r>
              <a:rPr lang="ru-RU" dirty="0" smtClean="0"/>
              <a:t>обстановке.</a:t>
            </a:r>
            <a:endParaRPr lang="ru-RU" dirty="0"/>
          </a:p>
        </p:txBody>
      </p:sp>
    </p:spTree>
    <p:extLst>
      <p:ext uri="{BB962C8B-B14F-4D97-AF65-F5344CB8AC3E}">
        <p14:creationId xmlns:p14="http://schemas.microsoft.com/office/powerpoint/2010/main" val="1360115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0" y="-11017"/>
            <a:ext cx="12192000" cy="6858000"/>
          </a:xfrm>
          <a:prstGeom prst="rect">
            <a:avLst/>
          </a:prstGeom>
          <a:solidFill>
            <a:srgbClr val="CCC18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9304426" y="318788"/>
            <a:ext cx="2739320" cy="1045893"/>
          </a:xfrm>
          <a:prstGeom prst="roundRect">
            <a:avLst/>
          </a:prstGeom>
          <a:solidFill>
            <a:srgbClr val="F0E698"/>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86456" y="1098289"/>
            <a:ext cx="6242755" cy="452966"/>
          </a:xfrm>
        </p:spPr>
        <p:txBody>
          <a:bodyPr>
            <a:normAutofit/>
          </a:bodyPr>
          <a:lstStyle/>
          <a:p>
            <a:r>
              <a:rPr lang="ru-RU" sz="2000" b="1" dirty="0" smtClean="0">
                <a:ln>
                  <a:solidFill>
                    <a:schemeClr val="accent2">
                      <a:lumMod val="50000"/>
                    </a:schemeClr>
                  </a:solidFill>
                </a:ln>
                <a:solidFill>
                  <a:schemeClr val="accent2">
                    <a:lumMod val="50000"/>
                  </a:schemeClr>
                </a:solidFill>
              </a:rPr>
              <a:t>Требования </a:t>
            </a:r>
            <a:r>
              <a:rPr lang="ru-RU" sz="2000" b="1" dirty="0">
                <a:ln>
                  <a:solidFill>
                    <a:schemeClr val="accent2">
                      <a:lumMod val="50000"/>
                    </a:schemeClr>
                  </a:solidFill>
                </a:ln>
                <a:solidFill>
                  <a:schemeClr val="accent2">
                    <a:lumMod val="50000"/>
                  </a:schemeClr>
                </a:solidFill>
              </a:rPr>
              <a:t>дипломатического этикета </a:t>
            </a:r>
          </a:p>
        </p:txBody>
      </p:sp>
      <p:sp>
        <p:nvSpPr>
          <p:cNvPr id="4" name="Текст 3"/>
          <p:cNvSpPr>
            <a:spLocks noGrp="1"/>
          </p:cNvSpPr>
          <p:nvPr>
            <p:ph type="body" sz="half" idx="2"/>
          </p:nvPr>
        </p:nvSpPr>
        <p:spPr>
          <a:xfrm>
            <a:off x="9287934" y="391501"/>
            <a:ext cx="2739320" cy="900465"/>
          </a:xfrm>
        </p:spPr>
        <p:txBody>
          <a:bodyPr>
            <a:normAutofit fontScale="92500" lnSpcReduction="10000"/>
          </a:bodyPr>
          <a:lstStyle/>
          <a:p>
            <a:pPr algn="r"/>
            <a:r>
              <a:rPr lang="ru-RU" dirty="0" smtClean="0"/>
              <a:t>Средства этикетного общения: </a:t>
            </a:r>
          </a:p>
          <a:p>
            <a:pPr algn="r"/>
            <a:r>
              <a:rPr lang="ru-RU" b="1" dirty="0" smtClean="0">
                <a:solidFill>
                  <a:schemeClr val="accent2">
                    <a:lumMod val="50000"/>
                  </a:schemeClr>
                </a:solidFill>
              </a:rPr>
              <a:t>-</a:t>
            </a:r>
            <a:r>
              <a:rPr lang="ru-RU" dirty="0" smtClean="0"/>
              <a:t> вербальные</a:t>
            </a:r>
          </a:p>
          <a:p>
            <a:pPr algn="r"/>
            <a:r>
              <a:rPr lang="ru-RU" b="1" dirty="0" smtClean="0">
                <a:solidFill>
                  <a:schemeClr val="accent2">
                    <a:lumMod val="50000"/>
                  </a:schemeClr>
                </a:solidFill>
              </a:rPr>
              <a:t>- </a:t>
            </a:r>
            <a:r>
              <a:rPr lang="ru-RU" dirty="0" smtClean="0"/>
              <a:t>невербальные</a:t>
            </a:r>
            <a:endParaRPr lang="ru-RU" dirty="0"/>
          </a:p>
        </p:txBody>
      </p:sp>
      <p:graphicFrame>
        <p:nvGraphicFramePr>
          <p:cNvPr id="5" name="Схема 4"/>
          <p:cNvGraphicFramePr/>
          <p:nvPr>
            <p:extLst>
              <p:ext uri="{D42A27DB-BD31-4B8C-83A1-F6EECF244321}">
                <p14:modId xmlns:p14="http://schemas.microsoft.com/office/powerpoint/2010/main" val="3445145215"/>
              </p:ext>
            </p:extLst>
          </p:nvPr>
        </p:nvGraphicFramePr>
        <p:xfrm>
          <a:off x="286456" y="1727115"/>
          <a:ext cx="9576153" cy="4757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Блок-схема: узел 13"/>
          <p:cNvSpPr/>
          <p:nvPr/>
        </p:nvSpPr>
        <p:spPr>
          <a:xfrm>
            <a:off x="9974441" y="1980654"/>
            <a:ext cx="2052813" cy="2032000"/>
          </a:xfrm>
          <a:prstGeom prst="flowChartConnector">
            <a:avLst/>
          </a:prstGeom>
          <a:solidFill>
            <a:srgbClr val="DB8545"/>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10088210" y="2396489"/>
            <a:ext cx="1878189" cy="1200329"/>
          </a:xfrm>
          <a:prstGeom prst="rect">
            <a:avLst/>
          </a:prstGeom>
          <a:noFill/>
        </p:spPr>
        <p:txBody>
          <a:bodyPr wrap="square" lIns="91440" tIns="45720" rIns="91440" bIns="45720">
            <a:spAutoFit/>
          </a:bodyPr>
          <a:lstStyle/>
          <a:p>
            <a:pPr algn="ctr"/>
            <a:r>
              <a:rPr lang="ru-RU" b="1" cap="none" spc="0" dirty="0" smtClean="0">
                <a:ln w="3175">
                  <a:noFill/>
                  <a:prstDash val="solid"/>
                </a:ln>
                <a:solidFill>
                  <a:schemeClr val="accent2">
                    <a:lumMod val="50000"/>
                  </a:schemeClr>
                </a:solidFill>
                <a:effectLst/>
              </a:rPr>
              <a:t>Основополагающий принцип - международная вежливость</a:t>
            </a:r>
            <a:endParaRPr lang="ru-RU" b="1" cap="none" spc="0" dirty="0">
              <a:ln w="3175">
                <a:noFill/>
                <a:prstDash val="solid"/>
              </a:ln>
              <a:solidFill>
                <a:schemeClr val="accent2">
                  <a:lumMod val="50000"/>
                </a:schemeClr>
              </a:solidFill>
              <a:effectLst/>
            </a:endParaRPr>
          </a:p>
        </p:txBody>
      </p:sp>
    </p:spTree>
    <p:extLst>
      <p:ext uri="{BB962C8B-B14F-4D97-AF65-F5344CB8AC3E}">
        <p14:creationId xmlns:p14="http://schemas.microsoft.com/office/powerpoint/2010/main" val="1555802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151"/>
            <a:ext cx="12191999" cy="6858000"/>
          </a:xfrm>
          <a:prstGeom prst="rect">
            <a:avLst/>
          </a:prstGeom>
          <a:solidFill>
            <a:srgbClr val="CFCF7F"/>
          </a:solidFill>
          <a:ln w="38100">
            <a:solidFill>
              <a:srgbClr val="616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p:cNvSpPr txBox="1"/>
          <p:nvPr/>
        </p:nvSpPr>
        <p:spPr>
          <a:xfrm>
            <a:off x="414475" y="1460902"/>
            <a:ext cx="5716815" cy="2308324"/>
          </a:xfrm>
          <a:prstGeom prst="rect">
            <a:avLst/>
          </a:prstGeom>
          <a:noFill/>
        </p:spPr>
        <p:txBody>
          <a:bodyPr wrap="square" rtlCol="0">
            <a:spAutoFit/>
          </a:bodyPr>
          <a:lstStyle/>
          <a:p>
            <a:pPr marL="285750" indent="-285750">
              <a:buFont typeface="Wingdings" panose="05000000000000000000" pitchFamily="2" charset="2"/>
              <a:buChar char="§"/>
            </a:pPr>
            <a:r>
              <a:rPr lang="ru-RU" dirty="0" smtClean="0"/>
              <a:t>Мужчина</a:t>
            </a:r>
            <a:r>
              <a:rPr lang="ru-RU" dirty="0"/>
              <a:t>, независимо от возраста и служебного положения, всегда представляется женщине </a:t>
            </a:r>
            <a:r>
              <a:rPr lang="ru-RU" dirty="0" smtClean="0"/>
              <a:t>первым. </a:t>
            </a:r>
          </a:p>
          <a:p>
            <a:pPr marL="285750" indent="-285750">
              <a:buFont typeface="Wingdings" panose="05000000000000000000" pitchFamily="2" charset="2"/>
              <a:buChar char="§"/>
            </a:pPr>
            <a:endParaRPr lang="ru-RU" dirty="0" smtClean="0"/>
          </a:p>
          <a:p>
            <a:pPr marL="285750" indent="-285750">
              <a:buFont typeface="Wingdings" panose="05000000000000000000" pitchFamily="2" charset="2"/>
              <a:buChar char="§"/>
            </a:pPr>
            <a:r>
              <a:rPr lang="ru-RU" dirty="0" smtClean="0"/>
              <a:t>Младших </a:t>
            </a:r>
            <a:r>
              <a:rPr lang="ru-RU" dirty="0"/>
              <a:t>по возрасту и служебному положению представляют </a:t>
            </a:r>
            <a:r>
              <a:rPr lang="ru-RU" dirty="0" smtClean="0"/>
              <a:t>старшим. </a:t>
            </a:r>
          </a:p>
          <a:p>
            <a:pPr marL="285750" indent="-285750">
              <a:buFont typeface="Wingdings" panose="05000000000000000000" pitchFamily="2" charset="2"/>
              <a:buChar char="§"/>
            </a:pPr>
            <a:endParaRPr lang="ru-RU" dirty="0" smtClean="0"/>
          </a:p>
          <a:p>
            <a:pPr marL="285750" indent="-285750">
              <a:buFont typeface="Wingdings" panose="05000000000000000000" pitchFamily="2" charset="2"/>
              <a:buChar char="§"/>
            </a:pPr>
            <a:r>
              <a:rPr lang="ru-RU" dirty="0" smtClean="0"/>
              <a:t>При </a:t>
            </a:r>
            <a:r>
              <a:rPr lang="ru-RU" dirty="0"/>
              <a:t>равном положении более молодого представляют старшему, одного человека — группе.</a:t>
            </a:r>
          </a:p>
        </p:txBody>
      </p:sp>
      <p:sp>
        <p:nvSpPr>
          <p:cNvPr id="4" name="TextBox 3"/>
          <p:cNvSpPr txBox="1"/>
          <p:nvPr/>
        </p:nvSpPr>
        <p:spPr>
          <a:xfrm>
            <a:off x="814039" y="217044"/>
            <a:ext cx="3756752" cy="1015663"/>
          </a:xfrm>
          <a:prstGeom prst="rect">
            <a:avLst/>
          </a:prstGeom>
          <a:noFill/>
        </p:spPr>
        <p:txBody>
          <a:bodyPr wrap="square" rtlCol="0">
            <a:spAutoFit/>
          </a:bodyPr>
          <a:lstStyle/>
          <a:p>
            <a:r>
              <a:rPr lang="ru-RU" dirty="0" smtClean="0"/>
              <a:t>Некоторые правила этикета  </a:t>
            </a:r>
          </a:p>
          <a:p>
            <a:endParaRPr lang="ru-RU" dirty="0"/>
          </a:p>
          <a:p>
            <a:r>
              <a:rPr lang="ru-RU" sz="2400" dirty="0" smtClean="0">
                <a:ln>
                  <a:solidFill>
                    <a:srgbClr val="616741"/>
                  </a:solidFill>
                </a:ln>
                <a:solidFill>
                  <a:srgbClr val="616741"/>
                </a:solidFill>
              </a:rPr>
              <a:t>Обращение и знакомство.</a:t>
            </a:r>
            <a:endParaRPr lang="ru-RU" sz="2400" dirty="0">
              <a:ln>
                <a:solidFill>
                  <a:srgbClr val="616741"/>
                </a:solidFill>
              </a:ln>
              <a:solidFill>
                <a:srgbClr val="616741"/>
              </a:solidFill>
            </a:endParaRPr>
          </a:p>
        </p:txBody>
      </p:sp>
      <p:sp>
        <p:nvSpPr>
          <p:cNvPr id="5" name="TextBox 4"/>
          <p:cNvSpPr txBox="1"/>
          <p:nvPr/>
        </p:nvSpPr>
        <p:spPr>
          <a:xfrm>
            <a:off x="8303286" y="235784"/>
            <a:ext cx="3327094" cy="369332"/>
          </a:xfrm>
          <a:prstGeom prst="rect">
            <a:avLst/>
          </a:prstGeom>
          <a:noFill/>
        </p:spPr>
        <p:txBody>
          <a:bodyPr wrap="square" rtlCol="0">
            <a:spAutoFit/>
          </a:bodyPr>
          <a:lstStyle/>
          <a:p>
            <a:r>
              <a:rPr lang="ru-RU" dirty="0">
                <a:ln>
                  <a:solidFill>
                    <a:srgbClr val="616741"/>
                  </a:solidFill>
                </a:ln>
                <a:solidFill>
                  <a:srgbClr val="616741"/>
                </a:solidFill>
              </a:rPr>
              <a:t>Все начинается </a:t>
            </a:r>
            <a:r>
              <a:rPr lang="ru-RU" dirty="0" smtClean="0">
                <a:ln>
                  <a:solidFill>
                    <a:srgbClr val="616741"/>
                  </a:solidFill>
                </a:ln>
                <a:solidFill>
                  <a:srgbClr val="616741"/>
                </a:solidFill>
              </a:rPr>
              <a:t>со знакомства</a:t>
            </a:r>
            <a:endParaRPr lang="ru-RU" dirty="0">
              <a:ln>
                <a:solidFill>
                  <a:srgbClr val="616741"/>
                </a:solidFill>
              </a:ln>
              <a:solidFill>
                <a:srgbClr val="616741"/>
              </a:solidFill>
            </a:endParaRPr>
          </a:p>
        </p:txBody>
      </p:sp>
      <p:sp>
        <p:nvSpPr>
          <p:cNvPr id="6" name="TextBox 5"/>
          <p:cNvSpPr txBox="1"/>
          <p:nvPr/>
        </p:nvSpPr>
        <p:spPr>
          <a:xfrm>
            <a:off x="6774646" y="1232707"/>
            <a:ext cx="4773997" cy="4801314"/>
          </a:xfrm>
          <a:prstGeom prst="rect">
            <a:avLst/>
          </a:prstGeom>
          <a:noFill/>
        </p:spPr>
        <p:txBody>
          <a:bodyPr wrap="square" rtlCol="0">
            <a:spAutoFit/>
          </a:bodyPr>
          <a:lstStyle/>
          <a:p>
            <a:pPr algn="r"/>
            <a:r>
              <a:rPr lang="ru-RU" dirty="0"/>
              <a:t>Во многих странах считается неэтичным самим представлять себя в ситуации знакомства, для этого прибегают к помощи посредника из числа знакомых или коллег. </a:t>
            </a:r>
            <a:endParaRPr lang="ru-RU" dirty="0" smtClean="0"/>
          </a:p>
          <a:p>
            <a:pPr algn="r"/>
            <a:endParaRPr lang="ru-RU" dirty="0" smtClean="0"/>
          </a:p>
          <a:p>
            <a:pPr algn="r"/>
            <a:r>
              <a:rPr lang="ru-RU" dirty="0" smtClean="0"/>
              <a:t>Англичане </a:t>
            </a:r>
            <a:r>
              <a:rPr lang="ru-RU" dirty="0"/>
              <a:t>могут годами посещать один и тот же клуб, занимать соседние кресла и не обмолвиться друг с другом ни словом только потому, что их никто не представил</a:t>
            </a:r>
            <a:r>
              <a:rPr lang="ru-RU" dirty="0" smtClean="0"/>
              <a:t>.</a:t>
            </a:r>
          </a:p>
          <a:p>
            <a:pPr algn="r"/>
            <a:endParaRPr lang="ru-RU" dirty="0" smtClean="0"/>
          </a:p>
          <a:p>
            <a:pPr algn="r"/>
            <a:r>
              <a:rPr lang="ru-RU" dirty="0" smtClean="0"/>
              <a:t> </a:t>
            </a:r>
            <a:r>
              <a:rPr lang="ru-RU" dirty="0"/>
              <a:t>Американцы же, наоборот, легко вступают в общение с незнакомыми людьми, случайными попутчиками и даже с прохожими на улице, завязывают разговор, представляют себя, называя свою фамилию или имя и тем самым демонстрируя свое расположение и доверие.</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229" y="4192858"/>
            <a:ext cx="3727923" cy="2476375"/>
          </a:xfrm>
          <a:prstGeom prst="rect">
            <a:avLst/>
          </a:prstGeom>
        </p:spPr>
      </p:pic>
    </p:spTree>
    <p:extLst>
      <p:ext uri="{BB962C8B-B14F-4D97-AF65-F5344CB8AC3E}">
        <p14:creationId xmlns:p14="http://schemas.microsoft.com/office/powerpoint/2010/main" val="4014606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2973"/>
            <a:ext cx="12192000" cy="6858000"/>
          </a:xfrm>
          <a:prstGeom prst="rect">
            <a:avLst/>
          </a:prstGeom>
          <a:solidFill>
            <a:srgbClr val="CFC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p:cNvSpPr txBox="1"/>
          <p:nvPr/>
        </p:nvSpPr>
        <p:spPr>
          <a:xfrm flipH="1">
            <a:off x="457200" y="99152"/>
            <a:ext cx="4944923" cy="1015663"/>
          </a:xfrm>
          <a:prstGeom prst="rect">
            <a:avLst/>
          </a:prstGeom>
          <a:noFill/>
        </p:spPr>
        <p:txBody>
          <a:bodyPr wrap="square" rtlCol="0">
            <a:spAutoFit/>
          </a:bodyPr>
          <a:lstStyle/>
          <a:p>
            <a:r>
              <a:rPr lang="ru-RU" dirty="0" smtClean="0"/>
              <a:t>Некоторые правила этикета.</a:t>
            </a:r>
          </a:p>
          <a:p>
            <a:endParaRPr lang="ru-RU" dirty="0"/>
          </a:p>
          <a:p>
            <a:r>
              <a:rPr lang="ru-RU" sz="2400" dirty="0" smtClean="0">
                <a:ln>
                  <a:solidFill>
                    <a:srgbClr val="553B21"/>
                  </a:solidFill>
                </a:ln>
                <a:solidFill>
                  <a:srgbClr val="553B21"/>
                </a:solidFill>
              </a:rPr>
              <a:t>Представление</a:t>
            </a:r>
            <a:endParaRPr lang="ru-RU" sz="2400" dirty="0">
              <a:ln>
                <a:solidFill>
                  <a:srgbClr val="553B21"/>
                </a:solidFill>
              </a:ln>
              <a:solidFill>
                <a:srgbClr val="553B21"/>
              </a:solidFill>
            </a:endParaRPr>
          </a:p>
        </p:txBody>
      </p:sp>
      <p:sp>
        <p:nvSpPr>
          <p:cNvPr id="4" name="TextBox 3"/>
          <p:cNvSpPr txBox="1"/>
          <p:nvPr/>
        </p:nvSpPr>
        <p:spPr>
          <a:xfrm>
            <a:off x="4731745" y="99152"/>
            <a:ext cx="7258280" cy="6894195"/>
          </a:xfrm>
          <a:prstGeom prst="rect">
            <a:avLst/>
          </a:prstGeom>
          <a:noFill/>
        </p:spPr>
        <p:txBody>
          <a:bodyPr wrap="square" rtlCol="0">
            <a:spAutoFit/>
          </a:bodyPr>
          <a:lstStyle/>
          <a:p>
            <a:r>
              <a:rPr lang="ru-RU" dirty="0" smtClean="0"/>
              <a:t> </a:t>
            </a:r>
            <a:r>
              <a:rPr lang="ru-RU" sz="2000" dirty="0" smtClean="0">
                <a:ln>
                  <a:solidFill>
                    <a:srgbClr val="553B21"/>
                  </a:solidFill>
                </a:ln>
                <a:solidFill>
                  <a:srgbClr val="553B21"/>
                </a:solidFill>
              </a:rPr>
              <a:t>Однако!</a:t>
            </a:r>
          </a:p>
          <a:p>
            <a:r>
              <a:rPr lang="ru-RU" dirty="0" smtClean="0">
                <a:solidFill>
                  <a:srgbClr val="553B21"/>
                </a:solidFill>
              </a:rPr>
              <a:t>Следует </a:t>
            </a:r>
            <a:r>
              <a:rPr lang="ru-RU" dirty="0">
                <a:solidFill>
                  <a:srgbClr val="553B21"/>
                </a:solidFill>
              </a:rPr>
              <a:t>с уважением и пониманием относиться к национальным обычаям в ситуации приветствия и знакомства, вступающим в противоречие с общепринятыми правилами. </a:t>
            </a:r>
            <a:endParaRPr lang="ru-RU" dirty="0" smtClean="0">
              <a:solidFill>
                <a:srgbClr val="553B21"/>
              </a:solidFill>
            </a:endParaRPr>
          </a:p>
          <a:p>
            <a:endParaRPr lang="ru-RU" dirty="0"/>
          </a:p>
          <a:p>
            <a:r>
              <a:rPr lang="ru-RU" sz="1600" b="1" dirty="0" smtClean="0">
                <a:solidFill>
                  <a:srgbClr val="553B21"/>
                </a:solidFill>
              </a:rPr>
              <a:t>Так</a:t>
            </a:r>
            <a:r>
              <a:rPr lang="ru-RU" sz="1600" b="1" dirty="0">
                <a:solidFill>
                  <a:srgbClr val="553B21"/>
                </a:solidFill>
              </a:rPr>
              <a:t>, при встрече или представлении мужчины и женщины в мусульманских странах рукопожатие неуместно: ислам отвергает даже малейшее прикосновение к женщине, хотя между мужчинами взаимный поцелуй или касание щеками считается естественным. Мусульманин может не пожать протянутую женщиной руку, даже если она занимает высокий пост.</a:t>
            </a:r>
          </a:p>
          <a:p>
            <a:endParaRPr lang="ru-RU" sz="1600" b="1" dirty="0">
              <a:solidFill>
                <a:srgbClr val="553B21"/>
              </a:solidFill>
            </a:endParaRPr>
          </a:p>
          <a:p>
            <a:r>
              <a:rPr lang="ru-RU" sz="1600" b="1" dirty="0">
                <a:solidFill>
                  <a:srgbClr val="553B21"/>
                </a:solidFill>
              </a:rPr>
              <a:t>Не приняты рукопожатия и у народов Юго-Восточной Азии. </a:t>
            </a:r>
            <a:endParaRPr lang="ru-RU" sz="1600" b="1" dirty="0" smtClean="0">
              <a:solidFill>
                <a:srgbClr val="553B21"/>
              </a:solidFill>
            </a:endParaRPr>
          </a:p>
          <a:p>
            <a:endParaRPr lang="ru-RU" sz="1600" b="1" dirty="0" smtClean="0">
              <a:solidFill>
                <a:srgbClr val="553B21"/>
              </a:solidFill>
            </a:endParaRPr>
          </a:p>
          <a:p>
            <a:r>
              <a:rPr lang="ru-RU" sz="1600" b="1" dirty="0" smtClean="0">
                <a:solidFill>
                  <a:srgbClr val="553B21"/>
                </a:solidFill>
              </a:rPr>
              <a:t>Латиноамериканцы </a:t>
            </a:r>
            <a:r>
              <a:rPr lang="ru-RU" sz="1600" b="1" dirty="0">
                <a:solidFill>
                  <a:srgbClr val="553B21"/>
                </a:solidFill>
              </a:rPr>
              <a:t>при встрече обнимаются, легонько похлопывая друг друга по спине, и целуют друг друга в обе щеки (два поцелуя, а не три</a:t>
            </a:r>
            <a:r>
              <a:rPr lang="ru-RU" sz="1600" b="1" dirty="0" smtClean="0">
                <a:solidFill>
                  <a:srgbClr val="553B21"/>
                </a:solidFill>
              </a:rPr>
              <a:t>!).</a:t>
            </a:r>
          </a:p>
          <a:p>
            <a:endParaRPr lang="ru-RU" sz="1600" b="1" dirty="0">
              <a:solidFill>
                <a:srgbClr val="553B21"/>
              </a:solidFill>
            </a:endParaRPr>
          </a:p>
          <a:p>
            <a:r>
              <a:rPr lang="ru-RU" sz="1600" b="1" dirty="0" smtClean="0">
                <a:solidFill>
                  <a:srgbClr val="553B21"/>
                </a:solidFill>
              </a:rPr>
              <a:t>Японцы </a:t>
            </a:r>
            <a:r>
              <a:rPr lang="ru-RU" sz="1600" b="1" dirty="0">
                <a:solidFill>
                  <a:srgbClr val="553B21"/>
                </a:solidFill>
              </a:rPr>
              <a:t>при встрече низко кланяются, застыв в согнутом положении и подняв вверх глаза, причем считается невежливым выпрямиться раньше партнера.</a:t>
            </a:r>
          </a:p>
          <a:p>
            <a:endParaRPr lang="ru-RU" sz="1600" b="1" dirty="0">
              <a:solidFill>
                <a:srgbClr val="553B21"/>
              </a:solidFill>
            </a:endParaRPr>
          </a:p>
          <a:p>
            <a:r>
              <a:rPr lang="ru-RU" dirty="0">
                <a:solidFill>
                  <a:srgbClr val="553B21"/>
                </a:solidFill>
              </a:rPr>
              <a:t>В соответствии с общепринятыми правилами руку подает тот, кому представляют нового знакомого, но если женщина или старший по возрасту или положению не предлагает руки, достаточно слегка поклониться</a:t>
            </a:r>
            <a:r>
              <a:rPr lang="ru-RU" dirty="0" smtClean="0">
                <a:solidFill>
                  <a:srgbClr val="553B21"/>
                </a:solidFill>
              </a:rPr>
              <a:t>.</a:t>
            </a:r>
          </a:p>
          <a:p>
            <a:r>
              <a:rPr lang="ru-RU" dirty="0">
                <a:solidFill>
                  <a:srgbClr val="553B21"/>
                </a:solidFill>
              </a:rPr>
              <a:t>Если мужчина во время представления сидит, он должен встать, женщина же может не вставать.</a:t>
            </a: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084307"/>
            <a:ext cx="3492345" cy="2640515"/>
          </a:xfrm>
          <a:prstGeom prst="rect">
            <a:avLst/>
          </a:prstGeom>
          <a:ln w="19050">
            <a:solidFill>
              <a:srgbClr val="553B21"/>
            </a:solidFill>
          </a:ln>
        </p:spPr>
      </p:pic>
      <p:sp>
        <p:nvSpPr>
          <p:cNvPr id="7" name="TextBox 6"/>
          <p:cNvSpPr txBox="1"/>
          <p:nvPr/>
        </p:nvSpPr>
        <p:spPr>
          <a:xfrm>
            <a:off x="365395" y="1370554"/>
            <a:ext cx="4164375" cy="2369880"/>
          </a:xfrm>
          <a:prstGeom prst="rect">
            <a:avLst/>
          </a:prstGeom>
          <a:noFill/>
        </p:spPr>
        <p:txBody>
          <a:bodyPr wrap="square" rtlCol="0">
            <a:spAutoFit/>
          </a:bodyPr>
          <a:lstStyle/>
          <a:p>
            <a:r>
              <a:rPr lang="ru-RU" dirty="0" smtClean="0"/>
              <a:t>Любое </a:t>
            </a:r>
            <a:r>
              <a:rPr lang="ru-RU" dirty="0"/>
              <a:t>представление </a:t>
            </a:r>
            <a:r>
              <a:rPr lang="ru-RU" dirty="0" smtClean="0"/>
              <a:t>сопровождается</a:t>
            </a:r>
          </a:p>
          <a:p>
            <a:endParaRPr lang="ru-RU" dirty="0" smtClean="0"/>
          </a:p>
          <a:p>
            <a:pPr marL="285750" indent="-285750">
              <a:buFont typeface="Wingdings" panose="05000000000000000000" pitchFamily="2" charset="2"/>
              <a:buChar char="§"/>
            </a:pPr>
            <a:r>
              <a:rPr lang="ru-RU" sz="1600" dirty="0" smtClean="0"/>
              <a:t> </a:t>
            </a:r>
            <a:r>
              <a:rPr lang="ru-RU" sz="1600" dirty="0"/>
              <a:t>легким </a:t>
            </a:r>
            <a:r>
              <a:rPr lang="ru-RU" sz="1600" dirty="0" smtClean="0"/>
              <a:t>поклоном</a:t>
            </a:r>
          </a:p>
          <a:p>
            <a:pPr marL="285750" indent="-285750">
              <a:buFont typeface="Wingdings" panose="05000000000000000000" pitchFamily="2" charset="2"/>
              <a:buChar char="§"/>
            </a:pPr>
            <a:endParaRPr lang="ru-RU" sz="1600" dirty="0" smtClean="0"/>
          </a:p>
          <a:p>
            <a:pPr marL="285750" indent="-285750">
              <a:buFont typeface="Wingdings" panose="05000000000000000000" pitchFamily="2" charset="2"/>
              <a:buChar char="§"/>
            </a:pPr>
            <a:r>
              <a:rPr lang="ru-RU" sz="1600" dirty="0" smtClean="0"/>
              <a:t> улыбкой</a:t>
            </a:r>
          </a:p>
          <a:p>
            <a:pPr marL="285750" indent="-285750">
              <a:buFont typeface="Wingdings" panose="05000000000000000000" pitchFamily="2" charset="2"/>
              <a:buChar char="§"/>
            </a:pPr>
            <a:endParaRPr lang="ru-RU" sz="1600" dirty="0" smtClean="0"/>
          </a:p>
          <a:p>
            <a:pPr marL="285750" indent="-285750">
              <a:buFont typeface="Wingdings" panose="05000000000000000000" pitchFamily="2" charset="2"/>
              <a:buChar char="§"/>
            </a:pPr>
            <a:r>
              <a:rPr lang="ru-RU" sz="1600" dirty="0" smtClean="0"/>
              <a:t> приветствием</a:t>
            </a:r>
          </a:p>
          <a:p>
            <a:pPr marL="285750" indent="-285750">
              <a:buFont typeface="Wingdings" panose="05000000000000000000" pitchFamily="2" charset="2"/>
              <a:buChar char="§"/>
            </a:pPr>
            <a:endParaRPr lang="ru-RU" sz="1600" dirty="0" smtClean="0"/>
          </a:p>
          <a:p>
            <a:pPr marL="285750" indent="-285750">
              <a:buFont typeface="Wingdings" panose="05000000000000000000" pitchFamily="2" charset="2"/>
              <a:buChar char="§"/>
            </a:pPr>
            <a:r>
              <a:rPr lang="ru-RU" sz="1600" dirty="0" smtClean="0"/>
              <a:t>в </a:t>
            </a:r>
            <a:r>
              <a:rPr lang="ru-RU" sz="1600" dirty="0"/>
              <a:t>большинстве случаев рукопожатием</a:t>
            </a:r>
          </a:p>
        </p:txBody>
      </p:sp>
    </p:spTree>
    <p:extLst>
      <p:ext uri="{BB962C8B-B14F-4D97-AF65-F5344CB8AC3E}">
        <p14:creationId xmlns:p14="http://schemas.microsoft.com/office/powerpoint/2010/main" val="4283916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0"/>
            <a:ext cx="12191999" cy="6858000"/>
          </a:xfrm>
          <a:prstGeom prst="rect">
            <a:avLst/>
          </a:prstGeom>
          <a:solidFill>
            <a:srgbClr val="CFCF7F"/>
          </a:solid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TextBox 1"/>
          <p:cNvSpPr txBox="1"/>
          <p:nvPr/>
        </p:nvSpPr>
        <p:spPr>
          <a:xfrm>
            <a:off x="5328368" y="3031058"/>
            <a:ext cx="6239593" cy="3693319"/>
          </a:xfrm>
          <a:prstGeom prst="rect">
            <a:avLst/>
          </a:prstGeom>
          <a:noFill/>
        </p:spPr>
        <p:txBody>
          <a:bodyPr wrap="square" rtlCol="0">
            <a:spAutoFit/>
          </a:bodyPr>
          <a:lstStyle/>
          <a:p>
            <a:endParaRPr lang="ru-RU" dirty="0"/>
          </a:p>
          <a:p>
            <a:r>
              <a:rPr lang="ru-RU" dirty="0" smtClean="0"/>
              <a:t>Однако </a:t>
            </a:r>
            <a:r>
              <a:rPr lang="ru-RU" dirty="0"/>
              <a:t>женщина, входя в помещение, где уже собрались гости, должна первой поздороваться с присутствующими, даже если среди них все мужчины. </a:t>
            </a:r>
            <a:endParaRPr lang="ru-RU" dirty="0" smtClean="0"/>
          </a:p>
          <a:p>
            <a:endParaRPr lang="ru-RU" dirty="0"/>
          </a:p>
          <a:p>
            <a:r>
              <a:rPr lang="ru-RU" dirty="0" smtClean="0"/>
              <a:t>Уходя</a:t>
            </a:r>
            <a:r>
              <a:rPr lang="ru-RU" dirty="0"/>
              <a:t>, женщина также должна попрощаться первой. </a:t>
            </a:r>
            <a:endParaRPr lang="ru-RU" dirty="0" smtClean="0"/>
          </a:p>
          <a:p>
            <a:endParaRPr lang="ru-RU" dirty="0" smtClean="0"/>
          </a:p>
          <a:p>
            <a:r>
              <a:rPr lang="ru-RU" dirty="0" smtClean="0"/>
              <a:t>Что </a:t>
            </a:r>
            <a:r>
              <a:rPr lang="ru-RU" dirty="0"/>
              <a:t>же касается людей равного возраста и статуса, то в этом случае лучше воспользоваться рекомендацией, содержащейся во французском военном уставе, которая гласит: "Из двух офицеров, имеющих равное звание, первым здоровается тот, кто более вежлив и воспитан".</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545" y="1753998"/>
            <a:ext cx="2106539" cy="140180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255" y="3764146"/>
            <a:ext cx="3256156" cy="2630974"/>
          </a:xfrm>
          <a:prstGeom prst="rect">
            <a:avLst/>
          </a:prstGeom>
        </p:spPr>
      </p:pic>
      <p:sp>
        <p:nvSpPr>
          <p:cNvPr id="6" name="TextBox 5"/>
          <p:cNvSpPr txBox="1"/>
          <p:nvPr/>
        </p:nvSpPr>
        <p:spPr>
          <a:xfrm>
            <a:off x="703045" y="491157"/>
            <a:ext cx="3345365" cy="1015663"/>
          </a:xfrm>
          <a:prstGeom prst="rect">
            <a:avLst/>
          </a:prstGeom>
          <a:noFill/>
        </p:spPr>
        <p:txBody>
          <a:bodyPr wrap="square" rtlCol="0">
            <a:spAutoFit/>
          </a:bodyPr>
          <a:lstStyle/>
          <a:p>
            <a:r>
              <a:rPr lang="ru-RU" dirty="0" smtClean="0"/>
              <a:t>Некоторые правила этикета</a:t>
            </a:r>
            <a:endParaRPr lang="ru-RU" dirty="0"/>
          </a:p>
          <a:p>
            <a:endParaRPr lang="ru-RU" dirty="0" smtClean="0"/>
          </a:p>
          <a:p>
            <a:r>
              <a:rPr lang="ru-RU" sz="2400" dirty="0">
                <a:ln>
                  <a:solidFill>
                    <a:schemeClr val="tx2">
                      <a:lumMod val="50000"/>
                    </a:schemeClr>
                  </a:solidFill>
                </a:ln>
                <a:solidFill>
                  <a:schemeClr val="tx2">
                    <a:lumMod val="50000"/>
                  </a:schemeClr>
                </a:solidFill>
              </a:rPr>
              <a:t>П</a:t>
            </a:r>
            <a:r>
              <a:rPr lang="ru-RU" sz="2400" dirty="0" smtClean="0">
                <a:ln>
                  <a:solidFill>
                    <a:schemeClr val="tx2">
                      <a:lumMod val="50000"/>
                    </a:schemeClr>
                  </a:solidFill>
                </a:ln>
                <a:solidFill>
                  <a:schemeClr val="tx2">
                    <a:lumMod val="50000"/>
                  </a:schemeClr>
                </a:solidFill>
              </a:rPr>
              <a:t>риветствие</a:t>
            </a:r>
            <a:endParaRPr lang="ru-RU" sz="2400" dirty="0">
              <a:ln>
                <a:solidFill>
                  <a:schemeClr val="tx2">
                    <a:lumMod val="50000"/>
                  </a:schemeClr>
                </a:solidFill>
              </a:ln>
              <a:solidFill>
                <a:schemeClr val="tx2">
                  <a:lumMod val="50000"/>
                </a:schemeClr>
              </a:solidFill>
            </a:endParaRPr>
          </a:p>
        </p:txBody>
      </p:sp>
      <p:sp>
        <p:nvSpPr>
          <p:cNvPr id="8" name="TextBox 7"/>
          <p:cNvSpPr txBox="1"/>
          <p:nvPr/>
        </p:nvSpPr>
        <p:spPr>
          <a:xfrm>
            <a:off x="703045" y="2034491"/>
            <a:ext cx="3345366" cy="1477328"/>
          </a:xfrm>
          <a:prstGeom prst="rect">
            <a:avLst/>
          </a:prstGeom>
          <a:noFill/>
        </p:spPr>
        <p:txBody>
          <a:bodyPr wrap="square" rtlCol="0">
            <a:spAutoFit/>
          </a:bodyPr>
          <a:lstStyle/>
          <a:p>
            <a:r>
              <a:rPr lang="ru-RU" dirty="0"/>
              <a:t>Правила этикета оговаривают не только формы приветствий, но и условия, в которых наиболее целесообразно применять ту или иную </a:t>
            </a:r>
            <a:r>
              <a:rPr lang="ru-RU" dirty="0" smtClean="0"/>
              <a:t>форму.</a:t>
            </a:r>
            <a:endParaRPr lang="ru-RU" dirty="0"/>
          </a:p>
        </p:txBody>
      </p:sp>
      <p:sp>
        <p:nvSpPr>
          <p:cNvPr id="9" name="TextBox 8"/>
          <p:cNvSpPr txBox="1"/>
          <p:nvPr/>
        </p:nvSpPr>
        <p:spPr>
          <a:xfrm>
            <a:off x="5328368" y="528153"/>
            <a:ext cx="6096000" cy="1477328"/>
          </a:xfrm>
          <a:prstGeom prst="rect">
            <a:avLst/>
          </a:prstGeom>
          <a:noFill/>
        </p:spPr>
        <p:txBody>
          <a:bodyPr wrap="square" rtlCol="0">
            <a:spAutoFit/>
          </a:bodyPr>
          <a:lstStyle/>
          <a:p>
            <a:r>
              <a:rPr lang="ru-RU" dirty="0"/>
              <a:t>На официальных приемах в первую очередь приветствуют хозяйку и хозяина, после них дам (начиная со старших), затем в том же порядке мужчин, и уж потом — всех остальных гостей.</a:t>
            </a:r>
          </a:p>
          <a:p>
            <a:endParaRPr lang="ru-RU" dirty="0"/>
          </a:p>
        </p:txBody>
      </p:sp>
      <p:sp>
        <p:nvSpPr>
          <p:cNvPr id="10" name="Прямоугольник 9"/>
          <p:cNvSpPr/>
          <p:nvPr/>
        </p:nvSpPr>
        <p:spPr>
          <a:xfrm>
            <a:off x="5256573" y="2547234"/>
            <a:ext cx="6096000" cy="646331"/>
          </a:xfrm>
          <a:prstGeom prst="rect">
            <a:avLst/>
          </a:prstGeom>
        </p:spPr>
        <p:txBody>
          <a:bodyPr wrap="square">
            <a:spAutoFit/>
          </a:bodyPr>
          <a:lstStyle/>
          <a:p>
            <a:r>
              <a:rPr lang="ru-RU" dirty="0" smtClean="0"/>
              <a:t>.</a:t>
            </a:r>
            <a:endParaRPr lang="ru-RU" dirty="0"/>
          </a:p>
          <a:p>
            <a:endParaRPr lang="ru-RU" dirty="0"/>
          </a:p>
        </p:txBody>
      </p:sp>
      <p:sp>
        <p:nvSpPr>
          <p:cNvPr id="13" name="TextBox 12"/>
          <p:cNvSpPr txBox="1"/>
          <p:nvPr/>
        </p:nvSpPr>
        <p:spPr>
          <a:xfrm>
            <a:off x="5331897" y="1716237"/>
            <a:ext cx="3608648" cy="1477328"/>
          </a:xfrm>
          <a:prstGeom prst="rect">
            <a:avLst/>
          </a:prstGeom>
          <a:noFill/>
        </p:spPr>
        <p:txBody>
          <a:bodyPr wrap="square" rtlCol="0">
            <a:spAutoFit/>
          </a:bodyPr>
          <a:lstStyle/>
          <a:p>
            <a:r>
              <a:rPr lang="ru-RU" dirty="0"/>
              <a:t>Младшие по возрасту и положению должны первыми приветствовать старших, </a:t>
            </a:r>
            <a:r>
              <a:rPr lang="ru-RU" dirty="0" smtClean="0"/>
              <a:t>мужчины — </a:t>
            </a:r>
            <a:r>
              <a:rPr lang="ru-RU" dirty="0"/>
              <a:t>женщин, входящие — присутствующих</a:t>
            </a:r>
          </a:p>
        </p:txBody>
      </p:sp>
    </p:spTree>
    <p:extLst>
      <p:ext uri="{BB962C8B-B14F-4D97-AF65-F5344CB8AC3E}">
        <p14:creationId xmlns:p14="http://schemas.microsoft.com/office/powerpoint/2010/main" val="3550947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948920"/>
          </a:xfrm>
          <a:prstGeom prst="rect">
            <a:avLst/>
          </a:prstGeom>
          <a:solidFill>
            <a:srgbClr val="CFCF7F"/>
          </a:solidFill>
          <a:ln w="38100">
            <a:solidFill>
              <a:srgbClr val="8353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835356"/>
              </a:solidFill>
            </a:endParaRPr>
          </a:p>
        </p:txBody>
      </p:sp>
      <p:sp>
        <p:nvSpPr>
          <p:cNvPr id="2" name="Заголовок 1"/>
          <p:cNvSpPr>
            <a:spLocks noGrp="1"/>
          </p:cNvSpPr>
          <p:nvPr>
            <p:ph type="title"/>
          </p:nvPr>
        </p:nvSpPr>
        <p:spPr>
          <a:xfrm>
            <a:off x="8237279" y="320888"/>
            <a:ext cx="3623916" cy="1539377"/>
          </a:xfrm>
        </p:spPr>
        <p:txBody>
          <a:bodyPr>
            <a:normAutofit/>
          </a:bodyPr>
          <a:lstStyle/>
          <a:p>
            <a:pPr algn="r"/>
            <a:r>
              <a:rPr lang="ru-RU" sz="2000" b="1" dirty="0" smtClean="0"/>
              <a:t>Некоторые  правила этикета</a:t>
            </a:r>
            <a:br>
              <a:rPr lang="ru-RU" sz="2000" b="1" dirty="0" smtClean="0"/>
            </a:br>
            <a:r>
              <a:rPr lang="ru-RU" sz="2000" b="1" dirty="0" smtClean="0"/>
              <a:t/>
            </a:r>
            <a:br>
              <a:rPr lang="ru-RU" sz="2000" b="1" dirty="0" smtClean="0"/>
            </a:br>
            <a:r>
              <a:rPr lang="ru-RU" sz="2000" b="1" dirty="0" smtClean="0"/>
              <a:t/>
            </a:r>
            <a:br>
              <a:rPr lang="ru-RU" sz="2000" b="1" dirty="0" smtClean="0"/>
            </a:br>
            <a:r>
              <a:rPr lang="ru-RU" sz="2800" b="1" dirty="0" smtClean="0">
                <a:ln>
                  <a:solidFill>
                    <a:srgbClr val="4A3036"/>
                  </a:solidFill>
                </a:ln>
                <a:solidFill>
                  <a:srgbClr val="835356"/>
                </a:solidFill>
              </a:rPr>
              <a:t>Обращение</a:t>
            </a:r>
            <a:endParaRPr lang="ru-RU" sz="2800" b="1" dirty="0">
              <a:ln>
                <a:solidFill>
                  <a:srgbClr val="4A3036"/>
                </a:solidFill>
              </a:ln>
              <a:solidFill>
                <a:srgbClr val="835356"/>
              </a:solidFill>
            </a:endParaRPr>
          </a:p>
        </p:txBody>
      </p:sp>
      <p:pic>
        <p:nvPicPr>
          <p:cNvPr id="6" name="Объект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69467" y="3257162"/>
            <a:ext cx="264904" cy="262759"/>
          </a:xfrm>
          <a:solidFill>
            <a:srgbClr val="CCC590"/>
          </a:solidFill>
        </p:spPr>
      </p:pic>
      <p:sp>
        <p:nvSpPr>
          <p:cNvPr id="4" name="Текст 3"/>
          <p:cNvSpPr>
            <a:spLocks noGrp="1"/>
          </p:cNvSpPr>
          <p:nvPr>
            <p:ph type="body" sz="half" idx="2"/>
          </p:nvPr>
        </p:nvSpPr>
        <p:spPr>
          <a:xfrm>
            <a:off x="521439" y="1317680"/>
            <a:ext cx="7238082" cy="5575459"/>
          </a:xfrm>
          <a:ln>
            <a:noFill/>
          </a:ln>
        </p:spPr>
        <p:txBody>
          <a:bodyPr>
            <a:normAutofit/>
          </a:bodyPr>
          <a:lstStyle/>
          <a:p>
            <a:endParaRPr lang="ru-RU" dirty="0" smtClean="0"/>
          </a:p>
          <a:p>
            <a:r>
              <a:rPr lang="ru-RU" sz="1800" b="1" dirty="0" smtClean="0">
                <a:solidFill>
                  <a:srgbClr val="835356"/>
                </a:solidFill>
              </a:rPr>
              <a:t>Но на официальном мероприятии вольности не допускаются</a:t>
            </a:r>
            <a:r>
              <a:rPr lang="ru-RU" sz="1800" b="1" dirty="0" smtClean="0">
                <a:ln>
                  <a:solidFill>
                    <a:srgbClr val="6A465D"/>
                  </a:solidFill>
                </a:ln>
                <a:solidFill>
                  <a:srgbClr val="835356"/>
                </a:solidFill>
              </a:rPr>
              <a:t>.</a:t>
            </a:r>
            <a:r>
              <a:rPr lang="ru-RU" sz="1800" dirty="0" smtClean="0">
                <a:ln>
                  <a:solidFill>
                    <a:srgbClr val="6A465D"/>
                  </a:solidFill>
                </a:ln>
              </a:rPr>
              <a:t> </a:t>
            </a:r>
          </a:p>
          <a:p>
            <a:r>
              <a:rPr lang="ru-RU" sz="1800" dirty="0" smtClean="0"/>
              <a:t>В письменном тексте, а также устно обращаются:</a:t>
            </a:r>
          </a:p>
          <a:p>
            <a:endParaRPr lang="ru-RU" sz="1800" dirty="0" smtClean="0"/>
          </a:p>
          <a:p>
            <a:r>
              <a:rPr lang="ru-RU" sz="1800" dirty="0" smtClean="0"/>
              <a:t>           </a:t>
            </a:r>
            <a:r>
              <a:rPr lang="ru-RU" sz="2000" dirty="0"/>
              <a:t>г</a:t>
            </a:r>
            <a:r>
              <a:rPr lang="ru-RU" sz="2000" dirty="0" smtClean="0"/>
              <a:t>осподин  </a:t>
            </a:r>
            <a:r>
              <a:rPr lang="ru-RU" sz="1800" dirty="0" smtClean="0"/>
              <a:t>                           </a:t>
            </a:r>
            <a:r>
              <a:rPr lang="ru-RU" sz="2000" dirty="0"/>
              <a:t>п</a:t>
            </a:r>
            <a:r>
              <a:rPr lang="ru-RU" sz="2000" dirty="0" smtClean="0"/>
              <a:t>ан</a:t>
            </a:r>
          </a:p>
          <a:p>
            <a:r>
              <a:rPr lang="ru-RU" sz="1800" dirty="0"/>
              <a:t> </a:t>
            </a:r>
            <a:r>
              <a:rPr lang="ru-RU" sz="1800" dirty="0" smtClean="0"/>
              <a:t>          </a:t>
            </a:r>
            <a:r>
              <a:rPr lang="ru-RU" sz="2000" dirty="0"/>
              <a:t>г</a:t>
            </a:r>
            <a:r>
              <a:rPr lang="ru-RU" sz="2000" dirty="0" smtClean="0"/>
              <a:t>оспожа      </a:t>
            </a:r>
            <a:r>
              <a:rPr lang="ru-RU" sz="1800" dirty="0" smtClean="0"/>
              <a:t>                         </a:t>
            </a:r>
            <a:r>
              <a:rPr lang="ru-RU" sz="2000" dirty="0" smtClean="0"/>
              <a:t>мадам</a:t>
            </a:r>
          </a:p>
          <a:p>
            <a:r>
              <a:rPr lang="ru-RU" dirty="0"/>
              <a:t> </a:t>
            </a:r>
            <a:r>
              <a:rPr lang="ru-RU" dirty="0" smtClean="0"/>
              <a:t>           а так же     </a:t>
            </a:r>
            <a:r>
              <a:rPr lang="ru-RU" dirty="0"/>
              <a:t> </a:t>
            </a:r>
          </a:p>
          <a:p>
            <a:r>
              <a:rPr lang="ru-RU" dirty="0" smtClean="0"/>
              <a:t>             </a:t>
            </a:r>
            <a:r>
              <a:rPr lang="ru-RU" sz="2000" dirty="0"/>
              <a:t>п</a:t>
            </a:r>
            <a:r>
              <a:rPr lang="ru-RU" sz="2000" dirty="0" smtClean="0"/>
              <a:t>о имени и отчеству </a:t>
            </a:r>
            <a:r>
              <a:rPr lang="ru-RU" dirty="0" smtClean="0"/>
              <a:t>(для стран СНГ)</a:t>
            </a:r>
          </a:p>
          <a:p>
            <a:r>
              <a:rPr lang="ru-RU" dirty="0" smtClean="0"/>
              <a:t>Со словом </a:t>
            </a:r>
            <a:r>
              <a:rPr lang="ru-RU" sz="1800" dirty="0" smtClean="0"/>
              <a:t>«господин» </a:t>
            </a:r>
            <a:r>
              <a:rPr lang="ru-RU" dirty="0" smtClean="0"/>
              <a:t>сочетается:</a:t>
            </a:r>
          </a:p>
          <a:p>
            <a:r>
              <a:rPr lang="ru-RU" sz="2000" dirty="0"/>
              <a:t> </a:t>
            </a:r>
            <a:r>
              <a:rPr lang="ru-RU" sz="2000" dirty="0" smtClean="0"/>
              <a:t>         фамилия                            имя и фамилия</a:t>
            </a:r>
          </a:p>
          <a:p>
            <a:r>
              <a:rPr lang="ru-RU" sz="2000" dirty="0"/>
              <a:t> </a:t>
            </a:r>
            <a:r>
              <a:rPr lang="ru-RU" sz="2000" dirty="0" smtClean="0"/>
              <a:t>         ранг                                     имя</a:t>
            </a:r>
          </a:p>
          <a:p>
            <a:r>
              <a:rPr lang="ru-RU" sz="2000" dirty="0" smtClean="0"/>
              <a:t>          звание   </a:t>
            </a:r>
          </a:p>
          <a:p>
            <a:r>
              <a:rPr lang="ru-RU" sz="2000" dirty="0"/>
              <a:t> </a:t>
            </a:r>
            <a:r>
              <a:rPr lang="ru-RU" sz="2000" dirty="0" smtClean="0"/>
              <a:t>         титул</a:t>
            </a:r>
          </a:p>
          <a:p>
            <a:r>
              <a:rPr lang="ru-RU" sz="2000" dirty="0"/>
              <a:t> </a:t>
            </a:r>
            <a:r>
              <a:rPr lang="ru-RU" sz="2000" dirty="0" smtClean="0"/>
              <a:t>                 </a:t>
            </a:r>
            <a:endParaRPr lang="ru-RU" sz="2000"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445" y="2840457"/>
            <a:ext cx="333805" cy="262351"/>
          </a:xfrm>
          <a:prstGeom prst="rect">
            <a:avLst/>
          </a:prstGeom>
        </p:spPr>
      </p:pic>
      <p:pic>
        <p:nvPicPr>
          <p:cNvPr id="8" name="Рисунок 7"/>
          <p:cNvPicPr>
            <a:picLocks noChangeAspect="1"/>
          </p:cNvPicPr>
          <p:nvPr/>
        </p:nvPicPr>
        <p:blipFill>
          <a:blip r:embed="rId5" cstate="print">
            <a:extLst>
              <a:ext uri="{BEBA8EAE-BF5A-486C-A8C5-ECC9F3942E4B}">
                <a14:imgProps xmlns:a14="http://schemas.microsoft.com/office/drawing/2010/main">
                  <a14:imgLayer r:embed="rId6">
                    <a14:imgEffect>
                      <a14:backgroundRemoval t="5285" b="98374" l="1278" r="96486"/>
                    </a14:imgEffect>
                  </a14:imgLayer>
                </a14:imgProps>
              </a:ext>
              <a:ext uri="{28A0092B-C50C-407E-A947-70E740481C1C}">
                <a14:useLocalDpi xmlns:a14="http://schemas.microsoft.com/office/drawing/2010/main" val="0"/>
              </a:ext>
            </a:extLst>
          </a:blip>
          <a:stretch>
            <a:fillRect/>
          </a:stretch>
        </p:blipFill>
        <p:spPr>
          <a:xfrm>
            <a:off x="597925" y="3257162"/>
            <a:ext cx="334324" cy="262759"/>
          </a:xfrm>
          <a:prstGeom prst="rect">
            <a:avLst/>
          </a:prstGeom>
        </p:spPr>
      </p:pic>
      <p:pic>
        <p:nvPicPr>
          <p:cNvPr id="9" name="Рисунок 8"/>
          <p:cNvPicPr>
            <a:picLocks noChangeAspect="1"/>
          </p:cNvPicPr>
          <p:nvPr/>
        </p:nvPicPr>
        <p:blipFill>
          <a:blip r:embed="rId7"/>
          <a:stretch>
            <a:fillRect/>
          </a:stretch>
        </p:blipFill>
        <p:spPr>
          <a:xfrm>
            <a:off x="3165919" y="2840457"/>
            <a:ext cx="268452" cy="262351"/>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7859" y="3998230"/>
            <a:ext cx="304390" cy="239233"/>
          </a:xfrm>
          <a:prstGeom prst="rect">
            <a:avLst/>
          </a:prstGeom>
        </p:spPr>
      </p:pic>
      <p:pic>
        <p:nvPicPr>
          <p:cNvPr id="12" name="Рисунок 11"/>
          <p:cNvPicPr>
            <a:picLocks noChangeAspect="1"/>
          </p:cNvPicPr>
          <p:nvPr/>
        </p:nvPicPr>
        <p:blipFill>
          <a:blip r:embed="rId9"/>
          <a:stretch>
            <a:fillRect/>
          </a:stretch>
        </p:blipFill>
        <p:spPr>
          <a:xfrm>
            <a:off x="597925" y="6020107"/>
            <a:ext cx="304826" cy="237765"/>
          </a:xfrm>
          <a:prstGeom prst="rect">
            <a:avLst/>
          </a:prstGeom>
        </p:spPr>
      </p:pic>
      <p:pic>
        <p:nvPicPr>
          <p:cNvPr id="13" name="Рисунок 12"/>
          <p:cNvPicPr>
            <a:picLocks noChangeAspect="1"/>
          </p:cNvPicPr>
          <p:nvPr/>
        </p:nvPicPr>
        <p:blipFill>
          <a:blip r:embed="rId9"/>
          <a:stretch>
            <a:fillRect/>
          </a:stretch>
        </p:blipFill>
        <p:spPr>
          <a:xfrm>
            <a:off x="612674" y="5575608"/>
            <a:ext cx="304826" cy="237765"/>
          </a:xfrm>
          <a:prstGeom prst="rect">
            <a:avLst/>
          </a:prstGeom>
        </p:spPr>
      </p:pic>
      <p:pic>
        <p:nvPicPr>
          <p:cNvPr id="14" name="Рисунок 13"/>
          <p:cNvPicPr>
            <a:picLocks noChangeAspect="1"/>
          </p:cNvPicPr>
          <p:nvPr/>
        </p:nvPicPr>
        <p:blipFill>
          <a:blip r:embed="rId9"/>
          <a:stretch>
            <a:fillRect/>
          </a:stretch>
        </p:blipFill>
        <p:spPr>
          <a:xfrm>
            <a:off x="612674" y="5171506"/>
            <a:ext cx="304826" cy="237765"/>
          </a:xfrm>
          <a:prstGeom prst="rect">
            <a:avLst/>
          </a:prstGeom>
        </p:spPr>
      </p:pic>
      <p:pic>
        <p:nvPicPr>
          <p:cNvPr id="15" name="Рисунок 14"/>
          <p:cNvPicPr>
            <a:picLocks noChangeAspect="1"/>
          </p:cNvPicPr>
          <p:nvPr/>
        </p:nvPicPr>
        <p:blipFill>
          <a:blip r:embed="rId9"/>
          <a:stretch>
            <a:fillRect/>
          </a:stretch>
        </p:blipFill>
        <p:spPr>
          <a:xfrm>
            <a:off x="612674" y="4767404"/>
            <a:ext cx="304826" cy="237765"/>
          </a:xfrm>
          <a:prstGeom prst="rect">
            <a:avLst/>
          </a:prstGeom>
        </p:spPr>
      </p:pic>
      <p:pic>
        <p:nvPicPr>
          <p:cNvPr id="16" name="Рисунок 15"/>
          <p:cNvPicPr>
            <a:picLocks noChangeAspect="1"/>
          </p:cNvPicPr>
          <p:nvPr/>
        </p:nvPicPr>
        <p:blipFill>
          <a:blip r:embed="rId7"/>
          <a:stretch>
            <a:fillRect/>
          </a:stretch>
        </p:blipFill>
        <p:spPr>
          <a:xfrm>
            <a:off x="3165919" y="5184517"/>
            <a:ext cx="268247" cy="262151"/>
          </a:xfrm>
          <a:prstGeom prst="rect">
            <a:avLst/>
          </a:prstGeom>
        </p:spPr>
      </p:pic>
      <p:pic>
        <p:nvPicPr>
          <p:cNvPr id="17" name="Рисунок 16"/>
          <p:cNvPicPr>
            <a:picLocks noChangeAspect="1"/>
          </p:cNvPicPr>
          <p:nvPr/>
        </p:nvPicPr>
        <p:blipFill>
          <a:blip r:embed="rId7"/>
          <a:stretch>
            <a:fillRect/>
          </a:stretch>
        </p:blipFill>
        <p:spPr>
          <a:xfrm>
            <a:off x="3166124" y="4767404"/>
            <a:ext cx="268247" cy="262151"/>
          </a:xfrm>
          <a:prstGeom prst="rect">
            <a:avLst/>
          </a:prstGeom>
        </p:spPr>
      </p:pic>
      <p:sp>
        <p:nvSpPr>
          <p:cNvPr id="20" name="TextBox 19"/>
          <p:cNvSpPr txBox="1"/>
          <p:nvPr/>
        </p:nvSpPr>
        <p:spPr>
          <a:xfrm>
            <a:off x="4850780" y="283014"/>
            <a:ext cx="1427356" cy="369332"/>
          </a:xfrm>
          <a:prstGeom prst="rect">
            <a:avLst/>
          </a:prstGeom>
          <a:noFill/>
        </p:spPr>
        <p:txBody>
          <a:bodyPr wrap="square" rtlCol="0">
            <a:spAutoFit/>
          </a:bodyPr>
          <a:lstStyle/>
          <a:p>
            <a:endParaRPr lang="ru-RU" b="1" dirty="0">
              <a:solidFill>
                <a:srgbClr val="737B29"/>
              </a:solidFill>
            </a:endParaRPr>
          </a:p>
        </p:txBody>
      </p:sp>
      <p:pic>
        <p:nvPicPr>
          <p:cNvPr id="11" name="Рисунок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79355" y="3591357"/>
            <a:ext cx="4581840" cy="3285093"/>
          </a:xfrm>
          <a:prstGeom prst="rect">
            <a:avLst/>
          </a:prstGeom>
          <a:ln>
            <a:noFill/>
          </a:ln>
        </p:spPr>
      </p:pic>
      <p:sp>
        <p:nvSpPr>
          <p:cNvPr id="18" name="TextBox 17"/>
          <p:cNvSpPr txBox="1"/>
          <p:nvPr/>
        </p:nvSpPr>
        <p:spPr>
          <a:xfrm flipH="1">
            <a:off x="503135" y="490413"/>
            <a:ext cx="7329863" cy="1200329"/>
          </a:xfrm>
          <a:prstGeom prst="rect">
            <a:avLst/>
          </a:prstGeom>
          <a:noFill/>
        </p:spPr>
        <p:txBody>
          <a:bodyPr wrap="square" rtlCol="0">
            <a:spAutoFit/>
          </a:bodyPr>
          <a:lstStyle/>
          <a:p>
            <a:r>
              <a:rPr lang="ru-RU" dirty="0"/>
              <a:t>При непосредственном общении с высоким иностранным гостем вполне позволительно называть собеседника так, как диктуют конкретные обстоятельства, уровень личных взаимоотношений и общий контекст </a:t>
            </a:r>
            <a:r>
              <a:rPr lang="ru-RU" dirty="0" smtClean="0"/>
              <a:t>беседы.</a:t>
            </a:r>
            <a:endParaRPr lang="ru-RU" dirty="0"/>
          </a:p>
        </p:txBody>
      </p:sp>
      <p:pic>
        <p:nvPicPr>
          <p:cNvPr id="23" name="Рисунок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79149" y="3008893"/>
            <a:ext cx="1435284" cy="605477"/>
          </a:xfrm>
          <a:prstGeom prst="rect">
            <a:avLst/>
          </a:prstGeom>
        </p:spPr>
      </p:pic>
      <p:pic>
        <p:nvPicPr>
          <p:cNvPr id="3" name="Рисунок 2"/>
          <p:cNvPicPr>
            <a:picLocks noChangeAspect="1"/>
          </p:cNvPicPr>
          <p:nvPr/>
        </p:nvPicPr>
        <p:blipFill>
          <a:blip r:embed="rId7"/>
          <a:stretch>
            <a:fillRect/>
          </a:stretch>
        </p:blipFill>
        <p:spPr>
          <a:xfrm>
            <a:off x="3165918" y="3264133"/>
            <a:ext cx="268247" cy="262151"/>
          </a:xfrm>
          <a:prstGeom prst="rect">
            <a:avLst/>
          </a:prstGeom>
        </p:spPr>
      </p:pic>
    </p:spTree>
    <p:extLst>
      <p:ext uri="{BB962C8B-B14F-4D97-AF65-F5344CB8AC3E}">
        <p14:creationId xmlns:p14="http://schemas.microsoft.com/office/powerpoint/2010/main" val="199777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0" y="-16523"/>
            <a:ext cx="12192000" cy="6874523"/>
          </a:xfrm>
          <a:prstGeom prst="rect">
            <a:avLst/>
          </a:prstGeom>
          <a:solidFill>
            <a:srgbClr val="CFCF7F"/>
          </a:solidFill>
          <a:ln w="38100">
            <a:solidFill>
              <a:srgbClr val="0A62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352540" y="686554"/>
            <a:ext cx="7645706" cy="725268"/>
          </a:xfrm>
        </p:spPr>
        <p:txBody>
          <a:bodyPr>
            <a:noAutofit/>
          </a:bodyPr>
          <a:lstStyle/>
          <a:p>
            <a:r>
              <a:rPr lang="ru-RU" sz="2000" dirty="0" smtClean="0">
                <a:ln>
                  <a:solidFill>
                    <a:srgbClr val="0A624D"/>
                  </a:solidFill>
                </a:ln>
                <a:solidFill>
                  <a:srgbClr val="307867"/>
                </a:solidFill>
              </a:rPr>
              <a:t>Некоторые особенности дипломатической иерархии</a:t>
            </a:r>
            <a:br>
              <a:rPr lang="ru-RU" sz="2000" dirty="0" smtClean="0">
                <a:ln>
                  <a:solidFill>
                    <a:srgbClr val="0A624D"/>
                  </a:solidFill>
                </a:ln>
                <a:solidFill>
                  <a:srgbClr val="307867"/>
                </a:solidFill>
              </a:rPr>
            </a:br>
            <a:r>
              <a:rPr lang="ru-RU" sz="2000" dirty="0" smtClean="0">
                <a:ln>
                  <a:solidFill>
                    <a:srgbClr val="0A624D"/>
                  </a:solidFill>
                </a:ln>
                <a:solidFill>
                  <a:srgbClr val="307867"/>
                </a:solidFill>
              </a:rPr>
              <a:t/>
            </a:r>
            <a:br>
              <a:rPr lang="ru-RU" sz="2000" dirty="0" smtClean="0">
                <a:ln>
                  <a:solidFill>
                    <a:srgbClr val="0A624D"/>
                  </a:solidFill>
                </a:ln>
                <a:solidFill>
                  <a:srgbClr val="307867"/>
                </a:solidFill>
              </a:rPr>
            </a:br>
            <a:r>
              <a:rPr lang="ru-RU" sz="1800" b="1" dirty="0" smtClean="0"/>
              <a:t>Каждое официальное лицо имеет обозначенную табелем о рангах должность</a:t>
            </a:r>
            <a:r>
              <a:rPr lang="ru-RU" sz="2000" dirty="0" smtClean="0"/>
              <a:t/>
            </a:r>
            <a:br>
              <a:rPr lang="ru-RU" sz="2000" dirty="0" smtClean="0"/>
            </a:br>
            <a:endParaRPr lang="ru-RU" sz="2000" dirty="0"/>
          </a:p>
        </p:txBody>
      </p:sp>
      <p:pic>
        <p:nvPicPr>
          <p:cNvPr id="7" name="Объект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1921" t="18038" r="13005" b="-91"/>
          <a:stretch/>
        </p:blipFill>
        <p:spPr>
          <a:xfrm>
            <a:off x="8350786" y="1"/>
            <a:ext cx="3841214" cy="6852492"/>
          </a:xfrm>
        </p:spPr>
      </p:pic>
      <p:sp>
        <p:nvSpPr>
          <p:cNvPr id="18" name="TextBox 17"/>
          <p:cNvSpPr txBox="1"/>
          <p:nvPr/>
        </p:nvSpPr>
        <p:spPr>
          <a:xfrm>
            <a:off x="352540" y="1198994"/>
            <a:ext cx="7447402" cy="5509200"/>
          </a:xfrm>
          <a:prstGeom prst="rect">
            <a:avLst/>
          </a:prstGeom>
          <a:noFill/>
        </p:spPr>
        <p:txBody>
          <a:bodyPr wrap="square" rtlCol="0">
            <a:spAutoFit/>
          </a:bodyPr>
          <a:lstStyle/>
          <a:p>
            <a:r>
              <a:rPr lang="ru-RU" sz="1600" dirty="0" smtClean="0"/>
              <a:t>Гражданские должности – директор, управляющий, начальник и т.д.</a:t>
            </a:r>
          </a:p>
          <a:p>
            <a:r>
              <a:rPr lang="ru-RU" sz="1600" dirty="0" smtClean="0"/>
              <a:t>Дипломатические должности  - не совсем так.</a:t>
            </a:r>
          </a:p>
          <a:p>
            <a:endParaRPr lang="ru-RU" sz="1600" dirty="0"/>
          </a:p>
          <a:p>
            <a:r>
              <a:rPr lang="ru-RU" sz="1600" dirty="0" smtClean="0"/>
              <a:t>Например, руководитель консульского учреждения может быть Генеральным консулом, вице-консулом, консулом, почетным консулом. Бывает еще и почетный генеральный консул. </a:t>
            </a:r>
          </a:p>
          <a:p>
            <a:endParaRPr lang="ru-RU" sz="1600" dirty="0"/>
          </a:p>
          <a:p>
            <a:r>
              <a:rPr lang="ru-RU" sz="1600" dirty="0" smtClean="0"/>
              <a:t>Кроме того, некоторые </a:t>
            </a:r>
            <a:r>
              <a:rPr lang="ru-RU" sz="1600" dirty="0" smtClean="0"/>
              <a:t>генеральные </a:t>
            </a:r>
            <a:r>
              <a:rPr lang="ru-RU" sz="1600" dirty="0" smtClean="0"/>
              <a:t>консулы имеют высший дипломатический ранг Чрезвычайный и Полномочный Посол или Чрезвычайный и Полномочный Посланник. В этом случае к нему следует обращаться не иначе как </a:t>
            </a:r>
            <a:r>
              <a:rPr lang="ru-RU" sz="1600" dirty="0" smtClean="0"/>
              <a:t>«господин министр».</a:t>
            </a:r>
            <a:endParaRPr lang="ru-RU" sz="1600" dirty="0" smtClean="0"/>
          </a:p>
          <a:p>
            <a:r>
              <a:rPr lang="ru-RU" sz="1600" dirty="0" smtClean="0"/>
              <a:t> </a:t>
            </a:r>
          </a:p>
          <a:p>
            <a:r>
              <a:rPr lang="ru-RU" sz="1600" dirty="0" smtClean="0"/>
              <a:t>Надо иметь в виду, что вице-консул (если он не руководит учреждением соответствующего его титулу ранга), совсем не является заместителем Генерального консула, а просто в дипломатической иерархии занимает нижнюю ступеньку после консула.</a:t>
            </a:r>
          </a:p>
          <a:p>
            <a:endParaRPr lang="ru-RU" sz="1600" dirty="0"/>
          </a:p>
          <a:p>
            <a:r>
              <a:rPr lang="ru-RU" sz="1600" dirty="0" smtClean="0"/>
              <a:t>Распространенная дипломатическая должность «атташе» - </a:t>
            </a:r>
            <a:r>
              <a:rPr lang="ru-RU" sz="1600" dirty="0" smtClean="0"/>
              <a:t>им может </a:t>
            </a:r>
            <a:r>
              <a:rPr lang="ru-RU" sz="1600" dirty="0" smtClean="0"/>
              <a:t>быть начинающий свою карьеру дипломатический сотрудник или же опытный дипломат в ранге советника, являющийся, например, атташе по культуре,  атташе по печати, атташе по сельскому хозяйству, не говоря уже о высокопоставленных офицерах  в ранге атташе родов войск.   </a:t>
            </a:r>
            <a:endParaRPr lang="ru-RU" sz="1600" dirty="0"/>
          </a:p>
        </p:txBody>
      </p:sp>
    </p:spTree>
    <p:extLst>
      <p:ext uri="{BB962C8B-B14F-4D97-AF65-F5344CB8AC3E}">
        <p14:creationId xmlns:p14="http://schemas.microsoft.com/office/powerpoint/2010/main" val="1309972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0"/>
            <a:ext cx="12192000" cy="6858000"/>
          </a:xfrm>
          <a:prstGeom prst="rect">
            <a:avLst/>
          </a:prstGeom>
          <a:solidFill>
            <a:srgbClr val="CFCF7F"/>
          </a:solidFill>
          <a:ln w="38100">
            <a:solidFill>
              <a:srgbClr val="0A62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1190" r="1491"/>
          <a:stretch/>
        </p:blipFill>
        <p:spPr>
          <a:xfrm>
            <a:off x="8042318" y="0"/>
            <a:ext cx="4149681" cy="6858000"/>
          </a:xfrm>
          <a:prstGeom prst="rect">
            <a:avLst/>
          </a:prstGeom>
        </p:spPr>
      </p:pic>
      <p:sp>
        <p:nvSpPr>
          <p:cNvPr id="5" name="TextBox 4"/>
          <p:cNvSpPr txBox="1"/>
          <p:nvPr/>
        </p:nvSpPr>
        <p:spPr>
          <a:xfrm>
            <a:off x="462710" y="5623463"/>
            <a:ext cx="6929610" cy="923330"/>
          </a:xfrm>
          <a:prstGeom prst="rect">
            <a:avLst/>
          </a:prstGeom>
          <a:noFill/>
        </p:spPr>
        <p:txBody>
          <a:bodyPr wrap="square" rtlCol="0">
            <a:spAutoFit/>
          </a:bodyPr>
          <a:lstStyle/>
          <a:p>
            <a:r>
              <a:rPr lang="ru-RU" dirty="0" smtClean="0"/>
              <a:t> </a:t>
            </a:r>
            <a:r>
              <a:rPr lang="ru-RU" sz="1600" dirty="0" smtClean="0"/>
              <a:t>Обращаясь </a:t>
            </a:r>
            <a:r>
              <a:rPr lang="ru-RU" sz="1600" dirty="0"/>
              <a:t>к высокопоставленному </a:t>
            </a:r>
            <a:r>
              <a:rPr lang="ru-RU" sz="1600" dirty="0" smtClean="0"/>
              <a:t>дипломату </a:t>
            </a:r>
            <a:r>
              <a:rPr lang="ru-RU" sz="1600" dirty="0"/>
              <a:t>уместно употребить обращение </a:t>
            </a:r>
            <a:r>
              <a:rPr lang="ru-RU" sz="1600" dirty="0" smtClean="0"/>
              <a:t>Ваше Превосходительство</a:t>
            </a:r>
            <a:r>
              <a:rPr lang="ru-RU" sz="1600" dirty="0"/>
              <a:t>, а к </a:t>
            </a:r>
            <a:r>
              <a:rPr lang="ru-RU" sz="1600" dirty="0" smtClean="0"/>
              <a:t>католическому кардиналу </a:t>
            </a:r>
            <a:r>
              <a:rPr lang="ru-RU" sz="1600" dirty="0"/>
              <a:t>или папскому нунцию </a:t>
            </a:r>
            <a:r>
              <a:rPr lang="ru-RU" sz="1600" dirty="0" smtClean="0"/>
              <a:t>– Ваше Святейшество</a:t>
            </a:r>
            <a:r>
              <a:rPr lang="ru-RU" dirty="0"/>
              <a:t>.</a:t>
            </a:r>
          </a:p>
        </p:txBody>
      </p:sp>
      <p:sp>
        <p:nvSpPr>
          <p:cNvPr id="6" name="TextBox 5"/>
          <p:cNvSpPr txBox="1"/>
          <p:nvPr/>
        </p:nvSpPr>
        <p:spPr>
          <a:xfrm>
            <a:off x="462710" y="292068"/>
            <a:ext cx="4968608" cy="646331"/>
          </a:xfrm>
          <a:prstGeom prst="rect">
            <a:avLst/>
          </a:prstGeom>
          <a:noFill/>
        </p:spPr>
        <p:txBody>
          <a:bodyPr wrap="square" rtlCol="0">
            <a:spAutoFit/>
          </a:bodyPr>
          <a:lstStyle/>
          <a:p>
            <a:r>
              <a:rPr lang="ru-RU" dirty="0" smtClean="0">
                <a:ln>
                  <a:solidFill>
                    <a:schemeClr val="tx1"/>
                  </a:solidFill>
                </a:ln>
              </a:rPr>
              <a:t>Некоторые правила протокола и  этикета </a:t>
            </a:r>
            <a:r>
              <a:rPr lang="ru-RU" dirty="0" smtClean="0">
                <a:ln>
                  <a:solidFill>
                    <a:srgbClr val="0A624D"/>
                  </a:solidFill>
                </a:ln>
                <a:solidFill>
                  <a:srgbClr val="0A624D"/>
                </a:solidFill>
              </a:rPr>
              <a:t>Обращение</a:t>
            </a:r>
          </a:p>
        </p:txBody>
      </p:sp>
      <p:sp>
        <p:nvSpPr>
          <p:cNvPr id="7" name="TextBox 6"/>
          <p:cNvSpPr txBox="1"/>
          <p:nvPr/>
        </p:nvSpPr>
        <p:spPr>
          <a:xfrm>
            <a:off x="462710" y="1249606"/>
            <a:ext cx="6588083" cy="4062651"/>
          </a:xfrm>
          <a:prstGeom prst="rect">
            <a:avLst/>
          </a:prstGeom>
          <a:noFill/>
        </p:spPr>
        <p:txBody>
          <a:bodyPr wrap="square" rtlCol="0">
            <a:spAutoFit/>
          </a:bodyPr>
          <a:lstStyle/>
          <a:p>
            <a:r>
              <a:rPr lang="ru-RU" sz="1600" dirty="0" smtClean="0"/>
              <a:t>В дипломатическом протоколе четко прописаны формы обращения к главам государств и правительств, министрам, послам. </a:t>
            </a:r>
          </a:p>
          <a:p>
            <a:endParaRPr lang="ru-RU" sz="1600" dirty="0"/>
          </a:p>
          <a:p>
            <a:r>
              <a:rPr lang="ru-RU" sz="1600" dirty="0" smtClean="0"/>
              <a:t>В самом тексте письма либо в устном обращении, как правило, имя и фамилия иностранных титулованных особ не упоминается. </a:t>
            </a:r>
          </a:p>
          <a:p>
            <a:endParaRPr lang="ru-RU" sz="1600" dirty="0"/>
          </a:p>
          <a:p>
            <a:r>
              <a:rPr lang="ru-RU" sz="1600" dirty="0" smtClean="0"/>
              <a:t>Достаточно употребить:</a:t>
            </a:r>
          </a:p>
          <a:p>
            <a:endParaRPr lang="ru-RU" sz="1600" dirty="0" smtClean="0"/>
          </a:p>
          <a:p>
            <a:r>
              <a:rPr lang="ru-RU" sz="1600" b="1" dirty="0" smtClean="0">
                <a:solidFill>
                  <a:srgbClr val="0A624D"/>
                </a:solidFill>
              </a:rPr>
              <a:t>- </a:t>
            </a:r>
            <a:r>
              <a:rPr lang="ru-RU" sz="1600" dirty="0" smtClean="0"/>
              <a:t>    </a:t>
            </a:r>
            <a:r>
              <a:rPr lang="ru-RU" sz="1600" dirty="0" smtClean="0">
                <a:ln>
                  <a:solidFill>
                    <a:srgbClr val="0A624D"/>
                  </a:solidFill>
                </a:ln>
                <a:solidFill>
                  <a:srgbClr val="0A624D"/>
                </a:solidFill>
              </a:rPr>
              <a:t>Ваше Высочество</a:t>
            </a:r>
          </a:p>
          <a:p>
            <a:pPr marL="285750" indent="-285750">
              <a:buFontTx/>
              <a:buChar char="-"/>
            </a:pPr>
            <a:r>
              <a:rPr lang="ru-RU" sz="1600" dirty="0" smtClean="0">
                <a:ln>
                  <a:solidFill>
                    <a:srgbClr val="0A624D"/>
                  </a:solidFill>
                </a:ln>
                <a:solidFill>
                  <a:srgbClr val="0A624D"/>
                </a:solidFill>
              </a:rPr>
              <a:t>Ваше Королевское Высочество</a:t>
            </a:r>
          </a:p>
          <a:p>
            <a:pPr marL="285750" indent="-285750">
              <a:buFontTx/>
              <a:buChar char="-"/>
            </a:pPr>
            <a:r>
              <a:rPr lang="ru-RU" sz="1600" dirty="0" smtClean="0">
                <a:ln>
                  <a:solidFill>
                    <a:srgbClr val="0A624D"/>
                  </a:solidFill>
                </a:ln>
                <a:solidFill>
                  <a:srgbClr val="0A624D"/>
                </a:solidFill>
              </a:rPr>
              <a:t>господин Президент</a:t>
            </a:r>
          </a:p>
          <a:p>
            <a:pPr marL="285750" indent="-285750">
              <a:buFontTx/>
              <a:buChar char="-"/>
            </a:pPr>
            <a:r>
              <a:rPr lang="ru-RU" sz="1600" dirty="0">
                <a:ln>
                  <a:solidFill>
                    <a:srgbClr val="0A624D"/>
                  </a:solidFill>
                </a:ln>
                <a:solidFill>
                  <a:srgbClr val="0A624D"/>
                </a:solidFill>
              </a:rPr>
              <a:t>г</a:t>
            </a:r>
            <a:r>
              <a:rPr lang="ru-RU" sz="1600" dirty="0" smtClean="0">
                <a:ln>
                  <a:solidFill>
                    <a:srgbClr val="0A624D"/>
                  </a:solidFill>
                </a:ln>
                <a:solidFill>
                  <a:srgbClr val="0A624D"/>
                </a:solidFill>
              </a:rPr>
              <a:t>осподин Премьер-Министр</a:t>
            </a:r>
          </a:p>
          <a:p>
            <a:pPr marL="285750" indent="-285750">
              <a:buFontTx/>
              <a:buChar char="-"/>
            </a:pPr>
            <a:r>
              <a:rPr lang="ru-RU" sz="1600" dirty="0">
                <a:ln>
                  <a:solidFill>
                    <a:srgbClr val="0A624D"/>
                  </a:solidFill>
                </a:ln>
                <a:solidFill>
                  <a:srgbClr val="0A624D"/>
                </a:solidFill>
              </a:rPr>
              <a:t>г</a:t>
            </a:r>
            <a:r>
              <a:rPr lang="ru-RU" sz="1600" dirty="0" smtClean="0">
                <a:ln>
                  <a:solidFill>
                    <a:srgbClr val="0A624D"/>
                  </a:solidFill>
                </a:ln>
                <a:solidFill>
                  <a:srgbClr val="0A624D"/>
                </a:solidFill>
              </a:rPr>
              <a:t>осподин мэр </a:t>
            </a:r>
          </a:p>
          <a:p>
            <a:pPr marL="285750" indent="-285750">
              <a:buFontTx/>
              <a:buChar char="-"/>
            </a:pPr>
            <a:r>
              <a:rPr lang="ru-RU" sz="1600" dirty="0">
                <a:ln>
                  <a:solidFill>
                    <a:srgbClr val="0A624D"/>
                  </a:solidFill>
                </a:ln>
                <a:solidFill>
                  <a:srgbClr val="0A624D"/>
                </a:solidFill>
              </a:rPr>
              <a:t>г</a:t>
            </a:r>
            <a:r>
              <a:rPr lang="ru-RU" sz="1600" dirty="0" smtClean="0">
                <a:ln>
                  <a:solidFill>
                    <a:srgbClr val="0A624D"/>
                  </a:solidFill>
                </a:ln>
                <a:solidFill>
                  <a:srgbClr val="0A624D"/>
                </a:solidFill>
              </a:rPr>
              <a:t>осподин председатель</a:t>
            </a:r>
          </a:p>
          <a:p>
            <a:pPr marL="285750" indent="-285750">
              <a:buFontTx/>
              <a:buChar char="-"/>
            </a:pPr>
            <a:r>
              <a:rPr lang="ru-RU" sz="1600" dirty="0">
                <a:ln>
                  <a:solidFill>
                    <a:srgbClr val="0A624D"/>
                  </a:solidFill>
                </a:ln>
                <a:solidFill>
                  <a:srgbClr val="0A624D"/>
                </a:solidFill>
              </a:rPr>
              <a:t>г</a:t>
            </a:r>
            <a:r>
              <a:rPr lang="ru-RU" sz="1600" dirty="0" smtClean="0">
                <a:ln>
                  <a:solidFill>
                    <a:srgbClr val="0A624D"/>
                  </a:solidFill>
                </a:ln>
                <a:solidFill>
                  <a:srgbClr val="0A624D"/>
                </a:solidFill>
              </a:rPr>
              <a:t>осподин президент и госпожа (фамилия супруги)</a:t>
            </a:r>
          </a:p>
          <a:p>
            <a:endParaRPr lang="ru-RU" dirty="0"/>
          </a:p>
        </p:txBody>
      </p:sp>
    </p:spTree>
    <p:extLst>
      <p:ext uri="{BB962C8B-B14F-4D97-AF65-F5344CB8AC3E}">
        <p14:creationId xmlns:p14="http://schemas.microsoft.com/office/powerpoint/2010/main" val="3039300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858000"/>
          </a:xfrm>
          <a:prstGeom prst="rect">
            <a:avLst/>
          </a:prstGeom>
          <a:solidFill>
            <a:srgbClr val="CCC182"/>
          </a:solidFill>
          <a:ln w="57150">
            <a:solidFill>
              <a:srgbClr val="786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n>
                <a:solidFill>
                  <a:srgbClr val="4F4F4F"/>
                </a:solidFill>
              </a:ln>
            </a:endParaRPr>
          </a:p>
        </p:txBody>
      </p:sp>
      <p:pic>
        <p:nvPicPr>
          <p:cNvPr id="3" name="Рисунок 2"/>
          <p:cNvPicPr>
            <a:picLocks noChangeAspect="1"/>
          </p:cNvPicPr>
          <p:nvPr/>
        </p:nvPicPr>
        <p:blipFill>
          <a:blip r:embed="rId2"/>
          <a:stretch>
            <a:fillRect/>
          </a:stretch>
        </p:blipFill>
        <p:spPr>
          <a:xfrm>
            <a:off x="6506245" y="2326646"/>
            <a:ext cx="4517182" cy="3585238"/>
          </a:xfrm>
          <a:prstGeom prst="rect">
            <a:avLst/>
          </a:prstGeom>
        </p:spPr>
      </p:pic>
      <p:sp>
        <p:nvSpPr>
          <p:cNvPr id="7" name="TextBox 6"/>
          <p:cNvSpPr txBox="1"/>
          <p:nvPr/>
        </p:nvSpPr>
        <p:spPr>
          <a:xfrm>
            <a:off x="1316516" y="2272606"/>
            <a:ext cx="4021157" cy="3693319"/>
          </a:xfrm>
          <a:prstGeom prst="rect">
            <a:avLst/>
          </a:prstGeom>
          <a:noFill/>
        </p:spPr>
        <p:txBody>
          <a:bodyPr wrap="square" rtlCol="0">
            <a:spAutoFit/>
          </a:bodyPr>
          <a:lstStyle/>
          <a:p>
            <a:r>
              <a:rPr lang="ru-RU" dirty="0"/>
              <a:t>Следует также учитывать, что если</a:t>
            </a:r>
          </a:p>
          <a:p>
            <a:r>
              <a:rPr lang="ru-RU" dirty="0"/>
              <a:t>приглашение на прием направляется </a:t>
            </a:r>
            <a:r>
              <a:rPr lang="ru-RU" dirty="0" smtClean="0"/>
              <a:t>от имени </a:t>
            </a:r>
            <a:r>
              <a:rPr lang="ru-RU" dirty="0"/>
              <a:t>высокопоставленного </a:t>
            </a:r>
            <a:r>
              <a:rPr lang="ru-RU" dirty="0" smtClean="0"/>
              <a:t>должностного лица</a:t>
            </a:r>
            <a:r>
              <a:rPr lang="ru-RU" dirty="0"/>
              <a:t>, в том числе и от руководителя </a:t>
            </a:r>
            <a:r>
              <a:rPr lang="ru-RU" dirty="0" smtClean="0"/>
              <a:t>дипломатического </a:t>
            </a:r>
            <a:r>
              <a:rPr lang="ru-RU" dirty="0"/>
              <a:t>и консульского учреждения </a:t>
            </a:r>
            <a:r>
              <a:rPr lang="ru-RU" dirty="0" smtClean="0"/>
              <a:t>и его </a:t>
            </a:r>
            <a:r>
              <a:rPr lang="ru-RU" dirty="0"/>
              <a:t>супруги, то на пригласительном </a:t>
            </a:r>
            <a:r>
              <a:rPr lang="ru-RU" dirty="0" smtClean="0"/>
              <a:t>билете пишется </a:t>
            </a:r>
            <a:r>
              <a:rPr lang="ru-RU" dirty="0"/>
              <a:t>только титул приглашающего, но </a:t>
            </a:r>
            <a:r>
              <a:rPr lang="ru-RU" dirty="0" smtClean="0"/>
              <a:t>с обязательным </a:t>
            </a:r>
            <a:r>
              <a:rPr lang="ru-RU" dirty="0"/>
              <a:t>написанием фамилии </a:t>
            </a:r>
            <a:r>
              <a:rPr lang="ru-RU" dirty="0" smtClean="0"/>
              <a:t>супруги</a:t>
            </a:r>
            <a:r>
              <a:rPr lang="ru-RU" dirty="0"/>
              <a:t>, например: «Генеральный консул </a:t>
            </a:r>
            <a:r>
              <a:rPr lang="ru-RU" dirty="0" smtClean="0"/>
              <a:t>Новой Зеландии </a:t>
            </a:r>
            <a:r>
              <a:rPr lang="ru-RU" dirty="0"/>
              <a:t>и госпожа Джейн Смит </a:t>
            </a:r>
            <a:r>
              <a:rPr lang="ru-RU" dirty="0" smtClean="0"/>
              <a:t>имеют честь пригласить….»</a:t>
            </a:r>
            <a:endParaRPr lang="ru-RU" dirty="0"/>
          </a:p>
        </p:txBody>
      </p:sp>
      <p:sp>
        <p:nvSpPr>
          <p:cNvPr id="8" name="TextBox 7"/>
          <p:cNvSpPr txBox="1"/>
          <p:nvPr/>
        </p:nvSpPr>
        <p:spPr>
          <a:xfrm>
            <a:off x="1316516" y="552930"/>
            <a:ext cx="6544020" cy="923330"/>
          </a:xfrm>
          <a:prstGeom prst="rect">
            <a:avLst/>
          </a:prstGeom>
          <a:noFill/>
        </p:spPr>
        <p:txBody>
          <a:bodyPr wrap="square" rtlCol="0">
            <a:spAutoFit/>
          </a:bodyPr>
          <a:lstStyle/>
          <a:p>
            <a:r>
              <a:rPr lang="ru-RU" dirty="0" smtClean="0">
                <a:ln>
                  <a:solidFill>
                    <a:srgbClr val="786F66"/>
                  </a:solidFill>
                </a:ln>
              </a:rPr>
              <a:t>Некоторые правила протокола и этикета</a:t>
            </a:r>
          </a:p>
          <a:p>
            <a:endParaRPr lang="ru-RU" dirty="0" smtClean="0">
              <a:ln>
                <a:solidFill>
                  <a:srgbClr val="786F66"/>
                </a:solidFill>
              </a:ln>
            </a:endParaRPr>
          </a:p>
          <a:p>
            <a:r>
              <a:rPr lang="ru-RU" dirty="0" smtClean="0">
                <a:ln>
                  <a:solidFill>
                    <a:srgbClr val="786F66"/>
                  </a:solidFill>
                </a:ln>
              </a:rPr>
              <a:t>Обращение</a:t>
            </a:r>
            <a:endParaRPr lang="ru-RU" dirty="0">
              <a:ln>
                <a:solidFill>
                  <a:srgbClr val="786F66"/>
                </a:solidFill>
              </a:ln>
            </a:endParaRPr>
          </a:p>
        </p:txBody>
      </p:sp>
    </p:spTree>
    <p:extLst>
      <p:ext uri="{BB962C8B-B14F-4D97-AF65-F5344CB8AC3E}">
        <p14:creationId xmlns:p14="http://schemas.microsoft.com/office/powerpoint/2010/main" val="145114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0" y="0"/>
            <a:ext cx="12192000" cy="6858000"/>
          </a:xfrm>
          <a:prstGeom prst="rect">
            <a:avLst/>
          </a:prstGeom>
          <a:solidFill>
            <a:srgbClr val="CFCF7F"/>
          </a:solidFill>
          <a:ln w="38100">
            <a:solidFill>
              <a:srgbClr val="3B3F15"/>
            </a:solidFill>
          </a:ln>
        </p:spPr>
      </p:pic>
      <p:sp>
        <p:nvSpPr>
          <p:cNvPr id="2" name="Заголовок 1"/>
          <p:cNvSpPr>
            <a:spLocks noGrp="1"/>
          </p:cNvSpPr>
          <p:nvPr>
            <p:ph type="title"/>
          </p:nvPr>
        </p:nvSpPr>
        <p:spPr>
          <a:xfrm>
            <a:off x="275422" y="737977"/>
            <a:ext cx="11666861" cy="1460938"/>
          </a:xfrm>
        </p:spPr>
        <p:txBody>
          <a:bodyPr>
            <a:noAutofit/>
          </a:bodyPr>
          <a:lstStyle/>
          <a:p>
            <a:r>
              <a:rPr lang="ru-RU" sz="1600" b="1" dirty="0">
                <a:solidFill>
                  <a:srgbClr val="3B3F15"/>
                </a:solidFill>
              </a:rPr>
              <a:t>Согласно международным нормам, «встреча» - это формат общения руководителей, имеющих одинаковый или близкие к одинаковому ранги или должности. Так, например, «встречей» в протокольном смысле этого слова можно назвать беседу российского губернатора с мэром иностранного города, или беседу председателя Законодательного собрания с руководителем иностранной парламентской делегации. </a:t>
            </a:r>
            <a:r>
              <a:rPr lang="ru-RU" sz="1600" b="1" dirty="0" smtClean="0">
                <a:solidFill>
                  <a:srgbClr val="3B3F15"/>
                </a:solidFill>
              </a:rPr>
              <a:t/>
            </a:r>
            <a:br>
              <a:rPr lang="ru-RU" sz="1600" b="1" dirty="0" smtClean="0">
                <a:solidFill>
                  <a:srgbClr val="3B3F15"/>
                </a:solidFill>
              </a:rPr>
            </a:br>
            <a:r>
              <a:rPr lang="ru-RU" sz="1600" b="1" dirty="0">
                <a:solidFill>
                  <a:srgbClr val="3B3F15"/>
                </a:solidFill>
              </a:rPr>
              <a:t/>
            </a:r>
            <a:br>
              <a:rPr lang="ru-RU" sz="1600" b="1" dirty="0">
                <a:solidFill>
                  <a:srgbClr val="3B3F15"/>
                </a:solidFill>
              </a:rPr>
            </a:br>
            <a:r>
              <a:rPr lang="ru-RU" sz="1600" b="1" dirty="0">
                <a:solidFill>
                  <a:srgbClr val="3B3F15"/>
                </a:solidFill>
              </a:rPr>
              <a:t>Если же региональный руководитель встречается с представителем более низкого ранга, то следует сообщать, что он «принял» того или иного иностранного руководителя или возглавляемую им делегацию. </a:t>
            </a:r>
          </a:p>
        </p:txBody>
      </p:sp>
      <p:pic>
        <p:nvPicPr>
          <p:cNvPr id="8" name="Рисунок 7"/>
          <p:cNvPicPr>
            <a:picLocks noGrp="1" noChangeAspect="1"/>
          </p:cNvPicPr>
          <p:nvPr>
            <p:ph type="pic" idx="1"/>
          </p:nvPr>
        </p:nvPicPr>
        <p:blipFill>
          <a:blip r:embed="rId3">
            <a:extLst>
              <a:ext uri="{28A0092B-C50C-407E-A947-70E740481C1C}">
                <a14:useLocalDpi xmlns:a14="http://schemas.microsoft.com/office/drawing/2010/main" val="0"/>
              </a:ext>
            </a:extLst>
          </a:blip>
          <a:srcRect t="1754" b="1754"/>
          <a:stretch>
            <a:fillRect/>
          </a:stretch>
        </p:blipFill>
        <p:spPr>
          <a:xfrm>
            <a:off x="4268094" y="2319453"/>
            <a:ext cx="2671081" cy="3267307"/>
          </a:xfrm>
        </p:spPr>
      </p:pic>
      <p:sp>
        <p:nvSpPr>
          <p:cNvPr id="6" name="Текст 5"/>
          <p:cNvSpPr>
            <a:spLocks noGrp="1"/>
          </p:cNvSpPr>
          <p:nvPr>
            <p:ph type="body" sz="half" idx="2"/>
          </p:nvPr>
        </p:nvSpPr>
        <p:spPr>
          <a:xfrm>
            <a:off x="7100497" y="2084341"/>
            <a:ext cx="4930181" cy="3714873"/>
          </a:xfrm>
          <a:prstGeom prst="rect">
            <a:avLst/>
          </a:prstGeom>
          <a:solidFill>
            <a:srgbClr val="CCC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00000"/>
              </a:lnSpc>
            </a:pPr>
            <a:r>
              <a:rPr lang="ru-RU" b="1" dirty="0" smtClean="0">
                <a:solidFill>
                  <a:srgbClr val="6A510C"/>
                </a:solidFill>
              </a:rPr>
              <a:t>Весьма </a:t>
            </a:r>
            <a:r>
              <a:rPr lang="ru-RU" b="1" dirty="0">
                <a:solidFill>
                  <a:srgbClr val="6A510C"/>
                </a:solidFill>
              </a:rPr>
              <a:t>важным является правильное упоминание о том, кто присутствовал на беседе. Не принято перечислять подчиненных того должностного лица, которое принимает иностранные делегации любого уровня, включая самый высокий, зато обязательно надо назвать представителя федерального ведомства, если таковой присутствует или участвует в беседах и встречах. Чаще всего, в таких мероприятиях участвует представитель Министерства иностранных дел России или его заместитель, подчеркивая тем самым особое внимание федеральных органов власти к обсуждению вопросов международного сотрудничества на региональном уровне</a:t>
            </a:r>
            <a:r>
              <a:rPr lang="ru-RU" dirty="0" smtClean="0">
                <a:solidFill>
                  <a:srgbClr val="737B29"/>
                </a:solidFill>
              </a:rPr>
              <a:t>.</a:t>
            </a:r>
            <a:endParaRPr lang="ru-RU" dirty="0">
              <a:solidFill>
                <a:srgbClr val="737B29"/>
              </a:solidFill>
            </a:endParaRPr>
          </a:p>
        </p:txBody>
      </p:sp>
      <p:sp>
        <p:nvSpPr>
          <p:cNvPr id="9" name="TextBox 8"/>
          <p:cNvSpPr txBox="1"/>
          <p:nvPr/>
        </p:nvSpPr>
        <p:spPr>
          <a:xfrm>
            <a:off x="275422" y="137958"/>
            <a:ext cx="7189075" cy="369332"/>
          </a:xfrm>
          <a:prstGeom prst="rect">
            <a:avLst/>
          </a:prstGeom>
          <a:noFill/>
        </p:spPr>
        <p:txBody>
          <a:bodyPr wrap="square" rtlCol="0">
            <a:spAutoFit/>
          </a:bodyPr>
          <a:lstStyle/>
          <a:p>
            <a:r>
              <a:rPr lang="ru-RU" dirty="0" smtClean="0">
                <a:ln>
                  <a:solidFill>
                    <a:schemeClr val="tx1">
                      <a:lumMod val="85000"/>
                      <a:lumOff val="15000"/>
                    </a:schemeClr>
                  </a:solidFill>
                </a:ln>
                <a:solidFill>
                  <a:schemeClr val="tx1">
                    <a:lumMod val="95000"/>
                    <a:lumOff val="5000"/>
                  </a:schemeClr>
                </a:solidFill>
              </a:rPr>
              <a:t>Некоторые общие правила этикета.    </a:t>
            </a:r>
            <a:r>
              <a:rPr lang="ru-RU" dirty="0" smtClean="0">
                <a:ln>
                  <a:solidFill>
                    <a:schemeClr val="accent6">
                      <a:lumMod val="50000"/>
                    </a:schemeClr>
                  </a:solidFill>
                </a:ln>
                <a:solidFill>
                  <a:srgbClr val="87680F"/>
                </a:solidFill>
              </a:rPr>
              <a:t>Региональные нюансы</a:t>
            </a:r>
            <a:endParaRPr lang="ru-RU" dirty="0">
              <a:ln>
                <a:solidFill>
                  <a:schemeClr val="accent6">
                    <a:lumMod val="50000"/>
                  </a:schemeClr>
                </a:solidFill>
              </a:ln>
              <a:solidFill>
                <a:srgbClr val="87680F"/>
              </a:solidFill>
            </a:endParaRPr>
          </a:p>
        </p:txBody>
      </p:sp>
      <p:sp>
        <p:nvSpPr>
          <p:cNvPr id="10" name="TextBox 9"/>
          <p:cNvSpPr txBox="1"/>
          <p:nvPr/>
        </p:nvSpPr>
        <p:spPr>
          <a:xfrm>
            <a:off x="180793" y="2219429"/>
            <a:ext cx="3906509" cy="3539430"/>
          </a:xfrm>
          <a:prstGeom prst="rect">
            <a:avLst/>
          </a:prstGeom>
          <a:noFill/>
        </p:spPr>
        <p:txBody>
          <a:bodyPr wrap="square" rtlCol="0">
            <a:spAutoFit/>
          </a:bodyPr>
          <a:lstStyle/>
          <a:p>
            <a:pPr algn="r"/>
            <a:r>
              <a:rPr lang="ru-RU" sz="1600" b="1" dirty="0">
                <a:solidFill>
                  <a:srgbClr val="6A510C"/>
                </a:solidFill>
              </a:rPr>
              <a:t>В том случае, если региональные руководители встречаются с главами иностранных государств и правительств, то это означает, что они «наносят им визит». Аналогичную протокольную форму рекомендуется применять и в случае встречи с послами иностранных государств, которые тоже «наносят визит», причем визиты послов могут быть как официальными, например, в связи с вступлением в должность, или «рабочими», то есть всеми последующими после официального визита</a:t>
            </a:r>
          </a:p>
        </p:txBody>
      </p:sp>
      <p:sp>
        <p:nvSpPr>
          <p:cNvPr id="11" name="Прямоугольник 10"/>
          <p:cNvSpPr/>
          <p:nvPr/>
        </p:nvSpPr>
        <p:spPr>
          <a:xfrm>
            <a:off x="161320" y="5742863"/>
            <a:ext cx="11869358" cy="1077218"/>
          </a:xfrm>
          <a:prstGeom prst="rect">
            <a:avLst/>
          </a:prstGeom>
        </p:spPr>
        <p:txBody>
          <a:bodyPr wrap="square">
            <a:spAutoFit/>
          </a:bodyPr>
          <a:lstStyle/>
          <a:p>
            <a:r>
              <a:rPr lang="ru-RU" sz="1600" b="1" dirty="0" smtClean="0">
                <a:solidFill>
                  <a:srgbClr val="3B3F15"/>
                </a:solidFill>
              </a:rPr>
              <a:t>Некоторая </a:t>
            </a:r>
            <a:r>
              <a:rPr lang="ru-RU" sz="1600" b="1" dirty="0">
                <a:solidFill>
                  <a:srgbClr val="3B3F15"/>
                </a:solidFill>
              </a:rPr>
              <a:t>путаница возникает иногда в том, всегда ли можно участников встреч называть «сторонами». Употребляя это слово, всегда следует исходить из принципа равенства, то есть не принято говорить и писать, например, «по мнению сторон», применительно к общению губернатора с президентом иностранного государства. Вполне возможно заменить эту фразу, к примеру, на выражение «по мнению собеседников</a:t>
            </a:r>
            <a:r>
              <a:rPr lang="ru-RU" sz="1600" b="1" dirty="0" smtClean="0">
                <a:solidFill>
                  <a:srgbClr val="3B3F15"/>
                </a:solidFill>
              </a:rPr>
              <a:t>».</a:t>
            </a:r>
            <a:endParaRPr lang="ru-RU" sz="1600" b="1" dirty="0">
              <a:solidFill>
                <a:srgbClr val="3B3F15"/>
              </a:solidFill>
            </a:endParaRPr>
          </a:p>
        </p:txBody>
      </p:sp>
    </p:spTree>
    <p:extLst>
      <p:ext uri="{BB962C8B-B14F-4D97-AF65-F5344CB8AC3E}">
        <p14:creationId xmlns:p14="http://schemas.microsoft.com/office/powerpoint/2010/main" val="20337296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3456</TotalTime>
  <Words>1845</Words>
  <Application>Microsoft Office PowerPoint</Application>
  <PresentationFormat>Широкоэкранный</PresentationFormat>
  <Paragraphs>214</Paragraphs>
  <Slides>15</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Wingdings</vt:lpstr>
      <vt:lpstr>Тема Office</vt:lpstr>
      <vt:lpstr>Презентация PowerPoint</vt:lpstr>
      <vt:lpstr>  Протокол регламентирует:  деятельность органов внешних сношений и иностранных представителей   улаживает вопросы протокольного старшинства   определяет рамки, церемониал и этикет протокольных мероприятий и торжественных актов     правила официальной и личной переписки.</vt:lpstr>
      <vt:lpstr> Одной из составных частей дипломатического протокола является этикет.  Правила этикета – это своеобразная система межличностных отношений, основанная на внутренней культуре человека и совокупности социально-культурных и исторических традиций общества.   </vt:lpstr>
      <vt:lpstr>Основанные на общепринятых правилах вежливости, нормы этикета достаточно универсальны.  Можно выделить несколько видов этикета:</vt:lpstr>
      <vt:lpstr>Презентация PowerPoint</vt:lpstr>
      <vt:lpstr>Презентация PowerPoint</vt:lpstr>
      <vt:lpstr>Требования дипломатического этикета </vt:lpstr>
      <vt:lpstr>Презентация PowerPoint</vt:lpstr>
      <vt:lpstr>Презентация PowerPoint</vt:lpstr>
      <vt:lpstr>Презентация PowerPoint</vt:lpstr>
      <vt:lpstr>Некоторые  правила этикета   Обращение</vt:lpstr>
      <vt:lpstr>Некоторые особенности дипломатической иерархии  Каждое официальное лицо имеет обозначенную табелем о рангах должность </vt:lpstr>
      <vt:lpstr>Презентация PowerPoint</vt:lpstr>
      <vt:lpstr>Презентация PowerPoint</vt:lpstr>
      <vt:lpstr>Согласно международным нормам, «встреча» - это формат общения руководителей, имеющих одинаковый или близкие к одинаковому ранги или должности. Так, например, «встречей» в протокольном смысле этого слова можно назвать беседу российского губернатора с мэром иностранного города, или беседу председателя Законодательного собрания с руководителем иностранной парламентской делегации.   Если же региональный руководитель встречается с представителем более низкого ранга, то следует сообщать, что он «принял» того или иного иностранного руководителя или возглавляемую им делегацию.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161</cp:revision>
  <dcterms:created xsi:type="dcterms:W3CDTF">2020-03-29T14:50:30Z</dcterms:created>
  <dcterms:modified xsi:type="dcterms:W3CDTF">2020-04-04T09:18:21Z</dcterms:modified>
</cp:coreProperties>
</file>