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262939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3637878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31165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1176397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2296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44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3823858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991492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1141146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0548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2" y="0"/>
            <a:ext cx="9143989"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565608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038466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3952106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5B106E36-FD25-4E2D-B0AA-010F637433A0}" type="datetimeFigureOut">
              <a:rPr lang="ru-RU" smtClean="0"/>
              <a:pPr/>
              <a:t>03.06.2018</a:t>
            </a:fld>
            <a:endParaRPr lang="ru-RU"/>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725C68B6-61C2-468F-89AB-4B9F7531AA68}" type="slidenum">
              <a:rPr lang="ru-RU" smtClean="0"/>
              <a:pPr/>
              <a:t>‹#›</a:t>
            </a:fld>
            <a:endParaRPr lang="ru-RU"/>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5331326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chemeClr val="tx1">
                    <a:lumMod val="85000"/>
                    <a:lumOff val="15000"/>
                  </a:schemeClr>
                </a:solidFill>
              </a:rPr>
              <a:t>Методы налогового анализа и планирования</a:t>
            </a:r>
            <a:endParaRPr lang="ru-RU" dirty="0">
              <a:solidFill>
                <a:schemeClr val="tx1">
                  <a:lumMod val="85000"/>
                  <a:lumOff val="15000"/>
                </a:schemeClr>
              </a:solidFill>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Заголовок 1"/>
          <p:cNvSpPr>
            <a:spLocks noGrp="1"/>
          </p:cNvSpPr>
          <p:nvPr>
            <p:ph type="title"/>
          </p:nvPr>
        </p:nvSpPr>
        <p:spPr/>
        <p:txBody>
          <a:bodyPr>
            <a:normAutofit fontScale="90000"/>
          </a:bodyPr>
          <a:lstStyle/>
          <a:p>
            <a:r>
              <a:rPr lang="ru-RU" sz="3600" b="1" dirty="0" smtClean="0">
                <a:latin typeface="Times New Roman" pitchFamily="18" charset="0"/>
                <a:cs typeface="Times New Roman" pitchFamily="18" charset="0"/>
              </a:rPr>
              <a:t>Изучив материалы темы, вы сможете:</a:t>
            </a:r>
            <a:r>
              <a:rPr lang="ru-RU" dirty="0" smtClean="0"/>
              <a:t/>
            </a:r>
            <a:br>
              <a:rPr lang="ru-RU" dirty="0" smtClean="0"/>
            </a:br>
            <a:endParaRPr lang="ru-RU" dirty="0"/>
          </a:p>
        </p:txBody>
      </p:sp>
      <p:sp>
        <p:nvSpPr>
          <p:cNvPr id="3" name="Содержимое 2"/>
          <p:cNvSpPr>
            <a:spLocks noGrp="1"/>
          </p:cNvSpPr>
          <p:nvPr>
            <p:ph idx="1"/>
          </p:nvPr>
        </p:nvSpPr>
        <p:spPr>
          <a:xfrm>
            <a:off x="822959" y="1428736"/>
            <a:ext cx="7543801" cy="4786346"/>
          </a:xfrm>
        </p:spPr>
        <p:txBody>
          <a:bodyPr>
            <a:normAutofit fontScale="92500" lnSpcReduction="20000"/>
          </a:bodyPr>
          <a:lstStyle/>
          <a:p>
            <a:pPr lvl="0">
              <a:buFont typeface="Wingdings" pitchFamily="2" charset="2"/>
              <a:buChar char="§"/>
            </a:pPr>
            <a:r>
              <a:rPr lang="ru-RU" sz="2600" dirty="0" smtClean="0"/>
              <a:t>раскрыть сущность и содержание анализа исполнения налоговых обязательств, как этапа налогового планирования и прогнозирования;</a:t>
            </a:r>
          </a:p>
          <a:p>
            <a:pPr lvl="0">
              <a:buFont typeface="Wingdings" pitchFamily="2" charset="2"/>
              <a:buChar char="§"/>
            </a:pPr>
            <a:r>
              <a:rPr lang="ru-RU" sz="2600" dirty="0" smtClean="0"/>
              <a:t>дать характеристику системе аналитических показателей, используемых в налоговом анализе; </a:t>
            </a:r>
          </a:p>
          <a:p>
            <a:pPr lvl="0">
              <a:buFont typeface="Wingdings" pitchFamily="2" charset="2"/>
              <a:buChar char="§"/>
            </a:pPr>
            <a:r>
              <a:rPr lang="ru-RU" sz="2600" dirty="0" smtClean="0"/>
              <a:t>перечислить этапы анализа состояния налоговых расчетов;</a:t>
            </a:r>
          </a:p>
          <a:p>
            <a:pPr lvl="0">
              <a:buFont typeface="Wingdings" pitchFamily="2" charset="2"/>
              <a:buChar char="§"/>
            </a:pPr>
            <a:r>
              <a:rPr lang="ru-RU" sz="2600" dirty="0" smtClean="0"/>
              <a:t>проанализировать состояния налоговых расчетов на конкретном предприятии;</a:t>
            </a:r>
          </a:p>
          <a:p>
            <a:pPr lvl="0">
              <a:buFont typeface="Wingdings" pitchFamily="2" charset="2"/>
              <a:buChar char="§"/>
            </a:pPr>
            <a:r>
              <a:rPr lang="ru-RU" sz="2600" dirty="0" smtClean="0"/>
              <a:t>рассмотреть влияние факторов на формирование налоговой базы;</a:t>
            </a:r>
          </a:p>
          <a:p>
            <a:pPr lvl="0">
              <a:buFont typeface="Wingdings" pitchFamily="2" charset="2"/>
              <a:buChar char="§"/>
            </a:pPr>
            <a:r>
              <a:rPr lang="ru-RU" sz="2600" dirty="0" smtClean="0"/>
              <a:t>обобщить результаты анализа и дать практические рекомендации по организации налоговых расчетов.</a:t>
            </a:r>
          </a:p>
          <a:p>
            <a:pPr>
              <a:buFont typeface="Wingdings" pitchFamily="2" charset="2"/>
              <a:buChar char="§"/>
            </a:pPr>
            <a:endParaRPr lang="ru-RU" sz="2600" dirty="0" smtClean="0"/>
          </a:p>
          <a:p>
            <a:endParaRPr lang="ru-RU" dirty="0"/>
          </a:p>
        </p:txBody>
      </p:sp>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Заголовок 1"/>
          <p:cNvSpPr>
            <a:spLocks noGrp="1"/>
          </p:cNvSpPr>
          <p:nvPr>
            <p:ph type="title"/>
          </p:nvPr>
        </p:nvSpPr>
        <p:spPr>
          <a:xfrm>
            <a:off x="928662" y="642919"/>
            <a:ext cx="7858180" cy="1643074"/>
          </a:xfrm>
        </p:spPr>
        <p:txBody>
          <a:bodyPr>
            <a:normAutofit fontScale="90000"/>
          </a:bodyPr>
          <a:lstStyle/>
          <a:p>
            <a:r>
              <a:rPr lang="ru-RU" sz="3100" b="1" dirty="0" smtClean="0">
                <a:solidFill>
                  <a:schemeClr val="tx1">
                    <a:lumMod val="85000"/>
                    <a:lumOff val="15000"/>
                  </a:schemeClr>
                </a:solidFill>
                <a:latin typeface="Times New Roman" pitchFamily="18" charset="0"/>
                <a:cs typeface="Times New Roman" pitchFamily="18" charset="0"/>
              </a:rPr>
              <a:t>Исследование состояния налоговых расчетов организации является составной частью корпоративного налогового менеджмента организации.</a:t>
            </a:r>
            <a:r>
              <a:rPr lang="ru-RU" dirty="0" smtClean="0"/>
              <a:t/>
            </a:r>
            <a:br>
              <a:rPr lang="ru-RU" dirty="0" smtClean="0"/>
            </a:br>
            <a:endParaRPr lang="ru-RU" dirty="0"/>
          </a:p>
        </p:txBody>
      </p:sp>
      <p:sp>
        <p:nvSpPr>
          <p:cNvPr id="3" name="Содержимое 2"/>
          <p:cNvSpPr>
            <a:spLocks noGrp="1"/>
          </p:cNvSpPr>
          <p:nvPr>
            <p:ph idx="1"/>
          </p:nvPr>
        </p:nvSpPr>
        <p:spPr>
          <a:xfrm>
            <a:off x="285720" y="1643050"/>
            <a:ext cx="8572559" cy="4000528"/>
          </a:xfrm>
        </p:spPr>
        <p:txBody>
          <a:bodyPr>
            <a:noAutofit/>
          </a:bodyPr>
          <a:lstStyle/>
          <a:p>
            <a:r>
              <a:rPr lang="ru-RU" sz="2400" b="1" dirty="0" smtClean="0">
                <a:solidFill>
                  <a:schemeClr val="tx1">
                    <a:lumMod val="85000"/>
                    <a:lumOff val="15000"/>
                  </a:schemeClr>
                </a:solidFill>
                <a:latin typeface="Times New Roman" pitchFamily="18" charset="0"/>
                <a:cs typeface="Times New Roman" pitchFamily="18" charset="0"/>
              </a:rPr>
              <a:t>Оно должно быть направлено на:</a:t>
            </a:r>
          </a:p>
          <a:p>
            <a:pPr lvl="0">
              <a:buFont typeface="Wingdings" pitchFamily="2" charset="2"/>
              <a:buChar char="§"/>
            </a:pPr>
            <a:r>
              <a:rPr lang="ru-RU" sz="2400" dirty="0" smtClean="0">
                <a:solidFill>
                  <a:schemeClr val="tx1">
                    <a:lumMod val="85000"/>
                    <a:lumOff val="15000"/>
                  </a:schemeClr>
                </a:solidFill>
                <a:latin typeface="Times New Roman" pitchFamily="18" charset="0"/>
                <a:cs typeface="Times New Roman" pitchFamily="18" charset="0"/>
              </a:rPr>
              <a:t>совершенствование регулирования денежных потоков;</a:t>
            </a:r>
          </a:p>
          <a:p>
            <a:pPr lvl="0">
              <a:buFont typeface="Wingdings" pitchFamily="2" charset="2"/>
              <a:buChar char="§"/>
            </a:pPr>
            <a:r>
              <a:rPr lang="ru-RU" sz="2400" dirty="0" smtClean="0">
                <a:solidFill>
                  <a:schemeClr val="tx1">
                    <a:lumMod val="85000"/>
                    <a:lumOff val="15000"/>
                  </a:schemeClr>
                </a:solidFill>
                <a:latin typeface="Times New Roman" pitchFamily="18" charset="0"/>
                <a:cs typeface="Times New Roman" pitchFamily="18" charset="0"/>
              </a:rPr>
              <a:t>определение возможностей роста финансовых ресурсов организации за счет экономии налоговых платежей;</a:t>
            </a:r>
          </a:p>
          <a:p>
            <a:pPr lvl="0">
              <a:buFont typeface="Wingdings" pitchFamily="2" charset="2"/>
              <a:buChar char="§"/>
            </a:pPr>
            <a:r>
              <a:rPr lang="ru-RU" sz="2400" dirty="0" smtClean="0">
                <a:solidFill>
                  <a:schemeClr val="tx1">
                    <a:lumMod val="85000"/>
                    <a:lumOff val="15000"/>
                  </a:schemeClr>
                </a:solidFill>
                <a:latin typeface="Times New Roman" pitchFamily="18" charset="0"/>
                <a:cs typeface="Times New Roman" pitchFamily="18" charset="0"/>
              </a:rPr>
              <a:t>предотвращения уплаты пени и налоговых штрафов.</a:t>
            </a:r>
          </a:p>
          <a:p>
            <a:r>
              <a:rPr lang="ru-RU" sz="2400" dirty="0" smtClean="0">
                <a:solidFill>
                  <a:schemeClr val="tx1">
                    <a:lumMod val="85000"/>
                    <a:lumOff val="15000"/>
                  </a:schemeClr>
                </a:solidFill>
                <a:latin typeface="Times New Roman" pitchFamily="18" charset="0"/>
                <a:cs typeface="Times New Roman" pitchFamily="18" charset="0"/>
              </a:rPr>
              <a:t>Содержание анализа налоговых расчетов организации состоит во всестороннем изучении состояния налоговых расчетов, оптимальности их налаженности и влияния на финансовое состояние организации. Этот анализ основан на системном подходе, комплексном учете разнообразных факторов, качественном подборе достоверной информации и является важной функцией управления.</a:t>
            </a:r>
          </a:p>
          <a:p>
            <a:endParaRPr lang="ru-RU" sz="2400"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642918"/>
            <a:ext cx="8429684" cy="1643074"/>
          </a:xfrm>
        </p:spPr>
        <p:txBody>
          <a:bodyPr>
            <a:normAutofit fontScale="90000"/>
          </a:bodyPr>
          <a:lstStyle/>
          <a:p>
            <a:r>
              <a:rPr lang="ru-RU" sz="2700" dirty="0" smtClean="0"/>
              <a:t>Цель анализа налоговых расчетов организации — оптимальная схема организации налоговых расчетов организации на основе системного изучения всех ее составляющих.</a:t>
            </a:r>
            <a:r>
              <a:rPr lang="ru-RU" dirty="0" smtClean="0"/>
              <a:t/>
            </a:r>
            <a:br>
              <a:rPr lang="ru-RU" dirty="0" smtClean="0"/>
            </a:br>
            <a:endParaRPr lang="ru-RU" dirty="0"/>
          </a:p>
        </p:txBody>
      </p:sp>
      <p:sp>
        <p:nvSpPr>
          <p:cNvPr id="3" name="Содержимое 2"/>
          <p:cNvSpPr>
            <a:spLocks noGrp="1"/>
          </p:cNvSpPr>
          <p:nvPr>
            <p:ph idx="1"/>
          </p:nvPr>
        </p:nvSpPr>
        <p:spPr>
          <a:xfrm>
            <a:off x="571473" y="1845734"/>
            <a:ext cx="7795288" cy="4369348"/>
          </a:xfrm>
        </p:spPr>
        <p:txBody>
          <a:bodyPr>
            <a:normAutofit fontScale="85000" lnSpcReduction="20000"/>
          </a:bodyPr>
          <a:lstStyle/>
          <a:p>
            <a:r>
              <a:rPr lang="ru-RU" sz="2600" b="1" dirty="0" smtClean="0">
                <a:solidFill>
                  <a:schemeClr val="tx1">
                    <a:lumMod val="85000"/>
                    <a:lumOff val="15000"/>
                  </a:schemeClr>
                </a:solidFill>
                <a:latin typeface="Times New Roman" pitchFamily="18" charset="0"/>
                <a:cs typeface="Times New Roman" pitchFamily="18" charset="0"/>
              </a:rPr>
              <a:t>Задачами </a:t>
            </a:r>
            <a:r>
              <a:rPr lang="ru-RU" sz="2600" b="1" dirty="0" smtClean="0">
                <a:solidFill>
                  <a:schemeClr val="tx1">
                    <a:lumMod val="85000"/>
                    <a:lumOff val="15000"/>
                  </a:schemeClr>
                </a:solidFill>
                <a:latin typeface="Times New Roman" pitchFamily="18" charset="0"/>
                <a:cs typeface="Times New Roman" pitchFamily="18" charset="0"/>
              </a:rPr>
              <a:t>анализа налоговых расчетов организации являются:</a:t>
            </a:r>
          </a:p>
          <a:p>
            <a:pPr lvl="0">
              <a:buFont typeface="Wingdings" pitchFamily="2" charset="2"/>
              <a:buChar char="§"/>
            </a:pPr>
            <a:r>
              <a:rPr lang="ru-RU" sz="2600" dirty="0" smtClean="0">
                <a:solidFill>
                  <a:schemeClr val="tx1">
                    <a:lumMod val="85000"/>
                    <a:lumOff val="15000"/>
                  </a:schemeClr>
                </a:solidFill>
                <a:latin typeface="Times New Roman" pitchFamily="18" charset="0"/>
                <a:cs typeface="Times New Roman" pitchFamily="18" charset="0"/>
              </a:rPr>
              <a:t>идентификация реального состояния налоговых расчетов анализируемого объекта;</a:t>
            </a:r>
          </a:p>
          <a:p>
            <a:pPr lvl="0">
              <a:buFont typeface="Wingdings" pitchFamily="2" charset="2"/>
              <a:buChar char="§"/>
            </a:pPr>
            <a:r>
              <a:rPr lang="ru-RU" sz="2600" dirty="0" smtClean="0">
                <a:solidFill>
                  <a:schemeClr val="tx1">
                    <a:lumMod val="85000"/>
                    <a:lumOff val="15000"/>
                  </a:schemeClr>
                </a:solidFill>
                <a:latin typeface="Times New Roman" pitchFamily="18" charset="0"/>
                <a:cs typeface="Times New Roman" pitchFamily="18" charset="0"/>
              </a:rPr>
              <a:t>исследование налоговых расчетов, их сравнение с известными аналогами или базовыми характеристиками, нормативными величинами;</a:t>
            </a:r>
          </a:p>
          <a:p>
            <a:pPr lvl="0">
              <a:buFont typeface="Wingdings" pitchFamily="2" charset="2"/>
              <a:buChar char="§"/>
            </a:pPr>
            <a:r>
              <a:rPr lang="ru-RU" sz="2600" dirty="0" smtClean="0">
                <a:solidFill>
                  <a:schemeClr val="tx1">
                    <a:lumMod val="85000"/>
                    <a:lumOff val="15000"/>
                  </a:schemeClr>
                </a:solidFill>
                <a:latin typeface="Times New Roman" pitchFamily="18" charset="0"/>
                <a:cs typeface="Times New Roman" pitchFamily="18" charset="0"/>
              </a:rPr>
              <a:t>выявление изменений в состоянии налоговых расчетов в пространственно-временном разрезе;</a:t>
            </a:r>
          </a:p>
          <a:p>
            <a:pPr lvl="0">
              <a:buFont typeface="Wingdings" pitchFamily="2" charset="2"/>
              <a:buChar char="§"/>
            </a:pPr>
            <a:r>
              <a:rPr lang="ru-RU" sz="2600" dirty="0" smtClean="0">
                <a:solidFill>
                  <a:schemeClr val="tx1">
                    <a:lumMod val="85000"/>
                    <a:lumOff val="15000"/>
                  </a:schemeClr>
                </a:solidFill>
                <a:latin typeface="Times New Roman" pitchFamily="18" charset="0"/>
                <a:cs typeface="Times New Roman" pitchFamily="18" charset="0"/>
              </a:rPr>
              <a:t>установление основных факторов, вызвавших изменения в состоянии налоговых расчетов организации и учет их влияния на финансово-хозяйственные показатели деятельности анализируемого объекта;</a:t>
            </a:r>
          </a:p>
          <a:p>
            <a:pPr lvl="0">
              <a:buFont typeface="Wingdings" pitchFamily="2" charset="2"/>
              <a:buChar char="§"/>
            </a:pPr>
            <a:r>
              <a:rPr lang="ru-RU" sz="2600" dirty="0" smtClean="0">
                <a:solidFill>
                  <a:schemeClr val="tx1">
                    <a:lumMod val="85000"/>
                    <a:lumOff val="15000"/>
                  </a:schemeClr>
                </a:solidFill>
                <a:latin typeface="Times New Roman" pitchFamily="18" charset="0"/>
                <a:cs typeface="Times New Roman" pitchFamily="18" charset="0"/>
              </a:rPr>
              <a:t>прогноз основных тенденций.</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22959" y="642918"/>
            <a:ext cx="7543801" cy="5226176"/>
          </a:xfrm>
        </p:spPr>
        <p:txBody>
          <a:bodyPr>
            <a:normAutofit/>
          </a:bodyPr>
          <a:lstStyle/>
          <a:p>
            <a:r>
              <a:rPr lang="ru-RU" sz="2400" dirty="0" smtClean="0">
                <a:solidFill>
                  <a:schemeClr val="tx1">
                    <a:lumMod val="85000"/>
                    <a:lumOff val="15000"/>
                  </a:schemeClr>
                </a:solidFill>
                <a:latin typeface="Times New Roman" pitchFamily="18" charset="0"/>
                <a:cs typeface="Times New Roman" pitchFamily="18" charset="0"/>
              </a:rPr>
              <a:t>Правильный выбор цели и постановка задач анализа налоговых расчетов организации имеют большое значение. На основе поставленных целей и с учетом имеющихся возможностей определяется истинное состояние налоговых расчетов организации. Вырабатываются способы достижения оптимальных решений, подбираются методы управления, производятся различные изменения в организационной, коммерческой и других видах деятельности предприятия.</a:t>
            </a:r>
          </a:p>
          <a:p>
            <a:r>
              <a:rPr lang="ru-RU" sz="2400" dirty="0" smtClean="0">
                <a:solidFill>
                  <a:schemeClr val="tx1">
                    <a:lumMod val="85000"/>
                    <a:lumOff val="15000"/>
                  </a:schemeClr>
                </a:solidFill>
                <a:latin typeface="Times New Roman" pitchFamily="18" charset="0"/>
                <a:cs typeface="Times New Roman" pitchFamily="18" charset="0"/>
              </a:rPr>
              <a:t>Функциями анализа налоговых расчетов организации являются: </a:t>
            </a:r>
            <a:r>
              <a:rPr lang="ru-RU" sz="2400" b="1" dirty="0" smtClean="0">
                <a:solidFill>
                  <a:schemeClr val="tx1">
                    <a:lumMod val="85000"/>
                    <a:lumOff val="15000"/>
                  </a:schemeClr>
                </a:solidFill>
                <a:latin typeface="Times New Roman" pitchFamily="18" charset="0"/>
                <a:cs typeface="Times New Roman" pitchFamily="18" charset="0"/>
              </a:rPr>
              <a:t>контрольная, учетная, стимулирующая, организационная </a:t>
            </a:r>
            <a:r>
              <a:rPr lang="ru-RU" sz="2400" dirty="0" smtClean="0">
                <a:solidFill>
                  <a:schemeClr val="tx1">
                    <a:lumMod val="85000"/>
                    <a:lumOff val="15000"/>
                  </a:schemeClr>
                </a:solidFill>
                <a:latin typeface="Times New Roman" pitchFamily="18" charset="0"/>
                <a:cs typeface="Times New Roman" pitchFamily="18" charset="0"/>
              </a:rPr>
              <a:t>и</a:t>
            </a:r>
            <a:r>
              <a:rPr lang="ru-RU" sz="2400" b="1" dirty="0" smtClean="0">
                <a:solidFill>
                  <a:schemeClr val="tx1">
                    <a:lumMod val="85000"/>
                    <a:lumOff val="15000"/>
                  </a:schemeClr>
                </a:solidFill>
                <a:latin typeface="Times New Roman" pitchFamily="18" charset="0"/>
                <a:cs typeface="Times New Roman" pitchFamily="18" charset="0"/>
              </a:rPr>
              <a:t> индикативная</a:t>
            </a:r>
            <a:r>
              <a:rPr lang="ru-RU" sz="2400" dirty="0" smtClean="0">
                <a:solidFill>
                  <a:schemeClr val="tx1">
                    <a:lumMod val="85000"/>
                    <a:lumOff val="15000"/>
                  </a:schemeClr>
                </a:solidFill>
                <a:latin typeface="Times New Roman" pitchFamily="18" charset="0"/>
                <a:cs typeface="Times New Roman" pitchFamily="18" charset="0"/>
              </a:rPr>
              <a:t>.</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5" y="357166"/>
            <a:ext cx="7866726" cy="5500726"/>
          </a:xfrm>
        </p:spPr>
        <p:txBody>
          <a:bodyPr>
            <a:normAutofit fontScale="85000" lnSpcReduction="10000"/>
          </a:bodyPr>
          <a:lstStyle/>
          <a:p>
            <a:r>
              <a:rPr lang="ru-RU" sz="2600" dirty="0" smtClean="0">
                <a:solidFill>
                  <a:schemeClr val="tx1">
                    <a:lumMod val="85000"/>
                    <a:lumOff val="15000"/>
                  </a:schemeClr>
                </a:solidFill>
                <a:latin typeface="Times New Roman" pitchFamily="18" charset="0"/>
                <a:cs typeface="Times New Roman" pitchFamily="18" charset="0"/>
              </a:rPr>
              <a:t>В зависимости от поставленных задач анализ может быть проведен в оперативном (ежедневном, подекадном) и (или) последующем (за избранным отчетный период) порядке; по всем налоговым платежам или выборочно по отдельным их видам. В качестве аналитической информации используются налоговые расчеты (декларации) предприятия, его бухгалтерская отчетность и данные по счетам бухгалтерского учета по таким счетам, как </a:t>
            </a:r>
            <a:r>
              <a:rPr lang="ru-RU" sz="2600" b="1" dirty="0" smtClean="0">
                <a:solidFill>
                  <a:schemeClr val="tx1">
                    <a:lumMod val="85000"/>
                    <a:lumOff val="15000"/>
                  </a:schemeClr>
                </a:solidFill>
                <a:latin typeface="Times New Roman" pitchFamily="18" charset="0"/>
                <a:cs typeface="Times New Roman" pitchFamily="18" charset="0"/>
              </a:rPr>
              <a:t>сч.68 «Расчеты по налогам и сборам», сч.69 «Расчеты по социальному страхованию и обеспечению», 90 «Продажи», сч.91 «Прочие доходы и расходы», сч.99 «Прибыль и убытки» и др. </a:t>
            </a:r>
          </a:p>
          <a:p>
            <a:r>
              <a:rPr lang="ru-RU" sz="2600" dirty="0" smtClean="0">
                <a:solidFill>
                  <a:schemeClr val="tx1">
                    <a:lumMod val="85000"/>
                    <a:lumOff val="15000"/>
                  </a:schemeClr>
                </a:solidFill>
                <a:latin typeface="Times New Roman" pitchFamily="18" charset="0"/>
                <a:cs typeface="Times New Roman" pitchFamily="18" charset="0"/>
              </a:rPr>
              <a:t>Методика проведения анализа налоговых расчетов организации включает совокупность конкретных методов (приемов), способов выполнения технико-экономического анализа.</a:t>
            </a:r>
          </a:p>
          <a:p>
            <a:r>
              <a:rPr lang="ru-RU" sz="2600" dirty="0" smtClean="0">
                <a:solidFill>
                  <a:schemeClr val="tx1">
                    <a:lumMod val="85000"/>
                    <a:lumOff val="15000"/>
                  </a:schemeClr>
                </a:solidFill>
                <a:latin typeface="Times New Roman" pitchFamily="18" charset="0"/>
                <a:cs typeface="Times New Roman" pitchFamily="18" charset="0"/>
              </a:rPr>
              <a:t>В анализе налоговых расчетов организации используется большое число разнообразных показателей (обобщающих, сводных, синтетических, интегральных, частных), которые можно классифицировать по различным признакам.</a:t>
            </a:r>
          </a:p>
          <a:p>
            <a:endParaRPr lang="ru-RU" dirty="0">
              <a:solidFill>
                <a:schemeClr val="tx1">
                  <a:lumMod val="85000"/>
                  <a:lumOff val="15000"/>
                </a:schemeClr>
              </a:solidFill>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Заголовок 1"/>
          <p:cNvSpPr>
            <a:spLocks noGrp="1"/>
          </p:cNvSpPr>
          <p:nvPr>
            <p:ph type="title"/>
          </p:nvPr>
        </p:nvSpPr>
        <p:spPr>
          <a:xfrm>
            <a:off x="822960" y="1"/>
            <a:ext cx="7543800" cy="1285859"/>
          </a:xfrm>
        </p:spPr>
        <p:txBody>
          <a:bodyPr>
            <a:normAutofit/>
          </a:bodyPr>
          <a:lstStyle/>
          <a:p>
            <a:r>
              <a:rPr lang="ru-RU" sz="28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a:t>
            </a:r>
            <a:r>
              <a:rPr lang="ru-RU" sz="2800" b="1" dirty="0" smtClean="0">
                <a:latin typeface="Times New Roman" pitchFamily="18" charset="0"/>
                <a:cs typeface="Times New Roman" pitchFamily="18" charset="0"/>
              </a:rPr>
              <a:t>этапов</a:t>
            </a:r>
            <a:endParaRPr lang="ru-RU" sz="2800" b="1" dirty="0">
              <a:latin typeface="Times New Roman" pitchFamily="18" charset="0"/>
              <a:cs typeface="Times New Roman" pitchFamily="18" charset="0"/>
            </a:endParaRPr>
          </a:p>
        </p:txBody>
      </p:sp>
      <p:sp>
        <p:nvSpPr>
          <p:cNvPr id="3" name="Содержимое 2"/>
          <p:cNvSpPr>
            <a:spLocks noGrp="1"/>
          </p:cNvSpPr>
          <p:nvPr>
            <p:ph idx="1"/>
          </p:nvPr>
        </p:nvSpPr>
        <p:spPr>
          <a:xfrm>
            <a:off x="428597" y="1285860"/>
            <a:ext cx="7938164" cy="4786346"/>
          </a:xfrm>
        </p:spPr>
        <p:txBody>
          <a:bodyPr>
            <a:normAutofit fontScale="85000" lnSpcReduction="20000"/>
          </a:bodyPr>
          <a:lstStyle/>
          <a:p>
            <a:r>
              <a:rPr lang="ru-RU" sz="2400" b="1" i="1" dirty="0" smtClean="0">
                <a:solidFill>
                  <a:schemeClr val="tx1">
                    <a:lumMod val="85000"/>
                    <a:lumOff val="15000"/>
                  </a:schemeClr>
                </a:solidFill>
                <a:latin typeface="Times New Roman" pitchFamily="18" charset="0"/>
                <a:cs typeface="Times New Roman" pitchFamily="18" charset="0"/>
              </a:rPr>
              <a:t>Этап первый</a:t>
            </a:r>
            <a:r>
              <a:rPr lang="ru-RU" sz="2400" b="1" dirty="0" smtClean="0">
                <a:solidFill>
                  <a:schemeClr val="tx1">
                    <a:lumMod val="85000"/>
                    <a:lumOff val="15000"/>
                  </a:schemeClr>
                </a:solidFill>
                <a:latin typeface="Times New Roman" pitchFamily="18" charset="0"/>
                <a:cs typeface="Times New Roman" pitchFamily="18" charset="0"/>
              </a:rPr>
              <a:t>. </a:t>
            </a:r>
            <a:r>
              <a:rPr lang="ru-RU" sz="2400" dirty="0" smtClean="0">
                <a:solidFill>
                  <a:schemeClr val="tx1">
                    <a:lumMod val="85000"/>
                    <a:lumOff val="15000"/>
                  </a:schemeClr>
                </a:solidFill>
                <a:latin typeface="Times New Roman" pitchFamily="18" charset="0"/>
                <a:cs typeface="Times New Roman" pitchFamily="18" charset="0"/>
              </a:rPr>
              <a:t>Прежде чем приступать к анализу налоговых расчетов, необходимо знать структуру системы налогообложения, основные принципы налогообложения и существующие функции налогов. После анализа всего налогового спектра России можно составить </a:t>
            </a:r>
            <a:r>
              <a:rPr lang="ru-RU" sz="2400" b="1" dirty="0" smtClean="0">
                <a:solidFill>
                  <a:schemeClr val="tx1">
                    <a:lumMod val="85000"/>
                    <a:lumOff val="15000"/>
                  </a:schemeClr>
                </a:solidFill>
                <a:latin typeface="Times New Roman" pitchFamily="18" charset="0"/>
                <a:cs typeface="Times New Roman" pitchFamily="18" charset="0"/>
              </a:rPr>
              <a:t>налоговое поле предприятия.</a:t>
            </a:r>
          </a:p>
          <a:p>
            <a:r>
              <a:rPr lang="ru-RU" sz="2400" dirty="0" smtClean="0">
                <a:solidFill>
                  <a:schemeClr val="tx1">
                    <a:lumMod val="85000"/>
                    <a:lumOff val="15000"/>
                  </a:schemeClr>
                </a:solidFill>
                <a:latin typeface="Times New Roman" pitchFamily="18" charset="0"/>
                <a:cs typeface="Times New Roman" pitchFamily="18" charset="0"/>
              </a:rPr>
              <a:t>В налоговом поле приводится весь перечень налогов, сборов, пошлин, лицензий и т.п., которые нужно платить предприятию.</a:t>
            </a:r>
          </a:p>
          <a:p>
            <a:r>
              <a:rPr lang="ru-RU" sz="2400" dirty="0" smtClean="0">
                <a:solidFill>
                  <a:schemeClr val="tx1">
                    <a:lumMod val="85000"/>
                    <a:lumOff val="15000"/>
                  </a:schemeClr>
                </a:solidFill>
                <a:latin typeface="Times New Roman" pitchFamily="18" charset="0"/>
                <a:cs typeface="Times New Roman" pitchFamily="18" charset="0"/>
              </a:rPr>
              <a:t>Каждый налог состоит из следующих основных параметров:</a:t>
            </a:r>
          </a:p>
          <a:p>
            <a:pPr lvl="0">
              <a:buFont typeface="Wingdings" pitchFamily="2" charset="2"/>
              <a:buChar char="§"/>
            </a:pPr>
            <a:r>
              <a:rPr lang="ru-RU" sz="2400" dirty="0" smtClean="0">
                <a:solidFill>
                  <a:schemeClr val="tx1">
                    <a:lumMod val="85000"/>
                    <a:lumOff val="15000"/>
                  </a:schemeClr>
                </a:solidFill>
                <a:latin typeface="Times New Roman" pitchFamily="18" charset="0"/>
                <a:cs typeface="Times New Roman" pitchFamily="18" charset="0"/>
              </a:rPr>
              <a:t>налоговая база;</a:t>
            </a:r>
          </a:p>
          <a:p>
            <a:pPr lvl="0">
              <a:buFont typeface="Wingdings" pitchFamily="2" charset="2"/>
              <a:buChar char="§"/>
            </a:pPr>
            <a:r>
              <a:rPr lang="ru-RU" sz="2400" dirty="0" smtClean="0">
                <a:solidFill>
                  <a:schemeClr val="tx1">
                    <a:lumMod val="85000"/>
                    <a:lumOff val="15000"/>
                  </a:schemeClr>
                </a:solidFill>
                <a:latin typeface="Times New Roman" pitchFamily="18" charset="0"/>
                <a:cs typeface="Times New Roman" pitchFamily="18" charset="0"/>
              </a:rPr>
              <a:t>ставка налога;</a:t>
            </a:r>
          </a:p>
          <a:p>
            <a:pPr lvl="0">
              <a:buFont typeface="Wingdings" pitchFamily="2" charset="2"/>
              <a:buChar char="§"/>
            </a:pPr>
            <a:r>
              <a:rPr lang="ru-RU" sz="2400" dirty="0" smtClean="0">
                <a:solidFill>
                  <a:schemeClr val="tx1">
                    <a:lumMod val="85000"/>
                    <a:lumOff val="15000"/>
                  </a:schemeClr>
                </a:solidFill>
                <a:latin typeface="Times New Roman" pitchFamily="18" charset="0"/>
                <a:cs typeface="Times New Roman" pitchFamily="18" charset="0"/>
              </a:rPr>
              <a:t>сроки уплаты.</a:t>
            </a:r>
          </a:p>
          <a:p>
            <a:r>
              <a:rPr lang="ru-RU" sz="2400" dirty="0" smtClean="0">
                <a:solidFill>
                  <a:schemeClr val="tx1">
                    <a:lumMod val="85000"/>
                    <a:lumOff val="15000"/>
                  </a:schemeClr>
                </a:solidFill>
                <a:latin typeface="Times New Roman" pitchFamily="18" charset="0"/>
                <a:cs typeface="Times New Roman" pitchFamily="18" charset="0"/>
              </a:rPr>
              <a:t>В соответствии с составленным налоговым полем определяется динамика каждого из уплачиваемых предприятие налогов за 2 и более года. По материалам исследования делаются выводы по состоянию динамики и отклонениям от предыдущего периода размера, каждого из начисленных к уплате налогов.</a:t>
            </a:r>
          </a:p>
          <a:p>
            <a:endParaRPr lang="ru-RU" dirty="0"/>
          </a:p>
        </p:txBody>
      </p:sp>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42911" y="785794"/>
            <a:ext cx="7723850" cy="5083300"/>
          </a:xfrm>
        </p:spPr>
        <p:txBody>
          <a:bodyPr>
            <a:normAutofit lnSpcReduction="10000"/>
          </a:bodyPr>
          <a:lstStyle/>
          <a:p>
            <a:r>
              <a:rPr lang="ru-RU" b="1" dirty="0" smtClean="0">
                <a:solidFill>
                  <a:schemeClr val="tx1">
                    <a:lumMod val="85000"/>
                    <a:lumOff val="15000"/>
                  </a:schemeClr>
                </a:solidFill>
              </a:rPr>
              <a:t>Этап второй</a:t>
            </a:r>
            <a:r>
              <a:rPr lang="ru-RU" dirty="0" smtClean="0">
                <a:solidFill>
                  <a:schemeClr val="tx1">
                    <a:lumMod val="85000"/>
                    <a:lumOff val="15000"/>
                  </a:schemeClr>
                </a:solidFill>
              </a:rPr>
              <a:t>. Налоговая база анализируется с помощью коэффициентов прироста основных показателей налоговой базы т.к. имущество, фонд оплаты труда, выручка от реализации и прибыль организации (предприятия). Полученные результаты, оцениваются и связываются с материалами дальнейшего анализа налогообложения предприятия.</a:t>
            </a:r>
          </a:p>
          <a:p>
            <a:r>
              <a:rPr lang="ru-RU" b="1" dirty="0" smtClean="0">
                <a:solidFill>
                  <a:schemeClr val="tx1">
                    <a:lumMod val="85000"/>
                    <a:lumOff val="15000"/>
                  </a:schemeClr>
                </a:solidFill>
              </a:rPr>
              <a:t>Этап третий.</a:t>
            </a:r>
            <a:r>
              <a:rPr lang="ru-RU" dirty="0" smtClean="0">
                <a:solidFill>
                  <a:schemeClr val="tx1">
                    <a:lumMod val="85000"/>
                    <a:lumOff val="15000"/>
                  </a:schemeClr>
                </a:solidFill>
              </a:rPr>
              <a:t> Независимо от целей анализа налогообложения, этот процесс должен содержать оценку налогового бремени экономического субъекта. </a:t>
            </a:r>
          </a:p>
          <a:p>
            <a:r>
              <a:rPr lang="ru-RU" b="1" dirty="0" smtClean="0">
                <a:solidFill>
                  <a:schemeClr val="tx1">
                    <a:lumMod val="85000"/>
                    <a:lumOff val="15000"/>
                  </a:schemeClr>
                </a:solidFill>
              </a:rPr>
              <a:t>Расчет налоговой нагрузки </a:t>
            </a:r>
            <a:r>
              <a:rPr lang="ru-RU" dirty="0" smtClean="0">
                <a:solidFill>
                  <a:schemeClr val="tx1">
                    <a:lumMod val="85000"/>
                    <a:lumOff val="15000"/>
                  </a:schemeClr>
                </a:solidFill>
              </a:rPr>
              <a:t>- это отношение суммы всех налогов к величине доходов представляет собой удельный вес налоговых платежей в общем, объеме доходов и является характеристикой уровня совокупной налоговой нагрузки организации. При расчете этой характеристики общий объем доходов определяется суммированием выручки по кредиту бухгалтерских счетов реализации с учетом НДС, акцизов и экспортной пошлины (выручка-брутто), а также прочих доходов, учтенных на бухгалтерском счете «Прибыли и убытки».</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
        <p:nvSpPr>
          <p:cNvPr id="6" name="Прямоугольник 5"/>
          <p:cNvSpPr/>
          <p:nvPr/>
        </p:nvSpPr>
        <p:spPr>
          <a:xfrm>
            <a:off x="857224" y="0"/>
            <a:ext cx="7858180" cy="707886"/>
          </a:xfrm>
          <a:prstGeom prst="rect">
            <a:avLst/>
          </a:prstGeom>
        </p:spPr>
        <p:txBody>
          <a:bodyPr wrap="square">
            <a:spAutoFit/>
          </a:bodyPr>
          <a:lstStyle/>
          <a:p>
            <a:r>
              <a:rPr lang="ru-RU" sz="20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a:t>
            </a:r>
            <a:r>
              <a:rPr lang="ru-RU" sz="2000" b="1" dirty="0" smtClean="0">
                <a:latin typeface="Times New Roman" pitchFamily="18" charset="0"/>
                <a:cs typeface="Times New Roman" pitchFamily="18" charset="0"/>
              </a:rPr>
              <a:t>этапов</a:t>
            </a:r>
            <a:endParaRPr lang="ru-RU"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14349" y="1071546"/>
            <a:ext cx="7643866" cy="4797548"/>
          </a:xfrm>
        </p:spPr>
        <p:txBody>
          <a:bodyPr>
            <a:normAutofit lnSpcReduction="10000"/>
          </a:bodyPr>
          <a:lstStyle/>
          <a:p>
            <a:r>
              <a:rPr lang="ru-RU" sz="2400" dirty="0" smtClean="0">
                <a:solidFill>
                  <a:schemeClr val="tx1">
                    <a:lumMod val="85000"/>
                    <a:lumOff val="15000"/>
                  </a:schemeClr>
                </a:solidFill>
                <a:latin typeface="Times New Roman" pitchFamily="18" charset="0"/>
                <a:cs typeface="Times New Roman" pitchFamily="18" charset="0"/>
              </a:rPr>
              <a:t>Полученный результат необходимо сравнить с средними данными по стране, отрасли и т.д. Такое сравнение требуется для определения рейтинга анализируемого предприятия, для более полной и объективной оценки уровня налогообложения предприятия.</a:t>
            </a:r>
          </a:p>
          <a:p>
            <a:r>
              <a:rPr lang="ru-RU" sz="2400" dirty="0" smtClean="0">
                <a:solidFill>
                  <a:schemeClr val="tx1">
                    <a:lumMod val="85000"/>
                    <a:lumOff val="15000"/>
                  </a:schemeClr>
                </a:solidFill>
                <a:latin typeface="Times New Roman" pitchFamily="18" charset="0"/>
                <a:cs typeface="Times New Roman" pitchFamily="18" charset="0"/>
              </a:rPr>
              <a:t>Основная идея анализа показателей налоговой нагрузки по группам (общие и частные), это учет соотношений налоговых обязательств к различным показателям хозяйственно-финансовой деятельности экономического субъекта.</a:t>
            </a:r>
          </a:p>
          <a:p>
            <a:r>
              <a:rPr lang="ru-RU" sz="2400" dirty="0" smtClean="0">
                <a:solidFill>
                  <a:schemeClr val="tx1">
                    <a:lumMod val="85000"/>
                    <a:lumOff val="15000"/>
                  </a:schemeClr>
                </a:solidFill>
                <a:latin typeface="Times New Roman" pitchFamily="18" charset="0"/>
                <a:cs typeface="Times New Roman" pitchFamily="18" charset="0"/>
              </a:rPr>
              <a:t>Выводы сделанные по полученным результатам можно рассматривать как данные для обоснования и оптимизации управленческих решений в области налогообложения.</a:t>
            </a:r>
          </a:p>
          <a:p>
            <a:endParaRPr lang="ru-RU" sz="2400"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
        <p:nvSpPr>
          <p:cNvPr id="6" name="Прямоугольник 5"/>
          <p:cNvSpPr/>
          <p:nvPr/>
        </p:nvSpPr>
        <p:spPr>
          <a:xfrm>
            <a:off x="1000100" y="0"/>
            <a:ext cx="7215238" cy="830997"/>
          </a:xfrm>
          <a:prstGeom prst="rect">
            <a:avLst/>
          </a:prstGeom>
        </p:spPr>
        <p:txBody>
          <a:bodyPr wrap="square">
            <a:spAutoFit/>
          </a:bodyPr>
          <a:lstStyle/>
          <a:p>
            <a:r>
              <a:rPr lang="ru-RU" sz="24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a:t>
            </a:r>
            <a:r>
              <a:rPr lang="ru-RU" sz="2400" b="1" dirty="0" smtClean="0">
                <a:latin typeface="Times New Roman" pitchFamily="18" charset="0"/>
                <a:cs typeface="Times New Roman" pitchFamily="18" charset="0"/>
              </a:rPr>
              <a:t>этапов</a:t>
            </a:r>
            <a:endParaRPr lang="ru-RU"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9520" y="5572140"/>
            <a:ext cx="428625" cy="719138"/>
          </a:xfrm>
          <a:prstGeom prst="rect">
            <a:avLst/>
          </a:prstGeom>
          <a:noFill/>
          <a:ln w="9525">
            <a:noFill/>
            <a:miter lim="800000"/>
            <a:headEnd/>
            <a:tailEnd/>
          </a:ln>
          <a:effectLst/>
        </p:spPr>
      </p:pic>
      <p:sp>
        <p:nvSpPr>
          <p:cNvPr id="2" name="Заголовок 1"/>
          <p:cNvSpPr>
            <a:spLocks noGrp="1"/>
          </p:cNvSpPr>
          <p:nvPr>
            <p:ph type="title"/>
          </p:nvPr>
        </p:nvSpPr>
        <p:spPr>
          <a:xfrm>
            <a:off x="822960" y="286605"/>
            <a:ext cx="7821006" cy="856379"/>
          </a:xfrm>
        </p:spPr>
        <p:txBody>
          <a:bodyPr>
            <a:normAutofit/>
          </a:bodyPr>
          <a:lstStyle/>
          <a:p>
            <a:r>
              <a:rPr lang="ru-RU" sz="28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a:t>
            </a:r>
            <a:r>
              <a:rPr lang="ru-RU" sz="2800" b="1" dirty="0" smtClean="0">
                <a:latin typeface="Times New Roman" pitchFamily="18" charset="0"/>
                <a:cs typeface="Times New Roman" pitchFamily="18" charset="0"/>
              </a:rPr>
              <a:t>этапов</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642910" y="1142984"/>
            <a:ext cx="8072493" cy="5000660"/>
          </a:xfrm>
        </p:spPr>
        <p:txBody>
          <a:bodyPr>
            <a:normAutofit fontScale="92500" lnSpcReduction="20000"/>
          </a:bodyPr>
          <a:lstStyle/>
          <a:p>
            <a:r>
              <a:rPr lang="ru-RU" sz="2600" b="1" dirty="0" smtClean="0">
                <a:latin typeface="Times New Roman" pitchFamily="18" charset="0"/>
                <a:cs typeface="Times New Roman" pitchFamily="18" charset="0"/>
              </a:rPr>
              <a:t>Этап четвертый. </a:t>
            </a:r>
            <a:r>
              <a:rPr lang="ru-RU" sz="2600" dirty="0" smtClean="0">
                <a:solidFill>
                  <a:schemeClr val="tx1">
                    <a:lumMod val="85000"/>
                    <a:lumOff val="15000"/>
                  </a:schemeClr>
                </a:solidFill>
                <a:latin typeface="Times New Roman" pitchFamily="18" charset="0"/>
                <a:cs typeface="Times New Roman" pitchFamily="18" charset="0"/>
              </a:rPr>
              <a:t>Изучается эффект от установленной организаций (предприятием) учетной и налоговой политики.</a:t>
            </a:r>
          </a:p>
          <a:p>
            <a:r>
              <a:rPr lang="ru-RU" sz="2600" dirty="0" smtClean="0">
                <a:solidFill>
                  <a:schemeClr val="tx1">
                    <a:lumMod val="85000"/>
                    <a:lumOff val="15000"/>
                  </a:schemeClr>
                </a:solidFill>
                <a:latin typeface="Times New Roman" pitchFamily="18" charset="0"/>
                <a:cs typeface="Times New Roman" pitchFamily="18" charset="0"/>
              </a:rPr>
              <a:t>Учетная и налоговая политики влияют на финансовые результаты работы организации (предприятия). Определение и грамотное применение элементов учетной и налоговой политики – одно из условий эффективного налогового производства. Выбирая позицию, предприятие должно обосновать сделанный выбор расчетами налогов, величина которых зависит от выбора альтернативного способа учета, т.е. снижение (рост) налоговой нагрузки вследствие избранного способа определения выручки от реализации в целях налогообложения. </a:t>
            </a:r>
          </a:p>
          <a:p>
            <a:r>
              <a:rPr lang="ru-RU" sz="2600" dirty="0" smtClean="0">
                <a:solidFill>
                  <a:schemeClr val="tx1">
                    <a:lumMod val="85000"/>
                    <a:lumOff val="15000"/>
                  </a:schemeClr>
                </a:solidFill>
                <a:latin typeface="Times New Roman" pitchFamily="18" charset="0"/>
                <a:cs typeface="Times New Roman" pitchFamily="18" charset="0"/>
              </a:rPr>
              <a:t>По материалам исследования делаются конкретные выводы об экономическом эффекте от установленной предприятием налоговой политики. Даются рекомендации по оптимизации учетной и налоговой политики организации (предприятия).</a:t>
            </a:r>
          </a:p>
          <a:p>
            <a:endParaRPr lang="ru-RU" dirty="0"/>
          </a:p>
        </p:txBody>
      </p:sp>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0"/>
            <a:ext cx="7892444" cy="1000108"/>
          </a:xfrm>
        </p:spPr>
        <p:txBody>
          <a:bodyPr>
            <a:normAutofit/>
          </a:bodyPr>
          <a:lstStyle/>
          <a:p>
            <a:r>
              <a:rPr lang="ru-RU" sz="28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a:t>
            </a:r>
            <a:r>
              <a:rPr lang="ru-RU" sz="2800" b="1" dirty="0" smtClean="0">
                <a:latin typeface="Times New Roman" pitchFamily="18" charset="0"/>
                <a:cs typeface="Times New Roman" pitchFamily="18" charset="0"/>
              </a:rPr>
              <a:t>этапов</a:t>
            </a:r>
            <a:endParaRPr lang="ru-RU" sz="2800" dirty="0"/>
          </a:p>
        </p:txBody>
      </p:sp>
      <p:sp>
        <p:nvSpPr>
          <p:cNvPr id="3" name="Содержимое 2"/>
          <p:cNvSpPr>
            <a:spLocks noGrp="1"/>
          </p:cNvSpPr>
          <p:nvPr>
            <p:ph idx="1"/>
          </p:nvPr>
        </p:nvSpPr>
        <p:spPr>
          <a:xfrm>
            <a:off x="822959" y="1214422"/>
            <a:ext cx="7543801" cy="4929222"/>
          </a:xfrm>
        </p:spPr>
        <p:txBody>
          <a:bodyPr>
            <a:normAutofit fontScale="92500" lnSpcReduction="10000"/>
          </a:bodyPr>
          <a:lstStyle/>
          <a:p>
            <a:r>
              <a:rPr lang="ru-RU" sz="2400" b="1" dirty="0" smtClean="0">
                <a:solidFill>
                  <a:schemeClr val="tx1">
                    <a:lumMod val="85000"/>
                    <a:lumOff val="15000"/>
                  </a:schemeClr>
                </a:solidFill>
                <a:latin typeface="Times New Roman" pitchFamily="18" charset="0"/>
                <a:cs typeface="Times New Roman" pitchFamily="18" charset="0"/>
              </a:rPr>
              <a:t>Этап пятый. </a:t>
            </a:r>
            <a:r>
              <a:rPr lang="ru-RU" sz="2400" dirty="0" smtClean="0">
                <a:solidFill>
                  <a:schemeClr val="tx1">
                    <a:lumMod val="85000"/>
                    <a:lumOff val="15000"/>
                  </a:schemeClr>
                </a:solidFill>
                <a:latin typeface="Times New Roman" pitchFamily="18" charset="0"/>
                <a:cs typeface="Times New Roman" pitchFamily="18" charset="0"/>
              </a:rPr>
              <a:t>На данном этапе проводится оценка структуры налоговых платежей за ряд лет. В выводах раскрывается содержание структуры налоговых платежей, ее изменения. Проводится ранжирование на наиболее крупные и мелкие налоги. Показывается зависимости, возникающие в структуре налогов.</a:t>
            </a:r>
          </a:p>
          <a:p>
            <a:r>
              <a:rPr lang="ru-RU" sz="2400" b="1" dirty="0" smtClean="0">
                <a:solidFill>
                  <a:schemeClr val="tx1">
                    <a:lumMod val="85000"/>
                    <a:lumOff val="15000"/>
                  </a:schemeClr>
                </a:solidFill>
                <a:latin typeface="Times New Roman" pitchFamily="18" charset="0"/>
                <a:cs typeface="Times New Roman" pitchFamily="18" charset="0"/>
              </a:rPr>
              <a:t>Этап шестой. </a:t>
            </a:r>
            <a:r>
              <a:rPr lang="ru-RU" sz="2400" dirty="0" smtClean="0">
                <a:solidFill>
                  <a:schemeClr val="tx1">
                    <a:lumMod val="85000"/>
                    <a:lumOff val="15000"/>
                  </a:schemeClr>
                </a:solidFill>
                <a:latin typeface="Times New Roman" pitchFamily="18" charset="0"/>
                <a:cs typeface="Times New Roman" pitchFamily="18" charset="0"/>
              </a:rPr>
              <a:t>Изучается соблюдение сроков уплаты налогов в бюджет. Состояние налоговых расчетов с позиций соблюдения установленных законами сроков уплаты налогов следует рассматривать как одну из визуальных характеристик уровня платежеспособности организации (предприятия). Наличие просроченной задолженности по налогам, характеризует платежеспособность предприятия как неудовлетворительную в определенные моменты анализируемого периода и влечет за собой необходимость начисления и уплаты пени в соответствии со ст. 75 Налогового кодекса (ч. I). </a:t>
            </a:r>
          </a:p>
          <a:p>
            <a:endParaRPr lang="ru-RU" dirty="0">
              <a:solidFill>
                <a:schemeClr val="tx1">
                  <a:lumMod val="85000"/>
                  <a:lumOff val="15000"/>
                </a:schemeClr>
              </a:solidFill>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Заголовок 1"/>
          <p:cNvSpPr>
            <a:spLocks noGrp="1"/>
          </p:cNvSpPr>
          <p:nvPr>
            <p:ph type="title"/>
          </p:nvPr>
        </p:nvSpPr>
        <p:spPr>
          <a:xfrm>
            <a:off x="822960" y="286605"/>
            <a:ext cx="7821006" cy="784941"/>
          </a:xfrm>
        </p:spPr>
        <p:txBody>
          <a:bodyPr>
            <a:normAutofit fontScale="90000"/>
          </a:bodyPr>
          <a:lstStyle/>
          <a:p>
            <a:r>
              <a:rPr lang="ru-RU" sz="28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a:t>
            </a:r>
            <a:r>
              <a:rPr lang="ru-RU" sz="2800" b="1" dirty="0" smtClean="0">
                <a:latin typeface="Times New Roman" pitchFamily="18" charset="0"/>
                <a:cs typeface="Times New Roman" pitchFamily="18" charset="0"/>
              </a:rPr>
              <a:t>этапов</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142984"/>
            <a:ext cx="8358245" cy="5357850"/>
          </a:xfrm>
        </p:spPr>
        <p:txBody>
          <a:bodyPr>
            <a:normAutofit fontScale="92500" lnSpcReduction="10000"/>
          </a:bodyPr>
          <a:lstStyle/>
          <a:p>
            <a:r>
              <a:rPr lang="ru-RU" sz="2400" dirty="0" smtClean="0">
                <a:solidFill>
                  <a:schemeClr val="tx1">
                    <a:lumMod val="85000"/>
                    <a:lumOff val="15000"/>
                  </a:schemeClr>
                </a:solidFill>
              </a:rPr>
              <a:t>На базе данных таб. 7 рассчитываются коэффициенты исполнения текущих налоговых обязательств перед бюджетами разных уровней и внебюджетными фондами. Коэффициенты исполнения текущих налоговых обязательств определяются как отношение величины уплаченных налогов (взносов) а величине начисленных налогов (взносов) за тот же период:</a:t>
            </a:r>
          </a:p>
          <a:p>
            <a:r>
              <a:rPr lang="ru-RU" sz="2400" dirty="0" err="1" smtClean="0">
                <a:solidFill>
                  <a:schemeClr val="tx1">
                    <a:lumMod val="85000"/>
                    <a:lumOff val="15000"/>
                  </a:schemeClr>
                </a:solidFill>
              </a:rPr>
              <a:t>К</a:t>
            </a:r>
            <a:r>
              <a:rPr lang="ru-RU" sz="2400" baseline="-25000" dirty="0" err="1" smtClean="0">
                <a:solidFill>
                  <a:schemeClr val="tx1">
                    <a:lumMod val="85000"/>
                    <a:lumOff val="15000"/>
                  </a:schemeClr>
                </a:solidFill>
              </a:rPr>
              <a:t>ин</a:t>
            </a:r>
            <a:r>
              <a:rPr lang="ru-RU" sz="2400" baseline="-25000" dirty="0" smtClean="0">
                <a:solidFill>
                  <a:schemeClr val="tx1">
                    <a:lumMod val="85000"/>
                    <a:lumOff val="15000"/>
                  </a:schemeClr>
                </a:solidFill>
              </a:rPr>
              <a:t> </a:t>
            </a:r>
            <a:r>
              <a:rPr lang="ru-RU" sz="2400" dirty="0" smtClean="0">
                <a:solidFill>
                  <a:schemeClr val="tx1">
                    <a:lumMod val="85000"/>
                    <a:lumOff val="15000"/>
                  </a:schemeClr>
                </a:solidFill>
              </a:rPr>
              <a:t>= налоги уплаченные / налоги начисленные 	</a:t>
            </a:r>
          </a:p>
          <a:p>
            <a:r>
              <a:rPr lang="ru-RU" sz="2400" dirty="0" smtClean="0">
                <a:solidFill>
                  <a:schemeClr val="tx1">
                    <a:lumMod val="85000"/>
                    <a:lumOff val="15000"/>
                  </a:schemeClr>
                </a:solidFill>
              </a:rPr>
              <a:t>Общую величину задолженности фискальным органам характеризует коэффициент задолженности фискальным органам. Он определяется:</a:t>
            </a:r>
          </a:p>
          <a:p>
            <a:r>
              <a:rPr lang="ru-RU" sz="2400" dirty="0" err="1" smtClean="0">
                <a:solidFill>
                  <a:schemeClr val="tx1">
                    <a:lumMod val="85000"/>
                    <a:lumOff val="15000"/>
                  </a:schemeClr>
                </a:solidFill>
              </a:rPr>
              <a:t>К</a:t>
            </a:r>
            <a:r>
              <a:rPr lang="ru-RU" sz="2400" baseline="-25000" dirty="0" err="1" smtClean="0">
                <a:solidFill>
                  <a:schemeClr val="tx1">
                    <a:lumMod val="85000"/>
                    <a:lumOff val="15000"/>
                  </a:schemeClr>
                </a:solidFill>
              </a:rPr>
              <a:t>з</a:t>
            </a:r>
            <a:r>
              <a:rPr lang="ru-RU" sz="2400" dirty="0" err="1" smtClean="0">
                <a:solidFill>
                  <a:schemeClr val="tx1">
                    <a:lumMod val="85000"/>
                    <a:lumOff val="15000"/>
                  </a:schemeClr>
                </a:solidFill>
              </a:rPr>
              <a:t>=</a:t>
            </a:r>
            <a:r>
              <a:rPr lang="ru-RU" sz="2400" dirty="0" smtClean="0">
                <a:solidFill>
                  <a:schemeClr val="tx1">
                    <a:lumMod val="85000"/>
                    <a:lumOff val="15000"/>
                  </a:schemeClr>
                </a:solidFill>
              </a:rPr>
              <a:t> З / </a:t>
            </a:r>
            <a:r>
              <a:rPr lang="ru-RU" sz="2400" dirty="0" err="1" smtClean="0">
                <a:solidFill>
                  <a:schemeClr val="tx1">
                    <a:lumMod val="85000"/>
                    <a:lumOff val="15000"/>
                  </a:schemeClr>
                </a:solidFill>
              </a:rPr>
              <a:t>К</a:t>
            </a:r>
            <a:r>
              <a:rPr lang="ru-RU" sz="2400" baseline="-25000" dirty="0" err="1" smtClean="0">
                <a:solidFill>
                  <a:schemeClr val="tx1">
                    <a:lumMod val="85000"/>
                    <a:lumOff val="15000"/>
                  </a:schemeClr>
                </a:solidFill>
              </a:rPr>
              <a:t>в</a:t>
            </a:r>
            <a:r>
              <a:rPr lang="ru-RU" sz="2400" dirty="0" smtClean="0">
                <a:solidFill>
                  <a:schemeClr val="tx1">
                    <a:lumMod val="85000"/>
                    <a:lumOff val="15000"/>
                  </a:schemeClr>
                </a:solidFill>
              </a:rPr>
              <a:t> где</a:t>
            </a:r>
            <a:r>
              <a:rPr lang="ru-RU" sz="2400" dirty="0" smtClean="0">
                <a:solidFill>
                  <a:schemeClr val="tx1">
                    <a:lumMod val="85000"/>
                    <a:lumOff val="15000"/>
                  </a:schemeClr>
                </a:solidFill>
              </a:rPr>
              <a:t>,</a:t>
            </a:r>
          </a:p>
          <a:p>
            <a:r>
              <a:rPr lang="ru-RU" sz="2400" dirty="0" smtClean="0">
                <a:solidFill>
                  <a:schemeClr val="tx1">
                    <a:lumMod val="85000"/>
                    <a:lumOff val="15000"/>
                  </a:schemeClr>
                </a:solidFill>
              </a:rPr>
              <a:t>З- стр. 623 +стр. 624 по форме № 1 «Бухгалтерский баланс»;</a:t>
            </a:r>
          </a:p>
          <a:p>
            <a:r>
              <a:rPr lang="ru-RU" sz="2400" dirty="0" err="1" smtClean="0">
                <a:solidFill>
                  <a:schemeClr val="tx1">
                    <a:lumMod val="85000"/>
                    <a:lumOff val="15000"/>
                  </a:schemeClr>
                </a:solidFill>
              </a:rPr>
              <a:t>К</a:t>
            </a:r>
            <a:r>
              <a:rPr lang="ru-RU" sz="2400" baseline="-25000" dirty="0" err="1" smtClean="0">
                <a:solidFill>
                  <a:schemeClr val="tx1">
                    <a:lumMod val="85000"/>
                    <a:lumOff val="15000"/>
                  </a:schemeClr>
                </a:solidFill>
              </a:rPr>
              <a:t>в</a:t>
            </a:r>
            <a:r>
              <a:rPr lang="ru-RU" sz="2400" baseline="-25000" dirty="0" smtClean="0">
                <a:solidFill>
                  <a:schemeClr val="tx1">
                    <a:lumMod val="85000"/>
                    <a:lumOff val="15000"/>
                  </a:schemeClr>
                </a:solidFill>
              </a:rPr>
              <a:t> </a:t>
            </a:r>
            <a:r>
              <a:rPr lang="ru-RU" sz="2400" dirty="0" smtClean="0">
                <a:solidFill>
                  <a:schemeClr val="tx1">
                    <a:lumMod val="85000"/>
                    <a:lumOff val="15000"/>
                  </a:schemeClr>
                </a:solidFill>
              </a:rPr>
              <a:t> - это масштаб бизнеса организации, т.е. среднемесячная выручка. Она определяется как отношение валовой выручке по оплате к числу месяцев периода.</a:t>
            </a:r>
          </a:p>
          <a:p>
            <a:endParaRPr lang="ru-RU" dirty="0">
              <a:solidFill>
                <a:schemeClr val="tx1">
                  <a:lumMod val="85000"/>
                  <a:lumOff val="15000"/>
                </a:schemeClr>
              </a:solidFill>
            </a:endParaRPr>
          </a:p>
        </p:txBody>
      </p:sp>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5"/>
            <a:ext cx="7963882" cy="784942"/>
          </a:xfrm>
        </p:spPr>
        <p:txBody>
          <a:bodyPr>
            <a:normAutofit fontScale="90000"/>
          </a:bodyPr>
          <a:lstStyle/>
          <a:p>
            <a:r>
              <a:rPr lang="ru-RU" sz="28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a:t>
            </a:r>
            <a:r>
              <a:rPr lang="ru-RU" sz="2800" b="1" dirty="0" smtClean="0">
                <a:latin typeface="Times New Roman" pitchFamily="18" charset="0"/>
                <a:cs typeface="Times New Roman" pitchFamily="18" charset="0"/>
              </a:rPr>
              <a:t>этапов</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142984"/>
            <a:ext cx="8572560" cy="4500594"/>
          </a:xfrm>
        </p:spPr>
        <p:txBody>
          <a:bodyPr>
            <a:noAutofit/>
          </a:bodyPr>
          <a:lstStyle/>
          <a:p>
            <a:r>
              <a:rPr lang="ru-RU" dirty="0" smtClean="0">
                <a:solidFill>
                  <a:schemeClr val="tx1">
                    <a:lumMod val="85000"/>
                    <a:lumOff val="15000"/>
                  </a:schemeClr>
                </a:solidFill>
                <a:latin typeface="Times New Roman" pitchFamily="18" charset="0"/>
                <a:cs typeface="Times New Roman" pitchFamily="18" charset="0"/>
              </a:rPr>
              <a:t>Повышение уровня коэффициента задолженности фискальным органам характеризует увеличение удельного веса задолженности по налогам в общей сумме долгов предприятия.</a:t>
            </a:r>
          </a:p>
          <a:p>
            <a:r>
              <a:rPr lang="ru-RU" dirty="0" smtClean="0">
                <a:solidFill>
                  <a:schemeClr val="tx1">
                    <a:lumMod val="85000"/>
                    <a:lumOff val="15000"/>
                  </a:schemeClr>
                </a:solidFill>
                <a:latin typeface="Times New Roman" pitchFamily="18" charset="0"/>
                <a:cs typeface="Times New Roman" pitchFamily="18" charset="0"/>
              </a:rPr>
              <a:t>Определяется влияние на прибыль пени и штрафов, начисленных за налоговые правонарушения.</a:t>
            </a:r>
          </a:p>
          <a:p>
            <a:r>
              <a:rPr lang="ru-RU" dirty="0" smtClean="0">
                <a:solidFill>
                  <a:schemeClr val="tx1">
                    <a:lumMod val="85000"/>
                    <a:lumOff val="15000"/>
                  </a:schemeClr>
                </a:solidFill>
                <a:latin typeface="Times New Roman" pitchFamily="18" charset="0"/>
                <a:cs typeface="Times New Roman" pitchFamily="18" charset="0"/>
              </a:rPr>
              <a:t>Начисление пени в связи с несвоевременным перечислением налогов в бюджет равноценно уменьшает чистую прибыль и свидетельствует о несовершенстве управления денежными потоками предприятия. Начисленные штрафы в связи с налоговыми правонарушениями также равноценно уменьшают чистую прибыль и являются следствием неудовлетворительного состояния внутреннего контроля и низкого качества проведенного аудита бухгалтерской отчетности.</a:t>
            </a:r>
          </a:p>
          <a:p>
            <a:r>
              <a:rPr lang="ru-RU" dirty="0" smtClean="0">
                <a:solidFill>
                  <a:schemeClr val="tx1">
                    <a:lumMod val="85000"/>
                    <a:lumOff val="15000"/>
                  </a:schemeClr>
                </a:solidFill>
                <a:latin typeface="Times New Roman" pitchFamily="18" charset="0"/>
                <a:cs typeface="Times New Roman" pitchFamily="18" charset="0"/>
              </a:rPr>
              <a:t>По материалам исследования делаются конкретные предложения и рекомендации по соблюдению сроков уплаты налогов.</a:t>
            </a:r>
          </a:p>
          <a:p>
            <a:endParaRPr lang="ru-RU" dirty="0">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285728"/>
            <a:ext cx="8035320" cy="784942"/>
          </a:xfrm>
        </p:spPr>
        <p:txBody>
          <a:bodyPr>
            <a:normAutofit fontScale="90000"/>
          </a:bodyPr>
          <a:lstStyle/>
          <a:p>
            <a:r>
              <a:rPr lang="ru-RU" sz="28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a:t>
            </a:r>
            <a:r>
              <a:rPr lang="ru-RU" sz="2800" b="1" dirty="0" smtClean="0">
                <a:latin typeface="Times New Roman" pitchFamily="18" charset="0"/>
                <a:cs typeface="Times New Roman" pitchFamily="18" charset="0"/>
              </a:rPr>
              <a:t>этапов</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428596" y="1142984"/>
            <a:ext cx="8286807" cy="4857784"/>
          </a:xfrm>
        </p:spPr>
        <p:txBody>
          <a:bodyPr>
            <a:noAutofit/>
          </a:bodyPr>
          <a:lstStyle/>
          <a:p>
            <a:r>
              <a:rPr lang="ru-RU" b="1" dirty="0" smtClean="0">
                <a:solidFill>
                  <a:schemeClr val="tx1">
                    <a:lumMod val="85000"/>
                    <a:lumOff val="15000"/>
                  </a:schemeClr>
                </a:solidFill>
                <a:latin typeface="Times New Roman" pitchFamily="18" charset="0"/>
                <a:cs typeface="Times New Roman" pitchFamily="18" charset="0"/>
              </a:rPr>
              <a:t>Этап седьмой. </a:t>
            </a:r>
            <a:r>
              <a:rPr lang="ru-RU" dirty="0" smtClean="0">
                <a:solidFill>
                  <a:schemeClr val="tx1">
                    <a:lumMod val="85000"/>
                    <a:lumOff val="15000"/>
                  </a:schemeClr>
                </a:solidFill>
                <a:latin typeface="Times New Roman" pitchFamily="18" charset="0"/>
                <a:cs typeface="Times New Roman" pitchFamily="18" charset="0"/>
              </a:rPr>
              <a:t>Устанавливаются причины, воздействующие на величину каждого из начисленных налогов, рассчитывается размер их влияния на выявленные динамические изменения (отклонения от базовых величин) сумм налогов, т.е. производится факторный анализ налоговых платежей. Так, например, причины изменения НДС при условии реализации продукции по рыночным ценам (тарифам) и применения одной налоговой ставки могут быть изучены с помощью следующей простейшей модели, построенной на основе установленного порядка исчисления суммы налога на добавленную стоимость, подлежащей взносу в бюджет (НДС):</a:t>
            </a:r>
          </a:p>
          <a:p>
            <a:r>
              <a:rPr lang="ru-RU" dirty="0" smtClean="0">
                <a:solidFill>
                  <a:schemeClr val="tx1">
                    <a:lumMod val="85000"/>
                    <a:lumOff val="15000"/>
                  </a:schemeClr>
                </a:solidFill>
                <a:latin typeface="Times New Roman" pitchFamily="18" charset="0"/>
                <a:cs typeface="Times New Roman" pitchFamily="18" charset="0"/>
              </a:rPr>
              <a:t>НДС = (РП * Н</a:t>
            </a:r>
            <a:r>
              <a:rPr lang="ru-RU" baseline="-25000" dirty="0" smtClean="0">
                <a:solidFill>
                  <a:schemeClr val="tx1">
                    <a:lumMod val="85000"/>
                    <a:lumOff val="15000"/>
                  </a:schemeClr>
                </a:solidFill>
                <a:latin typeface="Times New Roman" pitchFamily="18" charset="0"/>
                <a:cs typeface="Times New Roman" pitchFamily="18" charset="0"/>
              </a:rPr>
              <a:t>с</a:t>
            </a:r>
            <a:r>
              <a:rPr lang="ru-RU" dirty="0" smtClean="0">
                <a:solidFill>
                  <a:schemeClr val="tx1">
                    <a:lumMod val="85000"/>
                    <a:lumOff val="15000"/>
                  </a:schemeClr>
                </a:solidFill>
                <a:latin typeface="Times New Roman" pitchFamily="18" charset="0"/>
                <a:cs typeface="Times New Roman" pitchFamily="18" charset="0"/>
              </a:rPr>
              <a:t> + АП * </a:t>
            </a:r>
            <a:r>
              <a:rPr lang="ru-RU" dirty="0" err="1" smtClean="0">
                <a:solidFill>
                  <a:schemeClr val="tx1">
                    <a:lumMod val="85000"/>
                    <a:lumOff val="15000"/>
                  </a:schemeClr>
                </a:solidFill>
                <a:latin typeface="Times New Roman" pitchFamily="18" charset="0"/>
                <a:cs typeface="Times New Roman" pitchFamily="18" charset="0"/>
              </a:rPr>
              <a:t>Н</a:t>
            </a:r>
            <a:r>
              <a:rPr lang="ru-RU" baseline="-25000" dirty="0" err="1" smtClean="0">
                <a:solidFill>
                  <a:schemeClr val="tx1">
                    <a:lumMod val="85000"/>
                    <a:lumOff val="15000"/>
                  </a:schemeClr>
                </a:solidFill>
                <a:latin typeface="Times New Roman" pitchFamily="18" charset="0"/>
                <a:cs typeface="Times New Roman" pitchFamily="18" charset="0"/>
              </a:rPr>
              <a:t>р</a:t>
            </a:r>
            <a:r>
              <a:rPr lang="ru-RU" dirty="0" smtClean="0">
                <a:solidFill>
                  <a:schemeClr val="tx1">
                    <a:lumMod val="85000"/>
                    <a:lumOff val="15000"/>
                  </a:schemeClr>
                </a:solidFill>
                <a:latin typeface="Times New Roman" pitchFamily="18" charset="0"/>
                <a:cs typeface="Times New Roman" pitchFamily="18" charset="0"/>
              </a:rPr>
              <a:t> - A3 * </a:t>
            </a:r>
            <a:r>
              <a:rPr lang="ru-RU" dirty="0" err="1" smtClean="0">
                <a:solidFill>
                  <a:schemeClr val="tx1">
                    <a:lumMod val="85000"/>
                    <a:lumOff val="15000"/>
                  </a:schemeClr>
                </a:solidFill>
                <a:latin typeface="Times New Roman" pitchFamily="18" charset="0"/>
                <a:cs typeface="Times New Roman" pitchFamily="18" charset="0"/>
              </a:rPr>
              <a:t>Н</a:t>
            </a:r>
            <a:r>
              <a:rPr lang="ru-RU" baseline="-25000" dirty="0" err="1" smtClean="0">
                <a:solidFill>
                  <a:schemeClr val="tx1">
                    <a:lumMod val="85000"/>
                    <a:lumOff val="15000"/>
                  </a:schemeClr>
                </a:solidFill>
                <a:latin typeface="Times New Roman" pitchFamily="18" charset="0"/>
                <a:cs typeface="Times New Roman" pitchFamily="18" charset="0"/>
              </a:rPr>
              <a:t>р</a:t>
            </a:r>
            <a:r>
              <a:rPr lang="ru-RU" dirty="0" smtClean="0">
                <a:solidFill>
                  <a:schemeClr val="tx1">
                    <a:lumMod val="85000"/>
                    <a:lumOff val="15000"/>
                  </a:schemeClr>
                </a:solidFill>
                <a:latin typeface="Times New Roman" pitchFamily="18" charset="0"/>
                <a:cs typeface="Times New Roman" pitchFamily="18" charset="0"/>
              </a:rPr>
              <a:t>) - </a:t>
            </a:r>
            <a:r>
              <a:rPr lang="ru-RU" dirty="0" err="1" smtClean="0">
                <a:solidFill>
                  <a:schemeClr val="tx1">
                    <a:lumMod val="85000"/>
                    <a:lumOff val="15000"/>
                  </a:schemeClr>
                </a:solidFill>
                <a:latin typeface="Times New Roman" pitchFamily="18" charset="0"/>
                <a:cs typeface="Times New Roman" pitchFamily="18" charset="0"/>
              </a:rPr>
              <a:t>НДС</a:t>
            </a:r>
            <a:r>
              <a:rPr lang="ru-RU" baseline="-25000" dirty="0" err="1" smtClean="0">
                <a:solidFill>
                  <a:schemeClr val="tx1">
                    <a:lumMod val="85000"/>
                    <a:lumOff val="15000"/>
                  </a:schemeClr>
                </a:solidFill>
                <a:latin typeface="Times New Roman" pitchFamily="18" charset="0"/>
                <a:cs typeface="Times New Roman" pitchFamily="18" charset="0"/>
              </a:rPr>
              <a:t>п</a:t>
            </a:r>
            <a:r>
              <a:rPr lang="ru-RU" dirty="0" smtClean="0">
                <a:solidFill>
                  <a:schemeClr val="tx1">
                    <a:lumMod val="85000"/>
                    <a:lumOff val="15000"/>
                  </a:schemeClr>
                </a:solidFill>
                <a:latin typeface="Times New Roman" pitchFamily="18" charset="0"/>
                <a:cs typeface="Times New Roman" pitchFamily="18" charset="0"/>
              </a:rPr>
              <a:t>, где</a:t>
            </a:r>
            <a:r>
              <a:rPr lang="ru-RU" dirty="0" smtClean="0">
                <a:solidFill>
                  <a:schemeClr val="tx1">
                    <a:lumMod val="85000"/>
                    <a:lumOff val="15000"/>
                  </a:schemeClr>
                </a:solidFill>
                <a:latin typeface="Times New Roman" pitchFamily="18" charset="0"/>
                <a:cs typeface="Times New Roman" pitchFamily="18" charset="0"/>
              </a:rPr>
              <a:t>,</a:t>
            </a:r>
          </a:p>
          <a:p>
            <a:r>
              <a:rPr lang="ru-RU" dirty="0" smtClean="0">
                <a:solidFill>
                  <a:schemeClr val="tx1">
                    <a:lumMod val="85000"/>
                    <a:lumOff val="15000"/>
                  </a:schemeClr>
                </a:solidFill>
                <a:latin typeface="Times New Roman" pitchFamily="18" charset="0"/>
                <a:cs typeface="Times New Roman" pitchFamily="18" charset="0"/>
              </a:rPr>
              <a:t>АП и A3 — авансы (предоплаты), соответственно, полученные и зачтенные при реализации;</a:t>
            </a:r>
          </a:p>
          <a:p>
            <a:r>
              <a:rPr lang="ru-RU" dirty="0" smtClean="0">
                <a:solidFill>
                  <a:schemeClr val="tx1">
                    <a:lumMod val="85000"/>
                    <a:lumOff val="15000"/>
                  </a:schemeClr>
                </a:solidFill>
                <a:latin typeface="Times New Roman" pitchFamily="18" charset="0"/>
                <a:cs typeface="Times New Roman" pitchFamily="18" charset="0"/>
              </a:rPr>
              <a:t>Н</a:t>
            </a:r>
            <a:r>
              <a:rPr lang="ru-RU" baseline="-25000" dirty="0" smtClean="0">
                <a:solidFill>
                  <a:schemeClr val="tx1">
                    <a:lumMod val="85000"/>
                    <a:lumOff val="15000"/>
                  </a:schemeClr>
                </a:solidFill>
                <a:latin typeface="Times New Roman" pitchFamily="18" charset="0"/>
                <a:cs typeface="Times New Roman" pitchFamily="18" charset="0"/>
              </a:rPr>
              <a:t>с</a:t>
            </a:r>
            <a:r>
              <a:rPr lang="ru-RU" dirty="0" smtClean="0">
                <a:solidFill>
                  <a:schemeClr val="tx1">
                    <a:lumMod val="85000"/>
                    <a:lumOff val="15000"/>
                  </a:schemeClr>
                </a:solidFill>
                <a:latin typeface="Times New Roman" pitchFamily="18" charset="0"/>
                <a:cs typeface="Times New Roman" pitchFamily="18" charset="0"/>
              </a:rPr>
              <a:t> —  ставка НДС;</a:t>
            </a:r>
          </a:p>
          <a:p>
            <a:r>
              <a:rPr lang="ru-RU" dirty="0" err="1" smtClean="0">
                <a:solidFill>
                  <a:schemeClr val="tx1">
                    <a:lumMod val="85000"/>
                    <a:lumOff val="15000"/>
                  </a:schemeClr>
                </a:solidFill>
                <a:latin typeface="Times New Roman" pitchFamily="18" charset="0"/>
                <a:cs typeface="Times New Roman" pitchFamily="18" charset="0"/>
              </a:rPr>
              <a:t>НДС</a:t>
            </a:r>
            <a:r>
              <a:rPr lang="ru-RU" baseline="-25000" dirty="0" err="1" smtClean="0">
                <a:solidFill>
                  <a:schemeClr val="tx1">
                    <a:lumMod val="85000"/>
                    <a:lumOff val="15000"/>
                  </a:schemeClr>
                </a:solidFill>
                <a:latin typeface="Times New Roman" pitchFamily="18" charset="0"/>
                <a:cs typeface="Times New Roman" pitchFamily="18" charset="0"/>
              </a:rPr>
              <a:t>п</a:t>
            </a:r>
            <a:r>
              <a:rPr lang="ru-RU" dirty="0" smtClean="0">
                <a:solidFill>
                  <a:schemeClr val="tx1">
                    <a:lumMod val="85000"/>
                    <a:lumOff val="15000"/>
                  </a:schemeClr>
                </a:solidFill>
                <a:latin typeface="Times New Roman" pitchFamily="18" charset="0"/>
                <a:cs typeface="Times New Roman" pitchFamily="18" charset="0"/>
              </a:rPr>
              <a:t> ~ предъявляемая бюджету сумма НДС по приобретенным материальным ресурсам. </a:t>
            </a:r>
          </a:p>
          <a:p>
            <a:endParaRPr lang="ru-RU" dirty="0">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1"/>
            <a:ext cx="7543800" cy="714355"/>
          </a:xfrm>
        </p:spPr>
        <p:txBody>
          <a:bodyPr>
            <a:normAutofit/>
          </a:bodyPr>
          <a:lstStyle/>
          <a:p>
            <a:r>
              <a:rPr lang="ru-RU" sz="24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a:t>
            </a:r>
            <a:r>
              <a:rPr lang="ru-RU" sz="2400" b="1" dirty="0" smtClean="0">
                <a:latin typeface="Times New Roman" pitchFamily="18" charset="0"/>
                <a:cs typeface="Times New Roman" pitchFamily="18" charset="0"/>
              </a:rPr>
              <a:t>этапов</a:t>
            </a:r>
            <a:endParaRPr lang="ru-RU" sz="24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642918"/>
            <a:ext cx="8858280" cy="5715040"/>
          </a:xfrm>
        </p:spPr>
        <p:txBody>
          <a:bodyPr>
            <a:noAutofit/>
          </a:bodyPr>
          <a:lstStyle/>
          <a:p>
            <a:r>
              <a:rPr lang="ru-RU" dirty="0" smtClean="0">
                <a:solidFill>
                  <a:schemeClr val="tx1">
                    <a:lumMod val="85000"/>
                    <a:lumOff val="15000"/>
                  </a:schemeClr>
                </a:solidFill>
                <a:latin typeface="Times New Roman" pitchFamily="18" charset="0"/>
                <a:cs typeface="Times New Roman" pitchFamily="18" charset="0"/>
              </a:rPr>
              <a:t>Причины изменения суммы налога на прибыль (НП) можно установить, пользуясь следующей моделью:</a:t>
            </a:r>
          </a:p>
          <a:p>
            <a:r>
              <a:rPr lang="ru-RU" dirty="0" smtClean="0">
                <a:solidFill>
                  <a:schemeClr val="tx1">
                    <a:lumMod val="85000"/>
                    <a:lumOff val="15000"/>
                  </a:schemeClr>
                </a:solidFill>
                <a:latin typeface="Times New Roman" pitchFamily="18" charset="0"/>
                <a:cs typeface="Times New Roman" pitchFamily="18" charset="0"/>
              </a:rPr>
              <a:t>НП = (РП - С + О + В) * Н</a:t>
            </a:r>
            <a:r>
              <a:rPr lang="ru-RU" baseline="-25000" dirty="0" smtClean="0">
                <a:solidFill>
                  <a:schemeClr val="tx1">
                    <a:lumMod val="85000"/>
                    <a:lumOff val="15000"/>
                  </a:schemeClr>
                </a:solidFill>
                <a:latin typeface="Times New Roman" pitchFamily="18" charset="0"/>
                <a:cs typeface="Times New Roman" pitchFamily="18" charset="0"/>
              </a:rPr>
              <a:t>с</a:t>
            </a:r>
            <a:r>
              <a:rPr lang="ru-RU" dirty="0" smtClean="0">
                <a:solidFill>
                  <a:schemeClr val="tx1">
                    <a:lumMod val="85000"/>
                    <a:lumOff val="15000"/>
                  </a:schemeClr>
                </a:solidFill>
                <a:latin typeface="Times New Roman" pitchFamily="18" charset="0"/>
                <a:cs typeface="Times New Roman" pitchFamily="18" charset="0"/>
              </a:rPr>
              <a:t>,	</a:t>
            </a:r>
            <a:r>
              <a:rPr lang="ru-RU" dirty="0" smtClean="0">
                <a:solidFill>
                  <a:schemeClr val="tx1">
                    <a:lumMod val="85000"/>
                    <a:lumOff val="15000"/>
                  </a:schemeClr>
                </a:solidFill>
                <a:latin typeface="Times New Roman" pitchFamily="18" charset="0"/>
                <a:cs typeface="Times New Roman" pitchFamily="18" charset="0"/>
              </a:rPr>
              <a:t>где</a:t>
            </a:r>
            <a:r>
              <a:rPr lang="ru-RU" dirty="0" smtClean="0">
                <a:solidFill>
                  <a:schemeClr val="tx1">
                    <a:lumMod val="85000"/>
                    <a:lumOff val="15000"/>
                  </a:schemeClr>
                </a:solidFill>
                <a:latin typeface="Times New Roman" pitchFamily="18" charset="0"/>
                <a:cs typeface="Times New Roman" pitchFamily="18" charset="0"/>
              </a:rPr>
              <a:t>,</a:t>
            </a:r>
          </a:p>
          <a:p>
            <a:r>
              <a:rPr lang="ru-RU" dirty="0" smtClean="0">
                <a:solidFill>
                  <a:schemeClr val="tx1">
                    <a:lumMod val="85000"/>
                    <a:lumOff val="15000"/>
                  </a:schemeClr>
                </a:solidFill>
                <a:latin typeface="Times New Roman" pitchFamily="18" charset="0"/>
                <a:cs typeface="Times New Roman" pitchFamily="18" charset="0"/>
              </a:rPr>
              <a:t>О — финансовый результат от прочих операций (операционные доходы за вычетом операционных расходов);</a:t>
            </a:r>
          </a:p>
          <a:p>
            <a:r>
              <a:rPr lang="ru-RU" dirty="0" smtClean="0">
                <a:solidFill>
                  <a:schemeClr val="tx1">
                    <a:lumMod val="85000"/>
                    <a:lumOff val="15000"/>
                  </a:schemeClr>
                </a:solidFill>
                <a:latin typeface="Times New Roman" pitchFamily="18" charset="0"/>
                <a:cs typeface="Times New Roman" pitchFamily="18" charset="0"/>
              </a:rPr>
              <a:t>В — финансовый результат от </a:t>
            </a:r>
            <a:r>
              <a:rPr lang="ru-RU" dirty="0" err="1" smtClean="0">
                <a:solidFill>
                  <a:schemeClr val="tx1">
                    <a:lumMod val="85000"/>
                    <a:lumOff val="15000"/>
                  </a:schemeClr>
                </a:solidFill>
                <a:latin typeface="Times New Roman" pitchFamily="18" charset="0"/>
                <a:cs typeface="Times New Roman" pitchFamily="18" charset="0"/>
              </a:rPr>
              <a:t>внереализационных</a:t>
            </a:r>
            <a:r>
              <a:rPr lang="ru-RU" dirty="0" smtClean="0">
                <a:solidFill>
                  <a:schemeClr val="tx1">
                    <a:lumMod val="85000"/>
                    <a:lumOff val="15000"/>
                  </a:schemeClr>
                </a:solidFill>
                <a:latin typeface="Times New Roman" pitchFamily="18" charset="0"/>
                <a:cs typeface="Times New Roman" pitchFamily="18" charset="0"/>
              </a:rPr>
              <a:t> операций (</a:t>
            </a:r>
            <a:r>
              <a:rPr lang="ru-RU" dirty="0" err="1" smtClean="0">
                <a:solidFill>
                  <a:schemeClr val="tx1">
                    <a:lumMod val="85000"/>
                    <a:lumOff val="15000"/>
                  </a:schemeClr>
                </a:solidFill>
                <a:latin typeface="Times New Roman" pitchFamily="18" charset="0"/>
                <a:cs typeface="Times New Roman" pitchFamily="18" charset="0"/>
              </a:rPr>
              <a:t>внереализационные</a:t>
            </a:r>
            <a:r>
              <a:rPr lang="ru-RU" dirty="0" smtClean="0">
                <a:solidFill>
                  <a:schemeClr val="tx1">
                    <a:lumMod val="85000"/>
                    <a:lumOff val="15000"/>
                  </a:schemeClr>
                </a:solidFill>
                <a:latin typeface="Times New Roman" pitchFamily="18" charset="0"/>
                <a:cs typeface="Times New Roman" pitchFamily="18" charset="0"/>
              </a:rPr>
              <a:t> доходы за вычетом </a:t>
            </a:r>
            <a:r>
              <a:rPr lang="ru-RU" dirty="0" err="1" smtClean="0">
                <a:solidFill>
                  <a:schemeClr val="tx1">
                    <a:lumMod val="85000"/>
                    <a:lumOff val="15000"/>
                  </a:schemeClr>
                </a:solidFill>
                <a:latin typeface="Times New Roman" pitchFamily="18" charset="0"/>
                <a:cs typeface="Times New Roman" pitchFamily="18" charset="0"/>
              </a:rPr>
              <a:t>внереализационных</a:t>
            </a:r>
            <a:r>
              <a:rPr lang="ru-RU" dirty="0" smtClean="0">
                <a:solidFill>
                  <a:schemeClr val="tx1">
                    <a:lumMod val="85000"/>
                    <a:lumOff val="15000"/>
                  </a:schemeClr>
                </a:solidFill>
                <a:latin typeface="Times New Roman" pitchFamily="18" charset="0"/>
                <a:cs typeface="Times New Roman" pitchFamily="18" charset="0"/>
              </a:rPr>
              <a:t> расходов);</a:t>
            </a:r>
          </a:p>
          <a:p>
            <a:r>
              <a:rPr lang="ru-RU" dirty="0" smtClean="0">
                <a:solidFill>
                  <a:schemeClr val="tx1">
                    <a:lumMod val="85000"/>
                    <a:lumOff val="15000"/>
                  </a:schemeClr>
                </a:solidFill>
                <a:latin typeface="Times New Roman" pitchFamily="18" charset="0"/>
                <a:cs typeface="Times New Roman" pitchFamily="18" charset="0"/>
              </a:rPr>
              <a:t>(РП-С+О+В)— прибыль (П) предприятия, содержание которой установлено в 25 главе Налогового Кодекса Российской Федерации.</a:t>
            </a:r>
          </a:p>
          <a:p>
            <a:r>
              <a:rPr lang="ru-RU" dirty="0" smtClean="0">
                <a:solidFill>
                  <a:schemeClr val="tx1">
                    <a:lumMod val="85000"/>
                    <a:lumOff val="15000"/>
                  </a:schemeClr>
                </a:solidFill>
                <a:latin typeface="Times New Roman" pitchFamily="18" charset="0"/>
                <a:cs typeface="Times New Roman" pitchFamily="18" charset="0"/>
              </a:rPr>
              <a:t>В случае необходимости проведения углубленного факторного анализа, приведенные комбинированные модели (3) и (4) могут быть в аддитивной их части расширены путем детализации каждого учтенного в них фактора-слагаемого. Аналогичным образом, исходя из установленного порядка исчисления соответствующего налога, можно построить факторные модели и по другим налоговым платежам. Факторный анализ позволяет наглядно представлять процесс формирования налоговых платежей, регулировать их размер и изыскивать возможности их снижения.</a:t>
            </a:r>
          </a:p>
          <a:p>
            <a:endParaRPr lang="ru-RU" dirty="0">
              <a:solidFill>
                <a:schemeClr val="tx1">
                  <a:lumMod val="85000"/>
                  <a:lumOff val="15000"/>
                </a:schemeClr>
              </a:solidFill>
            </a:endParaRPr>
          </a:p>
        </p:txBody>
      </p:sp>
      <p:pic>
        <p:nvPicPr>
          <p:cNvPr id="4" name="Picture 1"/>
          <p:cNvPicPr>
            <a:picLocks noChangeAspect="1" noChangeArrowheads="1"/>
          </p:cNvPicPr>
          <p:nvPr/>
        </p:nvPicPr>
        <p:blipFill>
          <a:blip r:embed="rId2" cstate="print"/>
          <a:srcRect/>
          <a:stretch>
            <a:fillRect/>
          </a:stretch>
        </p:blipFill>
        <p:spPr bwMode="auto">
          <a:xfrm>
            <a:off x="7500958" y="592933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72462" y="6357958"/>
            <a:ext cx="863600" cy="257175"/>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0"/>
            <a:ext cx="7543800" cy="857233"/>
          </a:xfrm>
        </p:spPr>
        <p:txBody>
          <a:bodyPr>
            <a:normAutofit/>
          </a:bodyPr>
          <a:lstStyle/>
          <a:p>
            <a:r>
              <a:rPr lang="ru-RU" sz="28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этапов</a:t>
            </a:r>
            <a:endParaRPr lang="ru-RU" sz="2800" dirty="0"/>
          </a:p>
        </p:txBody>
      </p:sp>
      <p:sp>
        <p:nvSpPr>
          <p:cNvPr id="3" name="Содержимое 2"/>
          <p:cNvSpPr>
            <a:spLocks noGrp="1"/>
          </p:cNvSpPr>
          <p:nvPr>
            <p:ph idx="1"/>
          </p:nvPr>
        </p:nvSpPr>
        <p:spPr>
          <a:xfrm>
            <a:off x="642911" y="1142984"/>
            <a:ext cx="7723850" cy="4857784"/>
          </a:xfrm>
        </p:spPr>
        <p:txBody>
          <a:bodyPr>
            <a:normAutofit fontScale="92500"/>
          </a:bodyPr>
          <a:lstStyle/>
          <a:p>
            <a:r>
              <a:rPr lang="ru-RU" sz="2400" b="1" dirty="0" smtClean="0">
                <a:solidFill>
                  <a:schemeClr val="tx1">
                    <a:lumMod val="85000"/>
                    <a:lumOff val="15000"/>
                  </a:schemeClr>
                </a:solidFill>
                <a:latin typeface="Times New Roman" pitchFamily="18" charset="0"/>
                <a:cs typeface="Times New Roman" pitchFamily="18" charset="0"/>
              </a:rPr>
              <a:t>Этап восьмой</a:t>
            </a:r>
            <a:r>
              <a:rPr lang="ru-RU" sz="2400" i="1" dirty="0" smtClean="0">
                <a:solidFill>
                  <a:schemeClr val="tx1">
                    <a:lumMod val="85000"/>
                    <a:lumOff val="15000"/>
                  </a:schemeClr>
                </a:solidFill>
                <a:latin typeface="Times New Roman" pitchFamily="18" charset="0"/>
                <a:cs typeface="Times New Roman" pitchFamily="18" charset="0"/>
              </a:rPr>
              <a:t>. </a:t>
            </a:r>
            <a:r>
              <a:rPr lang="ru-RU" sz="2400" dirty="0" smtClean="0">
                <a:solidFill>
                  <a:schemeClr val="tx1">
                    <a:lumMod val="85000"/>
                    <a:lumOff val="15000"/>
                  </a:schemeClr>
                </a:solidFill>
                <a:latin typeface="Times New Roman" pitchFamily="18" charset="0"/>
                <a:cs typeface="Times New Roman" pitchFamily="18" charset="0"/>
              </a:rPr>
              <a:t>Проведенный анализ состояния налоговых расчетов связать с текущим состоянием финансово-хозяйственной деятельности организации. Для этого нужно провести экспресс – анализ текущего состояния финансово-хозяйственной деятельности организации. Целью такого анализа является оценка текущего состояния, динамики экономического потенциала и рыночной деятельности. Для проведения экспресс – анализа используются данные финансовой отчетности организации. Он включаем в себя оценку состояния и динамики экономического потенциала и оценку имущественного положения организации.</a:t>
            </a:r>
          </a:p>
          <a:p>
            <a:r>
              <a:rPr lang="ru-RU" sz="2400" b="1" dirty="0" smtClean="0">
                <a:solidFill>
                  <a:schemeClr val="tx1">
                    <a:lumMod val="85000"/>
                    <a:lumOff val="15000"/>
                  </a:schemeClr>
                </a:solidFill>
                <a:latin typeface="Times New Roman" pitchFamily="18" charset="0"/>
                <a:cs typeface="Times New Roman" pitchFamily="18" charset="0"/>
              </a:rPr>
              <a:t>Экспресс </a:t>
            </a:r>
            <a:r>
              <a:rPr lang="ru-RU" sz="2400" dirty="0" smtClean="0">
                <a:solidFill>
                  <a:schemeClr val="tx1">
                    <a:lumMod val="85000"/>
                    <a:lumOff val="15000"/>
                  </a:schemeClr>
                </a:solidFill>
                <a:latin typeface="Times New Roman" pitchFamily="18" charset="0"/>
                <a:cs typeface="Times New Roman" pitchFamily="18" charset="0"/>
              </a:rPr>
              <a:t>– анализ текущего состояния финансово-хозяйственной деятельности организации поможет оценить реальную картину состояния организации за анализируемый период </a:t>
            </a:r>
            <a:r>
              <a:rPr lang="ru-RU" sz="2400" dirty="0" err="1" smtClean="0">
                <a:solidFill>
                  <a:schemeClr val="tx1">
                    <a:lumMod val="85000"/>
                    <a:lumOff val="15000"/>
                  </a:schemeClr>
                </a:solidFill>
                <a:latin typeface="Times New Roman" pitchFamily="18" charset="0"/>
                <a:cs typeface="Times New Roman" pitchFamily="18" charset="0"/>
              </a:rPr>
              <a:t>период</a:t>
            </a:r>
            <a:r>
              <a:rPr lang="ru-RU" sz="2400" dirty="0" smtClean="0">
                <a:solidFill>
                  <a:schemeClr val="tx1">
                    <a:lumMod val="85000"/>
                    <a:lumOff val="15000"/>
                  </a:schemeClr>
                </a:solidFill>
                <a:latin typeface="Times New Roman" pitchFamily="18" charset="0"/>
                <a:cs typeface="Times New Roman" pitchFamily="18" charset="0"/>
              </a:rPr>
              <a:t>.</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5"/>
            <a:ext cx="7543800" cy="784942"/>
          </a:xfrm>
        </p:spPr>
        <p:txBody>
          <a:bodyPr>
            <a:normAutofit fontScale="90000"/>
          </a:bodyPr>
          <a:lstStyle/>
          <a:p>
            <a:r>
              <a:rPr lang="ru-RU" sz="28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этапов</a:t>
            </a:r>
            <a:endParaRPr lang="ru-RU" sz="2800" dirty="0"/>
          </a:p>
        </p:txBody>
      </p:sp>
      <p:sp>
        <p:nvSpPr>
          <p:cNvPr id="3" name="Содержимое 2"/>
          <p:cNvSpPr>
            <a:spLocks noGrp="1"/>
          </p:cNvSpPr>
          <p:nvPr>
            <p:ph idx="1"/>
          </p:nvPr>
        </p:nvSpPr>
        <p:spPr>
          <a:xfrm>
            <a:off x="357158" y="1142984"/>
            <a:ext cx="8501121" cy="5072098"/>
          </a:xfrm>
        </p:spPr>
        <p:txBody>
          <a:bodyPr>
            <a:normAutofit/>
          </a:bodyPr>
          <a:lstStyle/>
          <a:p>
            <a:r>
              <a:rPr lang="ru-RU" b="1" dirty="0" smtClean="0">
                <a:solidFill>
                  <a:schemeClr val="tx1">
                    <a:lumMod val="85000"/>
                    <a:lumOff val="15000"/>
                  </a:schemeClr>
                </a:solidFill>
              </a:rPr>
              <a:t>Этап девятый</a:t>
            </a:r>
            <a:r>
              <a:rPr lang="ru-RU" i="1" dirty="0" smtClean="0">
                <a:solidFill>
                  <a:schemeClr val="tx1">
                    <a:lumMod val="85000"/>
                    <a:lumOff val="15000"/>
                  </a:schemeClr>
                </a:solidFill>
              </a:rPr>
              <a:t>. </a:t>
            </a:r>
            <a:r>
              <a:rPr lang="ru-RU" dirty="0" smtClean="0">
                <a:solidFill>
                  <a:schemeClr val="tx1">
                    <a:lumMod val="85000"/>
                    <a:lumOff val="15000"/>
                  </a:schemeClr>
                </a:solidFill>
              </a:rPr>
              <a:t>Этот этап является заключительным этапом анализа состояния налоговых расчетов. Он включает в себя обобщение результатов проведенного анализа в виде конкретного заключения.</a:t>
            </a:r>
          </a:p>
          <a:p>
            <a:r>
              <a:rPr lang="ru-RU" dirty="0" smtClean="0">
                <a:solidFill>
                  <a:schemeClr val="tx1">
                    <a:lumMod val="85000"/>
                    <a:lumOff val="15000"/>
                  </a:schemeClr>
                </a:solidFill>
              </a:rPr>
              <a:t>Содержание заключения должно быть достаточно полным. Прежде всего, оно должно заключать в себе общие вопросы, отражающие экономический уровень развития предприятия, условия его хозяйствования. Следует охарактеризовать систему налогообложения исследуемого предприятия (общая, ЕНВД, и т.д.), выделить особенности налогообложения.</a:t>
            </a:r>
          </a:p>
          <a:p>
            <a:r>
              <a:rPr lang="ru-RU" dirty="0" smtClean="0">
                <a:solidFill>
                  <a:schemeClr val="tx1">
                    <a:lumMod val="85000"/>
                    <a:lumOff val="15000"/>
                  </a:schemeClr>
                </a:solidFill>
              </a:rPr>
              <a:t>После этого необходимо отразить динамику показателей налоговой нагрузки, налоговой базы, структуры налогов, налогового производства.</a:t>
            </a:r>
          </a:p>
          <a:p>
            <a:r>
              <a:rPr lang="ru-RU" dirty="0" smtClean="0">
                <a:solidFill>
                  <a:schemeClr val="tx1">
                    <a:lumMod val="85000"/>
                    <a:lumOff val="15000"/>
                  </a:schemeClr>
                </a:solidFill>
              </a:rPr>
              <a:t>В нем также обязательно показывается взаимосвязь состояния налоговых расчетов и финансовых результатов деятельности организации.</a:t>
            </a:r>
          </a:p>
          <a:p>
            <a:endParaRPr lang="ru-RU" dirty="0">
              <a:solidFill>
                <a:schemeClr val="tx1">
                  <a:lumMod val="85000"/>
                  <a:lumOff val="15000"/>
                </a:schemeClr>
              </a:solidFill>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5"/>
            <a:ext cx="7543800" cy="784942"/>
          </a:xfrm>
        </p:spPr>
        <p:txBody>
          <a:bodyPr>
            <a:normAutofit fontScale="90000"/>
          </a:bodyPr>
          <a:lstStyle/>
          <a:p>
            <a:r>
              <a:rPr lang="ru-RU" sz="2800" b="1" dirty="0" smtClean="0">
                <a:latin typeface="Times New Roman" pitchFamily="18" charset="0"/>
                <a:cs typeface="Times New Roman" pitchFamily="18" charset="0"/>
              </a:rPr>
              <a:t>Общая схема анализа состояния налоговых расчетов включает несколько основных этапов</a:t>
            </a:r>
            <a:endParaRPr lang="ru-RU" sz="2800" dirty="0"/>
          </a:p>
        </p:txBody>
      </p:sp>
      <p:sp>
        <p:nvSpPr>
          <p:cNvPr id="3" name="Содержимое 2"/>
          <p:cNvSpPr>
            <a:spLocks noGrp="1"/>
          </p:cNvSpPr>
          <p:nvPr>
            <p:ph idx="1"/>
          </p:nvPr>
        </p:nvSpPr>
        <p:spPr>
          <a:xfrm>
            <a:off x="428596" y="1142984"/>
            <a:ext cx="8429684" cy="4726110"/>
          </a:xfrm>
        </p:spPr>
        <p:txBody>
          <a:bodyPr>
            <a:noAutofit/>
          </a:bodyPr>
          <a:lstStyle/>
          <a:p>
            <a:r>
              <a:rPr lang="ru-RU" b="1" dirty="0" smtClean="0">
                <a:solidFill>
                  <a:schemeClr val="tx1">
                    <a:lumMod val="85000"/>
                    <a:lumOff val="15000"/>
                  </a:schemeClr>
                </a:solidFill>
                <a:latin typeface="Times New Roman" pitchFamily="18" charset="0"/>
                <a:cs typeface="Times New Roman" pitchFamily="18" charset="0"/>
              </a:rPr>
              <a:t>В заключении необходимо обратить внимание на разработку направлении:</a:t>
            </a:r>
          </a:p>
          <a:p>
            <a:pPr lvl="0"/>
            <a:r>
              <a:rPr lang="ru-RU" dirty="0" smtClean="0">
                <a:solidFill>
                  <a:schemeClr val="tx1">
                    <a:lumMod val="85000"/>
                    <a:lumOff val="15000"/>
                  </a:schemeClr>
                </a:solidFill>
                <a:latin typeface="Times New Roman" pitchFamily="18" charset="0"/>
                <a:cs typeface="Times New Roman" pitchFamily="18" charset="0"/>
              </a:rPr>
              <a:t>регулирования и снижения каждого на налоговых платежей и налоговой нагрузки в целом;</a:t>
            </a:r>
          </a:p>
          <a:p>
            <a:pPr lvl="0"/>
            <a:r>
              <a:rPr lang="ru-RU" dirty="0" smtClean="0">
                <a:solidFill>
                  <a:schemeClr val="tx1">
                    <a:lumMod val="85000"/>
                    <a:lumOff val="15000"/>
                  </a:schemeClr>
                </a:solidFill>
                <a:latin typeface="Times New Roman" pitchFamily="18" charset="0"/>
                <a:cs typeface="Times New Roman" pitchFamily="18" charset="0"/>
              </a:rPr>
              <a:t>определение возможностей роста финансовых результатов за счет экономии налоговых платежей;</a:t>
            </a:r>
          </a:p>
          <a:p>
            <a:pPr lvl="0"/>
            <a:r>
              <a:rPr lang="ru-RU" dirty="0" smtClean="0">
                <a:solidFill>
                  <a:schemeClr val="tx1">
                    <a:lumMod val="85000"/>
                    <a:lumOff val="15000"/>
                  </a:schemeClr>
                </a:solidFill>
                <a:latin typeface="Times New Roman" pitchFamily="18" charset="0"/>
                <a:cs typeface="Times New Roman" pitchFamily="18" charset="0"/>
              </a:rPr>
              <a:t>совершенствование управления денежными потоками в целях недопущения уплаты пени;</a:t>
            </a:r>
          </a:p>
          <a:p>
            <a:pPr lvl="0"/>
            <a:r>
              <a:rPr lang="ru-RU" dirty="0" smtClean="0">
                <a:solidFill>
                  <a:schemeClr val="tx1">
                    <a:lumMod val="85000"/>
                    <a:lumOff val="15000"/>
                  </a:schemeClr>
                </a:solidFill>
                <a:latin typeface="Times New Roman" pitchFamily="18" charset="0"/>
                <a:cs typeface="Times New Roman" pitchFamily="18" charset="0"/>
              </a:rPr>
              <a:t>повышения качества внутреннего контроля и аудита бухгалтерской отчетности в целях предотвращения уплаты штрафных санкций за налоговые правонарушения.</a:t>
            </a:r>
          </a:p>
          <a:p>
            <a:r>
              <a:rPr lang="ru-RU" dirty="0" smtClean="0">
                <a:solidFill>
                  <a:schemeClr val="tx1">
                    <a:lumMod val="85000"/>
                    <a:lumOff val="15000"/>
                  </a:schemeClr>
                </a:solidFill>
                <a:latin typeface="Times New Roman" pitchFamily="18" charset="0"/>
                <a:cs typeface="Times New Roman" pitchFamily="18" charset="0"/>
              </a:rPr>
              <a:t>Анализ результативности организации налогового процесса в организации дает возможность корректировки налоговой политики организации, механизма налогового влияния на доходы и расходы</a:t>
            </a:r>
          </a:p>
          <a:p>
            <a:endParaRPr lang="ru-RU"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500958" y="5715016"/>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72462" y="6143644"/>
            <a:ext cx="863600" cy="257175"/>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290" y="642918"/>
            <a:ext cx="7543800" cy="785819"/>
          </a:xfrm>
        </p:spPr>
        <p:txBody>
          <a:bodyPr>
            <a:normAutofit fontScale="90000"/>
          </a:bodyPr>
          <a:lstStyle/>
          <a:p>
            <a:r>
              <a:rPr lang="ru-RU" sz="3100" b="1" dirty="0" smtClean="0">
                <a:latin typeface="Times New Roman" pitchFamily="18" charset="0"/>
                <a:cs typeface="Times New Roman" pitchFamily="18" charset="0"/>
              </a:rPr>
              <a:t>Методы налогового планирования</a:t>
            </a:r>
            <a:r>
              <a:rPr lang="ru-RU" dirty="0" smtClean="0"/>
              <a:t/>
            </a:r>
            <a:br>
              <a:rPr lang="ru-RU" dirty="0" smtClean="0"/>
            </a:br>
            <a:endParaRPr lang="ru-RU" dirty="0"/>
          </a:p>
        </p:txBody>
      </p:sp>
      <p:sp>
        <p:nvSpPr>
          <p:cNvPr id="3" name="Содержимое 2"/>
          <p:cNvSpPr>
            <a:spLocks noGrp="1"/>
          </p:cNvSpPr>
          <p:nvPr>
            <p:ph idx="1"/>
          </p:nvPr>
        </p:nvSpPr>
        <p:spPr>
          <a:xfrm>
            <a:off x="571472" y="928670"/>
            <a:ext cx="8215369" cy="4940424"/>
          </a:xfrm>
        </p:spPr>
        <p:txBody>
          <a:bodyPr>
            <a:normAutofit/>
          </a:bodyPr>
          <a:lstStyle/>
          <a:p>
            <a:r>
              <a:rPr lang="ru-RU" dirty="0" smtClean="0">
                <a:solidFill>
                  <a:schemeClr val="tx1">
                    <a:lumMod val="85000"/>
                    <a:lumOff val="15000"/>
                  </a:schemeClr>
                </a:solidFill>
              </a:rPr>
              <a:t>Одним из важнейших элементов налогового планирования является организация бухгалтерского и налогового учета: выбранная форма, методология, содержание и способы. Налоговое планирование должно опираться на всю систему бухгалтерского и налогового учета.</a:t>
            </a:r>
          </a:p>
          <a:p>
            <a:r>
              <a:rPr lang="ru-RU" dirty="0" smtClean="0">
                <a:solidFill>
                  <a:schemeClr val="tx1">
                    <a:lumMod val="85000"/>
                    <a:lumOff val="15000"/>
                  </a:schemeClr>
                </a:solidFill>
              </a:rPr>
              <a:t>Ниже будут рассмотрены практические методы налогового планирования в рамках бухгалтерского и налогового учета, а также аналитической работы в организации.</a:t>
            </a:r>
          </a:p>
          <a:p>
            <a:r>
              <a:rPr lang="ru-RU" b="1" i="1" dirty="0" smtClean="0">
                <a:solidFill>
                  <a:schemeClr val="tx1">
                    <a:lumMod val="85000"/>
                    <a:lumOff val="15000"/>
                  </a:schemeClr>
                </a:solidFill>
              </a:rPr>
              <a:t>Ситуационный метод налогового планирования</a:t>
            </a:r>
            <a:endParaRPr lang="ru-RU" b="1" dirty="0" smtClean="0">
              <a:solidFill>
                <a:schemeClr val="tx1">
                  <a:lumMod val="85000"/>
                  <a:lumOff val="15000"/>
                </a:schemeClr>
              </a:solidFill>
            </a:endParaRPr>
          </a:p>
          <a:p>
            <a:r>
              <a:rPr lang="ru-RU" dirty="0" smtClean="0">
                <a:solidFill>
                  <a:schemeClr val="tx1">
                    <a:lumMod val="85000"/>
                    <a:lumOff val="15000"/>
                  </a:schemeClr>
                </a:solidFill>
              </a:rPr>
              <a:t>Общая схема ситуационного метода планирования приведена на </a:t>
            </a:r>
            <a:r>
              <a:rPr lang="ru-RU" i="1" dirty="0" smtClean="0">
                <a:solidFill>
                  <a:schemeClr val="tx1">
                    <a:lumMod val="85000"/>
                    <a:lumOff val="15000"/>
                  </a:schemeClr>
                </a:solidFill>
              </a:rPr>
              <a:t>рис. 4, </a:t>
            </a:r>
            <a:r>
              <a:rPr lang="ru-RU" dirty="0" smtClean="0">
                <a:solidFill>
                  <a:schemeClr val="tx1">
                    <a:lumMod val="85000"/>
                    <a:lumOff val="15000"/>
                  </a:schemeClr>
                </a:solidFill>
              </a:rPr>
              <a:t>где буквой «С» обозначены различные ситуации.</a:t>
            </a:r>
          </a:p>
          <a:p>
            <a:r>
              <a:rPr lang="ru-RU" dirty="0" smtClean="0">
                <a:solidFill>
                  <a:schemeClr val="tx1">
                    <a:lumMod val="85000"/>
                    <a:lumOff val="15000"/>
                  </a:schemeClr>
                </a:solidFill>
              </a:rPr>
              <a:t>В ситуационном методе налогового планирования можно выделить следующие </a:t>
            </a:r>
            <a:r>
              <a:rPr lang="ru-RU" u="sng" dirty="0" smtClean="0">
                <a:solidFill>
                  <a:schemeClr val="tx1">
                    <a:lumMod val="85000"/>
                    <a:lumOff val="15000"/>
                  </a:schemeClr>
                </a:solidFill>
              </a:rPr>
              <a:t>этапы.</a:t>
            </a:r>
            <a:endParaRPr lang="ru-RU" dirty="0" smtClean="0">
              <a:solidFill>
                <a:schemeClr val="tx1">
                  <a:lumMod val="85000"/>
                  <a:lumOff val="15000"/>
                </a:schemeClr>
              </a:solidFill>
            </a:endParaRPr>
          </a:p>
          <a:p>
            <a:r>
              <a:rPr lang="ru-RU" dirty="0" smtClean="0">
                <a:solidFill>
                  <a:schemeClr val="tx1">
                    <a:lumMod val="85000"/>
                    <a:lumOff val="15000"/>
                  </a:schemeClr>
                </a:solidFill>
              </a:rPr>
              <a:t> </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571472" y="928670"/>
            <a:ext cx="7858180" cy="5357850"/>
          </a:xfrm>
          <a:prstGeom prst="rect">
            <a:avLst/>
          </a:prstGeom>
          <a:noFill/>
          <a:ln w="9525">
            <a:noFill/>
            <a:miter lim="800000"/>
            <a:headEnd/>
            <a:tailEnd/>
          </a:ln>
        </p:spPr>
      </p:pic>
      <p:pic>
        <p:nvPicPr>
          <p:cNvPr id="4" name="Picture 1"/>
          <p:cNvPicPr>
            <a:picLocks noChangeAspect="1" noChangeArrowheads="1"/>
          </p:cNvPicPr>
          <p:nvPr/>
        </p:nvPicPr>
        <p:blipFill>
          <a:blip r:embed="rId3" cstate="print"/>
          <a:srcRect/>
          <a:stretch>
            <a:fillRect/>
          </a:stretch>
        </p:blipFill>
        <p:spPr bwMode="auto">
          <a:xfrm>
            <a:off x="7500958" y="592933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4" cstate="print"/>
          <a:srcRect/>
          <a:stretch>
            <a:fillRect/>
          </a:stretch>
        </p:blipFill>
        <p:spPr bwMode="auto">
          <a:xfrm>
            <a:off x="8072462" y="6429396"/>
            <a:ext cx="863600" cy="257175"/>
          </a:xfrm>
          <a:prstGeom prst="rect">
            <a:avLst/>
          </a:prstGeom>
          <a:noFill/>
          <a:ln w="9525">
            <a:noFill/>
            <a:miter lim="800000"/>
            <a:headEnd/>
            <a:tailEnd/>
          </a:ln>
          <a:effectLst/>
        </p:spPr>
      </p:pic>
      <p:sp>
        <p:nvSpPr>
          <p:cNvPr id="8" name="Прямоугольник 7"/>
          <p:cNvSpPr/>
          <p:nvPr/>
        </p:nvSpPr>
        <p:spPr>
          <a:xfrm>
            <a:off x="428596" y="1"/>
            <a:ext cx="8715404" cy="954107"/>
          </a:xfrm>
          <a:prstGeom prst="rect">
            <a:avLst/>
          </a:prstGeom>
        </p:spPr>
        <p:txBody>
          <a:bodyPr wrap="square">
            <a:spAutoFit/>
          </a:bodyPr>
          <a:lstStyle/>
          <a:p>
            <a:r>
              <a:rPr lang="ru-RU" sz="2800" b="1" dirty="0" smtClean="0">
                <a:latin typeface="Times New Roman" pitchFamily="18" charset="0"/>
                <a:cs typeface="Times New Roman" pitchFamily="18" charset="0"/>
              </a:rPr>
              <a:t>Общая схема ситуационного метода налогового планирования</a:t>
            </a:r>
            <a:endParaRPr lang="ru-RU" sz="2800" b="1"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5"/>
            <a:ext cx="7249502" cy="570627"/>
          </a:xfrm>
        </p:spPr>
        <p:txBody>
          <a:bodyPr>
            <a:normAutofit/>
          </a:bodyPr>
          <a:lstStyle/>
          <a:p>
            <a:r>
              <a:rPr lang="ru-RU" sz="3100" b="1" dirty="0" smtClean="0">
                <a:latin typeface="Times New Roman" pitchFamily="18" charset="0"/>
                <a:cs typeface="Times New Roman" pitchFamily="18" charset="0"/>
              </a:rPr>
              <a:t>Методы налогового </a:t>
            </a:r>
            <a:r>
              <a:rPr lang="ru-RU" sz="3100" b="1" dirty="0" smtClean="0">
                <a:latin typeface="Times New Roman" pitchFamily="18" charset="0"/>
                <a:cs typeface="Times New Roman" pitchFamily="18" charset="0"/>
              </a:rPr>
              <a:t>планирования</a:t>
            </a:r>
            <a:endParaRPr lang="ru-RU" dirty="0"/>
          </a:p>
        </p:txBody>
      </p:sp>
      <p:sp>
        <p:nvSpPr>
          <p:cNvPr id="3" name="Содержимое 2"/>
          <p:cNvSpPr>
            <a:spLocks noGrp="1"/>
          </p:cNvSpPr>
          <p:nvPr>
            <p:ph idx="1"/>
          </p:nvPr>
        </p:nvSpPr>
        <p:spPr>
          <a:xfrm>
            <a:off x="642910" y="1142984"/>
            <a:ext cx="8143931" cy="4726110"/>
          </a:xfrm>
        </p:spPr>
        <p:txBody>
          <a:bodyPr>
            <a:normAutofit lnSpcReduction="10000"/>
          </a:bodyPr>
          <a:lstStyle/>
          <a:p>
            <a:r>
              <a:rPr lang="ru-RU" sz="2400" dirty="0" smtClean="0">
                <a:solidFill>
                  <a:schemeClr val="tx1">
                    <a:lumMod val="85000"/>
                    <a:lumOff val="15000"/>
                  </a:schemeClr>
                </a:solidFill>
              </a:rPr>
              <a:t>1. Формирование налогового поля организации. Налоговое планирование в организации всегда начинается с определения </a:t>
            </a:r>
            <a:r>
              <a:rPr lang="ru-RU" sz="2400" i="1" dirty="0" smtClean="0">
                <a:solidFill>
                  <a:schemeClr val="tx1">
                    <a:lumMod val="85000"/>
                    <a:lumOff val="15000"/>
                  </a:schemeClr>
                </a:solidFill>
              </a:rPr>
              <a:t>налогового поля. </a:t>
            </a:r>
            <a:r>
              <a:rPr lang="ru-RU" sz="2400" dirty="0" smtClean="0">
                <a:solidFill>
                  <a:schemeClr val="tx1">
                    <a:lumMod val="85000"/>
                    <a:lumOff val="15000"/>
                  </a:schemeClr>
                </a:solidFill>
              </a:rPr>
              <a:t>Под налоговым полем понимают совокупность налогов, которые надлежит уплачивать организации, их ставки и льготы по ним.</a:t>
            </a:r>
          </a:p>
          <a:p>
            <a:r>
              <a:rPr lang="ru-RU" sz="2400" dirty="0" smtClean="0">
                <a:solidFill>
                  <a:schemeClr val="tx1">
                    <a:lumMod val="85000"/>
                    <a:lumOff val="15000"/>
                  </a:schemeClr>
                </a:solidFill>
              </a:rPr>
              <a:t>Параметры налогового поля устанавливают по статусу организации, на основании ее устава и в соответствии с Налоговым кодексом РФ, а также соответствующими федеральными, региональными и местными нормативными актами. Составляется </a:t>
            </a:r>
            <a:r>
              <a:rPr lang="ru-RU" sz="2400" i="1" dirty="0" smtClean="0">
                <a:solidFill>
                  <a:schemeClr val="tx1">
                    <a:lumMod val="85000"/>
                    <a:lumOff val="15000"/>
                  </a:schemeClr>
                </a:solidFill>
              </a:rPr>
              <a:t>налоговый календарь - </a:t>
            </a:r>
            <a:r>
              <a:rPr lang="ru-RU" sz="2400" dirty="0" smtClean="0">
                <a:solidFill>
                  <a:schemeClr val="tx1">
                    <a:lumMod val="85000"/>
                    <a:lumOff val="15000"/>
                  </a:schemeClr>
                </a:solidFill>
              </a:rPr>
              <a:t>таблица, характеризующая налоговое поле организации. В эту таблицу помещается весь перечень налогов, сборов и других налоговых платежей, которые нужно будет платить организации. </a:t>
            </a:r>
          </a:p>
          <a:p>
            <a:endParaRPr lang="ru-RU" dirty="0">
              <a:solidFill>
                <a:schemeClr val="tx1">
                  <a:lumMod val="85000"/>
                  <a:lumOff val="15000"/>
                </a:schemeClr>
              </a:solidFill>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3042" y="286605"/>
            <a:ext cx="7000924" cy="642066"/>
          </a:xfrm>
        </p:spPr>
        <p:txBody>
          <a:bodyPr>
            <a:normAutofit/>
          </a:bodyPr>
          <a:lstStyle/>
          <a:p>
            <a:r>
              <a:rPr lang="ru-RU" sz="2800" b="1" dirty="0" smtClean="0">
                <a:latin typeface="Times New Roman" pitchFamily="18" charset="0"/>
                <a:cs typeface="Times New Roman" pitchFamily="18" charset="0"/>
              </a:rPr>
              <a:t>Методы налогового планирования</a:t>
            </a:r>
            <a:endParaRPr lang="ru-RU" sz="2800" dirty="0"/>
          </a:p>
        </p:txBody>
      </p:sp>
      <p:sp>
        <p:nvSpPr>
          <p:cNvPr id="3" name="Содержимое 2"/>
          <p:cNvSpPr>
            <a:spLocks noGrp="1"/>
          </p:cNvSpPr>
          <p:nvPr>
            <p:ph idx="1"/>
          </p:nvPr>
        </p:nvSpPr>
        <p:spPr>
          <a:xfrm>
            <a:off x="642910" y="1000108"/>
            <a:ext cx="8143931" cy="4868986"/>
          </a:xfrm>
        </p:spPr>
        <p:txBody>
          <a:bodyPr>
            <a:noAutofit/>
          </a:bodyPr>
          <a:lstStyle/>
          <a:p>
            <a:r>
              <a:rPr lang="ru-RU" sz="2400" dirty="0" smtClean="0">
                <a:solidFill>
                  <a:schemeClr val="tx1">
                    <a:lumMod val="85000"/>
                    <a:lumOff val="15000"/>
                  </a:schemeClr>
                </a:solidFill>
                <a:latin typeface="Times New Roman" pitchFamily="18" charset="0"/>
                <a:cs typeface="Times New Roman" pitchFamily="18" charset="0"/>
              </a:rPr>
              <a:t>2.Образование системы договорных отношений. Определение налогового поля организации тесно связано с выбором договорных отношений. Согласно уставу организации и на основании Гражданского кодекса РФ определяют виды договоров, на базе которых происходит взаимодействие организации с партнерами. Данную операцию целесообразно проводить комплексно: в рамках всей учетной политики организации. </a:t>
            </a:r>
          </a:p>
          <a:p>
            <a:r>
              <a:rPr lang="ru-RU" sz="2400" dirty="0" smtClean="0">
                <a:solidFill>
                  <a:schemeClr val="tx1">
                    <a:lumMod val="85000"/>
                    <a:lumOff val="15000"/>
                  </a:schemeClr>
                </a:solidFill>
                <a:latin typeface="Times New Roman" pitchFamily="18" charset="0"/>
                <a:cs typeface="Times New Roman" pitchFamily="18" charset="0"/>
              </a:rPr>
              <a:t>3.Подбор типичных хозяйственных операций. В соответствии с используемым методом бухгалтерского учета на основании предварительного анализа хозяйственной деятельности и планируемых результатов работы выбирают типичные операции и действия, которые предстоит выполнять организации в планируемом году.</a:t>
            </a:r>
          </a:p>
          <a:p>
            <a:endParaRPr lang="ru-RU" sz="2400"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1604" y="1"/>
            <a:ext cx="6795156" cy="642918"/>
          </a:xfrm>
        </p:spPr>
        <p:txBody>
          <a:bodyPr>
            <a:normAutofit/>
          </a:bodyPr>
          <a:lstStyle/>
          <a:p>
            <a:r>
              <a:rPr lang="ru-RU" sz="2800" b="1" dirty="0" smtClean="0">
                <a:latin typeface="Times New Roman" pitchFamily="18" charset="0"/>
                <a:cs typeface="Times New Roman" pitchFamily="18" charset="0"/>
              </a:rPr>
              <a:t>Методы налогового планирования</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571472" y="571480"/>
            <a:ext cx="8001055" cy="5297614"/>
          </a:xfrm>
        </p:spPr>
        <p:txBody>
          <a:bodyPr>
            <a:normAutofit lnSpcReduction="10000"/>
          </a:bodyPr>
          <a:lstStyle/>
          <a:p>
            <a:r>
              <a:rPr lang="ru-RU" sz="2400" dirty="0" smtClean="0">
                <a:solidFill>
                  <a:schemeClr val="tx1">
                    <a:lumMod val="85000"/>
                    <a:lumOff val="15000"/>
                  </a:schemeClr>
                </a:solidFill>
                <a:latin typeface="Times New Roman" pitchFamily="18" charset="0"/>
                <a:cs typeface="Times New Roman" pitchFamily="18" charset="0"/>
              </a:rPr>
              <a:t>4.Определение возможных хозяйственных ситуаций. С учетом выполненных налоговых, договорных и хозяйственных наработок определяют реальные хозяйственные ситуации, охватывающие все виды деятельности организации и реализуемые в двух и более сравнительных вариантах.</a:t>
            </a:r>
          </a:p>
          <a:p>
            <a:r>
              <a:rPr lang="ru-RU" sz="2400" dirty="0" smtClean="0">
                <a:solidFill>
                  <a:schemeClr val="tx1">
                    <a:lumMod val="85000"/>
                    <a:lumOff val="15000"/>
                  </a:schemeClr>
                </a:solidFill>
                <a:latin typeface="Times New Roman" pitchFamily="18" charset="0"/>
                <a:cs typeface="Times New Roman" pitchFamily="18" charset="0"/>
              </a:rPr>
              <a:t>5.Предварительный выбор вариантов хозяйственных ситуаций. По итогам сравнительного анализа проводят предварительный отбор оптимальных по финансовому результату и по суммарным налоговым платежам вариантов, которые оформляют в виде блоков бухгалтерских проводок.</a:t>
            </a:r>
          </a:p>
          <a:p>
            <a:r>
              <a:rPr lang="ru-RU" sz="2400" dirty="0" smtClean="0">
                <a:solidFill>
                  <a:schemeClr val="tx1">
                    <a:lumMod val="85000"/>
                    <a:lumOff val="15000"/>
                  </a:schemeClr>
                </a:solidFill>
                <a:latin typeface="Times New Roman" pitchFamily="18" charset="0"/>
                <a:cs typeface="Times New Roman" pitchFamily="18" charset="0"/>
              </a:rPr>
              <a:t>6.Составление журнала хозяйственных операций. Из оптимальных ситуационных блоков хозяйственных операций составляют журнал хозяйственных операций, который и служит реальной основой бухгалтерского и налогового учета.</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3042" y="286605"/>
            <a:ext cx="6723718" cy="570627"/>
          </a:xfrm>
        </p:spPr>
        <p:txBody>
          <a:bodyPr>
            <a:normAutofit/>
          </a:bodyPr>
          <a:lstStyle/>
          <a:p>
            <a:r>
              <a:rPr lang="ru-RU" sz="2800" b="1" dirty="0" smtClean="0">
                <a:latin typeface="Times New Roman" pitchFamily="18" charset="0"/>
                <a:cs typeface="Times New Roman" pitchFamily="18" charset="0"/>
              </a:rPr>
              <a:t>Методы налогового планирования</a:t>
            </a:r>
            <a:endParaRPr lang="ru-RU" sz="2800" dirty="0"/>
          </a:p>
        </p:txBody>
      </p:sp>
      <p:sp>
        <p:nvSpPr>
          <p:cNvPr id="3" name="Содержимое 2"/>
          <p:cNvSpPr>
            <a:spLocks noGrp="1"/>
          </p:cNvSpPr>
          <p:nvPr>
            <p:ph idx="1"/>
          </p:nvPr>
        </p:nvSpPr>
        <p:spPr>
          <a:xfrm>
            <a:off x="642910" y="785794"/>
            <a:ext cx="7723851" cy="5083300"/>
          </a:xfrm>
        </p:spPr>
        <p:txBody>
          <a:bodyPr>
            <a:noAutofit/>
          </a:bodyPr>
          <a:lstStyle/>
          <a:p>
            <a:r>
              <a:rPr lang="ru-RU" sz="2400" dirty="0" smtClean="0">
                <a:latin typeface="Times New Roman" pitchFamily="18" charset="0"/>
                <a:cs typeface="Times New Roman" pitchFamily="18" charset="0"/>
              </a:rPr>
              <a:t>7. Сравнительный анализ. Проводят исследования хозяйственных ситуаций и их уточненный сравнительный анализ. Различные ситуации сопоставляют по полученным финансовым результатам, налоговым платежам и возможным потерям, обусловленным штрафными и другими санкциями.</a:t>
            </a:r>
          </a:p>
          <a:p>
            <a:r>
              <a:rPr lang="ru-RU" sz="2400" dirty="0" smtClean="0">
                <a:latin typeface="Times New Roman" pitchFamily="18" charset="0"/>
                <a:cs typeface="Times New Roman" pitchFamily="18" charset="0"/>
              </a:rPr>
              <a:t>Этот блок требует повышенного внимания. </a:t>
            </a:r>
            <a:endParaRPr lang="ru-RU" sz="2400"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Во-первых</a:t>
            </a:r>
            <a:r>
              <a:rPr lang="ru-RU" sz="2400" i="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из-за серьезности целого ряда санкций и существенного размера потерь, которые необходимо исключить. </a:t>
            </a:r>
            <a:endParaRPr lang="ru-RU" sz="2400"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Во-вторых</a:t>
            </a:r>
            <a:r>
              <a:rPr lang="ru-RU" sz="2400" i="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из-за готовности пойти на некоторые утраты и получить определенный выигрыш в чем-то другом, например, в оборачиваемости средств, во времени для принятия решений и т.п.</a:t>
            </a:r>
          </a:p>
          <a:p>
            <a:endParaRPr lang="ru-RU" sz="2400" dirty="0">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286604"/>
            <a:ext cx="7080908" cy="570627"/>
          </a:xfrm>
        </p:spPr>
        <p:txBody>
          <a:bodyPr>
            <a:normAutofit/>
          </a:bodyPr>
          <a:lstStyle/>
          <a:p>
            <a:r>
              <a:rPr lang="ru-RU" sz="2800" b="1" dirty="0" smtClean="0">
                <a:latin typeface="Times New Roman" pitchFamily="18" charset="0"/>
                <a:cs typeface="Times New Roman" pitchFamily="18" charset="0"/>
              </a:rPr>
              <a:t>Методы налогового планирования</a:t>
            </a:r>
            <a:endParaRPr lang="ru-RU" sz="2800" dirty="0"/>
          </a:p>
        </p:txBody>
      </p:sp>
      <p:sp>
        <p:nvSpPr>
          <p:cNvPr id="3" name="Содержимое 2"/>
          <p:cNvSpPr>
            <a:spLocks noGrp="1"/>
          </p:cNvSpPr>
          <p:nvPr>
            <p:ph idx="1"/>
          </p:nvPr>
        </p:nvSpPr>
        <p:spPr>
          <a:xfrm>
            <a:off x="500034" y="785794"/>
            <a:ext cx="8215370" cy="5214974"/>
          </a:xfrm>
        </p:spPr>
        <p:txBody>
          <a:bodyPr>
            <a:normAutofit fontScale="92500" lnSpcReduction="10000"/>
          </a:bodyPr>
          <a:lstStyle/>
          <a:p>
            <a:r>
              <a:rPr lang="ru-RU" sz="2200" dirty="0" smtClean="0">
                <a:solidFill>
                  <a:schemeClr val="tx1">
                    <a:lumMod val="85000"/>
                    <a:lumOff val="15000"/>
                  </a:schemeClr>
                </a:solidFill>
                <a:latin typeface="Times New Roman" pitchFamily="18" charset="0"/>
                <a:cs typeface="Times New Roman" pitchFamily="18" charset="0"/>
              </a:rPr>
              <a:t>После проведения анализа хозяйственной ситуации с помощью ситуационного метода целесообразно перейти к высшей ступени обобщения - к комбинированным расчетам и анализу, так как отдельные операции и даже блоки хозяйственных операций не всегда могут дать полный ответ на вопрос о минимизации налогообложения. Для этого используют численные балансовые методы налогового планирования и их комбинации. Эти методы позволяют приблизить экспериментальные расчеты ситуационного метода к реальным суммам налоговой экономии или перерасхода.</a:t>
            </a:r>
          </a:p>
          <a:p>
            <a:r>
              <a:rPr lang="ru-RU" sz="2200" b="1" i="1" dirty="0" smtClean="0">
                <a:solidFill>
                  <a:schemeClr val="tx1">
                    <a:lumMod val="85000"/>
                    <a:lumOff val="15000"/>
                  </a:schemeClr>
                </a:solidFill>
                <a:latin typeface="Times New Roman" pitchFamily="18" charset="0"/>
                <a:cs typeface="Times New Roman" pitchFamily="18" charset="0"/>
              </a:rPr>
              <a:t>Балансовые методы и их роль в налоговом планировании.</a:t>
            </a:r>
            <a:endParaRPr lang="ru-RU" sz="2200" b="1" dirty="0" smtClean="0">
              <a:solidFill>
                <a:schemeClr val="tx1">
                  <a:lumMod val="85000"/>
                  <a:lumOff val="15000"/>
                </a:schemeClr>
              </a:solidFill>
              <a:latin typeface="Times New Roman" pitchFamily="18" charset="0"/>
              <a:cs typeface="Times New Roman" pitchFamily="18" charset="0"/>
            </a:endParaRPr>
          </a:p>
          <a:p>
            <a:r>
              <a:rPr lang="ru-RU" sz="2200" dirty="0" smtClean="0">
                <a:solidFill>
                  <a:schemeClr val="tx1">
                    <a:lumMod val="85000"/>
                    <a:lumOff val="15000"/>
                  </a:schemeClr>
                </a:solidFill>
                <a:latin typeface="Times New Roman" pitchFamily="18" charset="0"/>
                <a:cs typeface="Times New Roman" pitchFamily="18" charset="0"/>
              </a:rPr>
              <a:t>Для выявления и измерения количественной зависимости между результатами оформления сделок или иных хозяйственных операций и суммами налоговых платежей организации ситуационный метод налогового планирования может быть дополнен численными балансовыми методами:</a:t>
            </a:r>
          </a:p>
          <a:p>
            <a:pPr marL="457200" indent="-457200">
              <a:buFont typeface="Wingdings" pitchFamily="2" charset="2"/>
              <a:buChar char="§"/>
            </a:pPr>
            <a:r>
              <a:rPr lang="ru-RU" sz="2200" dirty="0" smtClean="0">
                <a:solidFill>
                  <a:schemeClr val="tx1">
                    <a:lumMod val="85000"/>
                    <a:lumOff val="15000"/>
                  </a:schemeClr>
                </a:solidFill>
                <a:latin typeface="Times New Roman" pitchFamily="18" charset="0"/>
                <a:cs typeface="Times New Roman" pitchFamily="18" charset="0"/>
              </a:rPr>
              <a:t>метод </a:t>
            </a:r>
            <a:r>
              <a:rPr lang="ru-RU" sz="2200" dirty="0" err="1" smtClean="0">
                <a:solidFill>
                  <a:schemeClr val="tx1">
                    <a:lumMod val="85000"/>
                    <a:lumOff val="15000"/>
                  </a:schemeClr>
                </a:solidFill>
                <a:latin typeface="Times New Roman" pitchFamily="18" charset="0"/>
                <a:cs typeface="Times New Roman" pitchFamily="18" charset="0"/>
              </a:rPr>
              <a:t>микробалансов</a:t>
            </a:r>
            <a:r>
              <a:rPr lang="ru-RU" sz="2200" dirty="0" smtClean="0">
                <a:solidFill>
                  <a:schemeClr val="tx1">
                    <a:lumMod val="85000"/>
                    <a:lumOff val="15000"/>
                  </a:schemeClr>
                </a:solidFill>
                <a:latin typeface="Times New Roman" pitchFamily="18" charset="0"/>
                <a:cs typeface="Times New Roman" pitchFamily="18" charset="0"/>
              </a:rPr>
              <a:t>;</a:t>
            </a:r>
          </a:p>
          <a:p>
            <a:pPr marL="457200" indent="-457200">
              <a:buFont typeface="Wingdings" pitchFamily="2" charset="2"/>
              <a:buChar char="§"/>
            </a:pPr>
            <a:r>
              <a:rPr lang="ru-RU" sz="2200" dirty="0" smtClean="0">
                <a:solidFill>
                  <a:schemeClr val="tx1">
                    <a:lumMod val="85000"/>
                    <a:lumOff val="15000"/>
                  </a:schemeClr>
                </a:solidFill>
                <a:latin typeface="Times New Roman" pitchFamily="18" charset="0"/>
                <a:cs typeface="Times New Roman" pitchFamily="18" charset="0"/>
              </a:rPr>
              <a:t>комбинированный балансовый метод.</a:t>
            </a:r>
          </a:p>
          <a:p>
            <a:endParaRPr lang="ru-RU" dirty="0">
              <a:solidFill>
                <a:schemeClr val="tx1">
                  <a:lumMod val="85000"/>
                  <a:lumOff val="15000"/>
                </a:schemeClr>
              </a:solidFill>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3042" y="286605"/>
            <a:ext cx="6723718" cy="570628"/>
          </a:xfrm>
        </p:spPr>
        <p:txBody>
          <a:bodyPr>
            <a:normAutofit/>
          </a:bodyPr>
          <a:lstStyle/>
          <a:p>
            <a:r>
              <a:rPr lang="ru-RU" sz="2800" b="1" dirty="0" smtClean="0">
                <a:latin typeface="Times New Roman" pitchFamily="18" charset="0"/>
                <a:cs typeface="Times New Roman" pitchFamily="18" charset="0"/>
              </a:rPr>
              <a:t>Методы налогового планирования</a:t>
            </a:r>
            <a:endParaRPr lang="ru-RU" sz="2800" dirty="0"/>
          </a:p>
        </p:txBody>
      </p:sp>
      <p:sp>
        <p:nvSpPr>
          <p:cNvPr id="3" name="Содержимое 2"/>
          <p:cNvSpPr>
            <a:spLocks noGrp="1"/>
          </p:cNvSpPr>
          <p:nvPr>
            <p:ph idx="1"/>
          </p:nvPr>
        </p:nvSpPr>
        <p:spPr>
          <a:xfrm>
            <a:off x="822959" y="1000108"/>
            <a:ext cx="7543801" cy="4868986"/>
          </a:xfrm>
        </p:spPr>
        <p:txBody>
          <a:bodyPr>
            <a:normAutofit fontScale="92500" lnSpcReduction="10000"/>
          </a:bodyPr>
          <a:lstStyle/>
          <a:p>
            <a:r>
              <a:rPr lang="ru-RU" sz="2600" b="1" dirty="0" smtClean="0">
                <a:latin typeface="Times New Roman" pitchFamily="18" charset="0"/>
                <a:cs typeface="Times New Roman" pitchFamily="18" charset="0"/>
              </a:rPr>
              <a:t>Метод </a:t>
            </a:r>
            <a:r>
              <a:rPr lang="ru-RU" sz="2600" b="1" dirty="0" err="1" smtClean="0">
                <a:latin typeface="Times New Roman" pitchFamily="18" charset="0"/>
                <a:cs typeface="Times New Roman" pitchFamily="18" charset="0"/>
              </a:rPr>
              <a:t>микробалансов</a:t>
            </a:r>
            <a:r>
              <a:rPr lang="ru-RU" sz="2600" b="1" dirty="0" smtClean="0">
                <a:latin typeface="Times New Roman" pitchFamily="18" charset="0"/>
                <a:cs typeface="Times New Roman" pitchFamily="18" charset="0"/>
              </a:rPr>
              <a:t>.</a:t>
            </a:r>
          </a:p>
          <a:p>
            <a:r>
              <a:rPr lang="ru-RU" sz="2200" dirty="0" smtClean="0">
                <a:solidFill>
                  <a:schemeClr val="tx1">
                    <a:lumMod val="85000"/>
                    <a:lumOff val="15000"/>
                  </a:schemeClr>
                </a:solidFill>
                <a:latin typeface="Times New Roman" pitchFamily="18" charset="0"/>
                <a:cs typeface="Times New Roman" pitchFamily="18" charset="0"/>
              </a:rPr>
              <a:t>Для оценки того или иного варианта экономической деятельности организации в разных условиях хозяйствования выделяют крупные блоки хозяйственных операций, включающие главные и переменные параметры. Эти блоки оформляют в виде бухгалтерских проводок и выполняют расчеты балансов для каждого из них. Сравнение полученных </a:t>
            </a:r>
            <a:r>
              <a:rPr lang="ru-RU" sz="2200" dirty="0" err="1" smtClean="0">
                <a:solidFill>
                  <a:schemeClr val="tx1">
                    <a:lumMod val="85000"/>
                    <a:lumOff val="15000"/>
                  </a:schemeClr>
                </a:solidFill>
                <a:latin typeface="Times New Roman" pitchFamily="18" charset="0"/>
                <a:cs typeface="Times New Roman" pitchFamily="18" charset="0"/>
              </a:rPr>
              <a:t>микробалансов</a:t>
            </a:r>
            <a:r>
              <a:rPr lang="ru-RU" sz="2200" dirty="0" smtClean="0">
                <a:solidFill>
                  <a:schemeClr val="tx1">
                    <a:lumMod val="85000"/>
                    <a:lumOff val="15000"/>
                  </a:schemeClr>
                </a:solidFill>
                <a:latin typeface="Times New Roman" pitchFamily="18" charset="0"/>
                <a:cs typeface="Times New Roman" pitchFamily="18" charset="0"/>
              </a:rPr>
              <a:t> позволит выбрать более выгодный вариант.</a:t>
            </a:r>
          </a:p>
          <a:p>
            <a:r>
              <a:rPr lang="ru-RU" sz="2200" dirty="0" smtClean="0">
                <a:solidFill>
                  <a:schemeClr val="tx1">
                    <a:lumMod val="85000"/>
                    <a:lumOff val="15000"/>
                  </a:schemeClr>
                </a:solidFill>
                <a:latin typeface="Times New Roman" pitchFamily="18" charset="0"/>
                <a:cs typeface="Times New Roman" pitchFamily="18" charset="0"/>
              </a:rPr>
              <a:t>Исследования с помощью </a:t>
            </a:r>
            <a:r>
              <a:rPr lang="ru-RU" sz="2200" dirty="0" err="1" smtClean="0">
                <a:solidFill>
                  <a:schemeClr val="tx1">
                    <a:lumMod val="85000"/>
                    <a:lumOff val="15000"/>
                  </a:schemeClr>
                </a:solidFill>
                <a:latin typeface="Times New Roman" pitchFamily="18" charset="0"/>
                <a:cs typeface="Times New Roman" pitchFamily="18" charset="0"/>
              </a:rPr>
              <a:t>микробалансов</a:t>
            </a:r>
            <a:r>
              <a:rPr lang="ru-RU" sz="2200" dirty="0" smtClean="0">
                <a:solidFill>
                  <a:schemeClr val="tx1">
                    <a:lumMod val="85000"/>
                    <a:lumOff val="15000"/>
                  </a:schemeClr>
                </a:solidFill>
                <a:latin typeface="Times New Roman" pitchFamily="18" charset="0"/>
                <a:cs typeface="Times New Roman" pitchFamily="18" charset="0"/>
              </a:rPr>
              <a:t> основываются на выделении из всей совокупности хозяйственных операций одного какого-то определяющего блока и на рассмотрении его как самостоятельного журнала хозяйственной с оформлением нескольких вариантов проводок и составлением стольких же вариантов </a:t>
            </a:r>
            <a:r>
              <a:rPr lang="ru-RU" sz="2200" dirty="0" err="1" smtClean="0">
                <a:solidFill>
                  <a:schemeClr val="tx1">
                    <a:lumMod val="85000"/>
                    <a:lumOff val="15000"/>
                  </a:schemeClr>
                </a:solidFill>
                <a:latin typeface="Times New Roman" pitchFamily="18" charset="0"/>
                <a:cs typeface="Times New Roman" pitchFamily="18" charset="0"/>
              </a:rPr>
              <a:t>микробалансов</a:t>
            </a:r>
            <a:r>
              <a:rPr lang="ru-RU" sz="2200" dirty="0" smtClean="0">
                <a:solidFill>
                  <a:schemeClr val="tx1">
                    <a:lumMod val="85000"/>
                    <a:lumOff val="15000"/>
                  </a:schemeClr>
                </a:solidFill>
                <a:latin typeface="Times New Roman" pitchFamily="18" charset="0"/>
                <a:cs typeface="Times New Roman" pitchFamily="18" charset="0"/>
              </a:rPr>
              <a:t>. Их анализ позволит выбрать наиболее экономичный. Если в блок хозяйственных операций включаются все необходимые налоговые платежи, то </a:t>
            </a:r>
            <a:r>
              <a:rPr lang="ru-RU" sz="2200" dirty="0" err="1" smtClean="0">
                <a:solidFill>
                  <a:schemeClr val="tx1">
                    <a:lumMod val="85000"/>
                    <a:lumOff val="15000"/>
                  </a:schemeClr>
                </a:solidFill>
                <a:latin typeface="Times New Roman" pitchFamily="18" charset="0"/>
                <a:cs typeface="Times New Roman" pitchFamily="18" charset="0"/>
              </a:rPr>
              <a:t>микробалансы</a:t>
            </a:r>
            <a:r>
              <a:rPr lang="ru-RU" sz="2200" dirty="0" smtClean="0">
                <a:solidFill>
                  <a:schemeClr val="tx1">
                    <a:lumMod val="85000"/>
                    <a:lumOff val="15000"/>
                  </a:schemeClr>
                </a:solidFill>
                <a:latin typeface="Times New Roman" pitchFamily="18" charset="0"/>
                <a:cs typeface="Times New Roman" pitchFamily="18" charset="0"/>
              </a:rPr>
              <a:t> позволяют также определять вариант с минимальным уровнем этих платежей.</a:t>
            </a:r>
          </a:p>
          <a:p>
            <a:endParaRPr lang="ru-RU" dirty="0">
              <a:solidFill>
                <a:schemeClr val="tx1">
                  <a:lumMod val="85000"/>
                  <a:lumOff val="15000"/>
                </a:schemeClr>
              </a:solidFill>
            </a:endParaRPr>
          </a:p>
        </p:txBody>
      </p:sp>
      <p:pic>
        <p:nvPicPr>
          <p:cNvPr id="4" name="Picture 1"/>
          <p:cNvPicPr>
            <a:picLocks noChangeAspect="1" noChangeArrowheads="1"/>
          </p:cNvPicPr>
          <p:nvPr/>
        </p:nvPicPr>
        <p:blipFill>
          <a:blip r:embed="rId2" cstate="print"/>
          <a:srcRect/>
          <a:stretch>
            <a:fillRect/>
          </a:stretch>
        </p:blipFill>
        <p:spPr bwMode="auto">
          <a:xfrm>
            <a:off x="7429520" y="557214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1604" y="1"/>
            <a:ext cx="6795156" cy="571479"/>
          </a:xfrm>
        </p:spPr>
        <p:txBody>
          <a:bodyPr>
            <a:normAutofit/>
          </a:bodyPr>
          <a:lstStyle/>
          <a:p>
            <a:r>
              <a:rPr lang="ru-RU" sz="2800" b="1" dirty="0" smtClean="0">
                <a:latin typeface="Times New Roman" pitchFamily="18" charset="0"/>
                <a:cs typeface="Times New Roman" pitchFamily="18" charset="0"/>
              </a:rPr>
              <a:t>Методы налогового планирования</a:t>
            </a:r>
            <a:endParaRPr lang="ru-RU" sz="2800" dirty="0"/>
          </a:p>
        </p:txBody>
      </p:sp>
      <p:sp>
        <p:nvSpPr>
          <p:cNvPr id="3" name="Содержимое 2"/>
          <p:cNvSpPr>
            <a:spLocks noGrp="1"/>
          </p:cNvSpPr>
          <p:nvPr>
            <p:ph idx="1"/>
          </p:nvPr>
        </p:nvSpPr>
        <p:spPr>
          <a:xfrm>
            <a:off x="357158" y="571480"/>
            <a:ext cx="8572559" cy="5786478"/>
          </a:xfrm>
        </p:spPr>
        <p:txBody>
          <a:bodyPr>
            <a:noAutofit/>
          </a:bodyPr>
          <a:lstStyle/>
          <a:p>
            <a:r>
              <a:rPr lang="ru-RU" dirty="0" smtClean="0">
                <a:solidFill>
                  <a:schemeClr val="tx1">
                    <a:lumMod val="85000"/>
                    <a:lumOff val="15000"/>
                  </a:schemeClr>
                </a:solidFill>
                <a:latin typeface="Times New Roman" pitchFamily="18" charset="0"/>
                <a:cs typeface="Times New Roman" pitchFamily="18" charset="0"/>
              </a:rPr>
              <a:t>Различают простые и замкнутые (приведенные) </a:t>
            </a:r>
            <a:r>
              <a:rPr lang="ru-RU" dirty="0" err="1" smtClean="0">
                <a:solidFill>
                  <a:schemeClr val="tx1">
                    <a:lumMod val="85000"/>
                    <a:lumOff val="15000"/>
                  </a:schemeClr>
                </a:solidFill>
                <a:latin typeface="Times New Roman" pitchFamily="18" charset="0"/>
                <a:cs typeface="Times New Roman" pitchFamily="18" charset="0"/>
              </a:rPr>
              <a:t>микробалансы</a:t>
            </a:r>
            <a:r>
              <a:rPr lang="ru-RU" dirty="0" smtClean="0">
                <a:solidFill>
                  <a:schemeClr val="tx1">
                    <a:lumMod val="85000"/>
                    <a:lumOff val="15000"/>
                  </a:schemeClr>
                </a:solidFill>
                <a:latin typeface="Times New Roman" pitchFamily="18" charset="0"/>
                <a:cs typeface="Times New Roman" pitchFamily="18" charset="0"/>
              </a:rPr>
              <a:t>.</a:t>
            </a:r>
            <a:r>
              <a:rPr lang="ru-RU" u="sng" dirty="0" smtClean="0">
                <a:solidFill>
                  <a:schemeClr val="tx1">
                    <a:lumMod val="85000"/>
                    <a:lumOff val="15000"/>
                  </a:schemeClr>
                </a:solidFill>
                <a:latin typeface="Times New Roman" pitchFamily="18" charset="0"/>
                <a:cs typeface="Times New Roman" pitchFamily="18" charset="0"/>
              </a:rPr>
              <a:t> </a:t>
            </a:r>
            <a:r>
              <a:rPr lang="ru-RU" b="1" dirty="0" smtClean="0">
                <a:solidFill>
                  <a:schemeClr val="tx1">
                    <a:lumMod val="85000"/>
                    <a:lumOff val="15000"/>
                  </a:schemeClr>
                </a:solidFill>
                <a:latin typeface="Times New Roman" pitchFamily="18" charset="0"/>
                <a:cs typeface="Times New Roman" pitchFamily="18" charset="0"/>
              </a:rPr>
              <a:t>Простые </a:t>
            </a:r>
            <a:r>
              <a:rPr lang="ru-RU" b="1" dirty="0" err="1" smtClean="0">
                <a:solidFill>
                  <a:schemeClr val="tx1">
                    <a:lumMod val="85000"/>
                    <a:lumOff val="15000"/>
                  </a:schemeClr>
                </a:solidFill>
                <a:latin typeface="Times New Roman" pitchFamily="18" charset="0"/>
                <a:cs typeface="Times New Roman" pitchFamily="18" charset="0"/>
              </a:rPr>
              <a:t>микробалансы</a:t>
            </a:r>
            <a:r>
              <a:rPr lang="ru-RU" dirty="0" smtClean="0">
                <a:solidFill>
                  <a:schemeClr val="tx1">
                    <a:lumMod val="85000"/>
                    <a:lumOff val="15000"/>
                  </a:schemeClr>
                </a:solidFill>
                <a:latin typeface="Times New Roman" pitchFamily="18" charset="0"/>
                <a:cs typeface="Times New Roman" pitchFamily="18" charset="0"/>
              </a:rPr>
              <a:t> рассчитываются на основе блоков бухгалтерских проводок, описывающих не только содержание и экономический смысл хозяйственной ситуации, но и достаточно строго отражающих форму реализации данной ситуации. Их лучше всего использовать, когда необходимо получить качественное сравнение вариантов, или в тех случаях, когда разные варианты хозяйственной ситуации описываются однотипным блоком бухгалтерских сводок и налоговых регистров и поэтому количественно легко сопоставимы.</a:t>
            </a:r>
          </a:p>
          <a:p>
            <a:r>
              <a:rPr lang="ru-RU" b="1" dirty="0" smtClean="0">
                <a:solidFill>
                  <a:schemeClr val="tx1">
                    <a:lumMod val="85000"/>
                    <a:lumOff val="15000"/>
                  </a:schemeClr>
                </a:solidFill>
                <a:latin typeface="Times New Roman" pitchFamily="18" charset="0"/>
                <a:cs typeface="Times New Roman" pitchFamily="18" charset="0"/>
              </a:rPr>
              <a:t>Замкнутые </a:t>
            </a:r>
            <a:r>
              <a:rPr lang="ru-RU" b="1" dirty="0" err="1" smtClean="0">
                <a:solidFill>
                  <a:schemeClr val="tx1">
                    <a:lumMod val="85000"/>
                    <a:lumOff val="15000"/>
                  </a:schemeClr>
                </a:solidFill>
                <a:latin typeface="Times New Roman" pitchFamily="18" charset="0"/>
                <a:cs typeface="Times New Roman" pitchFamily="18" charset="0"/>
              </a:rPr>
              <a:t>микробалансы</a:t>
            </a:r>
            <a:r>
              <a:rPr lang="ru-RU" b="1" dirty="0" smtClean="0">
                <a:solidFill>
                  <a:schemeClr val="tx1">
                    <a:lumMod val="85000"/>
                    <a:lumOff val="15000"/>
                  </a:schemeClr>
                </a:solidFill>
                <a:latin typeface="Times New Roman" pitchFamily="18" charset="0"/>
                <a:cs typeface="Times New Roman" pitchFamily="18" charset="0"/>
              </a:rPr>
              <a:t> (или </a:t>
            </a:r>
            <a:r>
              <a:rPr lang="ru-RU" b="1" dirty="0" err="1" smtClean="0">
                <a:solidFill>
                  <a:schemeClr val="tx1">
                    <a:lumMod val="85000"/>
                    <a:lumOff val="15000"/>
                  </a:schemeClr>
                </a:solidFill>
                <a:latin typeface="Times New Roman" pitchFamily="18" charset="0"/>
                <a:cs typeface="Times New Roman" pitchFamily="18" charset="0"/>
              </a:rPr>
              <a:t>микробалансы</a:t>
            </a:r>
            <a:r>
              <a:rPr lang="ru-RU" b="1" dirty="0" smtClean="0">
                <a:solidFill>
                  <a:schemeClr val="tx1">
                    <a:lumMod val="85000"/>
                    <a:lumOff val="15000"/>
                  </a:schemeClr>
                </a:solidFill>
                <a:latin typeface="Times New Roman" pitchFamily="18" charset="0"/>
                <a:cs typeface="Times New Roman" pitchFamily="18" charset="0"/>
              </a:rPr>
              <a:t> замкнутых хозяйственных систем)</a:t>
            </a:r>
            <a:r>
              <a:rPr lang="ru-RU" dirty="0" smtClean="0">
                <a:solidFill>
                  <a:schemeClr val="tx1">
                    <a:lumMod val="85000"/>
                    <a:lumOff val="15000"/>
                  </a:schemeClr>
                </a:solidFill>
                <a:latin typeface="Times New Roman" pitchFamily="18" charset="0"/>
                <a:cs typeface="Times New Roman" pitchFamily="18" charset="0"/>
              </a:rPr>
              <a:t> рассчитываются на основе блоков бухгалтерских проводок и налоговых регистров, описывающих, главным образом, содержание и смысл хозяйственной ситуации. При этом блок бухгалтерских проводок и налоговых регистров дорабатывается по экономическому смыслу до такой системы хозяйственных операций, которая носит замкнутый характер. У этой системы есть четкий вход в виде поступления выручки и четкий выход в виде инка денег на расчетном счете и в кассе после завершения данного варианта ситуации и осуществления необходимых расходов по ее реализации. Замкнутые </a:t>
            </a:r>
            <a:r>
              <a:rPr lang="ru-RU" dirty="0" err="1" smtClean="0">
                <a:solidFill>
                  <a:schemeClr val="tx1">
                    <a:lumMod val="85000"/>
                    <a:lumOff val="15000"/>
                  </a:schemeClr>
                </a:solidFill>
                <a:latin typeface="Times New Roman" pitchFamily="18" charset="0"/>
                <a:cs typeface="Times New Roman" pitchFamily="18" charset="0"/>
              </a:rPr>
              <a:t>микробалансы</a:t>
            </a:r>
            <a:r>
              <a:rPr lang="ru-RU" dirty="0" smtClean="0">
                <a:solidFill>
                  <a:schemeClr val="tx1">
                    <a:lumMod val="85000"/>
                    <a:lumOff val="15000"/>
                  </a:schemeClr>
                </a:solidFill>
                <a:latin typeface="Times New Roman" pitchFamily="18" charset="0"/>
                <a:cs typeface="Times New Roman" pitchFamily="18" charset="0"/>
              </a:rPr>
              <a:t> дают возможность получать качественную и количественную сравнимость любых (в том </a:t>
            </a:r>
            <a:r>
              <a:rPr lang="ru-RU" dirty="0" smtClean="0">
                <a:solidFill>
                  <a:schemeClr val="tx1">
                    <a:lumMod val="85000"/>
                    <a:lumOff val="15000"/>
                  </a:schemeClr>
                </a:solidFill>
                <a:latin typeface="Times New Roman" pitchFamily="18" charset="0"/>
                <a:cs typeface="Times New Roman" pitchFamily="18" charset="0"/>
              </a:rPr>
              <a:t>числе </a:t>
            </a:r>
            <a:r>
              <a:rPr lang="ru-RU" dirty="0" smtClean="0">
                <a:solidFill>
                  <a:schemeClr val="tx1">
                    <a:lumMod val="85000"/>
                    <a:lumOff val="15000"/>
                  </a:schemeClr>
                </a:solidFill>
                <a:latin typeface="Times New Roman" pitchFamily="18" charset="0"/>
                <a:cs typeface="Times New Roman" pitchFamily="18" charset="0"/>
              </a:rPr>
              <a:t>весьма разноплановых) вариантов.</a:t>
            </a:r>
            <a:r>
              <a:rPr lang="ru-RU" dirty="0" smtClean="0">
                <a:solidFill>
                  <a:schemeClr val="tx1">
                    <a:lumMod val="85000"/>
                    <a:lumOff val="15000"/>
                  </a:schemeClr>
                </a:solidFill>
                <a:latin typeface="Times New Roman" pitchFamily="18" charset="0"/>
                <a:cs typeface="Times New Roman" pitchFamily="18" charset="0"/>
              </a:rPr>
              <a:t> </a:t>
            </a:r>
            <a:endParaRPr lang="ru-RU"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9520" y="592933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7929586" y="6357958"/>
            <a:ext cx="863600" cy="257175"/>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0232" y="286605"/>
            <a:ext cx="6366528" cy="570628"/>
          </a:xfrm>
        </p:spPr>
        <p:txBody>
          <a:bodyPr>
            <a:normAutofit/>
          </a:bodyPr>
          <a:lstStyle/>
          <a:p>
            <a:r>
              <a:rPr lang="ru-RU" sz="2800" b="1" dirty="0" smtClean="0">
                <a:latin typeface="Times New Roman" pitchFamily="18" charset="0"/>
                <a:cs typeface="Times New Roman" pitchFamily="18" charset="0"/>
              </a:rPr>
              <a:t>Методы налогового планирования</a:t>
            </a:r>
            <a:endParaRPr lang="ru-RU" sz="2800" dirty="0"/>
          </a:p>
        </p:txBody>
      </p:sp>
      <p:sp>
        <p:nvSpPr>
          <p:cNvPr id="3" name="Содержимое 2"/>
          <p:cNvSpPr>
            <a:spLocks noGrp="1"/>
          </p:cNvSpPr>
          <p:nvPr>
            <p:ph idx="1"/>
          </p:nvPr>
        </p:nvSpPr>
        <p:spPr>
          <a:xfrm>
            <a:off x="571473" y="857232"/>
            <a:ext cx="7795288" cy="5011862"/>
          </a:xfrm>
        </p:spPr>
        <p:txBody>
          <a:bodyPr>
            <a:normAutofit/>
          </a:bodyPr>
          <a:lstStyle/>
          <a:p>
            <a:r>
              <a:rPr lang="ru-RU" dirty="0" smtClean="0">
                <a:solidFill>
                  <a:schemeClr val="tx1">
                    <a:lumMod val="85000"/>
                    <a:lumOff val="15000"/>
                  </a:schemeClr>
                </a:solidFill>
                <a:latin typeface="Times New Roman" pitchFamily="18" charset="0"/>
                <a:cs typeface="Times New Roman" pitchFamily="18" charset="0"/>
              </a:rPr>
              <a:t>Представление хозяйственной деятельности организации в виде замкнутой системы позволяет при налоговом планировании и прогнозировании финансовых результатов использовать распространенный за рубежом метод анализа денежных потоков.</a:t>
            </a:r>
          </a:p>
          <a:p>
            <a:r>
              <a:rPr lang="ru-RU" b="1" i="1" dirty="0" smtClean="0">
                <a:solidFill>
                  <a:schemeClr val="tx1">
                    <a:lumMod val="85000"/>
                    <a:lumOff val="15000"/>
                  </a:schemeClr>
                </a:solidFill>
                <a:latin typeface="Times New Roman" pitchFamily="18" charset="0"/>
                <a:cs typeface="Times New Roman" pitchFamily="18" charset="0"/>
              </a:rPr>
              <a:t>Комбинированный балансовый метод налогового планирования</a:t>
            </a:r>
            <a:r>
              <a:rPr lang="ru-RU" b="1" u="sng" dirty="0" smtClean="0">
                <a:solidFill>
                  <a:schemeClr val="tx1">
                    <a:lumMod val="85000"/>
                    <a:lumOff val="15000"/>
                  </a:schemeClr>
                </a:solidFill>
                <a:latin typeface="Times New Roman" pitchFamily="18" charset="0"/>
                <a:cs typeface="Times New Roman" pitchFamily="18" charset="0"/>
              </a:rPr>
              <a:t>.</a:t>
            </a:r>
            <a:endParaRPr lang="ru-RU" b="1" dirty="0" smtClean="0">
              <a:solidFill>
                <a:schemeClr val="tx1">
                  <a:lumMod val="85000"/>
                  <a:lumOff val="15000"/>
                </a:schemeClr>
              </a:solidFill>
              <a:latin typeface="Times New Roman" pitchFamily="18" charset="0"/>
              <a:cs typeface="Times New Roman" pitchFamily="18" charset="0"/>
            </a:endParaRPr>
          </a:p>
          <a:p>
            <a:r>
              <a:rPr lang="ru-RU" dirty="0" smtClean="0">
                <a:solidFill>
                  <a:schemeClr val="tx1">
                    <a:lumMod val="85000"/>
                    <a:lumOff val="15000"/>
                  </a:schemeClr>
                </a:solidFill>
                <a:latin typeface="Times New Roman" pitchFamily="18" charset="0"/>
                <a:cs typeface="Times New Roman" pitchFamily="18" charset="0"/>
              </a:rPr>
              <a:t>В рамках комбинированного метода блок договоров, как исходный, увязывается с блоком хозяйственных операций и с налоговым полем.</a:t>
            </a:r>
          </a:p>
          <a:p>
            <a:r>
              <a:rPr lang="ru-RU" dirty="0" smtClean="0">
                <a:solidFill>
                  <a:schemeClr val="tx1">
                    <a:lumMod val="85000"/>
                    <a:lumOff val="15000"/>
                  </a:schemeClr>
                </a:solidFill>
                <a:latin typeface="Times New Roman" pitchFamily="18" charset="0"/>
                <a:cs typeface="Times New Roman" pitchFamily="18" charset="0"/>
              </a:rPr>
              <a:t>Блок хозяйственных операций содержит в себе совокупность приемов кодировки разнообразных хозяйственных действий и ситуаций в виде бухгалтерских проводок. Налоговое поле также отображается комплексом бухгалтерских проводок. Оба указанных блока формируют с помощью специального алгоритма замкнутую систему хозяйственных операций, Позволяющую получать финансовый результат в явном виде.</a:t>
            </a:r>
          </a:p>
          <a:p>
            <a:endParaRPr lang="ru-RU"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1604" y="1"/>
            <a:ext cx="6795156" cy="571480"/>
          </a:xfrm>
        </p:spPr>
        <p:txBody>
          <a:bodyPr>
            <a:normAutofit/>
          </a:bodyPr>
          <a:lstStyle/>
          <a:p>
            <a:r>
              <a:rPr lang="ru-RU" sz="2800" b="1" dirty="0" smtClean="0">
                <a:latin typeface="Times New Roman" pitchFamily="18" charset="0"/>
                <a:cs typeface="Times New Roman" pitchFamily="18" charset="0"/>
              </a:rPr>
              <a:t>Методы налогового планирования</a:t>
            </a:r>
            <a:endParaRPr lang="ru-RU" sz="2800" dirty="0"/>
          </a:p>
        </p:txBody>
      </p:sp>
      <p:sp>
        <p:nvSpPr>
          <p:cNvPr id="3" name="Содержимое 2"/>
          <p:cNvSpPr>
            <a:spLocks noGrp="1"/>
          </p:cNvSpPr>
          <p:nvPr>
            <p:ph idx="1"/>
          </p:nvPr>
        </p:nvSpPr>
        <p:spPr>
          <a:xfrm>
            <a:off x="500034" y="714356"/>
            <a:ext cx="8215369" cy="5154738"/>
          </a:xfrm>
        </p:spPr>
        <p:txBody>
          <a:bodyPr>
            <a:normAutofit lnSpcReduction="10000"/>
          </a:bodyPr>
          <a:lstStyle/>
          <a:p>
            <a:r>
              <a:rPr lang="ru-RU" dirty="0" smtClean="0">
                <a:solidFill>
                  <a:schemeClr val="tx1">
                    <a:lumMod val="85000"/>
                    <a:lumOff val="15000"/>
                  </a:schemeClr>
                </a:solidFill>
                <a:latin typeface="Times New Roman" pitchFamily="18" charset="0"/>
                <a:cs typeface="Times New Roman" pitchFamily="18" charset="0"/>
              </a:rPr>
              <a:t>За блоком финансового результата следует блок анализа и прогноза, в алгоритм которого заложена система принятия решения. Для учета случайных и статистических воздействий в схему включены соответствующие корректирующие блоки (по блоку случайных величин, например, надежность банков, страховых компаний).</a:t>
            </a:r>
          </a:p>
          <a:p>
            <a:r>
              <a:rPr lang="ru-RU" dirty="0" smtClean="0">
                <a:solidFill>
                  <a:schemeClr val="tx1">
                    <a:lumMod val="85000"/>
                    <a:lumOff val="15000"/>
                  </a:schemeClr>
                </a:solidFill>
                <a:latin typeface="Times New Roman" pitchFamily="18" charset="0"/>
                <a:cs typeface="Times New Roman" pitchFamily="18" charset="0"/>
              </a:rPr>
              <a:t>В общем виде алгоритм комбинированного метода представлен на </a:t>
            </a:r>
            <a:r>
              <a:rPr lang="ru-RU" i="1" dirty="0" smtClean="0">
                <a:solidFill>
                  <a:schemeClr val="tx1">
                    <a:lumMod val="85000"/>
                    <a:lumOff val="15000"/>
                  </a:schemeClr>
                </a:solidFill>
                <a:latin typeface="Times New Roman" pitchFamily="18" charset="0"/>
                <a:cs typeface="Times New Roman" pitchFamily="18" charset="0"/>
              </a:rPr>
              <a:t>рис.6 </a:t>
            </a:r>
            <a:r>
              <a:rPr lang="ru-RU" dirty="0" smtClean="0">
                <a:solidFill>
                  <a:schemeClr val="tx1">
                    <a:lumMod val="85000"/>
                    <a:lumOff val="15000"/>
                  </a:schemeClr>
                </a:solidFill>
                <a:latin typeface="Times New Roman" pitchFamily="18" charset="0"/>
                <a:cs typeface="Times New Roman" pitchFamily="18" charset="0"/>
              </a:rPr>
              <a:t>Вариант системы договорных отношений с помощью блоков хозяйственных операций и налогового поля сводится к замкнутой системе хозяйственных операций. Рассчитывается ее баланс при выбранных условиях хозяйствования.</a:t>
            </a:r>
          </a:p>
          <a:p>
            <a:r>
              <a:rPr lang="ru-RU" dirty="0" smtClean="0">
                <a:solidFill>
                  <a:schemeClr val="tx1">
                    <a:lumMod val="85000"/>
                    <a:lumOff val="15000"/>
                  </a:schemeClr>
                </a:solidFill>
                <a:latin typeface="Times New Roman" pitchFamily="18" charset="0"/>
                <a:cs typeface="Times New Roman" pitchFamily="18" charset="0"/>
              </a:rPr>
              <a:t>Баланс анализируется по сумме налоговых платежей, размеру нераспределенной прибыли. Если результаты анализа удовлетворяют, то на этом расчеты прекращаются, либо дополнительно проверяются на воздействия случайных или статистических величин. При неудовлетворительных результатах принимается решение об изменении условий хозяйствования или договорных отношений и анализ продолжается.</a:t>
            </a:r>
          </a:p>
          <a:p>
            <a:r>
              <a:rPr lang="ru-RU" dirty="0" smtClean="0"/>
              <a:t> </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
            <a:ext cx="8929718" cy="857232"/>
          </a:xfrm>
        </p:spPr>
        <p:txBody>
          <a:bodyPr>
            <a:normAutofit/>
          </a:bodyPr>
          <a:lstStyle/>
          <a:p>
            <a:r>
              <a:rPr lang="ru-RU" sz="2800" dirty="0" smtClean="0"/>
              <a:t>Общая схема комбинированного балансового метода</a:t>
            </a:r>
            <a:endParaRPr lang="ru-RU" sz="2800" dirty="0"/>
          </a:p>
        </p:txBody>
      </p:sp>
      <p:pic>
        <p:nvPicPr>
          <p:cNvPr id="2050" name="Picture 2"/>
          <p:cNvPicPr>
            <a:picLocks noChangeAspect="1" noChangeArrowheads="1"/>
          </p:cNvPicPr>
          <p:nvPr/>
        </p:nvPicPr>
        <p:blipFill>
          <a:blip r:embed="rId2" cstate="print"/>
          <a:srcRect/>
          <a:stretch>
            <a:fillRect/>
          </a:stretch>
        </p:blipFill>
        <p:spPr bwMode="auto">
          <a:xfrm>
            <a:off x="428596" y="928671"/>
            <a:ext cx="8286808" cy="5429288"/>
          </a:xfrm>
          <a:prstGeom prst="rect">
            <a:avLst/>
          </a:prstGeom>
          <a:noFill/>
          <a:ln w="9525">
            <a:noFill/>
            <a:miter lim="800000"/>
            <a:headEnd/>
            <a:tailEnd/>
          </a:ln>
        </p:spPr>
      </p:pic>
      <p:pic>
        <p:nvPicPr>
          <p:cNvPr id="5" name="Picture 1"/>
          <p:cNvPicPr>
            <a:picLocks noChangeAspect="1" noChangeArrowheads="1"/>
          </p:cNvPicPr>
          <p:nvPr/>
        </p:nvPicPr>
        <p:blipFill>
          <a:blip r:embed="rId3" cstate="print"/>
          <a:srcRect/>
          <a:stretch>
            <a:fillRect/>
          </a:stretch>
        </p:blipFill>
        <p:spPr bwMode="auto">
          <a:xfrm>
            <a:off x="7500958" y="5857892"/>
            <a:ext cx="428625" cy="719138"/>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8077221" y="6289692"/>
            <a:ext cx="863600" cy="257175"/>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285728"/>
            <a:ext cx="7866727" cy="5857916"/>
          </a:xfrm>
        </p:spPr>
        <p:txBody>
          <a:bodyPr>
            <a:noAutofit/>
          </a:bodyPr>
          <a:lstStyle/>
          <a:p>
            <a:r>
              <a:rPr lang="ru-RU" sz="2400" dirty="0" smtClean="0">
                <a:solidFill>
                  <a:schemeClr val="tx1">
                    <a:lumMod val="85000"/>
                    <a:lumOff val="15000"/>
                  </a:schemeClr>
                </a:solidFill>
                <a:latin typeface="Times New Roman" pitchFamily="18" charset="0"/>
                <a:cs typeface="Times New Roman" pitchFamily="18" charset="0"/>
              </a:rPr>
              <a:t>Таким образом, и ситуационный, и численные балансовые методы налогового планирования связаны с решением обратной задачи бухгалтерского и налогового учета, подчиненной идее поиска путей достижения положительного финансового результата уже на ранних стадиях учета. Если бухгалтер будет действовать по традиционной схеме: </a:t>
            </a:r>
            <a:r>
              <a:rPr lang="ru-RU" sz="2400" b="1" dirty="0" smtClean="0">
                <a:solidFill>
                  <a:schemeClr val="tx1">
                    <a:lumMod val="85000"/>
                    <a:lumOff val="15000"/>
                  </a:schemeClr>
                </a:solidFill>
                <a:latin typeface="Times New Roman" pitchFamily="18" charset="0"/>
                <a:cs typeface="Times New Roman" pitchFamily="18" charset="0"/>
              </a:rPr>
              <a:t>«документ - проводка - журнал хозяйственных операций – баланс и отчетность», </a:t>
            </a:r>
            <a:r>
              <a:rPr lang="ru-RU" sz="2400" dirty="0" smtClean="0">
                <a:solidFill>
                  <a:schemeClr val="tx1">
                    <a:lumMod val="85000"/>
                    <a:lumOff val="15000"/>
                  </a:schemeClr>
                </a:solidFill>
                <a:latin typeface="Times New Roman" pitchFamily="18" charset="0"/>
                <a:cs typeface="Times New Roman" pitchFamily="18" charset="0"/>
              </a:rPr>
              <a:t>то он практически не сможет повлиять на финансовый результат работы организации и, тем более, управлять процессом его формирования. Роль методов налогового планирования проявляется, когда вырабатывается тактика и выбираются виды хозяйственных операций, когда, формируются договорные отношения с поставщиками и покупателями, дебиторами и кредиторами.</a:t>
            </a:r>
          </a:p>
          <a:p>
            <a:r>
              <a:rPr lang="ru-RU" sz="2400" dirty="0" smtClean="0">
                <a:solidFill>
                  <a:schemeClr val="tx1">
                    <a:lumMod val="85000"/>
                    <a:lumOff val="15000"/>
                  </a:schemeClr>
                </a:solidFill>
                <a:latin typeface="Times New Roman" pitchFamily="18" charset="0"/>
                <a:cs typeface="Times New Roman" pitchFamily="18" charset="0"/>
              </a:rPr>
              <a:t> </a:t>
            </a:r>
          </a:p>
          <a:p>
            <a:endParaRPr lang="ru-RU" sz="2400" dirty="0">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0232" y="286604"/>
            <a:ext cx="6366528" cy="1450757"/>
          </a:xfrm>
        </p:spPr>
        <p:txBody>
          <a:bodyPr/>
          <a:lstStyle/>
          <a:p>
            <a:r>
              <a:rPr lang="ru-RU" sz="2800" b="1" dirty="0" smtClean="0"/>
              <a:t>Контрольные вопросы</a:t>
            </a:r>
            <a:r>
              <a:rPr lang="ru-RU" dirty="0" smtClean="0"/>
              <a:t/>
            </a:r>
            <a:br>
              <a:rPr lang="ru-RU" dirty="0" smtClean="0"/>
            </a:br>
            <a:endParaRPr lang="ru-RU" dirty="0"/>
          </a:p>
        </p:txBody>
      </p:sp>
      <p:sp>
        <p:nvSpPr>
          <p:cNvPr id="3" name="Содержимое 2"/>
          <p:cNvSpPr>
            <a:spLocks noGrp="1"/>
          </p:cNvSpPr>
          <p:nvPr>
            <p:ph idx="1"/>
          </p:nvPr>
        </p:nvSpPr>
        <p:spPr/>
        <p:txBody>
          <a:bodyPr/>
          <a:lstStyle/>
          <a:p>
            <a:r>
              <a:rPr lang="ru-RU" sz="2400" dirty="0" smtClean="0">
                <a:solidFill>
                  <a:schemeClr val="tx1">
                    <a:lumMod val="85000"/>
                    <a:lumOff val="15000"/>
                  </a:schemeClr>
                </a:solidFill>
                <a:latin typeface="Times New Roman" pitchFamily="18" charset="0"/>
                <a:cs typeface="Times New Roman" pitchFamily="18" charset="0"/>
              </a:rPr>
              <a:t>1.Раскройте сущность и содержание анализа исполнения налоговых обязательств, как этапа налогового планирования и прогнозирования.</a:t>
            </a:r>
          </a:p>
          <a:p>
            <a:r>
              <a:rPr lang="ru-RU" sz="2400" dirty="0" smtClean="0">
                <a:solidFill>
                  <a:schemeClr val="tx1">
                    <a:lumMod val="85000"/>
                    <a:lumOff val="15000"/>
                  </a:schemeClr>
                </a:solidFill>
                <a:latin typeface="Times New Roman" pitchFamily="18" charset="0"/>
                <a:cs typeface="Times New Roman" pitchFamily="18" charset="0"/>
              </a:rPr>
              <a:t>2.Охарактеризуйте методы налогового планирования.</a:t>
            </a:r>
          </a:p>
          <a:p>
            <a:r>
              <a:rPr lang="ru-RU" sz="2400" dirty="0" smtClean="0">
                <a:solidFill>
                  <a:schemeClr val="tx1">
                    <a:lumMod val="85000"/>
                    <a:lumOff val="15000"/>
                  </a:schemeClr>
                </a:solidFill>
                <a:latin typeface="Times New Roman" pitchFamily="18" charset="0"/>
                <a:cs typeface="Times New Roman" pitchFamily="18" charset="0"/>
              </a:rPr>
              <a:t>3.Опишите этапы анализа налоговых расчетов</a:t>
            </a:r>
          </a:p>
          <a:p>
            <a:r>
              <a:rPr lang="ru-RU" dirty="0" smtClean="0"/>
              <a:t/>
            </a:r>
            <a:br>
              <a:rPr lang="ru-RU" dirty="0" smtClean="0"/>
            </a:br>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9520" y="5500702"/>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Тема1">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Тема1</Template>
  <TotalTime>51</TotalTime>
  <Words>3016</Words>
  <Application>Microsoft Office PowerPoint</Application>
  <PresentationFormat>Экран (4:3)</PresentationFormat>
  <Paragraphs>143</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Тема1</vt:lpstr>
      <vt:lpstr>Методы налогового анализа и планирования</vt:lpstr>
      <vt:lpstr>Изучив материалы темы, вы сможете: </vt:lpstr>
      <vt:lpstr>Исследование состояния налоговых расчетов организации является составной частью корпоративного налогового менеджмента организации. </vt:lpstr>
      <vt:lpstr>Цель анализа налоговых расчетов организации — оптимальная схема организации налоговых расчетов организации на основе системного изучения всех ее составляющих. </vt:lpstr>
      <vt:lpstr>Слайд 5</vt:lpstr>
      <vt:lpstr>Слайд 6</vt:lpstr>
      <vt:lpstr>Общая схема анализа состояния налоговых расчетов включает несколько основных этапов</vt:lpstr>
      <vt:lpstr>Слайд 8</vt:lpstr>
      <vt:lpstr>Слайд 9</vt:lpstr>
      <vt:lpstr>Общая схема анализа состояния налоговых расчетов включает несколько основных этапов</vt:lpstr>
      <vt:lpstr>Общая схема анализа состояния налоговых расчетов включает несколько основных этапов</vt:lpstr>
      <vt:lpstr>Общая схема анализа состояния налоговых расчетов включает несколько основных этапов</vt:lpstr>
      <vt:lpstr>Общая схема анализа состояния налоговых расчетов включает несколько основных этапов</vt:lpstr>
      <vt:lpstr>Общая схема анализа состояния налоговых расчетов включает несколько основных этапов</vt:lpstr>
      <vt:lpstr>Общая схема анализа состояния налоговых расчетов включает несколько основных этапов</vt:lpstr>
      <vt:lpstr>Общая схема анализа состояния налоговых расчетов включает несколько основных этапов</vt:lpstr>
      <vt:lpstr>Общая схема анализа состояния налоговых расчетов включает несколько основных этапов</vt:lpstr>
      <vt:lpstr>Общая схема анализа состояния налоговых расчетов включает несколько основных этапов</vt:lpstr>
      <vt:lpstr>Методы налогового планирования </vt:lpstr>
      <vt:lpstr>Слайд 20</vt:lpstr>
      <vt:lpstr>Методы налогового планирования</vt:lpstr>
      <vt:lpstr>Методы налогового планирования</vt:lpstr>
      <vt:lpstr>Методы налогового планирования</vt:lpstr>
      <vt:lpstr>Методы налогового планирования</vt:lpstr>
      <vt:lpstr>Методы налогового планирования</vt:lpstr>
      <vt:lpstr>Методы налогового планирования</vt:lpstr>
      <vt:lpstr>Методы налогового планирования</vt:lpstr>
      <vt:lpstr>Методы налогового планирования</vt:lpstr>
      <vt:lpstr>Методы налогового планирования</vt:lpstr>
      <vt:lpstr>Общая схема комбинированного балансового метода</vt:lpstr>
      <vt:lpstr>Слайд 31</vt:lpstr>
      <vt:lpstr>Контрольные вопросы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Методы налогового анализа и планирования</dc:title>
  <dc:creator>белый</dc:creator>
  <cp:lastModifiedBy>белый</cp:lastModifiedBy>
  <cp:revision>7</cp:revision>
  <dcterms:created xsi:type="dcterms:W3CDTF">2018-06-03T08:43:41Z</dcterms:created>
  <dcterms:modified xsi:type="dcterms:W3CDTF">2018-06-03T09:44:46Z</dcterms:modified>
</cp:coreProperties>
</file>