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C64EC-1654-4EB5-91DE-440DAD8DBC22}" type="datetimeFigureOut">
              <a:rPr lang="ru-RU" smtClean="0"/>
              <a:t>17.10.2016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B0D89BF1-81A0-4560-B22F-877334B0EB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81687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C64EC-1654-4EB5-91DE-440DAD8DBC22}" type="datetimeFigureOut">
              <a:rPr lang="ru-RU" smtClean="0"/>
              <a:t>17.10.2016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89BF1-81A0-4560-B22F-877334B0EB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4612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C64EC-1654-4EB5-91DE-440DAD8DBC22}" type="datetimeFigureOut">
              <a:rPr lang="ru-RU" smtClean="0"/>
              <a:t>17.10.2016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0D89BF1-81A0-4560-B22F-877334B0EB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6498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C64EC-1654-4EB5-91DE-440DAD8DBC22}" type="datetimeFigureOut">
              <a:rPr lang="ru-RU" smtClean="0"/>
              <a:t>17.10.2016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B0D89BF1-81A0-4560-B22F-877334B0EB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46287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C64EC-1654-4EB5-91DE-440DAD8DBC22}" type="datetimeFigureOut">
              <a:rPr lang="ru-RU" smtClean="0"/>
              <a:t>17.10.2016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B0D89BF1-81A0-4560-B22F-877334B0EB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62774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C64EC-1654-4EB5-91DE-440DAD8DBC22}" type="datetimeFigureOut">
              <a:rPr lang="ru-RU" smtClean="0"/>
              <a:t>17.10.2016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89BF1-81A0-4560-B22F-877334B0EB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60097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C64EC-1654-4EB5-91DE-440DAD8DBC22}" type="datetimeFigureOut">
              <a:rPr lang="ru-RU" smtClean="0"/>
              <a:t>17.10.2016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89BF1-81A0-4560-B22F-877334B0EB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92292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C64EC-1654-4EB5-91DE-440DAD8DBC22}" type="datetimeFigureOut">
              <a:rPr lang="ru-RU" smtClean="0"/>
              <a:t>17.10.2016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89BF1-81A0-4560-B22F-877334B0EB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04152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C64EC-1654-4EB5-91DE-440DAD8DBC22}" type="datetimeFigureOut">
              <a:rPr lang="ru-RU" smtClean="0"/>
              <a:t>17.10.2016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0D89BF1-81A0-4560-B22F-877334B0EB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81131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C64EC-1654-4EB5-91DE-440DAD8DBC22}" type="datetimeFigureOut">
              <a:rPr lang="ru-RU" smtClean="0"/>
              <a:t>17.10.2016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0D89BF1-81A0-4560-B22F-877334B0EB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29266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C64EC-1654-4EB5-91DE-440DAD8DBC22}" type="datetimeFigureOut">
              <a:rPr lang="ru-RU" smtClean="0"/>
              <a:t>17.10.2016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0D89BF1-81A0-4560-B22F-877334B0EB49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731168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C64EC-1654-4EB5-91DE-440DAD8DBC22}" type="datetimeFigureOut">
              <a:rPr lang="ru-RU" smtClean="0"/>
              <a:t>17.10.2016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0D89BF1-81A0-4560-B22F-877334B0EB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51306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C64EC-1654-4EB5-91DE-440DAD8DBC22}" type="datetimeFigureOut">
              <a:rPr lang="ru-RU" smtClean="0"/>
              <a:t>17.10.2016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0D89BF1-81A0-4560-B22F-877334B0EB49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911971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C64EC-1654-4EB5-91DE-440DAD8DBC22}" type="datetimeFigureOut">
              <a:rPr lang="ru-RU" smtClean="0"/>
              <a:t>17.10.2016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0D89BF1-81A0-4560-B22F-877334B0EB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17428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C64EC-1654-4EB5-91DE-440DAD8DBC22}" type="datetimeFigureOut">
              <a:rPr lang="ru-RU" smtClean="0"/>
              <a:t>17.10.2016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89BF1-81A0-4560-B22F-877334B0EB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27057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C64EC-1654-4EB5-91DE-440DAD8DBC22}" type="datetimeFigureOut">
              <a:rPr lang="ru-RU" smtClean="0"/>
              <a:t>17.10.2016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89BF1-81A0-4560-B22F-877334B0EB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44301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9C64EC-1654-4EB5-91DE-440DAD8DBC22}" type="datetimeFigureOut">
              <a:rPr lang="ru-RU" smtClean="0"/>
              <a:t>17.10.2016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B0D89BF1-81A0-4560-B22F-877334B0EB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84325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25525" y="281353"/>
            <a:ext cx="8911687" cy="1286022"/>
          </a:xfrm>
        </p:spPr>
        <p:txBody>
          <a:bodyPr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№5 </a:t>
            </a:r>
            <a:b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Общественное мнение в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58128" y="2025747"/>
            <a:ext cx="10646483" cy="4600135"/>
          </a:xfrm>
        </p:spPr>
        <p:txBody>
          <a:bodyPr>
            <a:normAutofit/>
          </a:bodyPr>
          <a:lstStyle/>
          <a:p>
            <a:pPr marL="0" indent="0">
              <a:buFont typeface="Monotype Sorts" pitchFamily="2" charset="2"/>
              <a:buNone/>
            </a:pPr>
            <a:r>
              <a:rPr lang="ru-RU" alt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План:</a:t>
            </a:r>
            <a:endParaRPr lang="en-US" alt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 typeface="Monotype Sorts" pitchFamily="2" charset="2"/>
              <a:buNone/>
            </a:pPr>
            <a:r>
              <a:rPr lang="ru-RU" alt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1.Общественность и её мнение. </a:t>
            </a:r>
          </a:p>
          <a:p>
            <a:pPr marL="0" indent="0">
              <a:buFont typeface="Monotype Sorts" pitchFamily="2" charset="2"/>
              <a:buNone/>
            </a:pPr>
            <a:r>
              <a:rPr lang="ru-RU" alt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2.Суть общественного мнения. </a:t>
            </a:r>
          </a:p>
          <a:p>
            <a:pPr marL="0" indent="0">
              <a:buFont typeface="Monotype Sorts" pitchFamily="2" charset="2"/>
              <a:buNone/>
            </a:pPr>
            <a:r>
              <a:rPr lang="ru-RU" alt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3.Установка и общественное мнение. </a:t>
            </a:r>
          </a:p>
          <a:p>
            <a:pPr marL="0" indent="0">
              <a:buFont typeface="Monotype Sorts" pitchFamily="2" charset="2"/>
              <a:buNone/>
            </a:pPr>
            <a:r>
              <a:rPr lang="ru-RU" alt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4.Изучение общественного мнения. </a:t>
            </a:r>
          </a:p>
          <a:p>
            <a:pPr marL="0" indent="0">
              <a:buFont typeface="Monotype Sorts" pitchFamily="2" charset="2"/>
              <a:buNone/>
            </a:pPr>
            <a:r>
              <a:rPr lang="ru-RU" alt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5.Типы исследований общественного мнения. </a:t>
            </a:r>
          </a:p>
        </p:txBody>
      </p:sp>
    </p:spTree>
    <p:extLst>
      <p:ext uri="{BB962C8B-B14F-4D97-AF65-F5344CB8AC3E}">
        <p14:creationId xmlns:p14="http://schemas.microsoft.com/office/powerpoint/2010/main" val="1396506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281355"/>
            <a:ext cx="8911687" cy="618978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Общественное мнение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08295" y="1041009"/>
            <a:ext cx="10733650" cy="5816991"/>
          </a:xfrm>
        </p:spPr>
        <p:txBody>
          <a:bodyPr>
            <a:normAutofit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Понятие </a:t>
            </a:r>
            <a:r>
              <a:rPr lang="ru-RU" alt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«общественное мнение»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означает совокупность взглядов индивидов на определённую проблему.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Э. </a:t>
            </a:r>
            <a:r>
              <a:rPr lang="ru-RU" alt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Бернайз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называл общественное мнение «понятием, описывающим едва уловимую, подвижную и неустойчивую совокупность индивидуальных суждений».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ru-RU" alt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Два основных концепта этого понятия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ru-RU" altLang="ru-RU" sz="28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1.общественность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это группа людей, объединённых общим интересом в определённой области. 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ru-RU" altLang="ru-RU" sz="28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2.мнение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ясно выраженная установка человека относительно  конкретного вопроса. Когда установка становится достаточно устойчивой, она всплывает на поверхность в виде мнения.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207463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54524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 ПР рассчитаны на то, чтобы:</a:t>
            </a:r>
            <a:b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59988" y="1688123"/>
            <a:ext cx="10114670" cy="4965895"/>
          </a:xfrm>
        </p:spPr>
        <p:txBody>
          <a:bodyPr/>
          <a:lstStyle/>
          <a:p>
            <a:pPr>
              <a:spcBef>
                <a:spcPct val="0"/>
              </a:spcBef>
              <a:buClrTx/>
              <a:buFontTx/>
              <a:buNone/>
            </a:pPr>
            <a:endParaRPr lang="ru-RU" alt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spcBef>
                <a:spcPct val="0"/>
              </a:spcBef>
              <a:buClrTx/>
              <a:buFontTx/>
              <a:buAutoNum type="arabicPeriod"/>
            </a:pPr>
            <a:r>
              <a:rPr lang="ru-RU" alt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Убедить</a:t>
            </a: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людей изменить своё мнение  относительно проблемы, товара,</a:t>
            </a:r>
            <a:r>
              <a:rPr lang="en-US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 или человека.</a:t>
            </a:r>
          </a:p>
          <a:p>
            <a:pPr marL="0" indent="0">
              <a:spcBef>
                <a:spcPct val="0"/>
              </a:spcBef>
              <a:buClrTx/>
              <a:buNone/>
            </a:pPr>
            <a:endParaRPr lang="ru-RU" alt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en-US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Кристаллизовать</a:t>
            </a: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мнение,  не сложившееся окончательно.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endParaRPr lang="ru-RU" alt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ru-RU" alt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Усилить</a:t>
            </a: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существующее общественное мнение.</a:t>
            </a:r>
          </a:p>
        </p:txBody>
      </p:sp>
    </p:spTree>
    <p:extLst>
      <p:ext uri="{BB962C8B-B14F-4D97-AF65-F5344CB8AC3E}">
        <p14:creationId xmlns:p14="http://schemas.microsoft.com/office/powerpoint/2010/main" val="21819643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82019" y="281354"/>
            <a:ext cx="9422594" cy="1623646"/>
          </a:xfrm>
        </p:spPr>
        <p:txBody>
          <a:bodyPr/>
          <a:lstStyle/>
          <a:p>
            <a:pPr algn="ctr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Характерные признаки </a:t>
            </a:r>
            <a:b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общественного мнения: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17785" y="1744393"/>
            <a:ext cx="10170941" cy="4867421"/>
          </a:xfrm>
        </p:spPr>
        <p:txBody>
          <a:bodyPr>
            <a:noAutofit/>
          </a:bodyPr>
          <a:lstStyle/>
          <a:p>
            <a:pPr marL="0" indent="0">
              <a:buFont typeface="Monotype Sorts" pitchFamily="2" charset="2"/>
              <a:buNone/>
            </a:pPr>
            <a:r>
              <a:rPr lang="ru-RU" alt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1.Направленность.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Общая качественная оценка проблемы </a:t>
            </a:r>
          </a:p>
          <a:p>
            <a:pPr marL="0" indent="0">
              <a:buFont typeface="Monotype Sorts" pitchFamily="2" charset="2"/>
              <a:buNone/>
            </a:pPr>
            <a:r>
              <a:rPr lang="ru-RU" alt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2.Интенсивность. 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Агрессивность, степень давления.</a:t>
            </a:r>
          </a:p>
          <a:p>
            <a:pPr marL="0" indent="0">
              <a:buFont typeface="Monotype Sorts" pitchFamily="2" charset="2"/>
              <a:buNone/>
            </a:pPr>
            <a:r>
              <a:rPr lang="ru-RU" alt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3.Стабильность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Длительность направленности.</a:t>
            </a:r>
          </a:p>
          <a:p>
            <a:pPr marL="0" indent="0">
              <a:buFont typeface="Monotype Sorts" pitchFamily="2" charset="2"/>
              <a:buNone/>
            </a:pPr>
            <a:r>
              <a:rPr lang="ru-RU" alt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4.Информационная 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насыщенность.</a:t>
            </a:r>
            <a:r>
              <a:rPr lang="en-US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Каким объёмом знаний об </a:t>
            </a:r>
          </a:p>
          <a:p>
            <a:pPr marL="0" indent="0">
              <a:buFont typeface="Monotype Sorts" pitchFamily="2" charset="2"/>
              <a:buNone/>
            </a:pP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объекте владеют люди. </a:t>
            </a:r>
          </a:p>
          <a:p>
            <a:pPr marL="0" indent="0">
              <a:buFont typeface="Monotype Sorts" pitchFamily="2" charset="2"/>
              <a:buNone/>
            </a:pPr>
            <a:r>
              <a:rPr lang="ru-RU" alt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5.Социальная поддержка. </a:t>
            </a:r>
            <a:endParaRPr lang="ru-RU" alt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19133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27275" y="309489"/>
            <a:ext cx="9931790" cy="1069145"/>
          </a:xfrm>
        </p:spPr>
        <p:txBody>
          <a:bodyPr>
            <a:normAutofit fontScale="90000"/>
          </a:bodyPr>
          <a:lstStyle/>
          <a:p>
            <a:r>
              <a:rPr lang="ru-RU" alt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Признаки и обстоятельства  жизни индивида,</a:t>
            </a:r>
            <a:br>
              <a:rPr lang="ru-RU" alt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лежащие в основе установки и индивидуальной ориентации:</a:t>
            </a:r>
            <a:br>
              <a:rPr lang="ru-RU" alt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81685" y="1378635"/>
            <a:ext cx="10677379" cy="5479366"/>
          </a:xfrm>
        </p:spPr>
        <p:txBody>
          <a:bodyPr>
            <a:normAutofit fontScale="92500" lnSpcReduction="10000"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endParaRPr lang="ru-RU" altLang="ru-RU" dirty="0"/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ru-RU" alt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1.Личностные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физические и психологические особенности, включая рост, вес, возраст.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endParaRPr lang="ru-RU" alt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ru-RU" alt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2.Культурные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окружение и жизненный уклад района, культурные особенности региона.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endParaRPr lang="ru-RU" alt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ru-RU" alt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3.Образовательные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-уровень и качество образования.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endParaRPr lang="ru-RU" alt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ru-RU" alt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4.Семейные 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-происхождение людей. Основные знания дети получают в первые семь лет жизни. 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endParaRPr lang="ru-RU" alt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ru-RU" alt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5.Религиозные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система верований в бога или сверхъестественные силы.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endParaRPr lang="ru-RU" alt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ru-RU" alt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6.Социально-классовые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положение в обществе.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endParaRPr lang="ru-RU" alt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ru-RU" alt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7.Национальные, расовые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-этническая или расовая принадлежность.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500649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84185"/>
          </a:xfrm>
        </p:spPr>
        <p:txBody>
          <a:bodyPr/>
          <a:lstStyle/>
          <a:p>
            <a:pPr algn="ctr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Типы </a:t>
            </a:r>
            <a:r>
              <a:rPr lang="en-US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</a:t>
            </a: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-исследований: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66092" y="1308295"/>
            <a:ext cx="10818056" cy="5401994"/>
          </a:xfrm>
        </p:spPr>
        <p:txBody>
          <a:bodyPr>
            <a:normAutofit lnSpcReduction="10000"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endParaRPr lang="ru-RU" altLang="ru-RU" sz="1600" dirty="0"/>
          </a:p>
          <a:p>
            <a:pPr marL="0">
              <a:spcBef>
                <a:spcPts val="0"/>
              </a:spcBef>
              <a:buClrTx/>
              <a:buFontTx/>
              <a:buNone/>
            </a:pPr>
            <a:r>
              <a:rPr lang="ru-RU" alt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Социологические исследования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Их задача - выяснить установки и мнения людей,</a:t>
            </a:r>
            <a:r>
              <a:rPr lang="en-US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 есть их соображения по поводу определённых субъектов.</a:t>
            </a:r>
          </a:p>
          <a:p>
            <a:pPr marL="0">
              <a:spcBef>
                <a:spcPts val="0"/>
              </a:spcBef>
              <a:buClrTx/>
              <a:buFontTx/>
              <a:buNone/>
            </a:pPr>
            <a:endParaRPr lang="ru-RU" alt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>
              <a:spcBef>
                <a:spcPts val="0"/>
              </a:spcBef>
              <a:buClrTx/>
              <a:buFontTx/>
              <a:buNone/>
            </a:pPr>
            <a:r>
              <a:rPr lang="ru-RU" alt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Коммуникационный аудит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Его задача - осмысление несогласованностей, возникающих при коммуникации. </a:t>
            </a:r>
          </a:p>
          <a:p>
            <a:pPr marL="0">
              <a:spcBef>
                <a:spcPts val="0"/>
              </a:spcBef>
              <a:buClrTx/>
              <a:buFontTx/>
              <a:buNone/>
            </a:pPr>
            <a:endParaRPr lang="ru-RU" alt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>
              <a:spcBef>
                <a:spcPts val="0"/>
              </a:spcBef>
              <a:buClrTx/>
              <a:buFontTx/>
              <a:buNone/>
            </a:pPr>
            <a:r>
              <a:rPr lang="ru-RU" alt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Неформальные исследования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ним относится накопление фактов, анализ различных информационных материалов.</a:t>
            </a:r>
          </a:p>
          <a:p>
            <a:pPr marL="0">
              <a:spcBef>
                <a:spcPts val="0"/>
              </a:spcBef>
              <a:buClrTx/>
              <a:buFontTx/>
              <a:buNone/>
            </a:pPr>
            <a:endParaRPr lang="ru-RU" alt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Наблюдение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о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дин из основных методов изучения общества, которым пользуются социальные науки. 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830321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196949"/>
            <a:ext cx="8911687" cy="801858"/>
          </a:xfrm>
        </p:spPr>
        <p:txBody>
          <a:bodyPr/>
          <a:lstStyle/>
          <a:p>
            <a:pPr algn="ctr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Манипуляция общественным мнением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03717" y="900332"/>
            <a:ext cx="10396025" cy="575368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altLang="ru-RU" dirty="0"/>
              <a:t> 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один из способов управления большим количеством людей (коллективами, сообществами) путем создания иллюзий и условий для контролирования поведения.</a:t>
            </a:r>
          </a:p>
          <a:p>
            <a:pPr marL="0" indent="0">
              <a:buNone/>
            </a:pPr>
            <a:r>
              <a:rPr lang="ru-RU" altLang="ru-RU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Манипулятивное</a:t>
            </a:r>
            <a:r>
              <a:rPr lang="ru-RU" alt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воздействие 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направлено на психические структуры человека, осуществляется скрытно, незаметно для адресатов. </a:t>
            </a:r>
          </a:p>
          <a:p>
            <a:pPr marL="0" indent="0">
              <a:buNone/>
            </a:pPr>
            <a:r>
              <a:rPr lang="ru-RU" alt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Манипуляция общественным мнением 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ставит своей задаче:</a:t>
            </a:r>
          </a:p>
          <a:p>
            <a:pPr>
              <a:buFontTx/>
              <a:buChar char="-"/>
            </a:pP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установить контроль над поведением, </a:t>
            </a:r>
          </a:p>
          <a:p>
            <a:pPr>
              <a:buFontTx/>
              <a:buChar char="-"/>
            </a:pP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лишить объект манипуляции свободы выбора посредством изменения представлений, мнений, побуждений и целей людей в нужном некоторой группе направлении. </a:t>
            </a:r>
          </a:p>
          <a:p>
            <a:pPr marL="0" indent="0">
              <a:buNone/>
            </a:pP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Манипуляция массовым сознанием служит ключевым элементом </a:t>
            </a:r>
            <a:r>
              <a:rPr lang="ru-RU" alt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психологических операций и информационной войны.</a:t>
            </a:r>
          </a:p>
          <a:p>
            <a:pPr marL="0" indent="0">
              <a:buNone/>
            </a:pPr>
            <a:endParaRPr lang="ru-RU" alt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682414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34162" y="0"/>
            <a:ext cx="9478864" cy="633047"/>
          </a:xfrm>
        </p:spPr>
        <p:txBody>
          <a:bodyPr>
            <a:normAutofit fontScale="90000"/>
          </a:bodyPr>
          <a:lstStyle/>
          <a:p>
            <a:r>
              <a:rPr lang="ru-RU" b="1" dirty="0">
                <a:latin typeface="Times New Roman"/>
              </a:rPr>
              <a:t>Средства  манипуляции общественным мнением: </a:t>
            </a:r>
            <a:br>
              <a:rPr lang="ru-RU" b="1" dirty="0">
                <a:latin typeface="Times New Roman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05243" y="1041009"/>
            <a:ext cx="10536702" cy="5570805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ru-RU" sz="2800" b="1" dirty="0">
                <a:latin typeface="Times New Roman"/>
              </a:rPr>
              <a:t>язык</a:t>
            </a:r>
            <a:r>
              <a:rPr lang="ru-RU" sz="2800" dirty="0">
                <a:latin typeface="Times New Roman"/>
              </a:rPr>
              <a:t> (например, ярлыки) 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ru-RU" sz="2800" b="1" dirty="0">
                <a:latin typeface="Times New Roman"/>
              </a:rPr>
              <a:t>эмоции</a:t>
            </a:r>
            <a:r>
              <a:rPr lang="ru-RU" sz="2800" dirty="0">
                <a:latin typeface="Times New Roman"/>
              </a:rPr>
              <a:t> (сообщаются не факты, а чувства по поводу событий, добавление карикатур, «</a:t>
            </a:r>
            <a:r>
              <a:rPr lang="ru-RU" sz="2800" dirty="0" err="1">
                <a:latin typeface="Times New Roman"/>
              </a:rPr>
              <a:t>мотиваторов</a:t>
            </a:r>
            <a:r>
              <a:rPr lang="ru-RU" sz="2800" dirty="0">
                <a:latin typeface="Times New Roman"/>
              </a:rPr>
              <a:t>» и «</a:t>
            </a:r>
            <a:r>
              <a:rPr lang="ru-RU" sz="2800" dirty="0" err="1">
                <a:latin typeface="Times New Roman"/>
              </a:rPr>
              <a:t>демотиваторов</a:t>
            </a:r>
            <a:r>
              <a:rPr lang="ru-RU" sz="2800" dirty="0">
                <a:latin typeface="Times New Roman"/>
              </a:rPr>
              <a:t>»)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ru-RU" sz="2800" b="1" dirty="0">
                <a:latin typeface="Times New Roman"/>
              </a:rPr>
              <a:t>сенсационность и срочность (</a:t>
            </a:r>
            <a:r>
              <a:rPr lang="ru-RU" sz="2800" dirty="0">
                <a:latin typeface="Times New Roman"/>
              </a:rPr>
              <a:t>первые страницы газет и журналов, первые позиции в поисковиках, первые сообщения в телевизионных новостях)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ru-RU" sz="2800" b="1" dirty="0">
                <a:latin typeface="Times New Roman"/>
              </a:rPr>
              <a:t>повторение или «</a:t>
            </a:r>
            <a:r>
              <a:rPr lang="ru-RU" sz="2800" b="1" dirty="0" err="1">
                <a:latin typeface="Times New Roman"/>
              </a:rPr>
              <a:t>вброс</a:t>
            </a:r>
            <a:r>
              <a:rPr lang="ru-RU" sz="2800" b="1" dirty="0">
                <a:latin typeface="Times New Roman"/>
              </a:rPr>
              <a:t>» </a:t>
            </a:r>
            <a:r>
              <a:rPr lang="ru-RU" sz="2800" dirty="0">
                <a:latin typeface="Times New Roman"/>
              </a:rPr>
              <a:t>(частотность сообщений, задействование различных каналов информации: ТВ, Интернет, радио, наружная и скрытая реклама, </a:t>
            </a:r>
            <a:r>
              <a:rPr lang="ru-RU" sz="2800" dirty="0" err="1">
                <a:latin typeface="Times New Roman"/>
              </a:rPr>
              <a:t>фейки</a:t>
            </a:r>
            <a:r>
              <a:rPr lang="ru-RU" sz="2800" dirty="0">
                <a:latin typeface="Times New Roman"/>
              </a:rPr>
              <a:t> (подделка, фальсификация, подлог, обман)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endParaRPr lang="ru-RU" sz="2800" dirty="0">
              <a:latin typeface="Times New Roman"/>
            </a:endParaRP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endParaRPr lang="ru-RU" sz="2800" dirty="0">
              <a:latin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797089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7109" y="154745"/>
            <a:ext cx="10536700" cy="1055077"/>
          </a:xfrm>
        </p:spPr>
        <p:txBody>
          <a:bodyPr/>
          <a:lstStyle/>
          <a:p>
            <a:r>
              <a:rPr lang="ru-RU" b="1" dirty="0">
                <a:latin typeface="Times New Roman"/>
              </a:rPr>
              <a:t>Средства  манипуляции общественным мнением: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37957" y="872198"/>
            <a:ext cx="10775852" cy="5714274"/>
          </a:xfrm>
        </p:spPr>
        <p:txBody>
          <a:bodyPr>
            <a:normAutofit fontScale="85000" lnSpcReduction="20000"/>
          </a:bodyPr>
          <a:lstStyle/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ru-RU" sz="2800" b="1" dirty="0">
                <a:latin typeface="Times New Roman"/>
              </a:rPr>
              <a:t>дробление (парцелляция) </a:t>
            </a:r>
            <a:r>
              <a:rPr lang="ru-RU" sz="2800" dirty="0">
                <a:latin typeface="Times New Roman"/>
              </a:rPr>
              <a:t>– намеренное расчленение связанного интонационно и на письме текста на несколько пунктуационно самостоятельных отрезков например: «Джинсы, твидовый пиджак и хорошая рубашка. Очень хорошая. Моя любимая! Белая. Обычная белая рубашка. Но любимая. Я надел её… и отправился встречать Макса» (Евгений Гришковец)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ru-RU" sz="2800" b="1" dirty="0">
                <a:latin typeface="Times New Roman"/>
              </a:rPr>
              <a:t>изъятие из контекста (</a:t>
            </a:r>
            <a:r>
              <a:rPr lang="ru-RU" sz="2800" b="1" dirty="0" err="1">
                <a:latin typeface="Times New Roman"/>
              </a:rPr>
              <a:t>редукционизм</a:t>
            </a:r>
            <a:r>
              <a:rPr lang="ru-RU" sz="2800" b="1" dirty="0">
                <a:latin typeface="Times New Roman"/>
              </a:rPr>
              <a:t>)</a:t>
            </a:r>
            <a:r>
              <a:rPr lang="ru-RU" sz="2800" dirty="0">
                <a:latin typeface="Times New Roman"/>
              </a:rPr>
              <a:t>, проблема измается из реального контекста и обсуждается в выгодном для манипулятора ключе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ru-RU" sz="2800" b="1" dirty="0">
                <a:latin typeface="Times New Roman"/>
              </a:rPr>
              <a:t>тоталитаризм источника сообщений</a:t>
            </a:r>
            <a:r>
              <a:rPr lang="ru-RU" sz="2800" dirty="0">
                <a:latin typeface="Times New Roman"/>
              </a:rPr>
              <a:t> (поскольку возможно более полное устранение несогласных источников информации и мнений)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ru-RU" sz="2800" b="1" dirty="0">
                <a:latin typeface="Times New Roman"/>
              </a:rPr>
              <a:t>тоталитаризм решения или выбор без выбора </a:t>
            </a:r>
            <a:r>
              <a:rPr lang="ru-RU" sz="2800" dirty="0">
                <a:latin typeface="Times New Roman"/>
              </a:rPr>
              <a:t>– предложение альтернатив, которые уже выбраны за выбирающего: «</a:t>
            </a:r>
            <a:r>
              <a:rPr lang="ru-RU" sz="2800" i="1" dirty="0">
                <a:latin typeface="Times New Roman"/>
              </a:rPr>
              <a:t>Иного не дано! Коней на переправе не меняют! Голосуй или проиграешь!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ru-RU" sz="2800" b="1" dirty="0">
                <a:latin typeface="Times New Roman"/>
              </a:rPr>
              <a:t>смешение информации и мнения </a:t>
            </a:r>
            <a:r>
              <a:rPr lang="ru-RU" sz="2800" dirty="0">
                <a:latin typeface="Times New Roman"/>
              </a:rPr>
              <a:t>– вместе с фактами распространяются мнения об этих фактах. «Тебе говорят, что в метро Токио кто-то разбрызгал отравляющее вещество зарин — и тут же подпускают мнение, что это сделали сектанты. А назавтра уже говорят: «сектанты, которые разбрызгали отравляющее вещество зарин... »». 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endParaRPr lang="ru-RU" sz="2800" i="1" dirty="0">
              <a:latin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541961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6769" y="112542"/>
            <a:ext cx="10578905" cy="745587"/>
          </a:xfrm>
        </p:spPr>
        <p:txBody>
          <a:bodyPr/>
          <a:lstStyle/>
          <a:p>
            <a:r>
              <a:rPr lang="ru-RU" b="1" dirty="0">
                <a:latin typeface="Times New Roman"/>
              </a:rPr>
              <a:t>Средства  манипуляции общественным мнением: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69145" y="858129"/>
            <a:ext cx="11122855" cy="5999871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ru-RU" sz="2200" b="1" dirty="0">
                <a:latin typeface="Times New Roman"/>
              </a:rPr>
              <a:t>прикрытие авторитетом или привлечение «лидеров мнения»</a:t>
            </a:r>
            <a:r>
              <a:rPr lang="ru-RU" sz="2200" dirty="0">
                <a:latin typeface="Times New Roman"/>
              </a:rPr>
              <a:t> к массовым кампаниям для использования их авторитета и уважения, завоеванных в совершенно иной, не связанной с высказываемым утверждением сфере.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Необходимыми качествами, которыми должны обла­дать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лидеры общественного мнения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являются: авторитет, признаваемый большинством соответствующих целевых групп; известность и публичность в том случае, когда це­левые группы представляют собой достаточно многочис­ленные слои общества.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ru-RU" sz="2200" b="1" dirty="0">
                <a:latin typeface="Times New Roman"/>
              </a:rPr>
              <a:t>активизация стереотипов </a:t>
            </a:r>
            <a:r>
              <a:rPr lang="ru-RU" sz="2200" dirty="0">
                <a:latin typeface="Times New Roman"/>
              </a:rPr>
              <a:t>– возбуждение «чувства общности», идентичности, принадлежности к социальной группе, при котором подчеркивается наше отличие от «нас» от «них» (</a:t>
            </a:r>
            <a:r>
              <a:rPr lang="ru-RU" sz="2200" i="1" dirty="0">
                <a:latin typeface="Times New Roman"/>
              </a:rPr>
              <a:t>других, чужих)</a:t>
            </a:r>
            <a:r>
              <a:rPr lang="ru-RU" sz="2200" dirty="0">
                <a:latin typeface="Times New Roman"/>
              </a:rPr>
              <a:t>. 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ru-RU" sz="2200" b="1" dirty="0" err="1">
                <a:latin typeface="Times New Roman"/>
              </a:rPr>
              <a:t>декогерентность</a:t>
            </a:r>
            <a:r>
              <a:rPr lang="ru-RU" sz="2200" dirty="0">
                <a:latin typeface="Times New Roman"/>
              </a:rPr>
              <a:t> (нарушение структуры, логики аргументации) высказываний. Концы с концами не вяжутся! «Если в одной фразе проклинают советский строй за то, что пересохло озеро Арал, а в следующей его же проклинают за то, что пытался перебросить часть воды из сибирских рек в озеро Арал, - то ваши рассуждения </a:t>
            </a:r>
            <a:r>
              <a:rPr lang="ru-RU" sz="2200" dirty="0" err="1">
                <a:latin typeface="Times New Roman"/>
              </a:rPr>
              <a:t>некогерентны</a:t>
            </a:r>
            <a:r>
              <a:rPr lang="ru-RU" sz="2200" dirty="0">
                <a:latin typeface="Times New Roman"/>
              </a:rPr>
              <a:t>».</a:t>
            </a:r>
          </a:p>
        </p:txBody>
      </p:sp>
    </p:spTree>
    <p:extLst>
      <p:ext uri="{BB962C8B-B14F-4D97-AF65-F5344CB8AC3E}">
        <p14:creationId xmlns:p14="http://schemas.microsoft.com/office/powerpoint/2010/main" val="3356612308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44</TotalTime>
  <Words>715</Words>
  <Application>Microsoft Office PowerPoint</Application>
  <PresentationFormat>Широкоэкранный</PresentationFormat>
  <Paragraphs>75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Century Gothic</vt:lpstr>
      <vt:lpstr>Monotype Sorts</vt:lpstr>
      <vt:lpstr>Times New Roman</vt:lpstr>
      <vt:lpstr>Wingdings 3</vt:lpstr>
      <vt:lpstr>Легкий дым</vt:lpstr>
      <vt:lpstr>Лекция №5  Общественное мнение в PR</vt:lpstr>
      <vt:lpstr>Общественное мнение</vt:lpstr>
      <vt:lpstr>Программы ПР рассчитаны на то, чтобы: </vt:lpstr>
      <vt:lpstr>Характерные признаки  общественного мнения:</vt:lpstr>
      <vt:lpstr>Признаки и обстоятельства  жизни индивида, лежащие в основе установки и индивидуальной ориентации: </vt:lpstr>
      <vt:lpstr>Типы PR-исследований:</vt:lpstr>
      <vt:lpstr>Манипуляция общественным мнением </vt:lpstr>
      <vt:lpstr>Средства  манипуляции общественным мнением:  </vt:lpstr>
      <vt:lpstr>Средства  манипуляции общественным мнением:</vt:lpstr>
      <vt:lpstr>Средства  манипуляции общественным мнением: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Лекция №5  Общественное мнение в PR</dc:title>
  <dc:creator>Волынчук Андрей Борисович</dc:creator>
  <cp:lastModifiedBy>Волынчук Андрей Борисович</cp:lastModifiedBy>
  <cp:revision>24</cp:revision>
  <dcterms:created xsi:type="dcterms:W3CDTF">2016-10-17T05:31:45Z</dcterms:created>
  <dcterms:modified xsi:type="dcterms:W3CDTF">2016-10-17T06:16:44Z</dcterms:modified>
</cp:coreProperties>
</file>