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67" r:id="rId5"/>
    <p:sldId id="271" r:id="rId6"/>
    <p:sldId id="268" r:id="rId7"/>
    <p:sldId id="269" r:id="rId8"/>
    <p:sldId id="270" r:id="rId9"/>
    <p:sldId id="259" r:id="rId10"/>
    <p:sldId id="260" r:id="rId11"/>
    <p:sldId id="261" r:id="rId12"/>
    <p:sldId id="263" r:id="rId13"/>
    <p:sldId id="265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7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3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9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5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0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8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7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4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8984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233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217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28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12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4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1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и содержание связей с общественностью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52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988" y="211872"/>
            <a:ext cx="8911687" cy="802889"/>
          </a:xfrm>
        </p:spPr>
        <p:txBody>
          <a:bodyPr/>
          <a:lstStyle/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лекции: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2459" y="1416205"/>
            <a:ext cx="10512153" cy="534143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связей с общественностью в повседневной жизни.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понятия связей с общественностью.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и функции связей с общественностью.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общественностью и близкая к ним деятельность (пресс-посредничество, продвижение (промоушн), общественные дела, паблисити, реклама, маркетинг, 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торговля)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11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769434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595" y="769435"/>
            <a:ext cx="11092017" cy="5141788"/>
          </a:xfrm>
        </p:spPr>
        <p:txBody>
          <a:bodyPr/>
          <a:lstStyle/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с англ. 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связи с общественностью, отношения с общественностью, общественные связи, общественное взаимодействие; сокращённо: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пи-ар </a:t>
            </a:r>
          </a:p>
          <a:p>
            <a:pPr algn="just"/>
            <a:r>
              <a:rPr lang="ru-RU" altLang="ru-RU" sz="2400" dirty="0">
                <a:latin typeface="Times New Roman"/>
              </a:rPr>
              <a:t>«Паблик </a:t>
            </a:r>
            <a:r>
              <a:rPr lang="ru-RU" altLang="ru-RU" sz="2400" dirty="0" err="1">
                <a:latin typeface="Times New Roman"/>
              </a:rPr>
              <a:t>рилейшнз</a:t>
            </a:r>
            <a:r>
              <a:rPr lang="ru-RU" altLang="ru-RU" sz="2400" dirty="0">
                <a:latin typeface="Times New Roman"/>
              </a:rPr>
              <a:t> -</a:t>
            </a:r>
            <a:r>
              <a:rPr lang="en-US" altLang="ru-RU" sz="2400" dirty="0">
                <a:latin typeface="Times New Roman"/>
              </a:rPr>
              <a:t> </a:t>
            </a:r>
            <a:r>
              <a:rPr lang="ru-RU" altLang="ru-RU" sz="2400" dirty="0">
                <a:latin typeface="Times New Roman"/>
              </a:rPr>
              <a:t>это функция управления, способствующая налаживанию или поддержанию взаимовыгодных связей между организацией и общественностью, от которой зависит её успех или неудача».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виднейших специалистов в области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Сэм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Блэк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своей работе «Паблик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рилейшенз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Что это такое?», говорит так: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искусство и наука до­стижения гармонии посредством взаимопонимания, осно­ванного на правде и полной информированности»</a:t>
            </a:r>
            <a:r>
              <a:rPr lang="ru-RU" sz="20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7492" y="4528828"/>
            <a:ext cx="10222222" cy="1906859"/>
          </a:xfrm>
          <a:prstGeom prst="rect">
            <a:avLst/>
          </a:prstGeom>
          <a:gradFill flip="none" rotWithShape="1">
            <a:gsLst>
              <a:gs pos="73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75000"/>
                  <a:alpha val="0"/>
                </a:schemeClr>
              </a:gs>
              <a:gs pos="100000">
                <a:schemeClr val="accent1">
                  <a:lumMod val="50000"/>
                </a:schemeClr>
              </a:gs>
              <a:gs pos="7000">
                <a:srgbClr val="85C2FF">
                  <a:alpha val="45000"/>
                </a:srgbClr>
              </a:gs>
              <a:gs pos="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effectLst>
            <a:outerShdw blurRad="812800" dir="7020000" sx="61000" sy="61000" algn="ctr" rotWithShape="0">
              <a:schemeClr val="tx1">
                <a:alpha val="81000"/>
              </a:schemeClr>
            </a:outerShdw>
          </a:effectLst>
          <a:scene3d>
            <a:camera prst="orthographicFront"/>
            <a:lightRig rig="flood" dir="t">
              <a:rot lat="0" lon="0" rev="0"/>
            </a:lightRig>
          </a:scene3d>
          <a:sp3d extrusionH="31750" contourW="69850">
            <a:bevelT w="44450" h="120650"/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eaLnBrk="0" hangingPunct="0"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(или паблик рилейшнз) — это деятельность по применению средств убеждения, направленная на формирование, коррекцию или изменение общественного мнения в заданном направлении с целью усиления конкурентоспособности одной идеи среди множества конкурирующих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9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927" y="1"/>
            <a:ext cx="9887685" cy="4795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293" y="602166"/>
            <a:ext cx="11801707" cy="6490010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введен в употребление в 1938 году. Автором термина был немецкий пиар-специалист Карл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Хундхаузенд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Поня­тие «паблик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рилейшнз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активно использоваться в 30-е гг.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в значении «действие во благо обще­ства».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ремесла паблик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рилейшнз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восходит к временам древних мира, древних империй.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задачи связей с общественностью: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образов богов, героев, правителей, событий (монеты, статуи, символика, геральдика, эпос);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идей: религиозных, политических, просветительских;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массовых движений: религиозных, освободительных, переселения народов.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государствах Древнего Востока (Древней Индии, Древнем Китае, Древнем Вавилоне и Египте) существовали институты жрецов, которые занимались «рекламой» религиозных культов в интересах власть имущих.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развитые формы влияния на общественность сложились в Древней Греции и Древнем Риме. Античные и римские мыслители огромное внимание уделяли механизмам воздействия на сознание и чувства людей.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считал, что убедить аудиторию можно, лишь добившись ее расположения и симпатии по отношению к оратору. В своей книге «Риторика» он ввел понятие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этоса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(отношение публики к оратору) как важнейшее условие успеха его речи.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полагал, что средства управления людьми должны быть широко известны не только тем, кто управляет, но и тем, кем управляют.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2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0449" y="211873"/>
            <a:ext cx="10627112" cy="115972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Племянник известного психолога Зигмунда Фрейда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Эдвард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выступил с теоретическими разработками по вопросам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«Отец пиара»).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643" y="1148576"/>
            <a:ext cx="11128917" cy="57094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пионером современной пропаганды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применял теории массовой психологии и убеждения для нужд корпоративных и политических организаций. 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1929 году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Бернейс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организовал для «Дженерал Электрик» первое ПР-мероприятие мирового масштаба - международный праздник «Золотой Юбилей Света», ознаменовавший 50-ю годовщину электрической лампочки.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 должен хвалить не продавец, а кто-то со стороны 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убедил американцев, что бекон - это лучший завтрак. 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опубликовал статьи известных врачей, а рядом - фото всевозможных знаменитостей за завтраком. В центре стола разместил яичницу с беконом.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Работая на "Американскую Табачную Компанию", Э.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убедил феминисток Нью-Йорка поддержать продвижение сигарет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Strike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символизирующих «Факелы Свободы». «Сохраняйте хорошую фигуру. Вместо сладкого —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Страйк».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Сигареты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Страйк» выпускались в зелёных пачках. В начале 30-х это был категорически немодный цвет. Можно было изменить цвет упаковки, но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пошёл другим путём. Он обратился к модным дизайнерам. В 1934 году зелёный стал цветом года. Объём продаж «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Страйк» вырос в тот год на 300 (триста) процентов.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47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22663"/>
            <a:ext cx="8911687" cy="97015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317" y="981307"/>
            <a:ext cx="11396546" cy="579863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классическим примером организации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псевдособытия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использование принципа посредничества в связях с общественностью стало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«Бостонское чаепитие».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протеста американских колонистов 6 декабря 1773 года в ответ на действия британского правительства, в результате которой в Бостонской гавани был уничтожен груз чая, принадлежавший Английской Ост-Индской компании. Это событие, ставшее началом Американской революции, считается первой ПР-акцией.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событий, привлекающих внимание общественности, провоцирующих дискуссии и тем самым структурирующих общественное мнение.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***Опережение оппонента в интерпретации происшедшего, чтобы изложенная первичная оценка события была воспринята как единственно правильная.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8301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00723"/>
            <a:ext cx="8911687" cy="85864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829" y="1059367"/>
            <a:ext cx="11285034" cy="5508701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первой страной где произошла институционализация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стали и страной, где произошло зарождение основ профессии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Определяющим условием становления и развития института связей с общественностью стало: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демократических основ общества,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 расширение прав человека и гражданина.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251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777" y="122664"/>
            <a:ext cx="9898836" cy="11708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и методы связей с общественностью выдвинутые в США (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Самуэль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Адамс):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804" y="1092820"/>
            <a:ext cx="11690195" cy="57651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1.необходимость создания организации (команды), способной возглавить кампанию и сплотить людей;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символики, оказывающее эмоциональное воздействие; 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использование лозунгов, отражающих сложные проблемы в виде простых, запоминающихся стереотипов (слоганы);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4.организация событий, привлекающих внимание общественности (ПР-акции);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5.опережение оппонентов в интерпретации происшедшего;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6.необходимость постоянного и непрерывного использования  в ходе кампании всех возможных каналов влияния на общественное мнение и пропаганды новых идей и убеждений.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работы Франклина Рузвельта: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Терпеливая разъяснительная работа с использованием всех средств коммуникации и, в первую очередь, личного влияния.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проектировал имидж уверенности в себе и счастливого человека, чего больше всего недоставало рядовым американцам.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знаменитых «радиобеседах» в простой, доходчивой форме президент разъяснял соотечественникам суть и необходимость своих реформ.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77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255" y="434898"/>
            <a:ext cx="9642358" cy="147010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предпосылки развития ПР 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(период: с начала 20 века):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107" y="2133599"/>
            <a:ext cx="11496908" cy="4534829"/>
          </a:xfrm>
        </p:spPr>
        <p:txBody>
          <a:bodyPr>
            <a:noAutofit/>
          </a:bodyPr>
          <a:lstStyle/>
          <a:p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1)Растущая индустриализация обусловила напряженные отношения между общественностью и предпринимателями;</a:t>
            </a:r>
          </a:p>
          <a:p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2)Удешевление производственного процесса в СМИ сделало их более доступными, и их влияние на общество возросло.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69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развития ПР  в России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0946" y="1583473"/>
            <a:ext cx="10894742" cy="4327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1.Рыночная экономика.</a:t>
            </a:r>
          </a:p>
          <a:p>
            <a:pPr marL="0" indent="0">
              <a:buNone/>
            </a:pP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2.Опыт демократических стран (особенно отработанная система базового образования в подготовке ПР-специалиста)</a:t>
            </a:r>
          </a:p>
          <a:p>
            <a:pPr marL="0" indent="0">
              <a:buNone/>
            </a:pP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3.Наличие квалификационных требований к ПР-специалисту. </a:t>
            </a:r>
          </a:p>
          <a:p>
            <a:pPr marL="0" indent="0">
              <a:buNone/>
            </a:pP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4.Наличие устойчивых представлений о месте ПР-подразделения в структуре организаций и функциях его персонала.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9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958" y="223025"/>
            <a:ext cx="11418848" cy="657922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процесс приведения к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взаимосогласованию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частных интересов и общественного блага.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957" y="1237785"/>
            <a:ext cx="11418848" cy="55421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Генеральная цель  ПР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ситуации успеха фирмы в обществе</a:t>
            </a:r>
            <a:br>
              <a:rPr lang="ru-RU" altLang="ru-RU" dirty="0"/>
            </a:br>
            <a:endParaRPr lang="ru-RU" altLang="ru-RU" dirty="0"/>
          </a:p>
          <a:p>
            <a:pPr marL="0" indent="0">
              <a:buFontTx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ПР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достижение взаимопонимания.</a:t>
            </a:r>
            <a:b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alt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цели: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Позиционирование объекта ПР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Работа с имиджем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Отстройка от конкурентов  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Брендирование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ребрендинг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Отслеживание изменений в политике, общественном мнении, настроении масс</a:t>
            </a:r>
          </a:p>
          <a:p>
            <a:pPr marL="0" indent="0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Организация акций и массовых кампаний для привлечения внимания общественности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21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0180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latin typeface="Times New Roman"/>
              </a:rPr>
              <a:t>Функции паблик </a:t>
            </a:r>
            <a:r>
              <a:rPr lang="ru-RU" altLang="ru-RU" sz="2800" b="1" dirty="0" err="1">
                <a:latin typeface="Times New Roman"/>
              </a:rPr>
              <a:t>рилейшнз</a:t>
            </a:r>
            <a:br>
              <a:rPr lang="ru-RU" altLang="ru-RU" sz="2800" dirty="0">
                <a:latin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039" y="1360449"/>
            <a:ext cx="11062010" cy="539718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информирование общественности</a:t>
            </a:r>
          </a:p>
          <a:p>
            <a:pPr>
              <a:defRPr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убеждению общественности, влиять на её представления.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контроль мнения и поведения общественности с целью удовлетворения потребностей и интересов прежде всего организации, о имени которой проводятся ПР-акции.</a:t>
            </a: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реагирование на общественность, то есть организация готова прислуживать ей. </a:t>
            </a:r>
          </a:p>
          <a:p>
            <a:pPr>
              <a:defRPr/>
            </a:pPr>
            <a:r>
              <a:rPr lang="ru-RU" altLang="ru-RU" sz="2800" dirty="0">
                <a:latin typeface="Times New Roman"/>
              </a:rPr>
              <a:t>достижение взаимовыгодных отношений между всеми связанными с организацией и группами общественности путём содействия  плодотворному взаимодействию с ними</a:t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209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123" y="624110"/>
            <a:ext cx="10389490" cy="1280890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средств </a:t>
            </a: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на особенностях человеческого восприятия информации:</a:t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2133599"/>
            <a:ext cx="11496907" cy="4646341"/>
          </a:xfrm>
        </p:spPr>
        <p:txBody>
          <a:bodyPr/>
          <a:lstStyle/>
          <a:p>
            <a:pPr marL="355600" indent="0">
              <a:spcBef>
                <a:spcPts val="1200"/>
              </a:spcBef>
              <a:spcAft>
                <a:spcPts val="1200"/>
              </a:spcAft>
              <a:buClr>
                <a:srgbClr val="00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теория и практика </a:t>
            </a: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 на пересечении психологии, менеджмента, маркетинга, рекламы и др.</a:t>
            </a:r>
          </a:p>
          <a:p>
            <a:pPr marL="355600" indent="0">
              <a:spcBef>
                <a:spcPts val="1200"/>
              </a:spcBef>
              <a:spcAft>
                <a:spcPts val="1200"/>
              </a:spcAft>
              <a:buClr>
                <a:srgbClr val="00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в зависимости от применяемых инструментов и средств применяются самые различные модели</a:t>
            </a: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2784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1019</TotalTime>
  <Words>981</Words>
  <Application>Microsoft Office PowerPoint</Application>
  <PresentationFormat>Широкоэкранный</PresentationFormat>
  <Paragraphs>85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Times New Roman</vt:lpstr>
      <vt:lpstr>Wingdings</vt:lpstr>
      <vt:lpstr>Wingdings 3</vt:lpstr>
      <vt:lpstr>Легкий дым</vt:lpstr>
      <vt:lpstr>Лекция №1  Сущность и содержание связей с общественностью</vt:lpstr>
      <vt:lpstr>Содержание лекции:</vt:lpstr>
      <vt:lpstr>Определения:</vt:lpstr>
      <vt:lpstr>История</vt:lpstr>
      <vt:lpstr>Племянник известного психолога Зигмунда Фрейда Эдвард Бернейс (Бернайз) первым выступил с теоретическими разработками по вопросам PR. («Отец пиара»).  </vt:lpstr>
      <vt:lpstr>История</vt:lpstr>
      <vt:lpstr>История</vt:lpstr>
      <vt:lpstr>Приёмы и методы связей с общественностью выдвинутые в США (Самуэль Адамс): </vt:lpstr>
      <vt:lpstr>Две предпосылки развития ПР  (период: с начала 20 века): </vt:lpstr>
      <vt:lpstr>Условия развития ПР  в России</vt:lpstr>
      <vt:lpstr>ПР - процесс приведения к взаимосогласованию частных интересов и общественного блага.</vt:lpstr>
      <vt:lpstr>Функции паблик рилейшнз </vt:lpstr>
      <vt:lpstr>Применение средств PR основано на особенностях человеческого восприятия информации: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№1Сущность и содержание связей с общественностью</dc:title>
  <dc:creator>DORR</dc:creator>
  <cp:lastModifiedBy>DORR</cp:lastModifiedBy>
  <cp:revision>33</cp:revision>
  <cp:lastPrinted>2016-09-01T04:26:36Z</cp:lastPrinted>
  <dcterms:created xsi:type="dcterms:W3CDTF">2016-08-30T12:53:19Z</dcterms:created>
  <dcterms:modified xsi:type="dcterms:W3CDTF">2017-04-14T00:46:39Z</dcterms:modified>
</cp:coreProperties>
</file>