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7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916416" cy="7920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Маркетинг туристских </a:t>
            </a:r>
            <a:r>
              <a:rPr lang="ru-RU" b="1" dirty="0" err="1" smtClean="0">
                <a:solidFill>
                  <a:srgbClr val="FF0000"/>
                </a:solidFill>
              </a:rPr>
              <a:t>дестинаций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340768"/>
            <a:ext cx="7920880" cy="4968552"/>
          </a:xfrm>
        </p:spPr>
        <p:txBody>
          <a:bodyPr>
            <a:normAutofit lnSpcReduction="10000"/>
          </a:bodyPr>
          <a:lstStyle/>
          <a:p>
            <a:r>
              <a:rPr lang="ru-RU" sz="3600" dirty="0" smtClean="0"/>
              <a:t>Слово </a:t>
            </a:r>
            <a:r>
              <a:rPr lang="ru-RU" sz="3600" dirty="0" smtClean="0"/>
              <a:t>"</a:t>
            </a:r>
            <a:r>
              <a:rPr lang="ru-RU" sz="3600" b="1" dirty="0" err="1" smtClean="0"/>
              <a:t>дестинация</a:t>
            </a:r>
            <a:r>
              <a:rPr lang="ru-RU" sz="3600" dirty="0" smtClean="0"/>
              <a:t>" в переводе с английского означает "местонахождение; место назначения". </a:t>
            </a:r>
            <a:endParaRPr lang="ru-RU" sz="3600" dirty="0" smtClean="0"/>
          </a:p>
          <a:p>
            <a:r>
              <a:rPr lang="ru-RU" sz="3600" b="1" dirty="0" err="1" smtClean="0"/>
              <a:t>Дестинация</a:t>
            </a:r>
            <a:r>
              <a:rPr lang="ru-RU" sz="3600" b="1" dirty="0" smtClean="0"/>
              <a:t> </a:t>
            </a:r>
            <a:r>
              <a:rPr lang="ru-RU" sz="3600" dirty="0" smtClean="0"/>
              <a:t>это географическая территория, имеющая определенные границы, которая может привлекать и удовлетворять потребности достаточно широкой группы туристов.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Туризм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является одной</a:t>
            </a:r>
            <a:r>
              <a:rPr lang="en-US" dirty="0" smtClean="0"/>
              <a:t> </a:t>
            </a:r>
            <a:r>
              <a:rPr lang="ru-RU" dirty="0" smtClean="0"/>
              <a:t>из наиболее мощных, динамично развивающихся и высокодоходных отраслей мировой экономики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ru-RU" dirty="0" smtClean="0"/>
              <a:t> выступает в числе важнейших факторов</a:t>
            </a:r>
            <a:r>
              <a:rPr lang="en-US" dirty="0" smtClean="0"/>
              <a:t> </a:t>
            </a:r>
            <a:r>
              <a:rPr lang="ru-RU" dirty="0" smtClean="0"/>
              <a:t>социально-культурного развития территорий,</a:t>
            </a:r>
            <a:r>
              <a:rPr lang="en-US" dirty="0" smtClean="0"/>
              <a:t> </a:t>
            </a:r>
            <a:r>
              <a:rPr lang="ru-RU" dirty="0" smtClean="0"/>
              <a:t>способствующих повышению уровня и качества жизни населения.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404664"/>
            <a:ext cx="7890080" cy="58437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В </a:t>
            </a:r>
            <a:r>
              <a:rPr lang="ru-RU" dirty="0" smtClean="0">
                <a:solidFill>
                  <a:srgbClr val="FF0000"/>
                </a:solidFill>
              </a:rPr>
              <a:t>экономике отдельной страны международный туризм выполняет ряд важных функций:</a:t>
            </a:r>
          </a:p>
          <a:p>
            <a:r>
              <a:rPr lang="ru-RU" dirty="0" smtClean="0"/>
              <a:t>1 Международный туризм - источник валютных поступлений для страны и средство для обеспечения занятости.</a:t>
            </a:r>
          </a:p>
          <a:p>
            <a:r>
              <a:rPr lang="ru-RU" dirty="0" smtClean="0"/>
              <a:t>2 Международный туризм расширяет вклады в </a:t>
            </a:r>
            <a:r>
              <a:rPr lang="ru-RU" dirty="0" smtClean="0"/>
              <a:t>ВНП </a:t>
            </a:r>
            <a:r>
              <a:rPr lang="ru-RU" dirty="0" smtClean="0"/>
              <a:t>страны.</a:t>
            </a:r>
          </a:p>
          <a:p>
            <a:r>
              <a:rPr lang="ru-RU" dirty="0" smtClean="0"/>
              <a:t>3 Международный туризм способствует диверсификации экономики, создавая отрасли, обслуживающие сферу туризма.</a:t>
            </a:r>
          </a:p>
          <a:p>
            <a:r>
              <a:rPr lang="ru-RU" dirty="0" smtClean="0"/>
              <a:t>4 С ростом занятости в сфере туризма растут доходы населения и повышается уровень благосостояния нации.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59877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Вклад </a:t>
            </a:r>
            <a:r>
              <a:rPr lang="ru-RU" dirty="0" smtClean="0"/>
              <a:t>туризма в глобальный ВВП </a:t>
            </a:r>
            <a:r>
              <a:rPr lang="ru-RU" dirty="0" smtClean="0"/>
              <a:t>вырос в 2012 г. </a:t>
            </a:r>
            <a:r>
              <a:rPr lang="ru-RU" dirty="0" smtClean="0"/>
              <a:t>на 3%, а число занятых в отрасли увеличилось на 5%, достигнув 260 млн. </a:t>
            </a:r>
            <a:r>
              <a:rPr lang="ru-RU" dirty="0" smtClean="0"/>
              <a:t>Одно </a:t>
            </a:r>
            <a:r>
              <a:rPr lang="ru-RU" dirty="0" smtClean="0"/>
              <a:t>рабочее место из 11 во всем мире создано туриндустрией. На долю отрасли пришлось 10% всех новых рабочих мест, появившихся в 2012 </a:t>
            </a:r>
            <a:r>
              <a:rPr lang="ru-RU" dirty="0" smtClean="0"/>
              <a:t>году.</a:t>
            </a:r>
          </a:p>
          <a:p>
            <a:pPr>
              <a:buNone/>
            </a:pPr>
            <a:r>
              <a:rPr lang="ru-RU" dirty="0" smtClean="0"/>
              <a:t>     Самой </a:t>
            </a:r>
            <a:r>
              <a:rPr lang="ru-RU" dirty="0" smtClean="0"/>
              <a:t>результативной из 20 крупнейших экономик мира в прошлом году оказалась туриндустрия Южной Кореи, Китая, Южной Африки и Индонезии.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Для </a:t>
            </a:r>
            <a:r>
              <a:rPr lang="ru-RU" dirty="0" smtClean="0"/>
              <a:t>того чтобы повысить </a:t>
            </a:r>
            <a:r>
              <a:rPr lang="ru-RU" dirty="0" smtClean="0"/>
              <a:t> привлекательность стран </a:t>
            </a:r>
            <a:r>
              <a:rPr lang="ru-RU" dirty="0" smtClean="0"/>
              <a:t>и регионов, </a:t>
            </a:r>
            <a:r>
              <a:rPr lang="ru-RU" dirty="0" smtClean="0"/>
              <a:t>необходим комплекс </a:t>
            </a:r>
            <a:r>
              <a:rPr lang="ru-RU" b="1" dirty="0" smtClean="0"/>
              <a:t>маркетинговых мероприятий.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26170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Маркетинг </a:t>
            </a:r>
            <a:r>
              <a:rPr lang="ru-RU" sz="3200" dirty="0" err="1" smtClean="0"/>
              <a:t>турпродукта</a:t>
            </a:r>
            <a:r>
              <a:rPr lang="ru-RU" sz="3200" dirty="0" smtClean="0"/>
              <a:t> направлен на формирование позитивного имиджа страны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72816"/>
            <a:ext cx="7498080" cy="44755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/>
              <a:t>Имидж страны </a:t>
            </a:r>
            <a:r>
              <a:rPr lang="ru-RU" dirty="0" smtClean="0"/>
              <a:t>– это совокупность эмоциональных  и рациональных  представлений, вытекающих из сопоставления всех признаков страны, собственного опыта и слухов, влияющих на создание определенного образа.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5843736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dirty="0" smtClean="0"/>
              <a:t>   Для того чтобы </a:t>
            </a:r>
            <a:r>
              <a:rPr lang="ru-RU" dirty="0" err="1" smtClean="0"/>
              <a:t>дестинации</a:t>
            </a:r>
            <a:r>
              <a:rPr lang="ru-RU" dirty="0" smtClean="0"/>
              <a:t> стали </a:t>
            </a:r>
            <a:r>
              <a:rPr lang="ru-RU" dirty="0" smtClean="0"/>
              <a:t>пользоваться популярностью у туристов, они должны характеризоваться следующими параметрами: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оптимальная стоимость,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удобство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 своевременность.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5843736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   Стоимость</a:t>
            </a:r>
            <a:r>
              <a:rPr lang="ru-RU" i="1" dirty="0" smtClean="0"/>
              <a:t> </a:t>
            </a:r>
            <a:r>
              <a:rPr lang="ru-RU" dirty="0" smtClean="0"/>
              <a:t>— расходы на отдых в местах назначения должны быть адекватны возможностям получить полноценный отдых или лечение,</a:t>
            </a:r>
            <a:r>
              <a:rPr lang="en-US" dirty="0" smtClean="0"/>
              <a:t> </a:t>
            </a:r>
            <a:r>
              <a:rPr lang="ru-RU" dirty="0" smtClean="0"/>
              <a:t>развлечься, повысить образовательный, культурный уровень, духовно совершенствоваться.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5843736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   Удобство</a:t>
            </a:r>
            <a:r>
              <a:rPr lang="ru-RU" i="1" dirty="0" smtClean="0"/>
              <a:t> </a:t>
            </a:r>
            <a:r>
              <a:rPr lang="ru-RU" dirty="0" smtClean="0"/>
              <a:t>— это возможность избежать проблемы языкового барьера или легко добраться</a:t>
            </a:r>
            <a:r>
              <a:rPr lang="en-US" dirty="0" smtClean="0"/>
              <a:t> </a:t>
            </a:r>
            <a:r>
              <a:rPr lang="ru-RU" dirty="0" smtClean="0"/>
              <a:t>до интересных мест, чистота и санитария,</a:t>
            </a:r>
            <a:r>
              <a:rPr lang="en-US" dirty="0" smtClean="0"/>
              <a:t> </a:t>
            </a:r>
            <a:r>
              <a:rPr lang="ru-RU" dirty="0" smtClean="0"/>
              <a:t>своевременное и качественное медицинское</a:t>
            </a:r>
            <a:r>
              <a:rPr lang="en-US" dirty="0" smtClean="0"/>
              <a:t> </a:t>
            </a:r>
            <a:r>
              <a:rPr lang="ru-RU" dirty="0" smtClean="0"/>
              <a:t>обслуживание, наличие мобильных средств</a:t>
            </a:r>
            <a:r>
              <a:rPr lang="en-US" dirty="0" smtClean="0"/>
              <a:t> </a:t>
            </a:r>
            <a:r>
              <a:rPr lang="ru-RU" dirty="0" smtClean="0"/>
              <a:t>связи, оперативные финансовые услуги, прокат автомобилей и другие виды высококачественного </a:t>
            </a:r>
            <a:r>
              <a:rPr lang="ru-RU" dirty="0" smtClean="0"/>
              <a:t>сервиса.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    Своевременность</a:t>
            </a:r>
            <a:r>
              <a:rPr lang="ru-RU" i="1" dirty="0" smtClean="0"/>
              <a:t> </a:t>
            </a:r>
            <a:r>
              <a:rPr lang="ru-RU" dirty="0" smtClean="0"/>
              <a:t>—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ru-RU" dirty="0" smtClean="0"/>
              <a:t>это исключение факторов,</a:t>
            </a:r>
            <a:r>
              <a:rPr lang="en-US" dirty="0" smtClean="0"/>
              <a:t> </a:t>
            </a:r>
            <a:r>
              <a:rPr lang="ru-RU" dirty="0" smtClean="0"/>
              <a:t>представляющих риск для путешественников,</a:t>
            </a:r>
            <a:r>
              <a:rPr lang="en-US" dirty="0" smtClean="0"/>
              <a:t> </a:t>
            </a:r>
            <a:r>
              <a:rPr lang="ru-RU" dirty="0" smtClean="0"/>
              <a:t>таких как политическая нестабильность, беспорядки, колебания курса валют </a:t>
            </a:r>
            <a:r>
              <a:rPr lang="ru-RU" dirty="0" smtClean="0"/>
              <a:t>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Продвижением туристских </a:t>
            </a:r>
            <a:r>
              <a:rPr lang="ru-RU" dirty="0" err="1" smtClean="0"/>
              <a:t>дестинаций</a:t>
            </a:r>
            <a:r>
              <a:rPr lang="ru-RU" dirty="0" smtClean="0"/>
              <a:t> занимаются правительственные агентства </a:t>
            </a:r>
            <a:r>
              <a:rPr lang="ru-RU" dirty="0" smtClean="0"/>
              <a:t>— </a:t>
            </a:r>
            <a:r>
              <a:rPr lang="ru-RU" b="1" dirty="0" smtClean="0"/>
              <a:t>национальные туристические организации </a:t>
            </a:r>
            <a:r>
              <a:rPr lang="ru-RU" b="1" u="sng" dirty="0" smtClean="0"/>
              <a:t>(НТО).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dirty="0" smtClean="0"/>
              <a:t>   НТО </a:t>
            </a:r>
            <a:r>
              <a:rPr lang="ru-RU" dirty="0" smtClean="0"/>
              <a:t>продвигают страну или место назначения, используя весь комплекс маркетинга</a:t>
            </a:r>
            <a:r>
              <a:rPr lang="en-US" dirty="0" smtClean="0"/>
              <a:t>: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 </a:t>
            </a:r>
            <a:r>
              <a:rPr lang="ru-RU" dirty="0" smtClean="0"/>
              <a:t>рекламу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</a:t>
            </a:r>
            <a:r>
              <a:rPr lang="ru-RU" dirty="0" smtClean="0"/>
              <a:t>вязи с общественностью</a:t>
            </a:r>
            <a:r>
              <a:rPr lang="en-US" dirty="0" smtClean="0"/>
              <a:t>;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спортивный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 событийный </a:t>
            </a:r>
            <a:r>
              <a:rPr lang="ru-RU" dirty="0" smtClean="0"/>
              <a:t>маркетинг</a:t>
            </a:r>
            <a:r>
              <a:rPr lang="en-US" dirty="0" smtClean="0"/>
              <a:t>;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ознакомительные туры для </a:t>
            </a:r>
            <a:r>
              <a:rPr lang="ru-RU" dirty="0" smtClean="0"/>
              <a:t>представителей турфирм </a:t>
            </a:r>
            <a:r>
              <a:rPr lang="ru-RU" dirty="0" smtClean="0"/>
              <a:t>и </a:t>
            </a:r>
            <a:r>
              <a:rPr lang="ru-RU" dirty="0" smtClean="0"/>
              <a:t>СМИ.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Структура НТО зависит от ее обязанностей. Согласно рекомендациям ВТО эти обязанности следующие </a:t>
            </a:r>
            <a:r>
              <a:rPr lang="ru-RU" dirty="0" smtClean="0"/>
              <a:t>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представление правительственных интересов по туризму в международном масштабе; заключение двусторонних и многосторонних соглашений с целью увеличения туристских потоков между странами-участницами; организация совместных маркетинговых исследований туристского рынка; оптимизация туристских национальных ресурсов; привлечение технического и финансового сотрудничества; обеспечение взаимного упрощения таможенного </a:t>
            </a:r>
            <a:r>
              <a:rPr lang="ru-RU" dirty="0" smtClean="0"/>
              <a:t>контроля.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584373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организация </a:t>
            </a:r>
            <a:r>
              <a:rPr lang="ru-RU" dirty="0" smtClean="0"/>
              <a:t>туристских услуг в национальном и международном масштабах;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планирование и развитие туризма (составление плана развития туризма);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регулирование и контроль предприятий, включенных в туризм (регулирование и правовое обеспечение в гостиничном хозяйстве, классификация гостиниц и ресторанов, инспекция и изучение лицензий на право деятельности);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публикация статистики, обзоров, исследования рынка (изучение мнений, исследование поведения потребителей);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404664"/>
            <a:ext cx="7714104" cy="590465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ru-RU" dirty="0" smtClean="0">
                <a:latin typeface="Times New Roman" pitchFamily="18" charset="0"/>
              </a:rPr>
              <a:t>    В </a:t>
            </a:r>
            <a:r>
              <a:rPr lang="ru-RU" dirty="0" smtClean="0">
                <a:latin typeface="Times New Roman" pitchFamily="18" charset="0"/>
              </a:rPr>
              <a:t>США, </a:t>
            </a:r>
            <a:r>
              <a:rPr lang="ru-RU" dirty="0" smtClean="0">
                <a:latin typeface="Times New Roman" pitchFamily="18" charset="0"/>
              </a:rPr>
              <a:t>функционирует Бюро туристического </a:t>
            </a:r>
            <a:r>
              <a:rPr lang="ru-RU" dirty="0" smtClean="0">
                <a:latin typeface="Times New Roman" pitchFamily="18" charset="0"/>
              </a:rPr>
              <a:t>маркетинга, которое выполняет следующие функции: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latin typeface="Times New Roman" pitchFamily="18" charset="0"/>
              </a:rPr>
              <a:t>● предоставление информации и поощрение государственных и частных туристических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</a:rPr>
              <a:t>организаций и предприятий к выходу на </a:t>
            </a:r>
            <a:endParaRPr lang="ru-RU" dirty="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latin typeface="Times New Roman" pitchFamily="18" charset="0"/>
              </a:rPr>
              <a:t>   зарубежные </a:t>
            </a:r>
            <a:r>
              <a:rPr lang="ru-RU" dirty="0" smtClean="0">
                <a:latin typeface="Times New Roman" pitchFamily="18" charset="0"/>
              </a:rPr>
              <a:t>рынки;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latin typeface="Times New Roman" pitchFamily="18" charset="0"/>
              </a:rPr>
              <a:t>● </a:t>
            </a:r>
            <a:r>
              <a:rPr lang="ru-RU" dirty="0" smtClean="0">
                <a:latin typeface="Times New Roman" pitchFamily="18" charset="0"/>
              </a:rPr>
              <a:t>оказание </a:t>
            </a:r>
            <a:r>
              <a:rPr lang="ru-RU" dirty="0" smtClean="0">
                <a:latin typeface="Times New Roman" pitchFamily="18" charset="0"/>
              </a:rPr>
              <a:t>помощи этим организациям и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</a:rPr>
              <a:t>предприятиям в их рекламной деятельности </a:t>
            </a:r>
            <a:r>
              <a:rPr lang="ru-RU" dirty="0" smtClean="0">
                <a:latin typeface="Times New Roman" pitchFamily="18" charset="0"/>
              </a:rPr>
              <a:t>за рубежом</a:t>
            </a:r>
            <a:r>
              <a:rPr lang="ru-RU" dirty="0" smtClean="0">
                <a:latin typeface="Times New Roman" pitchFamily="18" charset="0"/>
              </a:rPr>
              <a:t>;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latin typeface="Times New Roman" pitchFamily="18" charset="0"/>
              </a:rPr>
              <a:t>● содействие зарубежным компаниям в деле продвижения США в качестве страны, которую приятно посетить;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latin typeface="Times New Roman" pitchFamily="18" charset="0"/>
              </a:rPr>
              <a:t>● содействие пребыванию международных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</a:rPr>
              <a:t>представителей на проводимых в США конгрессах, симпозиумах, совещаниях, конференциях.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59877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Маркетинговой </a:t>
            </a:r>
            <a:r>
              <a:rPr lang="ru-RU" dirty="0" smtClean="0"/>
              <a:t>деятельностью по привлечению туристов во Франции занимается национальный туристический центр </a:t>
            </a:r>
            <a:r>
              <a:rPr lang="ru-RU" dirty="0" err="1" smtClean="0"/>
              <a:t>Maison</a:t>
            </a:r>
            <a:r>
              <a:rPr lang="ru-RU" dirty="0" smtClean="0"/>
              <a:t>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la</a:t>
            </a:r>
            <a:r>
              <a:rPr lang="en-US" dirty="0" smtClean="0"/>
              <a:t> </a:t>
            </a:r>
            <a:r>
              <a:rPr lang="ru-RU" dirty="0" err="1" smtClean="0"/>
              <a:t>France</a:t>
            </a:r>
            <a:r>
              <a:rPr lang="ru-RU" dirty="0" smtClean="0"/>
              <a:t>, бюджет которого на </a:t>
            </a:r>
            <a:r>
              <a:rPr lang="ru-RU" b="1" dirty="0" smtClean="0"/>
              <a:t>60% формируется</a:t>
            </a:r>
            <a:r>
              <a:rPr lang="en-US" b="1" dirty="0" smtClean="0"/>
              <a:t> </a:t>
            </a:r>
            <a:r>
              <a:rPr lang="ru-RU" b="1" dirty="0" smtClean="0"/>
              <a:t>за счет государственных средств</a:t>
            </a:r>
            <a:r>
              <a:rPr lang="ru-RU" dirty="0" smtClean="0"/>
              <a:t> и на </a:t>
            </a:r>
            <a:r>
              <a:rPr lang="ru-RU" b="1" dirty="0" smtClean="0"/>
              <a:t>40% — за</a:t>
            </a:r>
            <a:r>
              <a:rPr lang="en-US" b="1" dirty="0" smtClean="0"/>
              <a:t> </a:t>
            </a:r>
            <a:r>
              <a:rPr lang="ru-RU" b="1" dirty="0" smtClean="0"/>
              <a:t>счет средств партнеров</a:t>
            </a:r>
            <a:r>
              <a:rPr lang="ru-RU" dirty="0" smtClean="0"/>
              <a:t> (французских и иностранных туристических и других компаний, занимающихся продвижением Франции за границей и заботящихся о </a:t>
            </a:r>
            <a:r>
              <a:rPr lang="ru-RU" b="1" dirty="0" smtClean="0"/>
              <a:t>положительном имидже страны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России – Ростуризм: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124744"/>
            <a:ext cx="7890080" cy="51236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реализует приоритетные направления государственного регулирования туристской деятельности в Российской Федерации, осуществляет формирование и ведение единого федерального реестра туроператоров;</a:t>
            </a:r>
          </a:p>
          <a:p>
            <a:r>
              <a:rPr lang="ru-RU" dirty="0" smtClean="0"/>
              <a:t>информирует в установленном порядке </a:t>
            </a:r>
            <a:r>
              <a:rPr lang="ru-RU" dirty="0" smtClean="0"/>
              <a:t>туроператоров, </a:t>
            </a:r>
            <a:r>
              <a:rPr lang="ru-RU" dirty="0" err="1" smtClean="0"/>
              <a:t>турагентов</a:t>
            </a:r>
            <a:r>
              <a:rPr lang="ru-RU" dirty="0" smtClean="0"/>
              <a:t> </a:t>
            </a:r>
            <a:r>
              <a:rPr lang="ru-RU" dirty="0" smtClean="0"/>
              <a:t>и </a:t>
            </a:r>
            <a:r>
              <a:rPr lang="ru-RU" dirty="0" smtClean="0"/>
              <a:t>туристов </a:t>
            </a:r>
            <a:r>
              <a:rPr lang="ru-RU" dirty="0" smtClean="0"/>
              <a:t>об угрозе безопасности туристов в стране (месте) временного пребывания;</a:t>
            </a:r>
          </a:p>
          <a:p>
            <a:r>
              <a:rPr lang="ru-RU" dirty="0" smtClean="0"/>
              <a:t>осуществляет продвижение </a:t>
            </a:r>
            <a:r>
              <a:rPr lang="ru-RU" dirty="0" smtClean="0"/>
              <a:t>туристского продукта на </a:t>
            </a:r>
            <a:r>
              <a:rPr lang="ru-RU" dirty="0" smtClean="0"/>
              <a:t>внутреннем и мировом туристических рынках;</a:t>
            </a:r>
          </a:p>
          <a:p>
            <a:r>
              <a:rPr lang="ru-RU" dirty="0" smtClean="0"/>
              <a:t>осуществляет </a:t>
            </a:r>
            <a:r>
              <a:rPr lang="ru-RU" dirty="0" smtClean="0"/>
              <a:t>экономический анализ деятельности подведомственных государственных унитарных предприятий;</a:t>
            </a:r>
          </a:p>
          <a:p>
            <a:r>
              <a:rPr lang="ru-RU" dirty="0" smtClean="0"/>
              <a:t>создает представительства за пределами России в сфере туризма;</a:t>
            </a:r>
          </a:p>
          <a:p>
            <a:r>
              <a:rPr lang="ru-RU" dirty="0" smtClean="0"/>
              <a:t>организует в установленном порядке конгрессы, конференции, семинары, выставки.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/>
          <a:lstStyle/>
          <a:p>
            <a:r>
              <a:rPr lang="ru-RU" dirty="0" smtClean="0"/>
              <a:t>Важную роль в продвижении национального </a:t>
            </a:r>
            <a:r>
              <a:rPr lang="ru-RU" dirty="0" err="1" smtClean="0"/>
              <a:t>турпродукта</a:t>
            </a:r>
            <a:r>
              <a:rPr lang="ru-RU" dirty="0" smtClean="0"/>
              <a:t> играют </a:t>
            </a:r>
            <a:r>
              <a:rPr lang="ru-RU" b="1" dirty="0" smtClean="0"/>
              <a:t>туристские информационные центры (ТИЦ)</a:t>
            </a:r>
          </a:p>
          <a:p>
            <a:r>
              <a:rPr lang="ru-RU" b="1" dirty="0" smtClean="0"/>
              <a:t>ТИЦ –</a:t>
            </a:r>
            <a:r>
              <a:rPr lang="ru-RU" dirty="0" smtClean="0"/>
              <a:t>некоммерческие организации, финансируемые, как правило, из бюджетных средств, основной задачей которых является обеспечение туристов информацией  о туристских возможностях </a:t>
            </a:r>
            <a:r>
              <a:rPr lang="ru-RU" dirty="0" err="1" smtClean="0"/>
              <a:t>дестинаций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продвижении мест назначения большую</a:t>
            </a:r>
            <a:r>
              <a:rPr lang="en-US" dirty="0" smtClean="0"/>
              <a:t> </a:t>
            </a:r>
            <a:r>
              <a:rPr lang="ru-RU" dirty="0" smtClean="0"/>
              <a:t>роль играет </a:t>
            </a:r>
            <a:r>
              <a:rPr lang="ru-RU" b="1" dirty="0" smtClean="0"/>
              <a:t>спортивный и событийный маркетинг</a:t>
            </a:r>
            <a:r>
              <a:rPr lang="ru-RU" dirty="0" smtClean="0"/>
              <a:t>, тесно переплетающиеся с </a:t>
            </a:r>
            <a:r>
              <a:rPr lang="ru-RU" b="1" dirty="0" smtClean="0"/>
              <a:t>маркетингом территорий</a:t>
            </a:r>
            <a:r>
              <a:rPr lang="ru-RU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Проводя то или иное спортивное мероприятие </a:t>
            </a:r>
            <a:r>
              <a:rPr lang="ru-RU" dirty="0" smtClean="0"/>
              <a:t>города</a:t>
            </a:r>
            <a:r>
              <a:rPr lang="ru-RU" dirty="0" smtClean="0"/>
              <a:t>, регионы и </a:t>
            </a:r>
            <a:r>
              <a:rPr lang="ru-RU" dirty="0" smtClean="0"/>
              <a:t>страны </a:t>
            </a:r>
            <a:r>
              <a:rPr lang="ru-RU" b="1" dirty="0" smtClean="0"/>
              <a:t>привлекают </a:t>
            </a:r>
            <a:r>
              <a:rPr lang="ru-RU" b="1" dirty="0" smtClean="0"/>
              <a:t>к себе внимание туристов</a:t>
            </a:r>
            <a:r>
              <a:rPr lang="ru-RU" dirty="0" smtClean="0"/>
              <a:t>.</a:t>
            </a:r>
            <a:endParaRPr lang="en-US" dirty="0" smtClean="0"/>
          </a:p>
          <a:p>
            <a:pPr>
              <a:lnSpc>
                <a:spcPct val="80000"/>
              </a:lnSpc>
            </a:pPr>
            <a:r>
              <a:rPr lang="ru-RU" dirty="0" smtClean="0"/>
              <a:t>Спорт — это положительный имидж, здоровый образ жизни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При событийном маркетинге ядром предложения становится культурно</a:t>
            </a:r>
            <a:r>
              <a:rPr lang="en-US" dirty="0" smtClean="0"/>
              <a:t>- </a:t>
            </a:r>
            <a:r>
              <a:rPr lang="ru-RU" dirty="0" smtClean="0"/>
              <a:t>массовое мероприятие, событие или объект, что </a:t>
            </a:r>
            <a:r>
              <a:rPr lang="ru-RU" b="1" dirty="0" smtClean="0"/>
              <a:t>дает возможность значительно увеличить поток туристов.</a:t>
            </a:r>
          </a:p>
          <a:p>
            <a:pPr>
              <a:buNone/>
            </a:pPr>
            <a:r>
              <a:rPr lang="ru-RU" dirty="0" smtClean="0"/>
              <a:t>Это особенно актуально в периоды </a:t>
            </a:r>
            <a:r>
              <a:rPr lang="ru-RU" b="1" dirty="0" smtClean="0"/>
              <a:t>сезонного</a:t>
            </a:r>
            <a:r>
              <a:rPr lang="en-US" b="1" dirty="0" smtClean="0"/>
              <a:t> </a:t>
            </a:r>
            <a:r>
              <a:rPr lang="ru-RU" b="1" dirty="0" smtClean="0"/>
              <a:t>спада спроса</a:t>
            </a:r>
            <a:r>
              <a:rPr lang="ru-RU" dirty="0" smtClean="0"/>
              <a:t> на туристические услуги.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20688"/>
            <a:ext cx="7498080" cy="56277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событийном туризме можно выделить несколько тематических видов:</a:t>
            </a:r>
            <a:br>
              <a:rPr lang="ru-RU" dirty="0" smtClean="0"/>
            </a:br>
            <a:r>
              <a:rPr lang="ru-RU" dirty="0" smtClean="0"/>
              <a:t>1</a:t>
            </a:r>
            <a:r>
              <a:rPr lang="ru-RU" dirty="0" smtClean="0"/>
              <a:t>) национальные фестивали и праздники:</a:t>
            </a:r>
            <a:br>
              <a:rPr lang="ru-RU" dirty="0" smtClean="0"/>
            </a:br>
            <a:r>
              <a:rPr lang="ru-RU" dirty="0" smtClean="0"/>
              <a:t>-фестиваль Св. Патрика в Лондоне (</a:t>
            </a:r>
            <a:r>
              <a:rPr lang="ru-RU" dirty="0" smtClean="0"/>
              <a:t>Великобритания);</a:t>
            </a:r>
          </a:p>
          <a:p>
            <a:pPr>
              <a:buNone/>
            </a:pPr>
            <a:r>
              <a:rPr lang="ru-RU" dirty="0" smtClean="0"/>
              <a:t>2) театрализованные шоу: праздник на льду, шоу </a:t>
            </a:r>
            <a:r>
              <a:rPr lang="ru-RU" dirty="0" err="1" smtClean="0"/>
              <a:t>Romanza</a:t>
            </a:r>
            <a:r>
              <a:rPr lang="ru-RU" dirty="0" smtClean="0"/>
              <a:t> (Германия);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3) фестивали кино и театра:</a:t>
            </a:r>
            <a:br>
              <a:rPr lang="ru-RU" dirty="0" smtClean="0"/>
            </a:br>
            <a:r>
              <a:rPr lang="ru-RU" dirty="0" smtClean="0"/>
              <a:t>Каннский фестиваль, Канны (Франция);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4) гастрономические фестивали:</a:t>
            </a:r>
            <a:br>
              <a:rPr lang="ru-RU" dirty="0" smtClean="0"/>
            </a:br>
            <a:r>
              <a:rPr lang="ru-RU" dirty="0" smtClean="0"/>
              <a:t>- международный фестиваль пива, Берлин (Германия</a:t>
            </a:r>
            <a:r>
              <a:rPr lang="ru-RU" dirty="0" smtClean="0"/>
              <a:t>);</a:t>
            </a:r>
          </a:p>
          <a:p>
            <a:pPr>
              <a:buNone/>
            </a:pPr>
            <a:r>
              <a:rPr lang="ru-RU" dirty="0" smtClean="0"/>
              <a:t>5 )фестивали </a:t>
            </a:r>
            <a:r>
              <a:rPr lang="ru-RU" dirty="0" smtClean="0"/>
              <a:t>и выставки цветов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-фестиваль хризантем (Япония</a:t>
            </a:r>
            <a:r>
              <a:rPr lang="ru-RU" dirty="0" smtClean="0"/>
              <a:t>);</a:t>
            </a:r>
          </a:p>
          <a:p>
            <a:pPr>
              <a:buNone/>
            </a:pPr>
            <a:r>
              <a:rPr lang="ru-RU" dirty="0" smtClean="0"/>
              <a:t>6) модные </a:t>
            </a:r>
            <a:r>
              <a:rPr lang="ru-RU" dirty="0" smtClean="0"/>
              <a:t>показы:</a:t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Ready</a:t>
            </a:r>
            <a:r>
              <a:rPr lang="ru-RU" dirty="0" smtClean="0"/>
              <a:t> </a:t>
            </a:r>
            <a:r>
              <a:rPr lang="ru-RU" dirty="0" err="1" smtClean="0"/>
              <a:t>to</a:t>
            </a:r>
            <a:r>
              <a:rPr lang="ru-RU" dirty="0" smtClean="0"/>
              <a:t> </a:t>
            </a:r>
            <a:r>
              <a:rPr lang="ru-RU" dirty="0" err="1" smtClean="0"/>
              <a:t>Wear</a:t>
            </a:r>
            <a:r>
              <a:rPr lang="ru-RU" dirty="0" smtClean="0"/>
              <a:t>, Париж (Франция</a:t>
            </a:r>
            <a:r>
              <a:rPr lang="ru-RU" dirty="0" smtClean="0"/>
              <a:t>);</a:t>
            </a:r>
          </a:p>
          <a:p>
            <a:pPr>
              <a:buNone/>
            </a:pPr>
            <a:r>
              <a:rPr lang="ru-RU" dirty="0" smtClean="0"/>
              <a:t>7) спортивные </a:t>
            </a:r>
            <a:r>
              <a:rPr lang="ru-RU" dirty="0" smtClean="0"/>
              <a:t>события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smtClean="0"/>
              <a:t>Олимпиады и международные состязания;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111</TotalTime>
  <Words>795</Words>
  <Application>Microsoft Office PowerPoint</Application>
  <PresentationFormat>Экран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Маркетинг туристских дестинаций</vt:lpstr>
      <vt:lpstr>Слайд 2</vt:lpstr>
      <vt:lpstr>Слайд 3</vt:lpstr>
      <vt:lpstr>Слайд 4</vt:lpstr>
      <vt:lpstr>Слайд 5</vt:lpstr>
      <vt:lpstr>Маркетинг турпродукта направлен на формирование позитивного имиджа страны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В России – Ростуризм: 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Администратор</cp:lastModifiedBy>
  <cp:revision>24</cp:revision>
  <dcterms:created xsi:type="dcterms:W3CDTF">2013-11-24T09:26:25Z</dcterms:created>
  <dcterms:modified xsi:type="dcterms:W3CDTF">2013-11-25T20:31:23Z</dcterms:modified>
</cp:coreProperties>
</file>