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handoutMasterIdLst>
    <p:handoutMasterId r:id="rId26"/>
  </p:handoutMasterIdLst>
  <p:sldIdLst>
    <p:sldId id="282" r:id="rId2"/>
    <p:sldId id="284" r:id="rId3"/>
    <p:sldId id="314" r:id="rId4"/>
    <p:sldId id="315" r:id="rId5"/>
    <p:sldId id="316" r:id="rId6"/>
    <p:sldId id="288" r:id="rId7"/>
    <p:sldId id="330" r:id="rId8"/>
    <p:sldId id="331" r:id="rId9"/>
    <p:sldId id="308" r:id="rId10"/>
    <p:sldId id="289" r:id="rId11"/>
    <p:sldId id="332" r:id="rId12"/>
    <p:sldId id="333" r:id="rId13"/>
    <p:sldId id="334" r:id="rId14"/>
    <p:sldId id="310" r:id="rId15"/>
    <p:sldId id="317" r:id="rId16"/>
    <p:sldId id="329" r:id="rId17"/>
    <p:sldId id="318" r:id="rId18"/>
    <p:sldId id="319" r:id="rId19"/>
    <p:sldId id="320" r:id="rId20"/>
    <p:sldId id="323" r:id="rId21"/>
    <p:sldId id="324" r:id="rId22"/>
    <p:sldId id="335" r:id="rId23"/>
    <p:sldId id="336" r:id="rId24"/>
    <p:sldId id="309" r:id="rId25"/>
  </p:sldIdLst>
  <p:sldSz cx="9144000" cy="6858000" type="screen4x3"/>
  <p:notesSz cx="6797675" cy="9926638"/>
  <p:custDataLst>
    <p:tags r:id="rId27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47B387D-CCD9-4683-8731-619C6107CBB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11625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75A4EC1C-37F0-4AD1-AC04-9B13A8DF0C6E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94602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481CA8-BCCF-4289-8FCB-23F48862DEC0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15573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E268D4CA-9C74-4FA3-B7D4-45586B5A30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09653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F540C088-21EA-40B2-AC03-449D89ACD9A0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6955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839527D6-9C30-4FFC-ACF0-1CAF4A7C82B9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4939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559B78-1AE9-4064-B742-19813FD4AFA3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89251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FE266-4419-4336-AF6B-5AECDC2C7AE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28637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F6A7EB-A397-4EF1-9B8C-C22D4A2B5302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1836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048613D-7111-4B1F-AEAB-53E3509985D7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05418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02D3E46F-A237-4358-8B78-D638E4339F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86611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02D3E46F-A237-4358-8B78-D638E4339F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876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02D3E46F-A237-4358-8B78-D638E4339F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51652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02D3E46F-A237-4358-8B78-D638E4339F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4230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02D3E46F-A237-4358-8B78-D638E4339F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9280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F306A7-928D-470F-8456-FB62950773DB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87242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DC89A2-602A-491F-B255-846F54AA783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89227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02D3E46F-A237-4358-8B78-D638E4339F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19502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620713"/>
            <a:ext cx="8229600" cy="4525962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ru-RU" altLang="ru-RU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3600" dirty="0" smtClean="0"/>
              <a:t>Оценка и анализ денежных потоков организации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6" y="332656"/>
            <a:ext cx="7128792" cy="128089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500" dirty="0" smtClean="0"/>
              <a:t>Показатели этого раздела позволяют получить ответы на следующий вопрос:</a:t>
            </a:r>
            <a:br>
              <a:rPr lang="ru-RU" altLang="ru-RU" sz="2500" dirty="0" smtClean="0"/>
            </a:br>
            <a:endParaRPr lang="ru-RU" altLang="ru-RU" sz="2500" dirty="0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2855"/>
            <a:ext cx="8435975" cy="3993307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defRPr/>
            </a:pPr>
            <a:r>
              <a:rPr lang="ru-RU" altLang="ru-RU" sz="2400" dirty="0" smtClean="0"/>
              <a:t>За счет каких источников организация финансирует свое деятельность?</a:t>
            </a:r>
          </a:p>
          <a:p>
            <a:pPr marL="609600" indent="-609600" eaLnBrk="1" hangingPunct="1">
              <a:defRPr/>
            </a:pPr>
            <a:endParaRPr lang="ru-RU" altLang="ru-RU" sz="2400" dirty="0" smtClean="0"/>
          </a:p>
          <a:p>
            <a:pPr marL="609600" indent="-609600" eaLnBrk="1" hangingPunct="1">
              <a:defRPr/>
            </a:pPr>
            <a:r>
              <a:rPr lang="ru-RU" altLang="ru-RU" sz="2400" dirty="0" smtClean="0"/>
              <a:t>Достаточен ли денежный поток от операционной деятельности для оплаты текущих обязательств?</a:t>
            </a:r>
          </a:p>
          <a:p>
            <a:pPr marL="609600" indent="-609600" eaLnBrk="1" hangingPunct="1">
              <a:defRPr/>
            </a:pPr>
            <a:endParaRPr lang="ru-RU" altLang="ru-RU" sz="2400" dirty="0" smtClean="0"/>
          </a:p>
          <a:p>
            <a:pPr marL="609600" indent="-609600" eaLnBrk="1" hangingPunct="1">
              <a:defRPr/>
            </a:pPr>
            <a:r>
              <a:rPr lang="ru-RU" altLang="ru-RU" sz="2400" dirty="0" smtClean="0"/>
              <a:t>Почему компания испытывает проблемы с выплатой дивидендов при наличии значительной прибыли?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Цель анализа денежных потоков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2132856"/>
            <a:ext cx="536408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 smtClean="0">
                <a:latin typeface="+mn-lt"/>
              </a:rPr>
              <a:t>обеспечение финансового равновесия предприятия в процессе его развития путем сбалансирования объемов поступления и расходования денежных средств и их синхронизации во времени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21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Задачи анализа денежных потоков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772816"/>
            <a:ext cx="7704855" cy="4680520"/>
          </a:xfrm>
        </p:spPr>
        <p:txBody>
          <a:bodyPr>
            <a:noAutofit/>
          </a:bodyPr>
          <a:lstStyle/>
          <a:p>
            <a:pPr lvl="0"/>
            <a:r>
              <a:rPr lang="ru-RU" sz="1700" dirty="0">
                <a:solidFill>
                  <a:schemeClr val="tx1"/>
                </a:solidFill>
              </a:rPr>
              <a:t>оценка достаточности величины денежных средств для </a:t>
            </a:r>
            <a:r>
              <a:rPr lang="ru-RU" sz="1700" dirty="0" smtClean="0">
                <a:solidFill>
                  <a:schemeClr val="tx1"/>
                </a:solidFill>
              </a:rPr>
              <a:t>выполнения </a:t>
            </a:r>
            <a:r>
              <a:rPr lang="ru-RU" sz="1700" dirty="0">
                <a:solidFill>
                  <a:schemeClr val="tx1"/>
                </a:solidFill>
              </a:rPr>
              <a:t>своих обязательств по расчетам с кредиторами, </a:t>
            </a:r>
            <a:r>
              <a:rPr lang="ru-RU" sz="1700" dirty="0" smtClean="0">
                <a:solidFill>
                  <a:schemeClr val="tx1"/>
                </a:solidFill>
              </a:rPr>
              <a:t>выплате </a:t>
            </a:r>
            <a:r>
              <a:rPr lang="ru-RU" sz="1700" dirty="0">
                <a:solidFill>
                  <a:schemeClr val="tx1"/>
                </a:solidFill>
              </a:rPr>
              <a:t>дивидендов и иных платежей;</a:t>
            </a:r>
          </a:p>
          <a:p>
            <a:pPr lvl="0"/>
            <a:r>
              <a:rPr lang="ru-RU" sz="1700" dirty="0">
                <a:solidFill>
                  <a:schemeClr val="tx1"/>
                </a:solidFill>
              </a:rPr>
              <a:t>выявление причин дефицита (избытка) денежных средств;</a:t>
            </a:r>
          </a:p>
          <a:p>
            <a:pPr lvl="0"/>
            <a:r>
              <a:rPr lang="ru-RU" sz="1700" dirty="0">
                <a:solidFill>
                  <a:schemeClr val="tx1"/>
                </a:solidFill>
              </a:rPr>
              <a:t>оценка потребности в дополнительном привлечении </a:t>
            </a:r>
            <a:r>
              <a:rPr lang="ru-RU" sz="1700" dirty="0" smtClean="0">
                <a:solidFill>
                  <a:schemeClr val="tx1"/>
                </a:solidFill>
              </a:rPr>
              <a:t>денежных </a:t>
            </a:r>
            <a:r>
              <a:rPr lang="ru-RU" sz="1700" dirty="0">
                <a:solidFill>
                  <a:schemeClr val="tx1"/>
                </a:solidFill>
              </a:rPr>
              <a:t>средств;</a:t>
            </a:r>
          </a:p>
          <a:p>
            <a:pPr lvl="0"/>
            <a:r>
              <a:rPr lang="ru-RU" sz="1700" dirty="0">
                <a:solidFill>
                  <a:schemeClr val="tx1"/>
                </a:solidFill>
              </a:rPr>
              <a:t>выявление направления роста денежных средств в случае недостаточности денежных средств и выгодного их размещения в случае избытка;</a:t>
            </a:r>
          </a:p>
          <a:p>
            <a:pPr lvl="0"/>
            <a:r>
              <a:rPr lang="ru-RU" sz="1700" dirty="0">
                <a:solidFill>
                  <a:schemeClr val="tx1"/>
                </a:solidFill>
              </a:rPr>
              <a:t>выявление причин различия между чистыми доходами </a:t>
            </a:r>
            <a:r>
              <a:rPr lang="ru-RU" sz="1700" dirty="0" smtClean="0">
                <a:solidFill>
                  <a:schemeClr val="tx1"/>
                </a:solidFill>
              </a:rPr>
              <a:t>организации </a:t>
            </a:r>
            <a:r>
              <a:rPr lang="ru-RU" sz="1700" dirty="0">
                <a:solidFill>
                  <a:schemeClr val="tx1"/>
                </a:solidFill>
              </a:rPr>
              <a:t>и связанными с ними поступлениями и платежами;</a:t>
            </a:r>
          </a:p>
          <a:p>
            <a:pPr lvl="0"/>
            <a:r>
              <a:rPr lang="ru-RU" sz="1700" dirty="0">
                <a:solidFill>
                  <a:schemeClr val="tx1"/>
                </a:solidFill>
              </a:rPr>
              <a:t>оценка перспективной возможности организации создавать положительные потоки денежных средств, т. е. превышение де- нежных поступлений над расходами и др.</a:t>
            </a:r>
          </a:p>
          <a:p>
            <a:endParaRPr lang="ru-RU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7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>
            <a:noAutofit/>
          </a:bodyPr>
          <a:lstStyle/>
          <a:p>
            <a:r>
              <a:rPr lang="ru-RU" sz="2500" dirty="0" smtClean="0"/>
              <a:t>Основные этапы и возможности анализа денежных потоков</a:t>
            </a:r>
            <a:endParaRPr lang="ru-RU" sz="25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923" y="1196752"/>
            <a:ext cx="6578154" cy="476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3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dirty="0" smtClean="0"/>
              <a:t>Терминология: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smtClean="0"/>
              <a:t>Денежные средства</a:t>
            </a:r>
          </a:p>
          <a:p>
            <a:pPr eaLnBrk="1" hangingPunct="1">
              <a:defRPr/>
            </a:pPr>
            <a:r>
              <a:rPr lang="ru-RU" altLang="ru-RU" dirty="0" smtClean="0"/>
              <a:t>Денежные эквиваленты</a:t>
            </a:r>
          </a:p>
          <a:p>
            <a:pPr eaLnBrk="1" hangingPunct="1">
              <a:defRPr/>
            </a:pPr>
            <a:r>
              <a:rPr lang="ru-RU" altLang="ru-RU" dirty="0" smtClean="0"/>
              <a:t>Движение денежных средств</a:t>
            </a:r>
          </a:p>
          <a:p>
            <a:pPr eaLnBrk="1" hangingPunct="1">
              <a:defRPr/>
            </a:pPr>
            <a:r>
              <a:rPr lang="ru-RU" altLang="ru-RU" dirty="0" smtClean="0"/>
              <a:t>Денежные потоки</a:t>
            </a:r>
          </a:p>
          <a:p>
            <a:pPr eaLnBrk="1" hangingPunct="1">
              <a:defRPr/>
            </a:pPr>
            <a:r>
              <a:rPr lang="ru-RU" altLang="ru-RU" dirty="0" smtClean="0"/>
              <a:t>Приток денежных средств</a:t>
            </a:r>
          </a:p>
          <a:p>
            <a:pPr eaLnBrk="1" hangingPunct="1">
              <a:defRPr/>
            </a:pPr>
            <a:r>
              <a:rPr lang="ru-RU" altLang="ru-RU" dirty="0" smtClean="0"/>
              <a:t>Отток денежных средств</a:t>
            </a:r>
          </a:p>
          <a:p>
            <a:pPr eaLnBrk="1" hangingPunct="1">
              <a:defRPr/>
            </a:pPr>
            <a:r>
              <a:rPr lang="ru-RU" altLang="ru-RU" dirty="0" smtClean="0"/>
              <a:t>Сальдо денежных потоков (чистый денежный поток)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03648" y="335979"/>
            <a:ext cx="6589200" cy="128089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Денежные потоки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71600" y="1264351"/>
            <a:ext cx="4168348" cy="897888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масштабам обслуживания денежного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115616" y="2420888"/>
            <a:ext cx="3600400" cy="3105703"/>
          </a:xfrm>
        </p:spPr>
        <p:txBody>
          <a:bodyPr>
            <a:normAutofit/>
          </a:bodyPr>
          <a:lstStyle/>
          <a:p>
            <a:r>
              <a:rPr lang="ru-RU" dirty="0" smtClean="0"/>
              <a:t>по предприятию в целом</a:t>
            </a:r>
          </a:p>
          <a:p>
            <a:r>
              <a:rPr lang="ru-RU" dirty="0" smtClean="0"/>
              <a:t>по отдельным видам хозяйственной деятельности предприятия</a:t>
            </a:r>
          </a:p>
          <a:p>
            <a:r>
              <a:rPr lang="ru-RU" dirty="0" smtClean="0"/>
              <a:t>по структурным подразделениям</a:t>
            </a:r>
          </a:p>
          <a:p>
            <a:r>
              <a:rPr lang="ru-RU" dirty="0" smtClean="0"/>
              <a:t>по отдельным хозяйственным операциям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234041" y="2182536"/>
            <a:ext cx="3672407" cy="72008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видам хозяйственной деятельности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5226427" y="3429000"/>
            <a:ext cx="3195680" cy="3105703"/>
          </a:xfrm>
        </p:spPr>
        <p:txBody>
          <a:bodyPr/>
          <a:lstStyle/>
          <a:p>
            <a:r>
              <a:rPr lang="ru-RU" dirty="0" smtClean="0"/>
              <a:t>По операционной деятельности</a:t>
            </a:r>
          </a:p>
          <a:p>
            <a:r>
              <a:rPr lang="ru-RU" dirty="0" smtClean="0"/>
              <a:t>По инвестиционной деятельности</a:t>
            </a:r>
          </a:p>
          <a:p>
            <a:r>
              <a:rPr lang="ru-RU" dirty="0" smtClean="0"/>
              <a:t>По финансовой деятельности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03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03648" y="335979"/>
            <a:ext cx="6589200" cy="128089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Денежные потоки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71600" y="1264351"/>
            <a:ext cx="4168348" cy="58047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827584" y="2182536"/>
            <a:ext cx="3600400" cy="3105703"/>
          </a:xfrm>
        </p:spPr>
        <p:txBody>
          <a:bodyPr>
            <a:normAutofit/>
          </a:bodyPr>
          <a:lstStyle/>
          <a:p>
            <a:r>
              <a:rPr lang="ru-RU" dirty="0" smtClean="0"/>
              <a:t>Положительный</a:t>
            </a:r>
          </a:p>
          <a:p>
            <a:endParaRPr lang="ru-RU" dirty="0"/>
          </a:p>
          <a:p>
            <a:r>
              <a:rPr lang="ru-RU" dirty="0" smtClean="0"/>
              <a:t>Отрицательный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243934" y="2726145"/>
            <a:ext cx="3672407" cy="72008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методу исчисления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5243934" y="3777509"/>
            <a:ext cx="3195680" cy="1368152"/>
          </a:xfrm>
        </p:spPr>
        <p:txBody>
          <a:bodyPr/>
          <a:lstStyle/>
          <a:p>
            <a:r>
              <a:rPr lang="ru-RU" dirty="0" smtClean="0"/>
              <a:t>Валовой</a:t>
            </a:r>
          </a:p>
          <a:p>
            <a:endParaRPr lang="ru-RU" dirty="0"/>
          </a:p>
          <a:p>
            <a:r>
              <a:rPr lang="ru-RU" dirty="0" smtClean="0"/>
              <a:t>Чистый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81806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624110"/>
            <a:ext cx="7346776" cy="1280890"/>
          </a:xfrm>
        </p:spPr>
        <p:txBody>
          <a:bodyPr>
            <a:noAutofit/>
          </a:bodyPr>
          <a:lstStyle/>
          <a:p>
            <a:r>
              <a:rPr lang="ru-RU" sz="2500" dirty="0" smtClean="0"/>
              <a:t>Информационная база анализа денежных потоков -  </a:t>
            </a:r>
            <a:r>
              <a:rPr lang="ru-RU" sz="2500" b="1" i="1" dirty="0"/>
              <a:t>«Отчет о движении денежных средств» (форма № 4). </a:t>
            </a: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8335838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Позволяет установить</a:t>
            </a:r>
            <a:endParaRPr lang="ru-RU" dirty="0"/>
          </a:p>
          <a:p>
            <a:pPr lvl="0"/>
            <a:r>
              <a:rPr lang="ru-RU" dirty="0"/>
              <a:t>степень финансирования текущей и инвестиционной </a:t>
            </a:r>
            <a:r>
              <a:rPr lang="ru-RU" dirty="0" smtClean="0"/>
              <a:t>деятельности </a:t>
            </a:r>
            <a:r>
              <a:rPr lang="ru-RU" dirty="0"/>
              <a:t>за счет собственных источников;</a:t>
            </a:r>
          </a:p>
          <a:p>
            <a:pPr lvl="0"/>
            <a:r>
              <a:rPr lang="ru-RU" dirty="0"/>
              <a:t>зависимость организации от внешних источников </a:t>
            </a:r>
            <a:r>
              <a:rPr lang="ru-RU" dirty="0" smtClean="0"/>
              <a:t>поступлений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текущую дивидендную политику предприятия;</a:t>
            </a:r>
          </a:p>
          <a:p>
            <a:pPr lvl="0"/>
            <a:r>
              <a:rPr lang="ru-RU" dirty="0"/>
              <a:t>способность организации генерировать положительный де- нежный приток и создавать денежные резервы (чистый приток денежных средств);</a:t>
            </a:r>
          </a:p>
          <a:p>
            <a:pPr lvl="0"/>
            <a:r>
              <a:rPr lang="ru-RU" dirty="0"/>
              <a:t>состояние платежеспособности за истекший отчетный </a:t>
            </a:r>
            <a:r>
              <a:rPr lang="ru-RU" dirty="0" smtClean="0"/>
              <a:t>период </a:t>
            </a:r>
            <a:r>
              <a:rPr lang="ru-RU" dirty="0"/>
              <a:t>и прогноз на следующий краткосрочный период.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4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02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2800" dirty="0" smtClean="0"/>
              <a:t>Форма отчета о движении денежных средств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/>
              <a:t>Остаток денежных средств на начало периода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/>
              <a:t>Денежные средства полученные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/>
              <a:t>           от операционной деятельности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/>
              <a:t>           от инвестиционной деятельности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/>
              <a:t>           от финансовой деятельности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/>
              <a:t>Денежные средства направленные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/>
              <a:t>           на операционную деятельность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/>
              <a:t>           на инвестиционною деятельность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/>
              <a:t>           на финансовую деятельность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/>
              <a:t>Изменения денежных средств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/>
              <a:t>Денежные средства на конец периода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altLang="ru-RU" sz="24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alt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0"/>
            <a:ext cx="6408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16632"/>
            <a:ext cx="7797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4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0"/>
            <a:ext cx="65586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8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5147" y="476672"/>
            <a:ext cx="7886700" cy="639141"/>
          </a:xfrm>
        </p:spPr>
        <p:txBody>
          <a:bodyPr>
            <a:normAutofit fontScale="90000"/>
          </a:bodyPr>
          <a:lstStyle/>
          <a:p>
            <a:r>
              <a:rPr lang="ru-RU" sz="2500" dirty="0" smtClean="0"/>
              <a:t>	</a:t>
            </a:r>
            <a:r>
              <a:rPr lang="ru-RU" sz="3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Прямой метод анализа денежных потоков</a:t>
            </a:r>
            <a:endParaRPr lang="ru-RU" sz="3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95536" y="1556792"/>
            <a:ext cx="8352928" cy="453285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дает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возможность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оценить величину и направление финансовых потоков в разрезе трех видов деятельности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структуру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поступлений,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структуру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платежей по основным их видам,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позволяет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оценить платежеспособность предприятия.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30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348880"/>
            <a:ext cx="7272808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основе анализа лежит баланс движения денежных средств:</a:t>
            </a:r>
          </a:p>
          <a:p>
            <a:pPr algn="ctr"/>
            <a:endParaRPr lang="ru-RU" sz="4200" dirty="0" smtClean="0"/>
          </a:p>
          <a:p>
            <a:pPr algn="ctr"/>
            <a:r>
              <a:rPr lang="ru-RU" sz="4200" dirty="0" smtClean="0"/>
              <a:t>Дн + П – О + Дк </a:t>
            </a:r>
          </a:p>
          <a:p>
            <a:r>
              <a:rPr lang="ru-RU" dirty="0" smtClean="0"/>
              <a:t>где </a:t>
            </a:r>
          </a:p>
          <a:p>
            <a:r>
              <a:rPr lang="ru-RU" dirty="0" smtClean="0"/>
              <a:t>Дн, Дк — остатки денежных средств соответственно на начало и     	  конец года,</a:t>
            </a:r>
          </a:p>
          <a:p>
            <a:r>
              <a:rPr lang="ru-RU" dirty="0" smtClean="0"/>
              <a:t>П, О —     приток и отток денежных средств за отчетный период.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Прямой метод анализа денежных потоков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345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237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/>
              <a:t>Расчет чистого денежного потока по предприятию в целом, отдельным структурным его подразделениям (центрам ответственности), различным видам хозяйственной деятельности или отдельным хозяйственным операциям осуществляется по следующей формуле: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780928"/>
            <a:ext cx="7770653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200" b="1" dirty="0" smtClean="0"/>
              <a:t>ЧДП = ПДП – ОДП</a:t>
            </a:r>
            <a:r>
              <a:rPr lang="ru-RU" dirty="0" smtClean="0"/>
              <a:t>,  где </a:t>
            </a:r>
          </a:p>
          <a:p>
            <a:endParaRPr lang="ru-RU" dirty="0" smtClean="0"/>
          </a:p>
          <a:p>
            <a:r>
              <a:rPr lang="ru-RU" dirty="0" smtClean="0"/>
              <a:t>ЧДП </a:t>
            </a:r>
            <a:r>
              <a:rPr lang="ru-RU" dirty="0"/>
              <a:t>— сумма чистого денежного потока в рассматриваемом периоде;</a:t>
            </a:r>
          </a:p>
          <a:p>
            <a:r>
              <a:rPr lang="ru-RU" dirty="0"/>
              <a:t>ПДП — сумма положительного денежного потока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/>
              <a:t>поступлений денежных средств) в рассматриваемом периоде;</a:t>
            </a:r>
          </a:p>
          <a:p>
            <a:r>
              <a:rPr lang="ru-RU" dirty="0"/>
              <a:t>ОДП — сумма отрицательного денежного потока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/>
              <a:t>расходования денежных средств) в рассматриваемом периоде.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296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263830" cy="399578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Оценка движения денежных средств прямым методом</a:t>
            </a:r>
            <a:endParaRPr lang="ru-RU" sz="18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41686"/>
              </p:ext>
            </p:extLst>
          </p:nvPr>
        </p:nvGraphicFramePr>
        <p:xfrm>
          <a:off x="539552" y="764706"/>
          <a:ext cx="7848872" cy="59766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81407"/>
                <a:gridCol w="5930943"/>
                <a:gridCol w="1436522"/>
              </a:tblGrid>
              <a:tr h="356201">
                <a:tc>
                  <a:txBody>
                    <a:bodyPr/>
                    <a:lstStyle/>
                    <a:p>
                      <a:pPr marL="35560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5560">
                        <a:lnSpc>
                          <a:spcPts val="114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п/п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59510" marR="1121410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4445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0">
                <a:tc gridSpan="3">
                  <a:txBody>
                    <a:bodyPr/>
                    <a:lstStyle/>
                    <a:p>
                      <a:pPr marL="1177290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</a:t>
                      </a:r>
                      <a:r>
                        <a:rPr lang="ru-RU" sz="1000" b="1" spc="3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Текущая</a:t>
                      </a:r>
                      <a:r>
                        <a:rPr lang="ru-RU" sz="1000" b="1" spc="3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деятельность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327">
                <a:tc>
                  <a:txBody>
                    <a:bodyPr/>
                    <a:lstStyle/>
                    <a:p>
                      <a:pPr marL="24130" marR="26670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Приток</a:t>
                      </a:r>
                      <a:r>
                        <a:rPr lang="ru-RU" sz="1000" spc="-4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-4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r>
                        <a:rPr lang="ru-RU" sz="1000" spc="-4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(поступления)</a:t>
                      </a:r>
                      <a:r>
                        <a:rPr lang="ru-RU" sz="1000" spc="-4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всего,</a:t>
                      </a:r>
                      <a:r>
                        <a:rPr lang="ru-RU" sz="1000" spc="-4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</a:t>
                      </a:r>
                      <a:r>
                        <a:rPr lang="ru-RU" sz="1000" spc="-4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т.</a:t>
                      </a:r>
                      <a:r>
                        <a:rPr lang="ru-RU" sz="1000" spc="-4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</a:t>
                      </a:r>
                      <a:r>
                        <a:rPr lang="ru-RU" sz="1000" spc="-8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000" spc="-8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-8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поступлений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7084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</a:t>
                      </a:r>
                      <a:r>
                        <a:rPr lang="ru-RU" sz="1000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ф.</a:t>
                      </a:r>
                      <a:r>
                        <a:rPr lang="ru-RU" sz="1000" spc="-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r>
                        <a:rPr lang="ru-RU" sz="1000" spc="-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ru-RU" sz="1000" spc="-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</a:t>
                      </a:r>
                      <a:r>
                        <a:rPr lang="ru-RU" sz="1000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текущей</a:t>
                      </a:r>
                      <a:r>
                        <a:rPr lang="ru-RU" sz="1000" spc="-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деятельности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0">
                <a:tc>
                  <a:txBody>
                    <a:bodyPr/>
                    <a:lstStyle/>
                    <a:p>
                      <a:pPr marL="27305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1.2.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Отток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всего,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т.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1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</a:t>
                      </a:r>
                      <a:r>
                        <a:rPr lang="ru-RU" sz="1000" spc="1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000" spc="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направления</a:t>
                      </a:r>
                      <a:r>
                        <a:rPr lang="ru-RU" sz="1000" spc="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1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r>
                        <a:rPr lang="ru-RU" sz="1000" spc="1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</a:t>
                      </a:r>
                      <a:r>
                        <a:rPr lang="ru-RU" sz="1000" spc="1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7239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r>
                        <a:rPr lang="ru-RU" sz="1000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ru-RU" sz="1000" spc="-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</a:t>
                      </a:r>
                      <a:r>
                        <a:rPr lang="ru-RU" sz="1000" spc="-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текущей</a:t>
                      </a:r>
                      <a:r>
                        <a:rPr lang="ru-RU" sz="1000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деятельности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748">
                <a:tc>
                  <a:txBody>
                    <a:bodyPr/>
                    <a:lstStyle/>
                    <a:p>
                      <a:pPr marL="27305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Сальдо</a:t>
                      </a:r>
                      <a:r>
                        <a:rPr lang="ru-RU" sz="1000" b="1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b="1" spc="-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потоков</a:t>
                      </a:r>
                      <a:r>
                        <a:rPr lang="ru-RU" sz="1000" b="1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</a:t>
                      </a:r>
                      <a:r>
                        <a:rPr lang="ru-RU" sz="1000" b="1" spc="-1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текущих</a:t>
                      </a:r>
                      <a:r>
                        <a:rPr lang="ru-RU" sz="1000" b="1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операций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4445" algn="ctr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стр. 1.1–1.2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309">
                <a:tc gridSpan="3">
                  <a:txBody>
                    <a:bodyPr/>
                    <a:lstStyle/>
                    <a:p>
                      <a:pPr marL="1005840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Инвестиционная деятельность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910">
                <a:tc>
                  <a:txBody>
                    <a:bodyPr/>
                    <a:lstStyle/>
                    <a:p>
                      <a:pPr marL="27305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2.1.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Приток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всего,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т.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1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</a:t>
                      </a:r>
                      <a:r>
                        <a:rPr lang="ru-RU" sz="1000" spc="25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000" spc="2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2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поступлений</a:t>
                      </a:r>
                      <a:r>
                        <a:rPr lang="ru-RU" sz="1000" spc="2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</a:t>
                      </a:r>
                      <a:r>
                        <a:rPr lang="ru-RU" sz="1000" spc="2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ф.</a:t>
                      </a:r>
                      <a:r>
                        <a:rPr lang="ru-RU" sz="1000" spc="2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r>
                        <a:rPr lang="ru-RU" sz="1000" spc="2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619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инвестиционной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деятельности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0">
                <a:tc>
                  <a:txBody>
                    <a:bodyPr/>
                    <a:lstStyle/>
                    <a:p>
                      <a:pPr marL="27305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2.2.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Отток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всего,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т.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</a:t>
                      </a:r>
                      <a:r>
                        <a:rPr lang="ru-RU" sz="1000" spc="-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000" spc="-5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направления</a:t>
                      </a:r>
                      <a:r>
                        <a:rPr lang="ru-RU" sz="1000" spc="-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-5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7084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ф.</a:t>
                      </a:r>
                      <a:r>
                        <a:rPr lang="ru-RU" sz="1000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r>
                        <a:rPr lang="ru-RU" sz="1000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ru-RU" sz="1000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</a:t>
                      </a:r>
                      <a:r>
                        <a:rPr lang="ru-RU" sz="1000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инвестиционной</a:t>
                      </a:r>
                      <a:r>
                        <a:rPr lang="ru-RU" sz="1000" spc="-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деятельности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201">
                <a:tc>
                  <a:txBody>
                    <a:bodyPr/>
                    <a:lstStyle/>
                    <a:p>
                      <a:pPr marL="27305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2.3.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Сальдо</a:t>
                      </a:r>
                      <a:r>
                        <a:rPr lang="ru-RU" sz="1000" b="1" spc="35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b="1" spc="35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потоков</a:t>
                      </a:r>
                      <a:r>
                        <a:rPr lang="ru-RU" sz="1000" b="1" spc="35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</a:t>
                      </a:r>
                      <a:r>
                        <a:rPr lang="ru-RU" sz="1000" b="1" spc="35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инвестиционных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6195">
                        <a:lnSpc>
                          <a:spcPts val="1095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операций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4445" algn="ctr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стр. 2.1–2.2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0">
                <a:tc gridSpan="3">
                  <a:txBody>
                    <a:bodyPr/>
                    <a:lstStyle/>
                    <a:p>
                      <a:pPr marL="1138555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Финансовая деятельность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910">
                <a:tc>
                  <a:txBody>
                    <a:bodyPr/>
                    <a:lstStyle/>
                    <a:p>
                      <a:pPr marL="27305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Приток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всего,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т.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1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</a:t>
                      </a:r>
                      <a:r>
                        <a:rPr lang="ru-RU" sz="1000" spc="21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000" spc="2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2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поступлений</a:t>
                      </a:r>
                      <a:r>
                        <a:rPr lang="ru-RU" sz="1000" spc="2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</a:t>
                      </a:r>
                      <a:r>
                        <a:rPr lang="ru-RU" sz="1000" spc="2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ф.</a:t>
                      </a:r>
                      <a:r>
                        <a:rPr lang="ru-RU" sz="1000" spc="2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r>
                        <a:rPr lang="ru-RU" sz="1000" spc="2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7239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</a:t>
                      </a:r>
                      <a:r>
                        <a:rPr lang="ru-RU" sz="1000" spc="-1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финансовой деятельности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0">
                <a:tc>
                  <a:txBody>
                    <a:bodyPr/>
                    <a:lstStyle/>
                    <a:p>
                      <a:pPr marL="27305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3.2.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Отток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всего,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</a:t>
                      </a:r>
                      <a:r>
                        <a:rPr lang="ru-RU" sz="1000" spc="-3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т.</a:t>
                      </a:r>
                      <a:r>
                        <a:rPr lang="ru-RU" sz="1000" spc="-2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</a:t>
                      </a:r>
                      <a:r>
                        <a:rPr lang="ru-RU" sz="1000" spc="-4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000" spc="-3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направления</a:t>
                      </a:r>
                      <a:r>
                        <a:rPr lang="ru-RU" sz="1000" spc="-3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spc="-3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7084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</a:t>
                      </a:r>
                      <a:r>
                        <a:rPr lang="ru-RU" sz="1000" spc="-6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ф.</a:t>
                      </a:r>
                      <a:r>
                        <a:rPr lang="ru-RU" sz="1000" spc="-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r>
                        <a:rPr lang="ru-RU" sz="1000" spc="-6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ru-RU" sz="1000" spc="-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</a:t>
                      </a:r>
                      <a:r>
                        <a:rPr lang="ru-RU" sz="1000" spc="-6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финансовой</a:t>
                      </a:r>
                      <a:r>
                        <a:rPr lang="ru-RU" sz="1000" spc="-6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деятельности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535">
                <a:tc>
                  <a:txBody>
                    <a:bodyPr/>
                    <a:lstStyle/>
                    <a:p>
                      <a:pPr marL="24130" marR="26670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80"/>
                        </a:lnSpc>
                        <a:spcAft>
                          <a:spcPts val="0"/>
                        </a:spcAft>
                        <a:tabLst>
                          <a:tab pos="602615" algn="l"/>
                          <a:tab pos="1325880" algn="l"/>
                          <a:tab pos="1938655" algn="l"/>
                          <a:tab pos="2209800" algn="l"/>
                        </a:tabLs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Сальдо	денежных	потоков	от	финансовых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619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операций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4445" algn="ctr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стр. 3.1–3.2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733">
                <a:tc>
                  <a:txBody>
                    <a:bodyPr/>
                    <a:lstStyle/>
                    <a:p>
                      <a:pPr marL="24130" marR="90170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Общий</a:t>
                      </a:r>
                      <a:r>
                        <a:rPr lang="ru-RU" sz="1000" b="1" spc="5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результат</a:t>
                      </a:r>
                      <a:r>
                        <a:rPr lang="ru-RU" sz="1000" b="1" spc="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b="1" spc="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потоков</a:t>
                      </a:r>
                      <a:r>
                        <a:rPr lang="ru-RU" sz="1000" b="1" spc="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</a:t>
                      </a:r>
                      <a:r>
                        <a:rPr lang="ru-RU" sz="1000" b="1" spc="15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6195" marR="146050">
                        <a:lnSpc>
                          <a:spcPct val="103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видам</a:t>
                      </a:r>
                      <a:r>
                        <a:rPr lang="ru-RU" sz="1000" b="1" spc="16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деятельности:</a:t>
                      </a:r>
                      <a:r>
                        <a:rPr lang="ru-RU" sz="1000" b="1" spc="16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приток</a:t>
                      </a:r>
                      <a:r>
                        <a:rPr lang="ru-RU" sz="1000" b="1" spc="1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(+),</a:t>
                      </a:r>
                      <a:r>
                        <a:rPr lang="ru-RU" sz="1000" b="1" spc="1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отток</a:t>
                      </a:r>
                      <a:r>
                        <a:rPr lang="ru-RU" sz="1000" b="1" spc="12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(–)</a:t>
                      </a:r>
                      <a:r>
                        <a:rPr lang="ru-RU" sz="1000" b="1" spc="-23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(стр. 1.3+2.3+3.3)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0">
                <a:tc>
                  <a:txBody>
                    <a:bodyPr/>
                    <a:lstStyle/>
                    <a:p>
                      <a:pPr marL="24130" marR="90170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Остатки</a:t>
                      </a:r>
                      <a:r>
                        <a:rPr lang="ru-RU" sz="1000" b="1" spc="9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b="1" spc="1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r>
                        <a:rPr lang="ru-RU" sz="1000" b="1" spc="9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</a:t>
                      </a:r>
                      <a:r>
                        <a:rPr lang="ru-RU" sz="1000" b="1" spc="1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начало</a:t>
                      </a:r>
                      <a:r>
                        <a:rPr lang="ru-RU" sz="1000" b="1" spc="9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39">
                <a:tc>
                  <a:txBody>
                    <a:bodyPr/>
                    <a:lstStyle/>
                    <a:p>
                      <a:pPr marL="24130" marR="90170" algn="ctr">
                        <a:lnSpc>
                          <a:spcPts val="92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25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Остатки</a:t>
                      </a:r>
                      <a:r>
                        <a:rPr lang="ru-RU" sz="1000" b="1" spc="9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b="1" spc="9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r>
                        <a:rPr lang="ru-RU" sz="1000" b="1" spc="9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</a:t>
                      </a:r>
                      <a:r>
                        <a:rPr lang="ru-RU" sz="1000" b="1" spc="9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конец</a:t>
                      </a:r>
                      <a:r>
                        <a:rPr lang="ru-RU" sz="1000" b="1" spc="9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250">
                <a:tc>
                  <a:txBody>
                    <a:bodyPr/>
                    <a:lstStyle/>
                    <a:p>
                      <a:pPr marL="24130" marR="90170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Изменение</a:t>
                      </a:r>
                      <a:r>
                        <a:rPr lang="ru-RU" sz="1000" b="1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остатка</a:t>
                      </a:r>
                      <a:r>
                        <a:rPr lang="ru-RU" sz="1000" b="1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денежных</a:t>
                      </a:r>
                      <a:r>
                        <a:rPr lang="ru-RU" sz="1000" b="1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средств</a:t>
                      </a:r>
                      <a:r>
                        <a:rPr lang="ru-RU" sz="1000" b="1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</a:t>
                      </a:r>
                      <a:r>
                        <a:rPr lang="ru-RU" sz="1000" b="1" spc="-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период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4445" algn="ctr">
                        <a:lnSpc>
                          <a:spcPts val="98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равно</a:t>
                      </a:r>
                      <a:r>
                        <a:rPr lang="ru-RU" sz="1000" b="1" spc="-15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п.</a:t>
                      </a:r>
                      <a:r>
                        <a:rPr lang="ru-RU" sz="1000" b="1" spc="-1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926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00062"/>
            <a:ext cx="7886700" cy="1325563"/>
          </a:xfrm>
        </p:spPr>
        <p:txBody>
          <a:bodyPr>
            <a:noAutofit/>
          </a:bodyPr>
          <a:lstStyle/>
          <a:p>
            <a:r>
              <a:rPr lang="ru-RU" sz="2500" dirty="0" smtClean="0"/>
              <a:t>Показатели динамики и структуры денежных потоков в разрезе отдельных операций можно дополнить расчетом показателей структуры денежных потоков</a:t>
            </a: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780928"/>
            <a:ext cx="7886700" cy="4351338"/>
          </a:xfrm>
        </p:spPr>
        <p:txBody>
          <a:bodyPr/>
          <a:lstStyle/>
          <a:p>
            <a:r>
              <a:rPr lang="ru-RU" dirty="0" smtClean="0"/>
              <a:t>доля притоков денежных средств от каждого вида деятельности в общей величине поступлений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доля оттоков денежных средств по каждому виду </a:t>
            </a:r>
            <a:r>
              <a:rPr lang="ru-RU" dirty="0" smtClean="0"/>
              <a:t>деятельности </a:t>
            </a:r>
            <a:r>
              <a:rPr lang="ru-RU" dirty="0"/>
              <a:t>в общей величине </a:t>
            </a:r>
            <a:r>
              <a:rPr lang="ru-RU" dirty="0" smtClean="0"/>
              <a:t>оттоков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доля сальдо денежных потоков по каждому виду </a:t>
            </a:r>
            <a:r>
              <a:rPr lang="ru-RU" dirty="0" smtClean="0"/>
              <a:t>деятельности </a:t>
            </a:r>
            <a:r>
              <a:rPr lang="ru-RU" dirty="0"/>
              <a:t>в общем результате движения денежных потоков предприятия</a:t>
            </a:r>
          </a:p>
        </p:txBody>
      </p:sp>
    </p:spTree>
    <p:extLst>
      <p:ext uri="{BB962C8B-B14F-4D97-AF65-F5344CB8AC3E}">
        <p14:creationId xmlns:p14="http://schemas.microsoft.com/office/powerpoint/2010/main" val="163277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Косвенный метод анализа денежных потоков</a:t>
            </a:r>
            <a:br>
              <a:rPr lang="ru-RU" b="1" i="1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916832"/>
            <a:ext cx="813690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/>
              <a:t>Анализ движения денежных потоков косвенным методом основан на преобразовании величины чистой прибыли в величину изменения денежных средств и проводится с привлечением информации бухгалтерского баланса, отчета о финансовых результатах, приложения к балансу.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71319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277813"/>
            <a:ext cx="7067128" cy="6302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3600" dirty="0" smtClean="0"/>
              <a:t>Наиболее существенные корректировки</a:t>
            </a:r>
            <a:r>
              <a:rPr lang="ru-RU" altLang="ru-RU" sz="4000" dirty="0" smtClean="0"/>
              <a:t> 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68888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Прибавляются к чистой прибыли: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а) начисленная за период амортизация основных фондов и нематериальных активов;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б) уменьшение дебиторской задолженности;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в) уменьшение остатков товарно-материальных ценностей (ТМЦ);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г) уменьшение расходов будущих периодов;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д) увеличение кредиторской задолженности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е) уменьшение НДС по приобретенным ценностям и др. </a:t>
            </a:r>
          </a:p>
        </p:txBody>
      </p:sp>
    </p:spTree>
    <p:extLst>
      <p:ext uri="{BB962C8B-B14F-4D97-AF65-F5344CB8AC3E}">
        <p14:creationId xmlns:p14="http://schemas.microsoft.com/office/powerpoint/2010/main" val="315997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23728" y="277813"/>
            <a:ext cx="6563072" cy="6302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3600" dirty="0" smtClean="0"/>
              <a:t>Наиболее существенные корректировки</a:t>
            </a:r>
            <a:r>
              <a:rPr lang="ru-RU" altLang="ru-RU" sz="4000" dirty="0" smtClean="0"/>
              <a:t> 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688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Вычитаются из чистой прибыли: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а) переоценка основных средств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б) увеличение дебиторской задолженности;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в) увеличение остатков ТМЦ;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г) увеличение расходов будущих периодов;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д) уменьшение кредиторской задолженности;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е) использование резервов;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ж) увеличение НДС по приобретенным ценностям и т. п. </a:t>
            </a:r>
          </a:p>
        </p:txBody>
      </p:sp>
    </p:spTree>
    <p:extLst>
      <p:ext uri="{BB962C8B-B14F-4D97-AF65-F5344CB8AC3E}">
        <p14:creationId xmlns:p14="http://schemas.microsoft.com/office/powerpoint/2010/main" val="165844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591985" cy="1468800"/>
          </a:xfrm>
        </p:spPr>
        <p:txBody>
          <a:bodyPr/>
          <a:lstStyle/>
          <a:p>
            <a:r>
              <a:rPr lang="ru-RU" dirty="0" smtClean="0"/>
              <a:t>Оценка качества денежных потоков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331640" y="2708920"/>
            <a:ext cx="6591985" cy="2016224"/>
          </a:xfrm>
        </p:spPr>
        <p:txBody>
          <a:bodyPr>
            <a:noAutofit/>
          </a:bodyPr>
          <a:lstStyle/>
          <a:p>
            <a:pPr marL="342900" indent="-342900">
              <a:buFontTx/>
              <a:buChar char="-"/>
            </a:pPr>
            <a:r>
              <a:rPr lang="ru-RU" sz="3200" dirty="0" smtClean="0"/>
              <a:t>Коэффициенты</a:t>
            </a:r>
          </a:p>
          <a:p>
            <a:endParaRPr lang="ru-RU" sz="3200" dirty="0" smtClean="0"/>
          </a:p>
          <a:p>
            <a:pPr marL="342900" indent="-342900">
              <a:buFontTx/>
              <a:buChar char="-"/>
            </a:pPr>
            <a:r>
              <a:rPr lang="ru-RU" sz="3200" dirty="0" smtClean="0"/>
              <a:t>Показатели рентабельности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6981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5425" y="404664"/>
            <a:ext cx="6589200" cy="1280890"/>
          </a:xfrm>
        </p:spPr>
        <p:txBody>
          <a:bodyPr/>
          <a:lstStyle/>
          <a:p>
            <a:r>
              <a:rPr lang="ru-RU" dirty="0" smtClean="0"/>
              <a:t>Ликвидный денежный поток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1582341"/>
            <a:ext cx="705678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ЛДП = (ДК1 + КК1 - ДС1) - (ДК0 + КК0 - ДС0),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где </a:t>
            </a:r>
            <a:r>
              <a:rPr lang="ru-RU" sz="2400" dirty="0"/>
              <a:t>ДК</a:t>
            </a:r>
            <a:r>
              <a:rPr lang="ru-RU" dirty="0"/>
              <a:t>1 и </a:t>
            </a:r>
            <a:r>
              <a:rPr lang="ru-RU" sz="2400" dirty="0"/>
              <a:t>ДК</a:t>
            </a:r>
            <a:r>
              <a:rPr lang="ru-RU" dirty="0"/>
              <a:t>0 — долгосрочные кредиты на конец и начало расчетного пе­риода;</a:t>
            </a:r>
          </a:p>
          <a:p>
            <a:endParaRPr lang="ru-RU" dirty="0"/>
          </a:p>
          <a:p>
            <a:r>
              <a:rPr lang="ru-RU" sz="2400" dirty="0"/>
              <a:t>КК</a:t>
            </a:r>
            <a:r>
              <a:rPr lang="ru-RU" dirty="0"/>
              <a:t>1 и </a:t>
            </a:r>
            <a:r>
              <a:rPr lang="ru-RU" sz="2400" dirty="0"/>
              <a:t>КК</a:t>
            </a:r>
            <a:r>
              <a:rPr lang="ru-RU" dirty="0"/>
              <a:t>0 — краткосрочные кредиты на коней и начало расчетного пе­риода;</a:t>
            </a:r>
          </a:p>
          <a:p>
            <a:endParaRPr lang="ru-RU" dirty="0"/>
          </a:p>
          <a:p>
            <a:r>
              <a:rPr lang="ru-RU" sz="2400" dirty="0"/>
              <a:t>ДС</a:t>
            </a:r>
            <a:r>
              <a:rPr lang="ru-RU" dirty="0"/>
              <a:t>1 и </a:t>
            </a:r>
            <a:r>
              <a:rPr lang="ru-RU" sz="2400" dirty="0"/>
              <a:t>ДС</a:t>
            </a:r>
            <a:r>
              <a:rPr lang="ru-RU" dirty="0"/>
              <a:t>0 - денежные средства, находящиеся в кассе на расчетном, валютном и иных счетах на конец и начало периода.</a:t>
            </a:r>
          </a:p>
        </p:txBody>
      </p:sp>
    </p:spTree>
    <p:extLst>
      <p:ext uri="{BB962C8B-B14F-4D97-AF65-F5344CB8AC3E}">
        <p14:creationId xmlns:p14="http://schemas.microsoft.com/office/powerpoint/2010/main" val="406927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04664"/>
            <a:ext cx="5112568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7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66ce4635baf9593ef16bad373e0a66e6033bbf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857</TotalTime>
  <Words>1045</Words>
  <Application>Microsoft Office PowerPoint</Application>
  <PresentationFormat>Экран (4:3)</PresentationFormat>
  <Paragraphs>199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Century Gothic</vt:lpstr>
      <vt:lpstr>Times New Roman</vt:lpstr>
      <vt:lpstr>Wingdings</vt:lpstr>
      <vt:lpstr>Wingdings 3</vt:lpstr>
      <vt:lpstr>Легкий дым</vt:lpstr>
      <vt:lpstr>Презентация PowerPoint</vt:lpstr>
      <vt:lpstr>Показатели этого раздела позволяют получить ответы на следующий вопрос: </vt:lpstr>
      <vt:lpstr>Цель анализа денежных потоков</vt:lpstr>
      <vt:lpstr>Задачи анализа денежных потоков</vt:lpstr>
      <vt:lpstr>Основные этапы и возможности анализа денежных потоков</vt:lpstr>
      <vt:lpstr>Терминология:</vt:lpstr>
      <vt:lpstr>Денежные потоки</vt:lpstr>
      <vt:lpstr>Денежные потоки</vt:lpstr>
      <vt:lpstr>Информационная база анализа денежных потоков -  «Отчет о движении денежных средств» (форма № 4). </vt:lpstr>
      <vt:lpstr>Форма отчета о движении денежных средств</vt:lpstr>
      <vt:lpstr>Презентация PowerPoint</vt:lpstr>
      <vt:lpstr>Презентация PowerPoint</vt:lpstr>
      <vt:lpstr>Презентация PowerPoint</vt:lpstr>
      <vt:lpstr> Прямой метод анализа денежных потоков</vt:lpstr>
      <vt:lpstr>Прямой метод анализа денежных потоков</vt:lpstr>
      <vt:lpstr>Расчет чистого денежного потока по предприятию в целом, отдельным структурным его подразделениям (центрам ответственности), различным видам хозяйственной деятельности или отдельным хозяйственным операциям осуществляется по следующей формуле:</vt:lpstr>
      <vt:lpstr>Оценка движения денежных средств прямым методом</vt:lpstr>
      <vt:lpstr>Показатели динамики и структуры денежных потоков в разрезе отдельных операций можно дополнить расчетом показателей структуры денежных потоков</vt:lpstr>
      <vt:lpstr>Косвенный метод анализа денежных потоков </vt:lpstr>
      <vt:lpstr>Наиболее существенные корректировки </vt:lpstr>
      <vt:lpstr>Наиболее существенные корректировки </vt:lpstr>
      <vt:lpstr>Оценка качества денежных потоков</vt:lpstr>
      <vt:lpstr>Ликвидный денежный поток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и анализ денежных потоков организации</dc:title>
  <dc:creator>User</dc:creator>
  <cp:lastModifiedBy>Ослопова Марина</cp:lastModifiedBy>
  <cp:revision>41</cp:revision>
  <cp:lastPrinted>2024-05-07T03:04:48Z</cp:lastPrinted>
  <dcterms:created xsi:type="dcterms:W3CDTF">2007-09-30T06:07:59Z</dcterms:created>
  <dcterms:modified xsi:type="dcterms:W3CDTF">2024-05-07T03:06:45Z</dcterms:modified>
</cp:coreProperties>
</file>