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78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23" r:id="rId65"/>
    <p:sldId id="319" r:id="rId66"/>
    <p:sldId id="320" r:id="rId67"/>
    <p:sldId id="321" r:id="rId68"/>
    <p:sldId id="322" r:id="rId6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620689"/>
            <a:ext cx="8280919" cy="531397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sz="3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692696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Сущность и особенности маркетинговых коммуникаций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582341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>
                <a:solidFill>
                  <a:srgbClr val="FF0000"/>
                </a:solidFill>
              </a:rPr>
              <a:t>Маркетинговые коммуникации </a:t>
            </a:r>
            <a:r>
              <a:rPr lang="ru-RU" sz="2400" dirty="0"/>
              <a:t>– единый комплекс, объединяющий участников, каналы  и приемы коммуникаций, направленный на установление и поддержание определенных взаимоотношений  туристского предприятия с адресатами коммуникаций  посредством формирования у последних благоприятных для коммуникатора психологических установок в рамках и с целью достижения его маркетинговых целей.</a:t>
            </a:r>
          </a:p>
        </p:txBody>
      </p:sp>
    </p:spTree>
    <p:extLst>
      <p:ext uri="{BB962C8B-B14F-4D97-AF65-F5344CB8AC3E}">
        <p14:creationId xmlns:p14="http://schemas.microsoft.com/office/powerpoint/2010/main" val="246948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66843"/>
            <a:ext cx="720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/>
              <a:t>В состав комплекса маркетинговых коммуникаций включаются элементы:</a:t>
            </a:r>
          </a:p>
          <a:p>
            <a:pPr marL="514350" indent="-514350">
              <a:buAutoNum type="arabicParenR"/>
            </a:pPr>
            <a:r>
              <a:rPr lang="ru-RU" sz="2400" b="1" dirty="0">
                <a:solidFill>
                  <a:srgbClr val="FF0000"/>
                </a:solidFill>
              </a:rPr>
              <a:t>РЕКЛАМА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–оплаченная форма неличного представления  туристского продукта  и формирования спроса на него, а также создания имиджа туристского предприятия.</a:t>
            </a:r>
          </a:p>
          <a:p>
            <a:pPr marL="514350" indent="-514350">
              <a:buAutoNum type="arabicParenR"/>
            </a:pPr>
            <a:r>
              <a:rPr lang="ru-RU" sz="2400" b="1" dirty="0">
                <a:solidFill>
                  <a:srgbClr val="FF0000"/>
                </a:solidFill>
              </a:rPr>
              <a:t>ЛИЧНАЯ ПРОДАЖА </a:t>
            </a:r>
            <a:r>
              <a:rPr lang="ru-RU" sz="2400" dirty="0"/>
              <a:t>– непосредственный контакт представителя  туристского предприятия с одним или несколькими потенциальными клиентами с целью представления  турпродукта и совершения продажи.</a:t>
            </a:r>
          </a:p>
        </p:txBody>
      </p:sp>
    </p:spTree>
    <p:extLst>
      <p:ext uri="{BB962C8B-B14F-4D97-AF65-F5344CB8AC3E}">
        <p14:creationId xmlns:p14="http://schemas.microsoft.com/office/powerpoint/2010/main" val="1192780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720840"/>
            <a:ext cx="7056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>
                <a:solidFill>
                  <a:srgbClr val="FF0000"/>
                </a:solidFill>
              </a:rPr>
              <a:t>СТИМУЛИРОВАНИЕ СБЫТА </a:t>
            </a:r>
            <a:r>
              <a:rPr lang="ru-RU" sz="2400" dirty="0"/>
              <a:t>–кратковременные побудительные меры поощрения покупки или продажи туристского продукта.</a:t>
            </a:r>
          </a:p>
          <a:p>
            <a:pPr>
              <a:buNone/>
            </a:pPr>
            <a:r>
              <a:rPr lang="ru-RU" sz="2400" dirty="0">
                <a:solidFill>
                  <a:srgbClr val="FF0000"/>
                </a:solidFill>
              </a:rPr>
              <a:t>СВЯЗИ с ОБЩЕСТВЕННОСТЬЮ </a:t>
            </a:r>
            <a:r>
              <a:rPr lang="ru-RU" sz="2400" dirty="0"/>
              <a:t>–деятельность, направленная на создание и поддержание доброжелательных отношений между турфирмой и общественностью, достижение взаимопонимания, основанного на правде, знании и полной информированности. </a:t>
            </a:r>
          </a:p>
        </p:txBody>
      </p:sp>
    </p:spTree>
    <p:extLst>
      <p:ext uri="{BB962C8B-B14F-4D97-AF65-F5344CB8AC3E}">
        <p14:creationId xmlns:p14="http://schemas.microsoft.com/office/powerpoint/2010/main" val="1328832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305342"/>
            <a:ext cx="76328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Особенности маркетинговых коммуникаций</a:t>
            </a:r>
          </a:p>
          <a:p>
            <a:r>
              <a:rPr lang="ru-RU" sz="2400" dirty="0">
                <a:solidFill>
                  <a:srgbClr val="FF0000"/>
                </a:solidFill>
              </a:rPr>
              <a:t>Целенаправленный характер </a:t>
            </a:r>
            <a:r>
              <a:rPr lang="ru-RU" sz="2400" dirty="0"/>
              <a:t>(направлены на определенные целевые аудитории)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Повторяющийся характер обращений </a:t>
            </a:r>
            <a:r>
              <a:rPr lang="ru-RU" sz="2400" dirty="0"/>
              <a:t>(рекламное объявление многократно дублируется и обеспечивает определенный уровень запоминаемости)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Комплексный характер воздействия </a:t>
            </a:r>
            <a:r>
              <a:rPr lang="ru-RU" sz="2400" dirty="0"/>
              <a:t>на целевые аудитории (реклама дополняется использованием инструментов стимулирования сбыта, личными продажами, участием в выставках)</a:t>
            </a:r>
          </a:p>
        </p:txBody>
      </p:sp>
    </p:spTree>
    <p:extLst>
      <p:ext uri="{BB962C8B-B14F-4D97-AF65-F5344CB8AC3E}">
        <p14:creationId xmlns:p14="http://schemas.microsoft.com/office/powerpoint/2010/main" val="1595341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90336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Широкое использование приемов убеждения</a:t>
            </a:r>
            <a:r>
              <a:rPr lang="ru-RU" sz="2400" dirty="0"/>
              <a:t>, которые могут базироваться как на серьезной аргументации, так и на эмоциональном воздействии на целевые аудитории.</a:t>
            </a:r>
          </a:p>
        </p:txBody>
      </p:sp>
    </p:spTree>
    <p:extLst>
      <p:ext uri="{BB962C8B-B14F-4D97-AF65-F5344CB8AC3E}">
        <p14:creationId xmlns:p14="http://schemas.microsoft.com/office/powerpoint/2010/main" val="224059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92696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Формирование коммуникационной политики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98656" y="1339027"/>
            <a:ext cx="77768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Коммуникационная политика </a:t>
            </a:r>
            <a:r>
              <a:rPr lang="ru-RU" sz="2400" dirty="0"/>
              <a:t>– система целенаправленных действий по установлению и развитию коммуникационных  связей между предприятием и целевыми аудиториями. </a:t>
            </a:r>
          </a:p>
          <a:p>
            <a:r>
              <a:rPr lang="ru-RU" sz="2400" dirty="0"/>
              <a:t>Процесс формирования коммуникационной политики включает ряд этапов: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Определение целевых аудиторий коммуникаций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Установление целей коммуникаций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Выбор структуры комплекса коммуникаций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Разработка бюджета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Анализ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3896438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80728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Определение целевых аудиторий </a:t>
            </a:r>
            <a:r>
              <a:rPr lang="ru-RU" sz="2800" dirty="0"/>
              <a:t>–выбор тех из них, которым адресована коммуникационная политика.</a:t>
            </a:r>
          </a:p>
          <a:p>
            <a:r>
              <a:rPr lang="ru-RU" sz="2800" dirty="0"/>
              <a:t>Целевыми аудиториями являются: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Персонал предприятия </a:t>
            </a:r>
            <a:r>
              <a:rPr lang="ru-RU" sz="2800" dirty="0"/>
              <a:t>–коммуникационная политика направлена на сотрудников, чья ответная реакция выражается в улучшении отношения к организации и потребителям.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Действительные и потенциальные потребители (целевой рынок)</a:t>
            </a:r>
          </a:p>
        </p:txBody>
      </p:sp>
    </p:spTree>
    <p:extLst>
      <p:ext uri="{BB962C8B-B14F-4D97-AF65-F5344CB8AC3E}">
        <p14:creationId xmlns:p14="http://schemas.microsoft.com/office/powerpoint/2010/main" val="3727020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5402" y="908720"/>
            <a:ext cx="70567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Деловые партнеры</a:t>
            </a:r>
            <a:r>
              <a:rPr lang="ru-RU" sz="2800" dirty="0"/>
              <a:t>- поставщики, торговые посредники, рекламные агентства. 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Контактные аудитории </a:t>
            </a:r>
            <a:r>
              <a:rPr lang="ru-RU" sz="2800" dirty="0"/>
              <a:t>–это организации, не принимающие участия в деятельности фирмы, но способные при определенных условиях воздействовать на его продвижение  к поставленным целям. Например: банки, СМИ, </a:t>
            </a:r>
            <a:r>
              <a:rPr lang="ru-RU" sz="2800" dirty="0" err="1"/>
              <a:t>юридич</a:t>
            </a:r>
            <a:r>
              <a:rPr lang="ru-RU" sz="2800" dirty="0"/>
              <a:t>. компании, общественные организации.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Органы государственной власти</a:t>
            </a:r>
          </a:p>
        </p:txBody>
      </p:sp>
    </p:spTree>
    <p:extLst>
      <p:ext uri="{BB962C8B-B14F-4D97-AF65-F5344CB8AC3E}">
        <p14:creationId xmlns:p14="http://schemas.microsoft.com/office/powerpoint/2010/main" val="86803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124744"/>
            <a:ext cx="71287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Выбор целевых аудиторий определяет цели коммуникаций:</a:t>
            </a:r>
          </a:p>
          <a:p>
            <a:pPr marL="514350" indent="-514350">
              <a:buAutoNum type="arabicParenR"/>
            </a:pPr>
            <a:r>
              <a:rPr lang="ru-RU" sz="2800" dirty="0">
                <a:solidFill>
                  <a:srgbClr val="FF0000"/>
                </a:solidFill>
              </a:rPr>
              <a:t>Развитие осведомленности</a:t>
            </a:r>
            <a:r>
              <a:rPr lang="ru-RU" sz="2800" dirty="0"/>
              <a:t>. В рамках реализации этой цели достигается узнаваемость названия компании и турпродуктов.</a:t>
            </a:r>
          </a:p>
          <a:p>
            <a:pPr marL="514350" indent="-514350">
              <a:buAutoNum type="arabicParenR"/>
            </a:pPr>
            <a:r>
              <a:rPr lang="ru-RU" sz="2800" dirty="0">
                <a:solidFill>
                  <a:srgbClr val="FF0000"/>
                </a:solidFill>
              </a:rPr>
              <a:t>Предоставление необходимой информации </a:t>
            </a:r>
            <a:r>
              <a:rPr lang="ru-RU" sz="2800" dirty="0"/>
              <a:t>позволит целевой аудитории расширить свои знания о деятельности компании.</a:t>
            </a:r>
          </a:p>
          <a:p>
            <a:pPr marL="514350" indent="-514350">
              <a:buAutoNum type="arabicParenR"/>
            </a:pPr>
            <a:r>
              <a:rPr lang="ru-RU" sz="2800" dirty="0">
                <a:solidFill>
                  <a:srgbClr val="FF0000"/>
                </a:solidFill>
              </a:rPr>
              <a:t>Создание положительного имиджа</a:t>
            </a:r>
          </a:p>
        </p:txBody>
      </p:sp>
    </p:spTree>
    <p:extLst>
      <p:ext uri="{BB962C8B-B14F-4D97-AF65-F5344CB8AC3E}">
        <p14:creationId xmlns:p14="http://schemas.microsoft.com/office/powerpoint/2010/main" val="2337179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980728"/>
            <a:ext cx="66247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Имидж </a:t>
            </a:r>
            <a:r>
              <a:rPr lang="ru-RU" sz="2800" dirty="0"/>
              <a:t>–это совокупность сознательных или несознательных представлений, образов, существующих у потребителей и общественности по отношению к данному предприятию или продукту.</a:t>
            </a:r>
          </a:p>
          <a:p>
            <a:r>
              <a:rPr lang="ru-RU" sz="2800" dirty="0"/>
              <a:t>По отношению к аудитории, у которой уже сложилось благожелательное отношение, целью коммуникаций является подтверждение имиджа.</a:t>
            </a:r>
          </a:p>
        </p:txBody>
      </p:sp>
    </p:spTree>
    <p:extLst>
      <p:ext uri="{BB962C8B-B14F-4D97-AF65-F5344CB8AC3E}">
        <p14:creationId xmlns:p14="http://schemas.microsoft.com/office/powerpoint/2010/main" val="2260213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20688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Достоинства</a:t>
            </a:r>
            <a:r>
              <a:rPr lang="ru-RU" sz="2000" dirty="0"/>
              <a:t> </a:t>
            </a:r>
            <a:r>
              <a:rPr lang="ru-RU" sz="2400" dirty="0"/>
              <a:t>и недостатки комплекса коммуникаций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772816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Достоинства рекламы:</a:t>
            </a:r>
          </a:p>
          <a:p>
            <a:r>
              <a:rPr lang="ru-RU" sz="3200" dirty="0"/>
              <a:t>Широкий охват аудитории, информирование целевых аудиторий о турпродукте, возможность повтора для одной и той же аудитории, мобильность, возможность корректировки, невысокие расходы на одного потенциального покупателя.</a:t>
            </a:r>
          </a:p>
        </p:txBody>
      </p:sp>
    </p:spTree>
    <p:extLst>
      <p:ext uri="{BB962C8B-B14F-4D97-AF65-F5344CB8AC3E}">
        <p14:creationId xmlns:p14="http://schemas.microsoft.com/office/powerpoint/2010/main" val="2494308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443841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Недостатки рекламы</a:t>
            </a:r>
          </a:p>
          <a:p>
            <a:r>
              <a:rPr lang="ru-RU" sz="2400" dirty="0"/>
              <a:t>Слабая связь с целевыми аудиториями, наличие бесполезной аудитории, </a:t>
            </a:r>
            <a:r>
              <a:rPr lang="ru-RU" sz="2400" dirty="0" err="1"/>
              <a:t>стандартизованность</a:t>
            </a:r>
            <a:r>
              <a:rPr lang="ru-RU" sz="2400" dirty="0"/>
              <a:t> рекламных обращений, высокие расходы.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Достоинства личной продажи</a:t>
            </a:r>
          </a:p>
          <a:p>
            <a:r>
              <a:rPr lang="ru-RU" sz="2400" dirty="0"/>
              <a:t>Возможности личностных коммуникаций, обратная связь с покупателем, возможность адаптации к требованиям отдельных сегментов, сокращение бесполезной аудитории, возможность непрерывной коммуникации с постоянными покупателями.</a:t>
            </a:r>
          </a:p>
        </p:txBody>
      </p:sp>
    </p:spTree>
    <p:extLst>
      <p:ext uri="{BB962C8B-B14F-4D97-AF65-F5344CB8AC3E}">
        <p14:creationId xmlns:p14="http://schemas.microsoft.com/office/powerpoint/2010/main" val="673412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20840"/>
            <a:ext cx="77768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Недостатки личной продажи</a:t>
            </a:r>
          </a:p>
          <a:p>
            <a:r>
              <a:rPr lang="ru-RU" sz="2400" dirty="0"/>
              <a:t>Высокие затраты, приходящиеся на одного потенциального покупателя, невозможность охвата большого, географически разбросанного рынка, большие затраты на привлечение и обучение персонала.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Достоинства стимулирования сбыта</a:t>
            </a:r>
          </a:p>
          <a:p>
            <a:r>
              <a:rPr lang="ru-RU" sz="2400" dirty="0"/>
              <a:t>Обеспечение быстрого влияния на рост продаж, повышение привлекательности покупки, побуждение потребителей к быстрому совершению покупки.</a:t>
            </a:r>
          </a:p>
        </p:txBody>
      </p:sp>
    </p:spTree>
    <p:extLst>
      <p:ext uri="{BB962C8B-B14F-4D97-AF65-F5344CB8AC3E}">
        <p14:creationId xmlns:p14="http://schemas.microsoft.com/office/powerpoint/2010/main" val="4153425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909917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Недостатки стимулирования сбыта</a:t>
            </a:r>
          </a:p>
          <a:p>
            <a:r>
              <a:rPr lang="ru-RU" sz="2400" dirty="0"/>
              <a:t>Краткосрочность, высокие расходы, сложность определения эффективности.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Достоинства </a:t>
            </a:r>
            <a:r>
              <a:rPr lang="en-US" sz="2400" dirty="0">
                <a:solidFill>
                  <a:srgbClr val="FF0000"/>
                </a:solidFill>
              </a:rPr>
              <a:t>PR 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dirty="0"/>
              <a:t>Предоставление целевым аудиториям достоверной информации, широкий охват рынка, долгосрочность воздействия на целевые аудитории, объективное восприятие целевыми аудиториями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9985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90336"/>
            <a:ext cx="64807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Недостатки </a:t>
            </a:r>
            <a:r>
              <a:rPr lang="en-US" sz="2800" dirty="0">
                <a:solidFill>
                  <a:srgbClr val="FF0000"/>
                </a:solidFill>
              </a:rPr>
              <a:t>PR 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/>
              <a:t>Высокая стоимость мероприятий, эпизодический характер применения, отсутствие гарантий формирования благоприятного имиджа.</a:t>
            </a:r>
          </a:p>
        </p:txBody>
      </p:sp>
    </p:spTree>
    <p:extLst>
      <p:ext uri="{BB962C8B-B14F-4D97-AF65-F5344CB8AC3E}">
        <p14:creationId xmlns:p14="http://schemas.microsoft.com/office/powerpoint/2010/main" val="3581212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1196752"/>
            <a:ext cx="72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Рекламные кампании в туризме</a:t>
            </a:r>
          </a:p>
          <a:p>
            <a:endParaRPr lang="ru-RU" sz="2800" dirty="0"/>
          </a:p>
          <a:p>
            <a:r>
              <a:rPr lang="ru-RU" sz="2800" dirty="0"/>
              <a:t>Рекламные кампании – несколько рекламных мероприятий, объединенных одной целью (целями), охватывающих определенный период времени и распределенных  во времени так, чтобы одно рекламное мероприятие дополняло другие.</a:t>
            </a:r>
          </a:p>
        </p:txBody>
      </p:sp>
    </p:spTree>
    <p:extLst>
      <p:ext uri="{BB962C8B-B14F-4D97-AF65-F5344CB8AC3E}">
        <p14:creationId xmlns:p14="http://schemas.microsoft.com/office/powerpoint/2010/main" val="790480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8136904" cy="554461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400" b="1" dirty="0"/>
              <a:t>Рекламные кампании классифицируются по ряду признаков</a:t>
            </a:r>
            <a:r>
              <a:rPr lang="ru-RU" sz="2400" b="1" dirty="0" smtClean="0"/>
              <a:t>:</a:t>
            </a:r>
          </a:p>
          <a:p>
            <a:pPr marL="514350" indent="-514350"/>
            <a:r>
              <a:rPr lang="ru-RU" sz="2400" dirty="0"/>
              <a:t>Цели проведения (поддержка конкретного турпродукта, формирование имиджа предприятия)</a:t>
            </a:r>
          </a:p>
          <a:p>
            <a:pPr marL="514350" indent="-514350"/>
            <a:r>
              <a:rPr lang="ru-RU" sz="2400" dirty="0"/>
              <a:t>Территориальный охват (локальные, региональные, национальные, международные)</a:t>
            </a:r>
          </a:p>
          <a:p>
            <a:pPr marL="514350" indent="-514350"/>
            <a:r>
              <a:rPr lang="ru-RU" sz="2400" dirty="0"/>
              <a:t>Интенсивность (ровные рекламные мероприятия, распределяющиеся по времени равномерно, нарастающие, нисходящие)</a:t>
            </a:r>
          </a:p>
          <a:p>
            <a:pPr marL="514350" indent="-514350"/>
            <a:r>
              <a:rPr lang="ru-RU" sz="2400" dirty="0"/>
              <a:t>Диапазон используемых средств распространения рекламы (моно-кампании –одно средство, </a:t>
            </a:r>
            <a:r>
              <a:rPr lang="ru-RU" sz="2400" dirty="0" err="1"/>
              <a:t>поликампании</a:t>
            </a:r>
            <a:r>
              <a:rPr lang="ru-RU" sz="2400" dirty="0"/>
              <a:t> –два или более)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116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560840" cy="5505792"/>
          </a:xfrm>
        </p:spPr>
        <p:txBody>
          <a:bodyPr/>
          <a:lstStyle/>
          <a:p>
            <a:pPr marL="45720" indent="0">
              <a:buNone/>
            </a:pPr>
            <a:r>
              <a:rPr lang="ru-RU" sz="2800" dirty="0"/>
              <a:t>Планирование и осуществление рекламных кампаний включает</a:t>
            </a:r>
            <a:r>
              <a:rPr lang="ru-RU" sz="2800" dirty="0" smtClean="0"/>
              <a:t>:</a:t>
            </a:r>
          </a:p>
          <a:p>
            <a:pPr marL="514350" indent="-514350">
              <a:buAutoNum type="arabicPeriod"/>
            </a:pPr>
            <a:r>
              <a:rPr lang="ru-RU" sz="2800" dirty="0"/>
              <a:t>Определение целей рекламной кампании.</a:t>
            </a:r>
          </a:p>
          <a:p>
            <a:pPr marL="514350" indent="-514350">
              <a:buAutoNum type="arabicPeriod"/>
            </a:pPr>
            <a:r>
              <a:rPr lang="ru-RU" sz="2800" dirty="0"/>
              <a:t>Разработка рекламного обращения.</a:t>
            </a:r>
          </a:p>
          <a:p>
            <a:pPr marL="514350" indent="-514350">
              <a:buAutoNum type="arabicPeriod"/>
            </a:pPr>
            <a:r>
              <a:rPr lang="ru-RU" sz="2800" dirty="0"/>
              <a:t>Выбор средств распространения рекламы.</a:t>
            </a:r>
          </a:p>
          <a:p>
            <a:pPr marL="514350" indent="-514350">
              <a:buAutoNum type="arabicPeriod"/>
            </a:pPr>
            <a:r>
              <a:rPr lang="ru-RU" sz="2800" dirty="0"/>
              <a:t>Формирование рекламного бюджета.</a:t>
            </a:r>
          </a:p>
          <a:p>
            <a:pPr marL="514350" indent="-514350">
              <a:buAutoNum type="arabicPeriod"/>
            </a:pPr>
            <a:r>
              <a:rPr lang="ru-RU" sz="2800" dirty="0"/>
              <a:t>Оценка эффективности рекламной деятельности.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997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476672"/>
            <a:ext cx="7317432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/>
              <a:t>Определение целей </a:t>
            </a:r>
            <a:r>
              <a:rPr lang="ru-RU" sz="2800" dirty="0"/>
              <a:t>рекламной кампании производится на основе проведения рекламных исследований, осуществляемых по следующим направлениям:</a:t>
            </a:r>
          </a:p>
          <a:p>
            <a:pPr marL="514350" indent="-514350">
              <a:buAutoNum type="arabicParenR"/>
            </a:pPr>
            <a:r>
              <a:rPr lang="ru-RU" sz="2800" dirty="0"/>
              <a:t>Анализ результатов предыдущей рекламной деятельности</a:t>
            </a:r>
          </a:p>
          <a:p>
            <a:pPr marL="514350" indent="-514350">
              <a:buAutoNum type="arabicParenR"/>
            </a:pPr>
            <a:r>
              <a:rPr lang="ru-RU" sz="2800" dirty="0"/>
              <a:t>Исследование потребителей</a:t>
            </a:r>
          </a:p>
          <a:p>
            <a:pPr marL="514350" indent="-514350">
              <a:buAutoNum type="arabicParenR"/>
            </a:pPr>
            <a:r>
              <a:rPr lang="ru-RU" sz="2800" dirty="0"/>
              <a:t>Изучение туристского продукта</a:t>
            </a:r>
          </a:p>
          <a:p>
            <a:pPr marL="514350" indent="-514350">
              <a:buAutoNum type="arabicParenR"/>
            </a:pPr>
            <a:r>
              <a:rPr lang="ru-RU" sz="2800" dirty="0"/>
              <a:t>Анализ рынка туризма</a:t>
            </a:r>
          </a:p>
          <a:p>
            <a:pPr marL="514350" indent="-514350">
              <a:buAutoNum type="arabicParenR"/>
            </a:pPr>
            <a:r>
              <a:rPr lang="ru-RU" sz="2800" dirty="0"/>
              <a:t>Оценка рынка рекламных услуг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4957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560840" cy="54337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/>
              <a:t>Цели рекламных кампаний:</a:t>
            </a:r>
          </a:p>
          <a:p>
            <a:pPr marL="514350" indent="-514350">
              <a:buAutoNum type="arabicParenR"/>
            </a:pPr>
            <a:r>
              <a:rPr lang="ru-RU" sz="2800" dirty="0"/>
              <a:t>Цели в области сбыта, которые должны привести к приросту объемов продаж или побудить потребителей к приобретению турпродукта.</a:t>
            </a:r>
          </a:p>
          <a:p>
            <a:pPr marL="514350" indent="-514350">
              <a:buAutoNum type="arabicParenR"/>
            </a:pPr>
            <a:r>
              <a:rPr lang="ru-RU" sz="2800" dirty="0"/>
              <a:t>Цели в области коммуникаций, направленные на передачу определенных  идей, формирование  имиджа предприятия, изменение потребительских привычек, что способствует росту уровня продаж в долгосрочном периоде.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918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8136904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2. Разработка рекламного обращения представляет собой средство рекламной коммуникации, имеющее конкретную форму (текстовую, визуальную, символическую)</a:t>
            </a:r>
          </a:p>
          <a:p>
            <a:pPr marL="0" indent="0">
              <a:buNone/>
            </a:pPr>
            <a:r>
              <a:rPr lang="ru-RU" sz="2800" dirty="0"/>
              <a:t>Рекламное обращение основано на модели </a:t>
            </a:r>
            <a:r>
              <a:rPr lang="en-US" sz="2800" dirty="0">
                <a:solidFill>
                  <a:srgbClr val="FF0000"/>
                </a:solidFill>
              </a:rPr>
              <a:t>AIDA</a:t>
            </a:r>
            <a:r>
              <a:rPr lang="en-US" sz="2800" dirty="0"/>
              <a:t> (Attention –</a:t>
            </a:r>
            <a:r>
              <a:rPr lang="ru-RU" sz="2800" dirty="0"/>
              <a:t>внимание, </a:t>
            </a:r>
            <a:r>
              <a:rPr lang="en-US" sz="2800" dirty="0"/>
              <a:t>Interest  -</a:t>
            </a:r>
            <a:r>
              <a:rPr lang="ru-RU" sz="2800" dirty="0"/>
              <a:t>интерес, </a:t>
            </a:r>
            <a:r>
              <a:rPr lang="en-US" sz="2800" dirty="0"/>
              <a:t>Desire </a:t>
            </a:r>
            <a:r>
              <a:rPr lang="ru-RU" sz="2800" dirty="0"/>
              <a:t> -желание, </a:t>
            </a:r>
            <a:r>
              <a:rPr lang="en-US" sz="2800" dirty="0"/>
              <a:t>Action -</a:t>
            </a:r>
            <a:r>
              <a:rPr lang="ru-RU" sz="2800" dirty="0"/>
              <a:t>действие</a:t>
            </a:r>
            <a:r>
              <a:rPr lang="en-US" sz="2800" dirty="0"/>
              <a:t>)</a:t>
            </a:r>
            <a:r>
              <a:rPr lang="ru-RU" sz="2800" dirty="0"/>
              <a:t>.</a:t>
            </a:r>
          </a:p>
          <a:p>
            <a:pPr marL="0" indent="0">
              <a:buNone/>
            </a:pPr>
            <a:r>
              <a:rPr lang="ru-RU" sz="2800" dirty="0"/>
              <a:t>В соответствии с моделью </a:t>
            </a:r>
            <a:r>
              <a:rPr lang="en-US" sz="2800" dirty="0"/>
              <a:t>AIDA </a:t>
            </a:r>
            <a:r>
              <a:rPr lang="ru-RU" sz="2800" dirty="0"/>
              <a:t>структура рекламного обращения включает: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рекламный слоган, вступительная часть, информационный блок, справочные сведения, эхо –фразу.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039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5433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Рекламный слоган </a:t>
            </a:r>
            <a:r>
              <a:rPr lang="ru-RU" sz="2800" dirty="0"/>
              <a:t>– краткая, броская, легко запоминающаяся фраза,  выражающая в концентрированном виде суть рекламного обращения. Например: высокие технологии в туризме, ас в туризме, гость прежде всего.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Вступительная часть</a:t>
            </a:r>
            <a:r>
              <a:rPr lang="ru-RU" sz="2800" dirty="0"/>
              <a:t>, как правило, «расшифровывает» слоган. Вступительная часть должна быть максимально краткой, но в нее необходимо заложить мотивы личной выгоды потребителя, новизны продукта, его уникальности, доступности.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796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352928" cy="557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Информационный блок </a:t>
            </a:r>
            <a:r>
              <a:rPr lang="ru-RU" sz="3200" dirty="0"/>
              <a:t>–основной текст, несет основную нагрузку по углублению интереса целевой аудитории к рекламируемому турпродукту, обеспечивает предоставление подробной и достоверной информации об объекте рекламирования, его характеристиках.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Справочные сведения </a:t>
            </a:r>
            <a:r>
              <a:rPr lang="ru-RU" sz="3200" dirty="0"/>
              <a:t>включают четкие данные о рекламодателе (фирменное наименование, товарный знак, адрес, телефоны, ссылки на лицензии и т.д.)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976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8208912" cy="58326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Эхо-фраза</a:t>
            </a:r>
            <a:r>
              <a:rPr lang="ru-RU" sz="2800" dirty="0"/>
              <a:t>, которая дословно или по смыслу повторяет слоган или основной мотив обращения. Например повторить слоган и торговую марку или просто торговую марку.</a:t>
            </a:r>
          </a:p>
          <a:p>
            <a:pPr marL="0" indent="0">
              <a:buNone/>
            </a:pPr>
            <a:r>
              <a:rPr lang="ru-RU" sz="2800" dirty="0"/>
              <a:t>3. Выбор средств распространения рекламы происходит на основе средств современного </a:t>
            </a:r>
            <a:r>
              <a:rPr lang="ru-RU" sz="2800" b="1" i="1" dirty="0" err="1"/>
              <a:t>медиапланирования</a:t>
            </a:r>
            <a:r>
              <a:rPr lang="ru-RU" sz="2800" b="1" i="1" dirty="0"/>
              <a:t>. Медиа –средства распространения информации.</a:t>
            </a:r>
          </a:p>
          <a:p>
            <a:pPr marL="0" indent="0">
              <a:buNone/>
            </a:pPr>
            <a:r>
              <a:rPr lang="ru-RU" sz="2800" dirty="0"/>
              <a:t>Выбор средств распространения рекламы осуществляется с целью выявления наиболее эффективного с точки зрения  затрат пути доведения желаемого числа рекламных обращений до целевой аудитории.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954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55057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/>
              <a:t>При выборе средств распространения рекламы необходимо учитывать факторы:</a:t>
            </a:r>
          </a:p>
          <a:p>
            <a:r>
              <a:rPr lang="ru-RU" sz="3200" dirty="0"/>
              <a:t>Соответствие средства распространения рекламы целям рекламной  кампании и особенностям целевой аудитории</a:t>
            </a:r>
            <a:r>
              <a:rPr lang="en-US" sz="3200" dirty="0"/>
              <a:t>;</a:t>
            </a:r>
            <a:endParaRPr lang="ru-RU" sz="3200" dirty="0"/>
          </a:p>
          <a:p>
            <a:r>
              <a:rPr lang="ru-RU" sz="3200" dirty="0"/>
              <a:t>Рекламная деятельность конкурентов;</a:t>
            </a:r>
          </a:p>
          <a:p>
            <a:r>
              <a:rPr lang="ru-RU" sz="3200" dirty="0"/>
              <a:t>Достоинства и недостатки отдельных средств распространения рекламы;</a:t>
            </a:r>
          </a:p>
          <a:p>
            <a:r>
              <a:rPr lang="ru-RU" sz="3200" dirty="0"/>
              <a:t>Стоимость рекламы.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320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5721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Окончательный выбор средств распространения рекламы конкретизируется в </a:t>
            </a:r>
            <a:r>
              <a:rPr lang="ru-RU" sz="2800" dirty="0" err="1"/>
              <a:t>медиаплане</a:t>
            </a:r>
            <a:r>
              <a:rPr lang="ru-RU" sz="2800" dirty="0"/>
              <a:t> с учетом основных параметров рекламы: </a:t>
            </a:r>
            <a:r>
              <a:rPr lang="ru-RU" sz="2800" dirty="0">
                <a:solidFill>
                  <a:srgbClr val="00B050"/>
                </a:solidFill>
              </a:rPr>
              <a:t>охват, частота, сила воздействия.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B050"/>
                </a:solidFill>
              </a:rPr>
              <a:t>Охват</a:t>
            </a:r>
            <a:r>
              <a:rPr lang="ru-RU" sz="2800" dirty="0"/>
              <a:t> –величина целевой аудитории, ознакомленной с рекламным обращением за определенный промежуток времени.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B050"/>
                </a:solidFill>
              </a:rPr>
              <a:t>Частота</a:t>
            </a:r>
            <a:r>
              <a:rPr lang="ru-RU" sz="2800" dirty="0"/>
              <a:t> – среднее число фактов воздействия рекламного обращения на целевую аудиторию за определенный промежуток времени.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9800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064896" cy="5433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rgbClr val="00B050"/>
                </a:solidFill>
              </a:rPr>
              <a:t>Сила воздействия </a:t>
            </a:r>
            <a:r>
              <a:rPr lang="ru-RU" sz="3600" dirty="0"/>
              <a:t>–эффект, который реклама производит на среднего представителя целевой аудитории. </a:t>
            </a:r>
          </a:p>
          <a:p>
            <a:pPr marL="0" indent="0">
              <a:buNone/>
            </a:pPr>
            <a:r>
              <a:rPr lang="ru-RU" sz="3600" dirty="0"/>
              <a:t>4. </a:t>
            </a:r>
            <a:r>
              <a:rPr lang="ru-RU" sz="3600" b="1" dirty="0"/>
              <a:t>Формирование рекламного бюджета </a:t>
            </a:r>
            <a:r>
              <a:rPr lang="ru-RU" sz="3600" dirty="0"/>
              <a:t>происходит путем определения общего объема средств на рекламу, распределения средств по направлениям и статьям расходов.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99169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80920" cy="5649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Методы формирования бюджета: </a:t>
            </a:r>
          </a:p>
          <a:p>
            <a:r>
              <a:rPr lang="ru-RU" sz="2400" dirty="0"/>
              <a:t>Финансирование «от возможностей» -турфирма выделяет на рекламу столько средств, сколько может себе позволить.</a:t>
            </a:r>
          </a:p>
          <a:p>
            <a:r>
              <a:rPr lang="ru-RU" sz="2400" dirty="0"/>
              <a:t>Фиксированного процента – отчисление на рекламу определенного процента от объема продаж.</a:t>
            </a:r>
          </a:p>
          <a:p>
            <a:r>
              <a:rPr lang="ru-RU" sz="2400" dirty="0"/>
              <a:t>Ориентация на конкурента – предполагает учет затрат на рекламу основных конкурентов.</a:t>
            </a:r>
          </a:p>
          <a:p>
            <a:r>
              <a:rPr lang="ru-RU" sz="2400" dirty="0"/>
              <a:t>Соответствия целям и задачам – размер бюджета определяется суммой затрат по каждому планируемому рекламному мероприятию.</a:t>
            </a:r>
          </a:p>
          <a:p>
            <a:r>
              <a:rPr lang="ru-RU" sz="2400" dirty="0"/>
              <a:t>Экспертный – основывается на оценках руководства турфирмы.</a:t>
            </a:r>
          </a:p>
        </p:txBody>
      </p:sp>
    </p:spTree>
    <p:extLst>
      <p:ext uri="{BB962C8B-B14F-4D97-AF65-F5344CB8AC3E}">
        <p14:creationId xmlns:p14="http://schemas.microsoft.com/office/powerpoint/2010/main" val="2654658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344816" cy="55778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dirty="0"/>
              <a:t>5. </a:t>
            </a:r>
            <a:r>
              <a:rPr lang="ru-RU" sz="3600" b="1" dirty="0"/>
              <a:t>Экономическая эффективность рекламы </a:t>
            </a:r>
            <a:r>
              <a:rPr lang="ru-RU" sz="3600" dirty="0"/>
              <a:t>чаще всего определяется путем измерения ее влияния на объем продаж (сравнение объема продаж до, во время и после проведения рекламной кампании)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116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776864" cy="536177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ЛИЧНАЯ ПРОДАЖА</a:t>
            </a:r>
          </a:p>
          <a:p>
            <a:pPr marL="45720" indent="0" algn="ctr">
              <a:buNone/>
            </a:pPr>
            <a:r>
              <a:rPr lang="ru-RU" sz="3600" b="1" dirty="0" smtClean="0"/>
              <a:t>Личная продажа основывается на устном личном представлении туристского продукта в ходе общения с одним или несколькими потенциальными покупателями.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348570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50579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Особенности личной продажи:</a:t>
            </a:r>
          </a:p>
          <a:p>
            <a:pPr marL="45720" indent="0">
              <a:buNone/>
            </a:pPr>
            <a:r>
              <a:rPr lang="ru-RU" sz="2800" dirty="0" smtClean="0"/>
              <a:t>Непосредственный прямой контакт между покупателем и продавцом</a:t>
            </a:r>
          </a:p>
          <a:p>
            <a:pPr marL="45720" indent="0">
              <a:buNone/>
            </a:pPr>
            <a:r>
              <a:rPr lang="ru-RU" sz="2800" dirty="0" smtClean="0"/>
              <a:t>Наличие двусторонней связи</a:t>
            </a:r>
          </a:p>
          <a:p>
            <a:pPr marL="45720" indent="0">
              <a:buNone/>
            </a:pPr>
            <a:r>
              <a:rPr lang="ru-RU" sz="2800" dirty="0" smtClean="0"/>
              <a:t>Личностный характер коммуникации позволяет установить долговременные личные отношения между продавцом  и покупателем</a:t>
            </a:r>
          </a:p>
          <a:p>
            <a:pPr marL="45720" indent="0">
              <a:buNone/>
            </a:pPr>
            <a:r>
              <a:rPr lang="ru-RU" sz="2800" dirty="0" smtClean="0"/>
              <a:t>Личная продажа самый дорогой инструмент комплекса продвижения в расчете на одного человека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90807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704856" cy="5688632"/>
          </a:xfrm>
        </p:spPr>
        <p:txBody>
          <a:bodyPr/>
          <a:lstStyle/>
          <a:p>
            <a:pPr marL="45720" indent="0">
              <a:buNone/>
            </a:pPr>
            <a:r>
              <a:rPr lang="ru-RU" sz="2800" dirty="0" smtClean="0"/>
              <a:t>Последовательные стадии личной продажи: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/>
              <a:t>Установление контакта с потенциальным клиентом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/>
              <a:t>Выявление потребности клиента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/>
              <a:t>Представление туристского продукта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/>
              <a:t>Преодоление возможных возражений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/>
              <a:t>Заключение сделки</a:t>
            </a:r>
          </a:p>
          <a:p>
            <a:pPr marL="502920" indent="-457200">
              <a:buFont typeface="+mj-lt"/>
              <a:buAutoNum type="arabicPeriod"/>
            </a:pPr>
            <a:r>
              <a:rPr lang="ru-RU" sz="2800" dirty="0" smtClean="0"/>
              <a:t>Последующий контакт  с клиентом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64835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Стимулирование сбыта – </a:t>
            </a:r>
            <a:r>
              <a:rPr lang="ru-RU" sz="3600" dirty="0" smtClean="0">
                <a:solidFill>
                  <a:schemeClr val="tx1"/>
                </a:solidFill>
              </a:rPr>
              <a:t>представляет собой набор инструментов, направленных на ускорение или увеличение продаж, усиление ответной реакции целевой аудитории, изменение ее отношения к туристскому продукту.</a:t>
            </a:r>
          </a:p>
          <a:p>
            <a:pPr marL="45720" indent="0" algn="ctr">
              <a:buNone/>
            </a:pP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71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560840" cy="55778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Целью стимулирования сбыта является достижение сильной и оперативной реакции покупателей, для эффективного представления товара и «оживления» снижающихся продаж.</a:t>
            </a:r>
          </a:p>
          <a:p>
            <a:r>
              <a:rPr lang="ru-RU" sz="3200" dirty="0" smtClean="0"/>
              <a:t>Целевыми аудиториями стимулирования сбыта являются: торговый персонал турфирмы, посредники, потребители.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925189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61448" cy="5433784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Стимулирование торгового персонала относится к сфере его мотивации в рамках внутреннего маркетинга и должно способствовать росту объемов продаж, повышению качества обслуживания потребителей, росту мастерства. Стимулирование персонала осуществляется с помощью материальных и нематериальных инструментов.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988498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5145752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Стимулирование посредников. Инструментами стимулирования посредников являются: выплаты прогрессивной комиссии, организация бесплатных рекламных поездок, совместная реклама,  обучение персонала, торговые конкурсы, вручение ценных подарков.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262214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52897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/>
              <a:t>Стимулирование потребителей. </a:t>
            </a:r>
            <a:r>
              <a:rPr lang="ru-RU" sz="2400" dirty="0"/>
              <a:t>Инструментами стимулирования </a:t>
            </a:r>
            <a:r>
              <a:rPr lang="ru-RU" sz="2400" dirty="0" smtClean="0"/>
              <a:t>потребителей являются</a:t>
            </a:r>
            <a:r>
              <a:rPr lang="ru-RU" sz="2400" dirty="0"/>
              <a:t> </a:t>
            </a:r>
            <a:r>
              <a:rPr lang="ru-RU" sz="2400" dirty="0" smtClean="0"/>
              <a:t>: скидки с цены, бонусные скидки, предоставление образцов (предложение потребителям товара бесплатно или на пробу), премии (майки, кружки,  сим карты, дорожные сумки и т.д.), зачетные талоны (талон по которому можно получить премию), купоны (сертификаты), «подкрепление» продукта (комплекс дополнительных услуг) информационные материалы, сувениры, поздравления, презентация продукта, продажа туров в кредит, анимация продаж (развлечение потребителей во </a:t>
            </a:r>
            <a:r>
              <a:rPr lang="ru-RU" sz="2400" smtClean="0"/>
              <a:t>время покупки).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5640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33195" y="692696"/>
            <a:ext cx="5966666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Связи с общественностью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3568" y="1700808"/>
            <a:ext cx="7704856" cy="4320480"/>
          </a:xfrm>
        </p:spPr>
        <p:txBody>
          <a:bodyPr>
            <a:normAutofit/>
          </a:bodyPr>
          <a:lstStyle/>
          <a:p>
            <a:r>
              <a:rPr lang="ru-RU" sz="2400" dirty="0"/>
              <a:t>направлены на сохранение и укрепление позиций </a:t>
            </a:r>
            <a:r>
              <a:rPr lang="ru-RU" sz="2400" dirty="0" smtClean="0"/>
              <a:t>предприятия </a:t>
            </a:r>
            <a:r>
              <a:rPr lang="ru-RU" sz="2400" dirty="0"/>
              <a:t>на основе </a:t>
            </a:r>
            <a:r>
              <a:rPr lang="ru-RU" sz="2400" dirty="0" smtClean="0"/>
              <a:t>изучения складывающегося общественного мнения и формирования доброжелательного отношения общественности к предприятию и его деятельности.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Общественность</a:t>
            </a:r>
            <a:r>
              <a:rPr lang="ru-RU" sz="2400" dirty="0" smtClean="0"/>
              <a:t> это аудитории, состоящие из сотрудников предприятия, лидеров общественного мнения, представителей властных  структур, участников общественных и политических движений, журналистов, поставщиков туристских услуг, инвесторов, потребителей.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33719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20688"/>
            <a:ext cx="5966666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Функции </a:t>
            </a:r>
            <a:r>
              <a:rPr lang="en-US" dirty="0" smtClean="0"/>
              <a:t>PR: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196752"/>
            <a:ext cx="7632848" cy="4680520"/>
          </a:xfrm>
        </p:spPr>
        <p:txBody>
          <a:bodyPr/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Информационная</a:t>
            </a:r>
            <a:r>
              <a:rPr lang="ru-RU" dirty="0" smtClean="0"/>
              <a:t> –связана с предоставлением достоверных и полных сведений о предприятии в целом;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Формирование имиджа </a:t>
            </a:r>
            <a:r>
              <a:rPr lang="ru-RU" dirty="0" smtClean="0"/>
              <a:t>–означает развитие имеющегося и постоянно обновляемого образа предприятия в общественном мнении;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Управленческая</a:t>
            </a:r>
            <a:r>
              <a:rPr lang="ru-RU" dirty="0" smtClean="0"/>
              <a:t> – направлена на регулирование позиции предприятия на рынке с учетом мнения общественности;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Сохранение жизнеспособности </a:t>
            </a:r>
            <a:r>
              <a:rPr lang="ru-RU" dirty="0" smtClean="0"/>
              <a:t>– предполагает проведение мероприятий по доверительному обоснованию необходимости и пользы деятельности предприятия для общества  в целом.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8098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620688"/>
            <a:ext cx="5966666" cy="82430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/>
              <a:t>Приемы деятельности компании по связям с общественностью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772816"/>
            <a:ext cx="8136904" cy="3672407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Формирование связей со средствами массовой информации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dirty="0" smtClean="0"/>
              <a:t>Основные приемы: инициирование информационных поводов, рассылка пресс-релизов, организация пресс-конференций, интервью руководителей.</a:t>
            </a:r>
          </a:p>
          <a:p>
            <a:pPr algn="l"/>
            <a:r>
              <a:rPr lang="ru-RU" dirty="0" smtClean="0">
                <a:solidFill>
                  <a:srgbClr val="FF0000"/>
                </a:solidFill>
              </a:rPr>
              <a:t>Взаимодействие с органами государственной власти и общественными организациями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Основные приемы: обеспечение соблюдения интересов (лоббирование), предоставление необходимой информации, выстраивание взаимодействия с лицами, играющими опр. роль в принятии важных для бизнеса решений.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73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764704"/>
            <a:ext cx="7416824" cy="5400600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chemeClr val="accent6"/>
                </a:solidFill>
              </a:rPr>
              <a:t>Организация и проведение специальных мероприятий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Основные приемы: участие в благотворительных акциях, спонсорство, конкурсы, выставки, участие в конференциях, </a:t>
            </a:r>
            <a:r>
              <a:rPr lang="en-US" dirty="0" smtClean="0">
                <a:solidFill>
                  <a:schemeClr val="tx1"/>
                </a:solidFill>
              </a:rPr>
              <a:t>workshop </a:t>
            </a:r>
            <a:r>
              <a:rPr lang="ru-RU" dirty="0" smtClean="0">
                <a:solidFill>
                  <a:schemeClr val="tx1"/>
                </a:solidFill>
              </a:rPr>
              <a:t>для туроператоров, проведения «Дня туризма» и т.д.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Взаимодействие с персоналом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Основные приемы: корпоративные мероприятия, тренинги для сотрудников, выпуск внутрикорпоративных изданий.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8958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272808" cy="864096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Правовое регулирование рекламы в сервисе и туризме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556792"/>
            <a:ext cx="7704856" cy="4464496"/>
          </a:xfrm>
        </p:spPr>
        <p:txBody>
          <a:bodyPr/>
          <a:lstStyle/>
          <a:p>
            <a:pPr algn="ctr"/>
            <a:r>
              <a:rPr lang="ru-RU" b="1" dirty="0" smtClean="0"/>
              <a:t>Основные документы, регламентирующие рекламную деятельность в сервисе и туризме:</a:t>
            </a:r>
          </a:p>
          <a:p>
            <a:pPr marL="457200" indent="-457200" algn="just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Федеральный закон «О рекламе» № 38-ФЗ от 13.03.06 </a:t>
            </a:r>
            <a:r>
              <a:rPr lang="ru-RU" dirty="0" smtClean="0"/>
              <a:t>регулирует отношения, возникающие в процессе производства, размещения и распространения рекламы на рынках товаров, работ и услуг.</a:t>
            </a:r>
          </a:p>
          <a:p>
            <a:pPr marL="457200" indent="-457200" algn="just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Статья 182 «Заведомо ложная реклама» Уголовного кодекса РФ. </a:t>
            </a:r>
            <a:r>
              <a:rPr lang="ru-RU" dirty="0" smtClean="0">
                <a:solidFill>
                  <a:schemeClr val="tx1"/>
                </a:solidFill>
              </a:rPr>
              <a:t>Использование в рекламе заведомо ложной информации относительно, товаров, работ, услуг наказывается штрафом  в размере от 200 до 500 минимальных размеров оплаты труда.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632848" cy="5616624"/>
          </a:xfrm>
        </p:spPr>
        <p:txBody>
          <a:bodyPr/>
          <a:lstStyle/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3. Статья 36 Закона РФ «О средствах массовой информации» № 2124-1 от 27.12.91.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Если СМИ не зарегистрировано в качестве специализирующегося  на сообщениях рекламного характера, то реклама не должна превышать 40% объема отдельного номера периодического печатного издания, 25% объема вещания для радио –и теле программ.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4. Закон РФ «О защите прав потребителей» № 2-ФЗ от 09.01.1996. </a:t>
            </a:r>
            <a:r>
              <a:rPr lang="ru-RU" dirty="0" smtClean="0">
                <a:solidFill>
                  <a:schemeClr val="tx1"/>
                </a:solidFill>
              </a:rPr>
              <a:t>Определяет, какая информация  о товарах, работах, услугах должна доводиться до потребителей, а также устанавливает ответственность за нарушение права потребителей на информацию.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857232"/>
            <a:ext cx="7643866" cy="5214974"/>
          </a:xfrm>
        </p:spPr>
        <p:txBody>
          <a:bodyPr/>
          <a:lstStyle/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5. Гражданский кодекс РФ «Глава 76. Права на средства индивидуализации юридических лиц, товаров, работ, услуг и предприятий» </a:t>
            </a:r>
            <a:r>
              <a:rPr lang="ru-RU" dirty="0" smtClean="0"/>
              <a:t>от 22 декабря 2006 г., в котором регулируются отношения, возникающие в связи с регистрацией, правовой охраной и использованием товарных знаков.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6. Закон РФ «Об основах туристской деятельности  в РФ» № 132-ФЗ от 4 октября 1996г. (в редакции 2007 г.)</a:t>
            </a:r>
            <a:r>
              <a:rPr lang="ru-RU" dirty="0" smtClean="0"/>
              <a:t>, в котором регулируются правовые отношения, связанные с созданием и функционированием единого туристского рынка в РФ.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357166"/>
            <a:ext cx="5966666" cy="571504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Закон о защите прав потребителей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7224" y="1500174"/>
            <a:ext cx="7429552" cy="471490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Согласно закону компания должна предоставить клиенту:</a:t>
            </a:r>
          </a:p>
          <a:p>
            <a:pPr algn="just"/>
            <a:r>
              <a:rPr lang="ru-RU" dirty="0" smtClean="0"/>
              <a:t>-сведения об основных потребительских свойствах услуг;</a:t>
            </a:r>
          </a:p>
          <a:p>
            <a:pPr algn="just"/>
            <a:r>
              <a:rPr lang="ru-RU" dirty="0" smtClean="0"/>
              <a:t>-информация о сертификации услуг;</a:t>
            </a:r>
          </a:p>
          <a:p>
            <a:pPr algn="just"/>
            <a:r>
              <a:rPr lang="ru-RU" dirty="0" smtClean="0"/>
              <a:t>-противопоказания для применения при отдельных видах заболеваний.</a:t>
            </a:r>
          </a:p>
          <a:p>
            <a:pPr algn="just"/>
            <a:r>
              <a:rPr lang="ru-RU" dirty="0" smtClean="0"/>
              <a:t>Вся информация об услугах должна предоставляться на русском языке.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14348" y="785795"/>
            <a:ext cx="7858179" cy="514887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Закон о защите прав потребителей определяет 2 вида ненадлежащей информации: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Недостоверная информация </a:t>
            </a:r>
            <a:r>
              <a:rPr lang="ru-RU" dirty="0" smtClean="0"/>
              <a:t>– </a:t>
            </a:r>
            <a:r>
              <a:rPr lang="ru-RU" dirty="0" err="1" smtClean="0"/>
              <a:t>информация</a:t>
            </a:r>
            <a:r>
              <a:rPr lang="ru-RU" dirty="0" smtClean="0"/>
              <a:t>, которая не соответствует действительности.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Недостаточно полная информация </a:t>
            </a:r>
            <a:r>
              <a:rPr lang="ru-RU" dirty="0" smtClean="0"/>
              <a:t>– </a:t>
            </a:r>
            <a:r>
              <a:rPr lang="ru-RU" dirty="0" err="1" smtClean="0"/>
              <a:t>информация</a:t>
            </a:r>
            <a:r>
              <a:rPr lang="ru-RU" dirty="0" smtClean="0"/>
              <a:t>, которая не позволила клиенту сделать правильный выбор необходимой ему услуги в связи с неполными сведениями о ней.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Сведения об исполнителе услуг включают:</a:t>
            </a:r>
          </a:p>
          <a:p>
            <a:r>
              <a:rPr lang="ru-RU" dirty="0" smtClean="0"/>
              <a:t>-фирменное наименование организации;</a:t>
            </a:r>
          </a:p>
          <a:p>
            <a:r>
              <a:rPr lang="ru-RU" dirty="0" smtClean="0"/>
              <a:t>-место нахождения организации;</a:t>
            </a:r>
          </a:p>
          <a:p>
            <a:r>
              <a:rPr lang="ru-RU" dirty="0" smtClean="0"/>
              <a:t>-режим работы организации;</a:t>
            </a:r>
          </a:p>
          <a:p>
            <a:r>
              <a:rPr lang="ru-RU" dirty="0" smtClean="0"/>
              <a:t>-сведения о лицензии.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85786" y="642918"/>
            <a:ext cx="7572428" cy="557216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Закон «О рекламе»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Закон не распространяется на политическую рекламу, справочно-информационные и аналитические материалы, не имеющие цели продвижения товаров, услуг на рынке.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Реклама не должна побуждать граждан к насилию, агрессии, возбуждать панику, а также призывать к опасным действиям, способным нанести вред здоровью человека.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714348" y="731520"/>
            <a:ext cx="7929618" cy="56264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Согласно закону «О рекламе»: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Реклама</a:t>
            </a:r>
            <a:r>
              <a:rPr lang="ru-RU" dirty="0" smtClean="0"/>
              <a:t> –информация, распространенная любым способом, в любой форме и с использованием любых средств, адресованная неопределенному кругу лиц и направленная на привлечение внимания к объекту рекламирования, формирования или поддержания интереса к нему и его продвижения на рынке.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Рекламодатель</a:t>
            </a:r>
            <a:r>
              <a:rPr lang="ru-RU" dirty="0" smtClean="0"/>
              <a:t> –изготовитель или продавец товара либо иное определившее объект рекламирования и содержание рекламы лицо.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731520"/>
            <a:ext cx="8001056" cy="5555000"/>
          </a:xfrm>
        </p:spPr>
        <p:txBody>
          <a:bodyPr/>
          <a:lstStyle/>
          <a:p>
            <a:pPr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Рекламопроизводитель</a:t>
            </a:r>
            <a:r>
              <a:rPr lang="ru-RU" dirty="0" smtClean="0"/>
              <a:t> –лицо, осуществляющее полностью или частично приведение информации в готовую для распространения в виде рекламы форму.</a:t>
            </a:r>
          </a:p>
          <a:p>
            <a:pPr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Рекламораспространитель</a:t>
            </a:r>
            <a:r>
              <a:rPr lang="ru-RU" dirty="0" smtClean="0"/>
              <a:t> – лицо, осуществляющее распространение рекламы любым способом, в любой форме и с использованием любых средств. (ст.3)</a:t>
            </a:r>
          </a:p>
          <a:p>
            <a:pPr>
              <a:buNone/>
            </a:pPr>
            <a:r>
              <a:rPr lang="ru-RU" dirty="0" smtClean="0"/>
              <a:t>Недобросовестная реклама:</a:t>
            </a:r>
          </a:p>
          <a:p>
            <a:pPr>
              <a:buNone/>
            </a:pPr>
            <a:r>
              <a:rPr lang="ru-RU" dirty="0" smtClean="0"/>
              <a:t>-содержит некорректные сравнения рекламируемого товара с другим товаром;</a:t>
            </a:r>
          </a:p>
          <a:p>
            <a:pPr>
              <a:buNone/>
            </a:pPr>
            <a:r>
              <a:rPr lang="ru-RU" dirty="0" smtClean="0"/>
              <a:t>-порочит честь, деловую репутацию лица, в том числе конкурента;</a:t>
            </a:r>
          </a:p>
          <a:p>
            <a:pPr>
              <a:buNone/>
            </a:pPr>
            <a:r>
              <a:rPr lang="ru-RU" dirty="0" smtClean="0"/>
              <a:t>-представляет собой рекламу товара, который запрещено рекламировать;</a:t>
            </a:r>
          </a:p>
          <a:p>
            <a:pPr>
              <a:buNone/>
            </a:pPr>
            <a:r>
              <a:rPr lang="ru-RU" dirty="0" smtClean="0"/>
              <a:t>-является актом недобросовестной конкуренции.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731520"/>
            <a:ext cx="8143932" cy="5340686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Недостоверной</a:t>
            </a:r>
            <a:r>
              <a:rPr lang="ru-RU" dirty="0" smtClean="0"/>
              <a:t> признается реклама, которая содержит не соответствующие действительности сведения:</a:t>
            </a:r>
          </a:p>
          <a:p>
            <a:pPr>
              <a:buNone/>
            </a:pPr>
            <a:r>
              <a:rPr lang="ru-RU" dirty="0" smtClean="0"/>
              <a:t>-о преимуществах рекламируемого товара перед находящимися в обороте другими товарами;</a:t>
            </a:r>
          </a:p>
          <a:p>
            <a:pPr>
              <a:buNone/>
            </a:pPr>
            <a:r>
              <a:rPr lang="ru-RU" dirty="0" smtClean="0"/>
              <a:t>-о любых характеристиках товара, о стоимости, об условиях доставки, об официальном или общественном признании, о рекомендациях физ. и юр. лиц, о фактическом размере спроса на рекламируемый товар, об изготовителе или продавце рекламируемого товара.</a:t>
            </a:r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731520"/>
            <a:ext cx="7929618" cy="5340686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Неэтичная реклама </a:t>
            </a:r>
            <a:r>
              <a:rPr lang="ru-RU" dirty="0" smtClean="0"/>
              <a:t>нарушает общепринятые нормы гуманности и морали путем употребления оскорбительных слов, сравнений, образов в отношении расы, национальности, профессии, возрастной группы, пола, языка, религиозных, философских, политических и других убеждений людей. 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Заведомо ложная реклама </a:t>
            </a:r>
            <a:r>
              <a:rPr lang="ru-RU" dirty="0" smtClean="0"/>
              <a:t>умышленно вводит в заблуждение потребителя рекламы.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Скрытая реклама </a:t>
            </a:r>
            <a:r>
              <a:rPr lang="ru-RU" dirty="0" smtClean="0"/>
              <a:t>оказывает не осознаваемое потребителем воздействие на потребителя различными способами.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71472" y="731520"/>
            <a:ext cx="8072494" cy="5269248"/>
          </a:xfrm>
        </p:spPr>
        <p:txBody>
          <a:bodyPr/>
          <a:lstStyle/>
          <a:p>
            <a:pPr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Контрреклама</a:t>
            </a:r>
            <a:r>
              <a:rPr lang="ru-RU" dirty="0" smtClean="0"/>
              <a:t> – опровержение ненадлежащей рекламы, распространяемой в целях ликвидации вызванных ею последствий. </a:t>
            </a:r>
          </a:p>
          <a:p>
            <a:pPr>
              <a:buNone/>
            </a:pPr>
            <a:r>
              <a:rPr lang="ru-RU" dirty="0" smtClean="0"/>
              <a:t>Все расходы по </a:t>
            </a:r>
            <a:r>
              <a:rPr lang="ru-RU" dirty="0" err="1" smtClean="0"/>
              <a:t>контррекламе</a:t>
            </a:r>
            <a:r>
              <a:rPr lang="ru-RU" dirty="0" smtClean="0"/>
              <a:t> несет нарушитель закона «О рекламе». </a:t>
            </a:r>
          </a:p>
          <a:p>
            <a:pPr>
              <a:buNone/>
            </a:pPr>
            <a:r>
              <a:rPr lang="ru-RU" dirty="0" smtClean="0"/>
              <a:t>В законодательстве предусмотрены особенности рекламы в радио – и телепрограммах (ст. 14-15), в периодических печатных изданиях (ст.16), кино- и </a:t>
            </a:r>
            <a:r>
              <a:rPr lang="ru-RU" dirty="0" err="1" smtClean="0"/>
              <a:t>видеообслуживании</a:t>
            </a:r>
            <a:r>
              <a:rPr lang="ru-RU" dirty="0" smtClean="0"/>
              <a:t>, справочном обслуживании (ст.17), наружной рекламе (ст.19), особенности рекламы на транспортных средствах и почтовых отправлениях (ст.20).</a:t>
            </a:r>
            <a:endParaRPr lang="ru-RU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43776" cy="541212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законе устанавливаются правила использования в качестве рекламного канала спонсорства.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Спонсорство</a:t>
            </a:r>
            <a:r>
              <a:rPr lang="ru-RU" dirty="0" smtClean="0"/>
              <a:t> – это осуществление юр. или физ. лицом вклада в деятельность другого юр. или физ. лица  на условиях распространения спонсируемым рекламы о спонсоре, его товарах. </a:t>
            </a:r>
          </a:p>
          <a:p>
            <a:pPr>
              <a:buNone/>
            </a:pPr>
            <a:r>
              <a:rPr lang="ru-RU" dirty="0" smtClean="0"/>
              <a:t>Спонсорский вклад признается платой за рекламу, а спонсор и спонсируемый являются рекламодателем и </a:t>
            </a:r>
            <a:r>
              <a:rPr lang="ru-RU" dirty="0" err="1" smtClean="0"/>
              <a:t>рекламораспространителем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928662" y="500042"/>
            <a:ext cx="7572428" cy="550072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Закон определяет органы, осуществляющие государственный контроль в области рекламы (ст.33). Таким органом является </a:t>
            </a:r>
            <a:r>
              <a:rPr lang="ru-RU" b="1" dirty="0" smtClean="0">
                <a:solidFill>
                  <a:srgbClr val="FF0000"/>
                </a:solidFill>
              </a:rPr>
              <a:t>федеральный антимонопольный орган </a:t>
            </a:r>
            <a:r>
              <a:rPr lang="ru-RU" dirty="0" smtClean="0"/>
              <a:t>и его территориальные подразделения.</a:t>
            </a:r>
          </a:p>
          <a:p>
            <a:r>
              <a:rPr lang="ru-RU" dirty="0" smtClean="0"/>
              <a:t>ФАО имеет следующие полномочия:</a:t>
            </a:r>
          </a:p>
          <a:p>
            <a:r>
              <a:rPr lang="ru-RU" dirty="0" smtClean="0"/>
              <a:t>-предупреждает и пресекает факты ненадлежащей рекламы;</a:t>
            </a:r>
          </a:p>
          <a:p>
            <a:r>
              <a:rPr lang="ru-RU" dirty="0" smtClean="0"/>
              <a:t>-направляют рекламодателям, </a:t>
            </a:r>
            <a:r>
              <a:rPr lang="ru-RU" dirty="0" err="1" smtClean="0"/>
              <a:t>рекламопроизводителям</a:t>
            </a:r>
            <a:r>
              <a:rPr lang="ru-RU" dirty="0" smtClean="0"/>
              <a:t>, </a:t>
            </a:r>
            <a:r>
              <a:rPr lang="ru-RU" dirty="0" err="1" smtClean="0"/>
              <a:t>рекламораспространителям</a:t>
            </a:r>
            <a:r>
              <a:rPr lang="ru-RU" dirty="0" smtClean="0"/>
              <a:t> предписания о прекращении нарушения законодательства РФ;</a:t>
            </a:r>
          </a:p>
          <a:p>
            <a:r>
              <a:rPr lang="ru-RU" dirty="0" smtClean="0"/>
              <a:t>-направляют материалы о нарушениях в органы, выдавшие лицензию с целью приостановления или аннулирования лицензии.</a:t>
            </a:r>
          </a:p>
          <a:p>
            <a:r>
              <a:rPr lang="ru-RU" dirty="0" smtClean="0"/>
              <a:t>-направляют в органы прокуратуры материалы </a:t>
            </a:r>
            <a:r>
              <a:rPr lang="ru-RU" smtClean="0"/>
              <a:t>о нарушениях.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64896" cy="93610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Основные принципы и методы рекламной деятельности в сервисе и туризме</a:t>
            </a:r>
            <a:r>
              <a:rPr lang="ru-RU" sz="4800" dirty="0">
                <a:solidFill>
                  <a:srgbClr val="FF0000"/>
                </a:solidFill>
              </a:rPr>
              <a:t/>
            </a:r>
            <a:br>
              <a:rPr lang="ru-RU" sz="4800" dirty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828092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 зависимости от </a:t>
            </a:r>
            <a:r>
              <a:rPr lang="ru-RU" sz="2400" b="1" dirty="0"/>
              <a:t>объекта</a:t>
            </a:r>
            <a:r>
              <a:rPr lang="ru-RU" sz="2400" dirty="0"/>
              <a:t> рекламирования различают </a:t>
            </a:r>
            <a:r>
              <a:rPr lang="ru-RU" sz="2400" dirty="0">
                <a:solidFill>
                  <a:srgbClr val="FF0000"/>
                </a:solidFill>
              </a:rPr>
              <a:t>товарную, престижную, территориальную</a:t>
            </a:r>
            <a:r>
              <a:rPr lang="ru-RU" sz="2400" dirty="0"/>
              <a:t> рекламу.</a:t>
            </a:r>
          </a:p>
          <a:p>
            <a:pPr marL="0" indent="0">
              <a:buNone/>
            </a:pPr>
            <a:r>
              <a:rPr lang="ru-RU" sz="2400" dirty="0"/>
              <a:t>Основная задача </a:t>
            </a:r>
            <a:r>
              <a:rPr lang="ru-RU" sz="2400" dirty="0">
                <a:solidFill>
                  <a:srgbClr val="FF0000"/>
                </a:solidFill>
              </a:rPr>
              <a:t>товарной рекламы </a:t>
            </a:r>
            <a:r>
              <a:rPr lang="ru-RU" sz="2400" dirty="0"/>
              <a:t>- формирование и стимулирование спроса на туристский продукт.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Престижная реклама </a:t>
            </a:r>
            <a:r>
              <a:rPr lang="ru-RU" sz="2400" dirty="0"/>
              <a:t>(имидж -реклама), представляет собой рекламу достоинств, выгодно отличающих фирму от конкурентов. </a:t>
            </a:r>
          </a:p>
          <a:p>
            <a:pPr marL="45720" indent="0" algn="ctr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1221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776864" cy="5433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Территориальная реклама </a:t>
            </a:r>
            <a:r>
              <a:rPr lang="ru-RU" sz="2400" dirty="0"/>
              <a:t>направлена на создание и поддержание имиджа той или иной туристской </a:t>
            </a:r>
            <a:r>
              <a:rPr lang="ru-RU" sz="2400" dirty="0" err="1"/>
              <a:t>дестинации</a:t>
            </a:r>
            <a:r>
              <a:rPr lang="ru-RU" sz="2400" dirty="0"/>
              <a:t>, а также привлекательности сосредоточенных в ней туристских ресурсов.</a:t>
            </a:r>
          </a:p>
          <a:p>
            <a:pPr marL="0" indent="0">
              <a:buNone/>
            </a:pPr>
            <a:r>
              <a:rPr lang="ru-RU" sz="2400" dirty="0"/>
              <a:t>По своему </a:t>
            </a:r>
            <a:r>
              <a:rPr lang="ru-RU" sz="2400" dirty="0">
                <a:solidFill>
                  <a:srgbClr val="FF0000"/>
                </a:solidFill>
              </a:rPr>
              <a:t>характеру</a:t>
            </a:r>
            <a:r>
              <a:rPr lang="ru-RU" sz="2400" dirty="0"/>
              <a:t> реклама может быть </a:t>
            </a:r>
            <a:r>
              <a:rPr lang="ru-RU" sz="2400" dirty="0">
                <a:solidFill>
                  <a:srgbClr val="FF0000"/>
                </a:solidFill>
              </a:rPr>
              <a:t>непосредственной</a:t>
            </a:r>
            <a:r>
              <a:rPr lang="ru-RU" sz="2400" dirty="0"/>
              <a:t> и </a:t>
            </a:r>
            <a:r>
              <a:rPr lang="ru-RU" sz="2400" dirty="0">
                <a:solidFill>
                  <a:srgbClr val="FF0000"/>
                </a:solidFill>
              </a:rPr>
              <a:t>косвенной.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Непосредственная (прямая) реклама </a:t>
            </a:r>
            <a:r>
              <a:rPr lang="ru-RU" sz="2400" dirty="0"/>
              <a:t>указывает рекламодателя, прямо выполняя рекламную функцию по отношению к конкретному турпродукту или конкретному предприятию.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2152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731520"/>
            <a:ext cx="7200800" cy="4713704"/>
          </a:xfrm>
        </p:spPr>
        <p:txBody>
          <a:bodyPr/>
          <a:lstStyle/>
          <a:p>
            <a:pPr marL="4572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Косвенная (скрытая) реклама </a:t>
            </a:r>
            <a:r>
              <a:rPr lang="ru-RU" sz="2400" dirty="0"/>
              <a:t>выполняет рекламную функцию не столь прямолинейно, а в завуалированной форме, не используя прямых каналов рекламных коммуникаций и не указывая непосредственно рекламодателя.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6490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92888" cy="554461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dirty="0"/>
              <a:t>В зависимости от характера и особенностей рекламного обращения различают </a:t>
            </a:r>
            <a:r>
              <a:rPr lang="ru-RU" sz="2400" dirty="0">
                <a:solidFill>
                  <a:srgbClr val="FF0000"/>
                </a:solidFill>
              </a:rPr>
              <a:t>информативную, убеждающую и напоминающую рекламу.</a:t>
            </a:r>
          </a:p>
          <a:p>
            <a:pPr marL="0" indent="0">
              <a:buNone/>
            </a:pPr>
            <a:r>
              <a:rPr lang="ru-RU" sz="2400" dirty="0"/>
              <a:t>Основной задачей </a:t>
            </a:r>
            <a:r>
              <a:rPr lang="ru-RU" sz="2400" dirty="0">
                <a:solidFill>
                  <a:srgbClr val="FF0000"/>
                </a:solidFill>
              </a:rPr>
              <a:t>информативной </a:t>
            </a:r>
            <a:r>
              <a:rPr lang="ru-RU" sz="2400" dirty="0"/>
              <a:t>рекламы является доведение до потенциальных клиентов информации о фирме, услугах, их характеристиках, достоинствах, нововведениях.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Убеждающая реклама </a:t>
            </a:r>
            <a:r>
              <a:rPr lang="ru-RU" sz="2400" dirty="0"/>
              <a:t>это наиболее агрессивный вид рекламы, основные задачи которой состоят в последовательном убеждении потенциальных клиентов в преимуществах рекламируемого продукта, формировании желания приобрести именно его, а не продукты конкурентов, поощрении факта покупки и т.д.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Напоминающая реклама </a:t>
            </a:r>
            <a:r>
              <a:rPr lang="ru-RU" sz="2400" dirty="0"/>
              <a:t>предназначена для поддержания осведомленности клиентов о существовании определенного продукта или фирмы на рынке и о его (ее) характеристиках.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27500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56968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По размеру охватываемой рекламной деятельностью территории выделяют виды рекламы: </a:t>
            </a:r>
          </a:p>
          <a:p>
            <a:r>
              <a:rPr lang="ru-RU" sz="2400" dirty="0"/>
              <a:t>Локальная</a:t>
            </a:r>
          </a:p>
          <a:p>
            <a:r>
              <a:rPr lang="ru-RU" sz="2400" dirty="0"/>
              <a:t>Региональная</a:t>
            </a:r>
          </a:p>
          <a:p>
            <a:r>
              <a:rPr lang="ru-RU" sz="2400" dirty="0"/>
              <a:t>Общенациональная</a:t>
            </a:r>
          </a:p>
          <a:p>
            <a:r>
              <a:rPr lang="ru-RU" sz="2400" dirty="0"/>
              <a:t>Международная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5388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776864" cy="528976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зависимости от </a:t>
            </a:r>
            <a:r>
              <a:rPr lang="ru-RU" dirty="0">
                <a:solidFill>
                  <a:srgbClr val="FF0000"/>
                </a:solidFill>
              </a:rPr>
              <a:t>средств распространения </a:t>
            </a:r>
            <a:r>
              <a:rPr lang="ru-RU" dirty="0"/>
              <a:t>различают след. виды рекламы: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Реклама в прессе </a:t>
            </a:r>
            <a:r>
              <a:rPr lang="ru-RU" dirty="0"/>
              <a:t>-это опубликованные в периодической печати различные рекламные материалы, которые можно разделить на две основные группы: рекламные объявления и публикации обзорно-рекламного характера (статьи, репортажи, несущие как прямую, так и косвенную рекламу). </a:t>
            </a:r>
          </a:p>
          <a:p>
            <a:pPr marL="45720" indent="0">
              <a:buNone/>
            </a:pPr>
            <a:r>
              <a:rPr lang="ru-RU" dirty="0" smtClean="0"/>
              <a:t>При выборе данного вида рекламы необходимо учитывать жизненный цикл издания, тираж, цвет печати, место расположения рекламы в издании.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8222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848872" cy="5361776"/>
          </a:xfrm>
        </p:spPr>
        <p:txBody>
          <a:bodyPr/>
          <a:lstStyle/>
          <a:p>
            <a:pPr marL="4572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Печатная реклама. </a:t>
            </a:r>
            <a:r>
              <a:rPr lang="ru-RU" sz="2400" dirty="0"/>
              <a:t>Привлекательность печатной продукции фирмы обеспечивается за счет красочных высококачественных фотографий ландшафтов, исторических достопримечательностей, гостиниц и других объектов туристского внимания. Печатная реклама включает: каталоги, проспекты и брошюры, </a:t>
            </a:r>
            <a:r>
              <a:rPr lang="ru-RU" sz="2400" dirty="0" smtClean="0"/>
              <a:t>буклеты, плакаты, листовки, календари.</a:t>
            </a:r>
            <a:endParaRPr lang="ru-RU" sz="2400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7088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632848" cy="5001736"/>
          </a:xfrm>
        </p:spPr>
        <p:txBody>
          <a:bodyPr/>
          <a:lstStyle/>
          <a:p>
            <a:pPr marL="4572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Аудиовизуальная реклама </a:t>
            </a:r>
            <a:r>
              <a:rPr lang="ru-RU" sz="2400" dirty="0"/>
              <a:t>включает в себя рекламные кинофильмы и видеофильмы. Рекламные кино - видеофильмы используются в коммерческом и некоммерческом прокате. Первый предполагает их демонстрацию в кинотеатрах перед сеансами художественных фильмов или по телевидению. Второй - на презентациях, семинарах, пресс-конференциях, на рекламных стендах и выставках</a:t>
            </a:r>
            <a:r>
              <a:rPr lang="ru-RU" sz="2400" dirty="0" smtClean="0"/>
              <a:t>.</a:t>
            </a:r>
          </a:p>
          <a:p>
            <a:pPr marL="45720" indent="0">
              <a:buNone/>
            </a:pPr>
            <a:r>
              <a:rPr lang="ru-RU" sz="2400" dirty="0" smtClean="0"/>
              <a:t>Аудиовизуальная реклама: рекламные ролики, рекламно-технические фильмы, рекламная </a:t>
            </a:r>
            <a:r>
              <a:rPr lang="ru-RU" sz="2400" dirty="0" err="1" smtClean="0"/>
              <a:t>видеоэкспресс</a:t>
            </a:r>
            <a:r>
              <a:rPr lang="ru-RU" sz="2400" dirty="0" smtClean="0"/>
              <a:t>-информация, слайд-фильмы.</a:t>
            </a:r>
            <a:endParaRPr lang="ru-RU" sz="2400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6833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64704"/>
            <a:ext cx="7632848" cy="536177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Радиореклама</a:t>
            </a:r>
            <a:r>
              <a:rPr lang="ru-RU" sz="2400" dirty="0"/>
              <a:t> включает в себя </a:t>
            </a:r>
            <a:r>
              <a:rPr lang="ru-RU" sz="2400" dirty="0" err="1"/>
              <a:t>радиообъявления</a:t>
            </a:r>
            <a:r>
              <a:rPr lang="ru-RU" sz="2400" dirty="0"/>
              <a:t>, </a:t>
            </a:r>
            <a:r>
              <a:rPr lang="ru-RU" sz="2400" dirty="0" err="1"/>
              <a:t>радиоролики</a:t>
            </a:r>
            <a:r>
              <a:rPr lang="ru-RU" sz="2400" dirty="0"/>
              <a:t>, радиорепортажи.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Телевизионная реклама </a:t>
            </a:r>
            <a:r>
              <a:rPr lang="ru-RU" sz="2400" dirty="0"/>
              <a:t>благодаря комбинации изображения, цвета, движения и звука обеспечивает широкие возможности воздействия на целевые аудитории.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Виды ТВ рекламы: рекламные телепередачи, объявления, телеролики, </a:t>
            </a:r>
            <a:r>
              <a:rPr lang="ru-RU" sz="2400" dirty="0" err="1" smtClean="0"/>
              <a:t>телезаставки</a:t>
            </a:r>
            <a:r>
              <a:rPr lang="ru-RU" sz="2400" dirty="0" smtClean="0"/>
              <a:t>.</a:t>
            </a:r>
            <a:endParaRPr lang="ru-RU" sz="2400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57151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7920880" cy="5505792"/>
          </a:xfrm>
        </p:spPr>
        <p:txBody>
          <a:bodyPr/>
          <a:lstStyle/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Выставки и ярмарки</a:t>
            </a:r>
          </a:p>
          <a:p>
            <a:pPr marL="45720" indent="0" algn="ctr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Ярмарка –</a:t>
            </a:r>
            <a:r>
              <a:rPr lang="ru-RU" sz="2400" dirty="0" smtClean="0">
                <a:solidFill>
                  <a:schemeClr val="tx1"/>
                </a:solidFill>
              </a:rPr>
              <a:t> это коммерческое мероприятие, основной целью которого является заключение торговых сделок по выставляемым товарам.</a:t>
            </a:r>
          </a:p>
          <a:p>
            <a:pPr marL="45720" indent="0" algn="ctr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Выставка –</a:t>
            </a:r>
            <a:r>
              <a:rPr lang="ru-RU" sz="2400" dirty="0" smtClean="0">
                <a:solidFill>
                  <a:schemeClr val="tx1"/>
                </a:solidFill>
              </a:rPr>
              <a:t>публичная  демонстрация достижений тех или иных отраслей материальной или духовной сферы жизни общества, основная цель которой обмен идеями, теориями, знаниями при одновременном проведении коммерческой работы.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517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731520"/>
            <a:ext cx="7488832" cy="521776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Рекламные сувениры </a:t>
            </a:r>
            <a:r>
              <a:rPr lang="ru-RU" sz="2400" dirty="0"/>
              <a:t>–фирменные сувенирные изделия , оформленные с использованием фирменной символики</a:t>
            </a:r>
            <a:r>
              <a:rPr lang="ru-RU" sz="2400" dirty="0" smtClean="0"/>
              <a:t>. Это фирменные сувенирные изделия, серийные сувенирные изделия, изделия народных промыслов, подарочные изделия, фирменные упаковочные материалы.</a:t>
            </a: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Прямая почтовая реклама </a:t>
            </a:r>
            <a:r>
              <a:rPr lang="ru-RU" sz="2400" dirty="0"/>
              <a:t>–представляет собой рассылку рекламных материалов в адреса постоянных или потенциальных потребителей, а также деловых партнеров.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2940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731520"/>
            <a:ext cx="7416824" cy="5145752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</a:rPr>
              <a:t>Наружная реклама </a:t>
            </a:r>
            <a:r>
              <a:rPr lang="ru-RU" sz="2800" dirty="0"/>
              <a:t>включает щитовую рекламу, рекламу в местах продажи, рекламу на транспорте.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</a:rPr>
              <a:t>Интернет –реклама </a:t>
            </a:r>
            <a:r>
              <a:rPr lang="ru-RU" sz="2800" dirty="0"/>
              <a:t>– веб сайты, баннеры, ссылки, форумы, блоги.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9854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76863" cy="1361088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Особенность услуги как товара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052736"/>
            <a:ext cx="7920880" cy="4410824"/>
          </a:xfrm>
        </p:spPr>
        <p:txBody>
          <a:bodyPr/>
          <a:lstStyle/>
          <a:p>
            <a:pPr marL="45720" indent="0">
              <a:buNone/>
            </a:pPr>
            <a:r>
              <a:rPr lang="ru-RU" sz="2400" dirty="0">
                <a:solidFill>
                  <a:srgbClr val="00B050"/>
                </a:solidFill>
              </a:rPr>
              <a:t>Туристский продукт  </a:t>
            </a:r>
            <a:r>
              <a:rPr lang="ru-RU" sz="2400" dirty="0"/>
              <a:t>-комплекс услуг по перевозке и размещению, оказываемых за общую цену (независимо от включения в общую цену стоимости экскурсионного обслуживания и (или) других услуг) по договору о реализации туристского продукта.</a:t>
            </a:r>
            <a:br>
              <a:rPr lang="ru-RU" sz="24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25949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548680"/>
            <a:ext cx="7920880" cy="5400600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sz="2700" b="1" dirty="0"/>
              <a:t>Особенности туристского продукта:</a:t>
            </a:r>
            <a:r>
              <a:rPr lang="ru-RU" sz="2700" dirty="0"/>
              <a:t/>
            </a:r>
            <a:br>
              <a:rPr lang="ru-RU" sz="2700" dirty="0"/>
            </a:br>
            <a:r>
              <a:rPr lang="ru-RU" dirty="0"/>
              <a:t>1) </a:t>
            </a:r>
            <a:r>
              <a:rPr lang="ru-RU" dirty="0">
                <a:solidFill>
                  <a:srgbClr val="00B050"/>
                </a:solidFill>
              </a:rPr>
              <a:t>Неосязаемость или нематериальный характер туристских услуг</a:t>
            </a:r>
            <a:r>
              <a:rPr lang="ru-RU" dirty="0"/>
              <a:t> означает, что их невозможно продемонстрировать, увидеть, попробовать или изучить до получения.</a:t>
            </a:r>
            <a:br>
              <a:rPr lang="ru-RU" dirty="0"/>
            </a:br>
            <a:r>
              <a:rPr lang="ru-RU" dirty="0"/>
              <a:t>2) </a:t>
            </a:r>
            <a:r>
              <a:rPr lang="ru-RU" dirty="0">
                <a:solidFill>
                  <a:srgbClr val="00B050"/>
                </a:solidFill>
              </a:rPr>
              <a:t>Неразрывность производства и потребления услуги. </a:t>
            </a:r>
            <a:r>
              <a:rPr lang="ru-RU" dirty="0"/>
              <a:t>Оказать услугу можно лишь тогда, когда поступает заказ или появляется клиент. Производство и потребление туристских услуг тесно взаимосвязаны </a:t>
            </a:r>
            <a:br>
              <a:rPr lang="ru-RU" dirty="0"/>
            </a:br>
            <a:r>
              <a:rPr lang="ru-RU" dirty="0"/>
              <a:t>и не могут быть разорваны.</a:t>
            </a:r>
            <a:br>
              <a:rPr lang="ru-RU" dirty="0"/>
            </a:br>
            <a:r>
              <a:rPr lang="ru-RU" dirty="0"/>
              <a:t>3) </a:t>
            </a:r>
            <a:r>
              <a:rPr lang="ru-RU" dirty="0">
                <a:solidFill>
                  <a:srgbClr val="00B050"/>
                </a:solidFill>
              </a:rPr>
              <a:t>Изменчивость качества туристских услуг </a:t>
            </a:r>
            <a:r>
              <a:rPr lang="ru-RU" dirty="0"/>
              <a:t>(сервис в гостиницах, квалификация работников турфирм, индивидуальность потребителя)</a:t>
            </a:r>
            <a:br>
              <a:rPr lang="ru-RU" dirty="0"/>
            </a:br>
            <a:r>
              <a:rPr lang="ru-RU" dirty="0"/>
              <a:t>4) </a:t>
            </a:r>
            <a:r>
              <a:rPr lang="ru-RU" dirty="0">
                <a:solidFill>
                  <a:srgbClr val="00B050"/>
                </a:solidFill>
              </a:rPr>
              <a:t>Стандарт обслуживания </a:t>
            </a:r>
            <a:r>
              <a:rPr lang="ru-RU" dirty="0"/>
              <a:t>–это комплекс обязательных  для исполнения правил обслуживания потребителей, которые призваны гарантировать установленный уровень качества всех производимых операций (внешний вид персонала, знание персоналом иностранных языков, время, затрачиваемое на оказание услуги )</a:t>
            </a:r>
            <a:br>
              <a:rPr lang="ru-RU" dirty="0"/>
            </a:br>
            <a:r>
              <a:rPr lang="ru-RU" dirty="0"/>
              <a:t>5) </a:t>
            </a:r>
            <a:r>
              <a:rPr lang="ru-RU" dirty="0">
                <a:solidFill>
                  <a:srgbClr val="00B050"/>
                </a:solidFill>
              </a:rPr>
              <a:t>Неспособность к хранению </a:t>
            </a:r>
            <a:r>
              <a:rPr lang="ru-RU" dirty="0"/>
              <a:t>(транспортные перевозки, ночевки в средствах размещения не могут быть накоплены для дальнейшей продажи)</a:t>
            </a:r>
            <a:r>
              <a:rPr lang="ru-RU" sz="2400" dirty="0"/>
              <a:t/>
            </a:r>
            <a:br>
              <a:rPr lang="ru-RU" sz="24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99461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18118</TotalTime>
  <Words>3442</Words>
  <Application>Microsoft Office PowerPoint</Application>
  <PresentationFormat>Экран (4:3)</PresentationFormat>
  <Paragraphs>230</Paragraphs>
  <Slides>68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Связи с общественностью</vt:lpstr>
      <vt:lpstr>Функции PR: </vt:lpstr>
      <vt:lpstr>Приемы деятельности компании по связям с общественностью</vt:lpstr>
      <vt:lpstr>Презентация PowerPoint</vt:lpstr>
      <vt:lpstr>Правовое регулирование рекламы в сервисе и туризме </vt:lpstr>
      <vt:lpstr>Презентация PowerPoint</vt:lpstr>
      <vt:lpstr>Презентация PowerPoint</vt:lpstr>
      <vt:lpstr>Закон о защите прав потребителей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принципы и методы рекламной деятельности в сервисе и туризме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Особенность услуги как товара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108</cp:revision>
  <dcterms:created xsi:type="dcterms:W3CDTF">2012-11-13T12:16:52Z</dcterms:created>
  <dcterms:modified xsi:type="dcterms:W3CDTF">2013-03-04T22:54:31Z</dcterms:modified>
</cp:coreProperties>
</file>