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1" r:id="rId5"/>
    <p:sldId id="272" r:id="rId6"/>
    <p:sldId id="273" r:id="rId7"/>
    <p:sldId id="274" r:id="rId8"/>
    <p:sldId id="275" r:id="rId9"/>
    <p:sldId id="276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59" r:id="rId19"/>
    <p:sldId id="260" r:id="rId20"/>
    <p:sldId id="261" r:id="rId21"/>
    <p:sldId id="268" r:id="rId22"/>
    <p:sldId id="269" r:id="rId23"/>
    <p:sldId id="286" r:id="rId24"/>
    <p:sldId id="270" r:id="rId25"/>
    <p:sldId id="287" r:id="rId26"/>
    <p:sldId id="288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4680520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/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</a:rPr>
              <a:t/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</a:rPr>
              <a:t/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</a:rPr>
              <a:t/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</a:rPr>
              <a:t/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</a:rPr>
              <a:t/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</a:rPr>
              <a:t/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</a:rPr>
              <a:t/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ru-RU" sz="3600" dirty="0">
                <a:solidFill>
                  <a:srgbClr val="FF0000"/>
                </a:solidFill>
              </a:rPr>
              <a:t/>
            </a:r>
            <a:br>
              <a:rPr lang="ru-RU" sz="3600" dirty="0">
                <a:solidFill>
                  <a:srgbClr val="FF0000"/>
                </a:solidFill>
              </a:rPr>
            </a:br>
            <a:r>
              <a:rPr lang="ru-RU" sz="3600" dirty="0" smtClean="0">
                <a:solidFill>
                  <a:srgbClr val="FF0000"/>
                </a:solidFill>
              </a:rPr>
              <a:t>Конкурентная среда туристского предприятия </a:t>
            </a:r>
            <a:br>
              <a:rPr lang="ru-RU" sz="3600" dirty="0" smtClean="0">
                <a:solidFill>
                  <a:srgbClr val="FF0000"/>
                </a:solidFill>
              </a:rPr>
            </a:br>
            <a:r>
              <a:rPr lang="ru-RU" sz="3600" dirty="0">
                <a:solidFill>
                  <a:srgbClr val="FF0000"/>
                </a:solidFill>
              </a:rPr>
              <a:t/>
            </a:r>
            <a:br>
              <a:rPr lang="ru-RU" sz="3600" dirty="0">
                <a:solidFill>
                  <a:srgbClr val="FF0000"/>
                </a:solidFill>
              </a:rPr>
            </a:br>
            <a:r>
              <a:rPr lang="ru-RU" sz="3600" b="1" dirty="0" smtClean="0"/>
              <a:t>КОНКУРЕНЦИЯ</a:t>
            </a:r>
            <a:r>
              <a:rPr lang="ru-RU" sz="3600" dirty="0" smtClean="0"/>
              <a:t> </a:t>
            </a:r>
            <a:r>
              <a:rPr lang="ru-RU" sz="3600" dirty="0"/>
              <a:t>(от лат. </a:t>
            </a:r>
            <a:r>
              <a:rPr lang="ru-RU" sz="3600" dirty="0" err="1"/>
              <a:t>concurrentia</a:t>
            </a:r>
            <a:r>
              <a:rPr lang="ru-RU" sz="3600" dirty="0"/>
              <a:t> — сталкиваться) — состязание между производителями (продавцами) товаров, а в общем случае — между любыми экономическими, рыночными </a:t>
            </a:r>
            <a:r>
              <a:rPr lang="ru-RU" sz="3600" dirty="0" smtClean="0"/>
              <a:t>субъектами. 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76472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368152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На интенсивность конкурентной борьбы  среди турфирм воздействуют факторы: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Рост количества турфирм схожих по масштабам и возможностям. </a:t>
            </a:r>
          </a:p>
          <a:p>
            <a:r>
              <a:rPr lang="ru-RU" sz="2800" dirty="0" smtClean="0"/>
              <a:t>Медленный рост спроса на турпродукт. Это является стимулом появления новых стратегических идей, сосредоточенных на сманивании клиентуры конкурентов.</a:t>
            </a:r>
          </a:p>
          <a:p>
            <a:r>
              <a:rPr lang="ru-RU" sz="2800" dirty="0" smtClean="0"/>
              <a:t>Сезонные колебания.</a:t>
            </a:r>
          </a:p>
          <a:p>
            <a:r>
              <a:rPr lang="ru-RU" sz="2800" dirty="0" smtClean="0"/>
              <a:t>Турпродукты турфирм мало отличаются друг от друга.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03033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r>
              <a:rPr lang="ru-RU" dirty="0" smtClean="0"/>
              <a:t>Конкуренция растет вместе с величиной отдачи от удачных стратегических маневров. Чем существеннее отдача от стратегии, тем выше вероятность, что другие турфирмы будут использовать ту же стратегическую хитрость.</a:t>
            </a:r>
          </a:p>
          <a:p>
            <a:r>
              <a:rPr lang="ru-RU" dirty="0" smtClean="0"/>
              <a:t>Соперничество обретает напряженный характер при увеличении числа отличий между фирмами с точки зрения их стратегий, персонала, ресурсов, приоритетов.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48050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Виды конкуренции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70000" lnSpcReduction="20000"/>
          </a:bodyPr>
          <a:lstStyle/>
          <a:p>
            <a:r>
              <a:rPr lang="ru-RU" sz="3700" b="1" dirty="0" smtClean="0"/>
              <a:t>Активная</a:t>
            </a:r>
            <a:r>
              <a:rPr lang="ru-RU" sz="3700" dirty="0" smtClean="0"/>
              <a:t> конкуренция — форма конкурентной борьбы, при которой применяются целенаправленные действия, мощный прессинг с одной задачей — победить конкурента. </a:t>
            </a:r>
          </a:p>
          <a:p>
            <a:r>
              <a:rPr lang="ru-RU" sz="3700" b="1" dirty="0" smtClean="0"/>
              <a:t>Пассивная</a:t>
            </a:r>
            <a:r>
              <a:rPr lang="ru-RU" sz="3700" dirty="0" smtClean="0"/>
              <a:t> конкуренция предполагает сосредоточение усилий на внимательном, профессиональном изучении положения конкурента на рынке. </a:t>
            </a:r>
          </a:p>
          <a:p>
            <a:r>
              <a:rPr lang="ru-RU" sz="3700" b="1" dirty="0" smtClean="0"/>
              <a:t>Целенаправленная</a:t>
            </a:r>
            <a:r>
              <a:rPr lang="ru-RU" sz="3700" dirty="0" smtClean="0"/>
              <a:t> конкуренция — форма, предполагающая проведение предварительной работы перед непосредственным включением в конкурентную борьбу. </a:t>
            </a:r>
          </a:p>
          <a:p>
            <a:r>
              <a:rPr lang="ru-RU" sz="3700" b="1" dirty="0" smtClean="0"/>
              <a:t>Хаотическая</a:t>
            </a:r>
            <a:r>
              <a:rPr lang="ru-RU" sz="3700" dirty="0" smtClean="0"/>
              <a:t> конкуренция случается, когда соперник не подготовлен к борьбе.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/>
              <a:t>Временная</a:t>
            </a:r>
            <a:r>
              <a:rPr lang="ru-RU" dirty="0" smtClean="0"/>
              <a:t> конкуренция проявляется от случая к случаю, обычно под влиянием сезонных особенностей спроса или погодных условий. </a:t>
            </a:r>
          </a:p>
          <a:p>
            <a:r>
              <a:rPr lang="ru-RU" b="1" dirty="0" smtClean="0"/>
              <a:t>Постоянная</a:t>
            </a:r>
            <a:r>
              <a:rPr lang="ru-RU" dirty="0" smtClean="0"/>
              <a:t> — непрекращающаяся конкуренция. При такой форме конкуренции различают фазу активности, фазу ожидания, фазу покоя, фазу столкновения и другие. </a:t>
            </a:r>
          </a:p>
          <a:p>
            <a:r>
              <a:rPr lang="ru-RU" b="1" dirty="0" smtClean="0"/>
              <a:t>Реальная</a:t>
            </a:r>
            <a:r>
              <a:rPr lang="ru-RU" dirty="0" smtClean="0"/>
              <a:t> конкуренция — форма, которая вызвана действительными событиями и действиями, происходящими на рынке.</a:t>
            </a:r>
          </a:p>
          <a:p>
            <a:r>
              <a:rPr lang="ru-RU" b="1" dirty="0" smtClean="0"/>
              <a:t>Мнимая</a:t>
            </a:r>
            <a:r>
              <a:rPr lang="ru-RU" dirty="0" smtClean="0"/>
              <a:t> — конкуренция, при которой происходит имитация каких-либо действий без применения реальных, практических шагов в направлении потенциальных конкурентов.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/>
              <a:t>Ценовая</a:t>
            </a:r>
            <a:r>
              <a:rPr lang="ru-RU" dirty="0" smtClean="0"/>
              <a:t> (финансовая) конкуренция — форма конкурентной борьбы, в ходе которой применяются в основном стоимостные инструменты давления на конкурента: цена, процент, зарплата, размер </a:t>
            </a:r>
            <a:r>
              <a:rPr lang="ru-RU" dirty="0" err="1" smtClean="0"/>
              <a:t>комиссии,налоги</a:t>
            </a:r>
            <a:r>
              <a:rPr lang="ru-RU" dirty="0" smtClean="0"/>
              <a:t>, курсовое соотношение валют, неустойка, аренда и ряд других. Такая форма конкуренции наиболее ощутимо влияет на спрос и предложение, на поведение клиентов при потреблении услуг или товаров, на отношения с постоянными деловыми партнерами. </a:t>
            </a:r>
          </a:p>
          <a:p>
            <a:r>
              <a:rPr lang="ru-RU" b="1" dirty="0" smtClean="0"/>
              <a:t>Неценовая</a:t>
            </a:r>
            <a:r>
              <a:rPr lang="ru-RU" dirty="0" smtClean="0"/>
              <a:t> — осуществляется главным образом посредством совершенствования качества продукции и условий ее продажи, «</a:t>
            </a:r>
            <a:r>
              <a:rPr lang="ru-RU" dirty="0" err="1" smtClean="0"/>
              <a:t>сервизации</a:t>
            </a:r>
            <a:r>
              <a:rPr lang="ru-RU" dirty="0" smtClean="0"/>
              <a:t>» сбыта.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Методы недобросовестной конкуренции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Дезинформация потребителей и деловых партнеров  о достоинствах продуктов, которыми они в действительности не обладают.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Распространение ложных или неточных сведений, наносящих ущерб деловой репутации конкурентов и результатам их коммерческой деятельности.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Незаконное использование чужого товарного знака.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Сравнительная реклама.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Оценка конкурентной среды </a:t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ru-RU" sz="2700" dirty="0" smtClean="0">
                <a:solidFill>
                  <a:srgbClr val="002060"/>
                </a:solidFill>
              </a:rPr>
              <a:t>Типологии рынков по уровню конкуренции</a:t>
            </a:r>
            <a:r>
              <a:rPr lang="ru-RU" sz="3200" dirty="0" smtClean="0">
                <a:solidFill>
                  <a:srgbClr val="FF0000"/>
                </a:solidFill>
              </a:rPr>
              <a:t/>
            </a:r>
            <a:br>
              <a:rPr lang="ru-RU" sz="3200" dirty="0" smtClean="0">
                <a:solidFill>
                  <a:srgbClr val="FF0000"/>
                </a:solidFill>
              </a:rPr>
            </a:b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i_05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35696" y="1196752"/>
            <a:ext cx="5904656" cy="4929411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          Информационной базой </a:t>
            </a:r>
            <a:r>
              <a:rPr lang="ru-RU" dirty="0" smtClean="0"/>
              <a:t>для оценки конкурентной среды предприятия служат характеристики деятельности предприятий, экспертные оценки, статистические данные, аналитические исследования состояния рынков, виды и методы конкуренции. 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Рыночные индексы    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КОЭФФИЦИЕНТ ОТНОСИТЕЛЬНОЙ КОНЦЕНТРАЦИИ -характеризует соотношение числа крупнейших предприятий и контролируемой ими доли рынка. Крупнейшее предприятие должно обладать более чем 20 %-ной долей рынка.</a:t>
            </a:r>
            <a:br>
              <a:rPr lang="ru-RU" dirty="0" smtClean="0"/>
            </a:br>
            <a:r>
              <a:rPr lang="ru-RU" dirty="0" smtClean="0"/>
              <a:t>ИНДЕКС ГЕРФИНДАЛЯ (</a:t>
            </a:r>
            <a:r>
              <a:rPr lang="ru-RU" i="1" dirty="0" err="1" smtClean="0"/>
              <a:t>Herfindahl</a:t>
            </a:r>
            <a:r>
              <a:rPr lang="ru-RU" i="1" dirty="0" smtClean="0"/>
              <a:t> </a:t>
            </a:r>
            <a:r>
              <a:rPr lang="ru-RU" i="1" dirty="0" err="1" smtClean="0"/>
              <a:t>index</a:t>
            </a:r>
            <a:r>
              <a:rPr lang="ru-RU" dirty="0" smtClean="0"/>
              <a:t>) (</a:t>
            </a:r>
            <a:r>
              <a:rPr lang="ru-RU" i="1" dirty="0" smtClean="0"/>
              <a:t>H</a:t>
            </a:r>
            <a:r>
              <a:rPr lang="ru-RU" dirty="0" smtClean="0"/>
              <a:t>) — индекс для прогнозирования монополистического поведения фирм в отрасли, который показывает степень концентрации рынка или уровень влияния на рынке одной или нескольких фирм. Для </a:t>
            </a:r>
            <a:r>
              <a:rPr lang="ru-RU" i="1" dirty="0" err="1" smtClean="0"/>
              <a:t>n</a:t>
            </a:r>
            <a:r>
              <a:rPr lang="ru-RU" dirty="0" smtClean="0"/>
              <a:t> фирм индекс будет рассчитываться следующим образом:</a:t>
            </a:r>
          </a:p>
          <a:p>
            <a:pPr>
              <a:buNone/>
            </a:pPr>
            <a:r>
              <a:rPr lang="ru-RU" b="1" i="1" dirty="0" smtClean="0"/>
              <a:t>    H</a:t>
            </a:r>
            <a:r>
              <a:rPr lang="ru-RU" b="1" dirty="0" smtClean="0"/>
              <a:t> = </a:t>
            </a:r>
            <a:r>
              <a:rPr lang="ru-RU" b="1" i="1" dirty="0" smtClean="0"/>
              <a:t>S</a:t>
            </a:r>
            <a:r>
              <a:rPr lang="ru-RU" b="1" baseline="-25000" dirty="0" smtClean="0"/>
              <a:t>1</a:t>
            </a:r>
            <a:r>
              <a:rPr lang="ru-RU" b="1" baseline="30000" dirty="0" smtClean="0"/>
              <a:t>2</a:t>
            </a:r>
            <a:r>
              <a:rPr lang="ru-RU" b="1" dirty="0" smtClean="0"/>
              <a:t> + </a:t>
            </a:r>
            <a:r>
              <a:rPr lang="ru-RU" b="1" i="1" dirty="0" smtClean="0"/>
              <a:t>S</a:t>
            </a:r>
            <a:r>
              <a:rPr lang="ru-RU" b="1" baseline="-25000" dirty="0" smtClean="0"/>
              <a:t>2</a:t>
            </a:r>
            <a:r>
              <a:rPr lang="ru-RU" b="1" baseline="30000" dirty="0" smtClean="0"/>
              <a:t>2</a:t>
            </a:r>
            <a:r>
              <a:rPr lang="ru-RU" b="1" dirty="0" smtClean="0"/>
              <a:t> + … + </a:t>
            </a:r>
            <a:r>
              <a:rPr lang="ru-RU" b="1" i="1" dirty="0" smtClean="0"/>
              <a:t>S</a:t>
            </a:r>
            <a:r>
              <a:rPr lang="ru-RU" b="1" i="1" baseline="-25000" dirty="0" smtClean="0"/>
              <a:t>n</a:t>
            </a:r>
            <a:r>
              <a:rPr lang="ru-RU" b="1" baseline="30000" dirty="0" smtClean="0"/>
              <a:t>2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где </a:t>
            </a:r>
            <a:r>
              <a:rPr lang="ru-RU" i="1" dirty="0" smtClean="0"/>
              <a:t>H</a:t>
            </a:r>
            <a:r>
              <a:rPr lang="ru-RU" dirty="0" smtClean="0"/>
              <a:t> – индекс </a:t>
            </a:r>
            <a:r>
              <a:rPr lang="ru-RU" dirty="0" err="1" smtClean="0"/>
              <a:t>Герфиндаля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i="1" dirty="0" smtClean="0"/>
              <a:t>S</a:t>
            </a:r>
            <a:r>
              <a:rPr lang="ru-RU" baseline="-25000" dirty="0" smtClean="0"/>
              <a:t>1</a:t>
            </a:r>
            <a:r>
              <a:rPr lang="ru-RU" dirty="0" smtClean="0"/>
              <a:t>, </a:t>
            </a:r>
            <a:r>
              <a:rPr lang="ru-RU" i="1" dirty="0" smtClean="0"/>
              <a:t>S</a:t>
            </a:r>
            <a:r>
              <a:rPr lang="ru-RU" baseline="-25000" dirty="0" smtClean="0"/>
              <a:t>2</a:t>
            </a:r>
            <a:r>
              <a:rPr lang="ru-RU" dirty="0" smtClean="0"/>
              <a:t>, ..., </a:t>
            </a:r>
            <a:r>
              <a:rPr lang="ru-RU" i="1" dirty="0" err="1" smtClean="0"/>
              <a:t>S</a:t>
            </a:r>
            <a:r>
              <a:rPr lang="ru-RU" i="1" baseline="-25000" dirty="0" err="1" smtClean="0"/>
              <a:t>n</a:t>
            </a:r>
            <a:r>
              <a:rPr lang="ru-RU" dirty="0" smtClean="0"/>
              <a:t> – доли фирм на рынке (%), определяется отношением объема поставок фирмы к объему всего рынка.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5 сил Портера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   Конкурентную среду предприятия определяют пять групп факторов (пять сил конкуренции):</a:t>
            </a:r>
          </a:p>
          <a:p>
            <a:r>
              <a:rPr lang="ru-RU" dirty="0" smtClean="0"/>
              <a:t> соперничество между конкурирующими на данном рынке продавцами (ситуация в отрасли);</a:t>
            </a:r>
          </a:p>
          <a:p>
            <a:r>
              <a:rPr lang="ru-RU" dirty="0" smtClean="0"/>
              <a:t> конкуренция со стороны продуктов заменителей;</a:t>
            </a:r>
          </a:p>
          <a:p>
            <a:r>
              <a:rPr lang="ru-RU" dirty="0" smtClean="0"/>
              <a:t>угроза появления новых конкурентов;</a:t>
            </a:r>
          </a:p>
          <a:p>
            <a:r>
              <a:rPr lang="ru-RU" dirty="0" smtClean="0"/>
              <a:t> позиции поставщиков;</a:t>
            </a:r>
          </a:p>
          <a:p>
            <a:r>
              <a:rPr lang="ru-RU" dirty="0" smtClean="0"/>
              <a:t>позиции потребителей.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Элементы анализа конкурентов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Модель изучения конкурентов состоит в рассмотрении четырех главных позиций конкурентов</a:t>
            </a:r>
            <a:r>
              <a:rPr lang="en-US" dirty="0" smtClean="0"/>
              <a:t>:</a:t>
            </a:r>
          </a:p>
          <a:p>
            <a:pPr marL="514350" indent="-514350">
              <a:buAutoNum type="arabicPeriod"/>
            </a:pPr>
            <a:r>
              <a:rPr lang="ru-RU" dirty="0" smtClean="0"/>
              <a:t>Цели на будущее.</a:t>
            </a:r>
          </a:p>
          <a:p>
            <a:pPr marL="514350" indent="-514350">
              <a:buAutoNum type="arabicPeriod"/>
            </a:pPr>
            <a:r>
              <a:rPr lang="ru-RU" dirty="0" smtClean="0"/>
              <a:t>Текущие стратегии.</a:t>
            </a:r>
          </a:p>
          <a:p>
            <a:pPr marL="514350" indent="-514350">
              <a:buAutoNum type="arabicPeriod"/>
            </a:pPr>
            <a:r>
              <a:rPr lang="ru-RU" dirty="0" smtClean="0"/>
              <a:t>Представление о себе.</a:t>
            </a:r>
          </a:p>
          <a:p>
            <a:pPr marL="514350" indent="-514350">
              <a:buAutoNum type="arabicPeriod"/>
            </a:pPr>
            <a:r>
              <a:rPr lang="ru-RU" dirty="0" smtClean="0"/>
              <a:t>Возможности.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Сбор информации о конкурентах включает количественные и качественные данные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Количественные характеристики:</a:t>
            </a:r>
          </a:p>
          <a:p>
            <a:pPr marL="514350" indent="-514350">
              <a:buAutoNum type="arabicPeriod"/>
            </a:pPr>
            <a:r>
              <a:rPr lang="ru-RU" dirty="0" smtClean="0"/>
              <a:t>Организационно-правовая структура.</a:t>
            </a:r>
          </a:p>
          <a:p>
            <a:pPr marL="514350" indent="-514350">
              <a:buAutoNum type="arabicPeriod"/>
            </a:pPr>
            <a:r>
              <a:rPr lang="ru-RU" dirty="0" smtClean="0"/>
              <a:t>Кадровый ресурс.</a:t>
            </a:r>
          </a:p>
          <a:p>
            <a:pPr marL="514350" indent="-514350">
              <a:buAutoNum type="arabicPeriod"/>
            </a:pPr>
            <a:r>
              <a:rPr lang="ru-RU" dirty="0" smtClean="0"/>
              <a:t>Активы.</a:t>
            </a:r>
          </a:p>
          <a:p>
            <a:pPr marL="514350" indent="-514350">
              <a:buAutoNum type="arabicPeriod"/>
            </a:pPr>
            <a:r>
              <a:rPr lang="ru-RU" dirty="0" smtClean="0"/>
              <a:t>Возможность получения средств.</a:t>
            </a:r>
          </a:p>
          <a:p>
            <a:pPr marL="514350" indent="-514350">
              <a:buAutoNum type="arabicPeriod"/>
            </a:pPr>
            <a:r>
              <a:rPr lang="ru-RU" dirty="0" smtClean="0"/>
              <a:t>Масштаб реализации.</a:t>
            </a:r>
          </a:p>
          <a:p>
            <a:pPr marL="514350" indent="-514350">
              <a:buAutoNum type="arabicPeriod"/>
            </a:pPr>
            <a:r>
              <a:rPr lang="ru-RU" dirty="0" smtClean="0"/>
              <a:t>Доля на рынке.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7. Прибыльность</a:t>
            </a:r>
          </a:p>
          <a:p>
            <a:pPr marL="0" indent="0">
              <a:buNone/>
            </a:pPr>
            <a:r>
              <a:rPr lang="ru-RU" dirty="0" smtClean="0"/>
              <a:t>8. Руководство.</a:t>
            </a:r>
          </a:p>
          <a:p>
            <a:pPr marL="0" indent="0">
              <a:buNone/>
            </a:pPr>
            <a:r>
              <a:rPr lang="ru-RU" dirty="0" smtClean="0"/>
              <a:t>9. Список услуг.</a:t>
            </a:r>
          </a:p>
          <a:p>
            <a:pPr marL="0" indent="0">
              <a:buNone/>
            </a:pPr>
            <a:r>
              <a:rPr lang="ru-RU" dirty="0" smtClean="0"/>
              <a:t>10. Наличие и масштаб филиальной сети.</a:t>
            </a:r>
          </a:p>
          <a:p>
            <a:pPr marL="0" indent="0">
              <a:buNone/>
            </a:pPr>
            <a:r>
              <a:rPr lang="ru-RU" dirty="0" smtClean="0"/>
              <a:t>11. Цены</a:t>
            </a:r>
          </a:p>
          <a:p>
            <a:pPr marL="0" indent="0">
              <a:buNone/>
            </a:pPr>
            <a:r>
              <a:rPr lang="ru-RU" dirty="0" smtClean="0"/>
              <a:t>12. Расходы на рекламу.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Качественные характеристики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Репутация конкурентов.</a:t>
            </a:r>
          </a:p>
          <a:p>
            <a:pPr marL="514350" indent="-514350">
              <a:buAutoNum type="arabicPeriod"/>
            </a:pPr>
            <a:r>
              <a:rPr lang="ru-RU" dirty="0" smtClean="0"/>
              <a:t>Признание, авторитет, имидж.</a:t>
            </a:r>
          </a:p>
          <a:p>
            <a:pPr marL="514350" indent="-514350">
              <a:buAutoNum type="arabicPeriod"/>
            </a:pPr>
            <a:r>
              <a:rPr lang="ru-RU" dirty="0" smtClean="0"/>
              <a:t>Опыт руководителей, персонала.</a:t>
            </a:r>
          </a:p>
          <a:p>
            <a:pPr marL="514350" indent="-514350">
              <a:buAutoNum type="arabicPeriod"/>
            </a:pPr>
            <a:r>
              <a:rPr lang="ru-RU" dirty="0" smtClean="0"/>
              <a:t>Количество трудовых конфликтов.</a:t>
            </a:r>
          </a:p>
          <a:p>
            <a:pPr marL="514350" indent="-514350">
              <a:buAutoNum type="arabicPeriod"/>
            </a:pPr>
            <a:r>
              <a:rPr lang="ru-RU" dirty="0" smtClean="0"/>
              <a:t>Главные цели.</a:t>
            </a:r>
          </a:p>
          <a:p>
            <a:pPr marL="514350" indent="-514350">
              <a:buAutoNum type="arabicPeriod"/>
            </a:pPr>
            <a:r>
              <a:rPr lang="ru-RU" dirty="0" smtClean="0"/>
              <a:t>Гибкость маркетинговой стратегии.</a:t>
            </a:r>
          </a:p>
          <a:p>
            <a:pPr marL="514350" indent="-514350">
              <a:buAutoNum type="arabicPeriod"/>
            </a:pPr>
            <a:r>
              <a:rPr lang="ru-RU" dirty="0" smtClean="0"/>
              <a:t>Результативность товарной стратегии.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В результате изучения деятельности конкурентов можно узнать: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Сильные и слабые стороны конкурентов</a:t>
            </a:r>
          </a:p>
          <a:p>
            <a:pPr marL="514350" indent="-514350">
              <a:buAutoNum type="arabicPeriod"/>
            </a:pPr>
            <a:r>
              <a:rPr lang="ru-RU" dirty="0" smtClean="0"/>
              <a:t>Предпочтения конкурентов.</a:t>
            </a:r>
          </a:p>
          <a:p>
            <a:pPr marL="514350" indent="-514350">
              <a:buAutoNum type="arabicPeriod"/>
            </a:pPr>
            <a:r>
              <a:rPr lang="ru-RU" dirty="0" smtClean="0"/>
              <a:t>Скорость реакции конкурентов.</a:t>
            </a:r>
          </a:p>
          <a:p>
            <a:pPr marL="514350" indent="-514350">
              <a:buAutoNum type="arabicPeriod"/>
            </a:pPr>
            <a:r>
              <a:rPr lang="ru-RU" dirty="0" smtClean="0"/>
              <a:t>Преграды для выхода на рынок.</a:t>
            </a:r>
          </a:p>
          <a:p>
            <a:pPr marL="514350" indent="-514350">
              <a:buAutoNum type="arabicPeriod"/>
            </a:pPr>
            <a:r>
              <a:rPr lang="ru-RU" dirty="0" smtClean="0"/>
              <a:t>Вероятность победы в конкурентной борьбе.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Информация о соперниках, систематизированная по указанным показателям, позволяет выстроить конкурентную карту рынка, на которой будет показана действительная позиция  турфирмы на рынке.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Конкурентная карта </a:t>
            </a:r>
            <a:r>
              <a:rPr lang="ru-RU" dirty="0" smtClean="0"/>
              <a:t>–это классификация конкурентов по принадлежащей ей позиции на рынке.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r>
              <a:rPr lang="ru-RU" sz="2800" dirty="0" smtClean="0">
                <a:solidFill>
                  <a:srgbClr val="FF0000"/>
                </a:solidFill>
              </a:rPr>
              <a:t>Конкурентная стратегия </a:t>
            </a:r>
            <a:r>
              <a:rPr lang="ru-RU" sz="2800" dirty="0" smtClean="0"/>
              <a:t>–это система взглядов и подчиняемый ей комплекс действий фирмы, сконцентрированных на достижении ее целей. </a:t>
            </a:r>
          </a:p>
          <a:p>
            <a:r>
              <a:rPr lang="ru-RU" sz="2800" dirty="0" smtClean="0"/>
              <a:t>По оценкам Ф. </a:t>
            </a:r>
            <a:r>
              <a:rPr lang="ru-RU" sz="2800" dirty="0" err="1" smtClean="0"/>
              <a:t>Котлера</a:t>
            </a:r>
            <a:r>
              <a:rPr lang="ru-RU" sz="2800" dirty="0" smtClean="0"/>
              <a:t>, есть 4 положения в конкурентной борьбе , которые могут занимать фирмы на рынке:</a:t>
            </a:r>
          </a:p>
          <a:p>
            <a:pPr marL="514350" indent="-514350">
              <a:buAutoNum type="arabicParenR"/>
            </a:pPr>
            <a:r>
              <a:rPr lang="ru-RU" sz="2800" dirty="0" smtClean="0">
                <a:solidFill>
                  <a:srgbClr val="FF0000"/>
                </a:solidFill>
              </a:rPr>
              <a:t>Лидер (40% рынка).</a:t>
            </a:r>
          </a:p>
          <a:p>
            <a:pPr marL="514350" indent="-514350">
              <a:buAutoNum type="arabicParenR"/>
            </a:pPr>
            <a:r>
              <a:rPr lang="ru-RU" sz="2800" dirty="0" smtClean="0">
                <a:solidFill>
                  <a:srgbClr val="FF0000"/>
                </a:solidFill>
              </a:rPr>
              <a:t>Претендент на лидерство (30% рынка).</a:t>
            </a:r>
          </a:p>
          <a:p>
            <a:pPr marL="514350" indent="-514350">
              <a:buAutoNum type="arabicParenR"/>
            </a:pPr>
            <a:r>
              <a:rPr lang="ru-RU" sz="2800" dirty="0" smtClean="0">
                <a:solidFill>
                  <a:srgbClr val="FF0000"/>
                </a:solidFill>
              </a:rPr>
              <a:t>Последователь (до 20% рынка).</a:t>
            </a:r>
          </a:p>
          <a:p>
            <a:pPr marL="514350" indent="-514350">
              <a:buAutoNum type="arabicParenR"/>
            </a:pPr>
            <a:r>
              <a:rPr lang="ru-RU" sz="2800" dirty="0" smtClean="0">
                <a:solidFill>
                  <a:srgbClr val="FF0000"/>
                </a:solidFill>
              </a:rPr>
              <a:t>«Окопавшийся» в рыночных нишах (до 10% рынка).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204010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Стратегии маркетинга в конкурентной борьбе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а) </a:t>
            </a:r>
            <a:r>
              <a:rPr lang="ru-RU" dirty="0">
                <a:solidFill>
                  <a:srgbClr val="FF0000"/>
                </a:solidFill>
              </a:rPr>
              <a:t>Стратегии "лидера". </a:t>
            </a:r>
            <a:r>
              <a:rPr lang="ru-RU" dirty="0"/>
              <a:t>Лидера пытаются догнать, остановить многие, поэтому лидер первым изменяет цены, вводит на рынок новую продукцию, стимулирует спрос</a:t>
            </a:r>
            <a:r>
              <a:rPr lang="ru-RU" dirty="0" smtClean="0"/>
              <a:t>.</a:t>
            </a:r>
          </a:p>
          <a:p>
            <a:r>
              <a:rPr lang="ru-RU" dirty="0"/>
              <a:t>б) </a:t>
            </a:r>
            <a:r>
              <a:rPr lang="ru-RU" dirty="0">
                <a:solidFill>
                  <a:srgbClr val="FF0000"/>
                </a:solidFill>
              </a:rPr>
              <a:t>Стратегия претендентов на лидерство</a:t>
            </a:r>
            <a:r>
              <a:rPr lang="ru-RU" dirty="0"/>
              <a:t>. Если </a:t>
            </a:r>
            <a:r>
              <a:rPr lang="ru-RU" dirty="0" smtClean="0"/>
              <a:t>турфирма </a:t>
            </a:r>
            <a:r>
              <a:rPr lang="ru-RU" dirty="0"/>
              <a:t>выходит на рынок, где уже имеется свой лидер, то для обеспечения своего конкурентного преимущества </a:t>
            </a:r>
            <a:r>
              <a:rPr lang="ru-RU" dirty="0" smtClean="0"/>
              <a:t>она </a:t>
            </a:r>
            <a:r>
              <a:rPr lang="ru-RU" dirty="0"/>
              <a:t>может использовать </a:t>
            </a:r>
            <a:r>
              <a:rPr lang="ru-RU" dirty="0" smtClean="0"/>
              <a:t>действия</a:t>
            </a:r>
            <a:r>
              <a:rPr lang="ru-RU" dirty="0"/>
              <a:t>, как: преследование лидера на основе собственных преимуществ, завоевание позиций на рынке за счет слабых мест в действиях лидера, переход к производству принципиальной новой </a:t>
            </a:r>
            <a:r>
              <a:rPr lang="ru-RU" dirty="0" smtClean="0"/>
              <a:t>продукции.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067612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в) </a:t>
            </a:r>
            <a:r>
              <a:rPr lang="ru-RU" dirty="0">
                <a:solidFill>
                  <a:srgbClr val="FF0000"/>
                </a:solidFill>
              </a:rPr>
              <a:t>Стратегия "ведомого". </a:t>
            </a:r>
            <a:r>
              <a:rPr lang="ru-RU" dirty="0"/>
              <a:t>Ему приходится следовать за лидером на почтительном расстоянии, экономя силы и средства за счет того, что путь проторит лидер. </a:t>
            </a:r>
          </a:p>
          <a:p>
            <a:r>
              <a:rPr lang="ru-RU" dirty="0"/>
              <a:t>г) </a:t>
            </a:r>
            <a:r>
              <a:rPr lang="ru-RU" dirty="0">
                <a:solidFill>
                  <a:srgbClr val="FF0000"/>
                </a:solidFill>
              </a:rPr>
              <a:t>Стратегия "новичков на рынке" </a:t>
            </a:r>
            <a:r>
              <a:rPr lang="ru-RU" dirty="0"/>
              <a:t>- с нее обычно начинают новички - поиск своеобразной рыночной "ниши", которая в этом случае должна быть достаточных размеров и прибыльности, иметь потенциал роста, не вызывать интерес конкурентов. Залог успеха - специализация: технологическая, ассортиментная, географическая, сбытовая, сервисная и т.д.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437632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solidFill>
                  <a:srgbClr val="FF0000"/>
                </a:solidFill>
              </a:rPr>
              <a:t>Бенчмаркетинг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БЕНЧМАРКЕТИНГ</a:t>
            </a:r>
            <a:r>
              <a:rPr lang="ru-RU" dirty="0"/>
              <a:t> — вид </a:t>
            </a:r>
            <a:r>
              <a:rPr lang="ru-RU" dirty="0" smtClean="0"/>
              <a:t>маркетинга, </a:t>
            </a:r>
            <a:r>
              <a:rPr lang="ru-RU" dirty="0"/>
              <a:t>основанный на сопоставлении собственного </a:t>
            </a:r>
            <a:r>
              <a:rPr lang="ru-RU" dirty="0" smtClean="0"/>
              <a:t>турпродукта </a:t>
            </a:r>
            <a:r>
              <a:rPr lang="ru-RU" dirty="0"/>
              <a:t>по качеству и свойствам с аналогичным </a:t>
            </a:r>
            <a:r>
              <a:rPr lang="ru-RU" dirty="0" smtClean="0"/>
              <a:t>турпродуктом </a:t>
            </a:r>
            <a:r>
              <a:rPr lang="ru-RU" dirty="0"/>
              <a:t>конкурентов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err="1" smtClean="0"/>
              <a:t>Бенчмаркетинг</a:t>
            </a:r>
            <a:r>
              <a:rPr lang="ru-RU" dirty="0" smtClean="0"/>
              <a:t> дает возможность отыскать свою уникальную особенность, которую будут положительно оценивать клиенты.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744412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rgbClr val="FF0000"/>
                </a:solidFill>
              </a:rPr>
              <a:t>Бенчмаркетинговое</a:t>
            </a:r>
            <a:r>
              <a:rPr lang="ru-RU" dirty="0" smtClean="0">
                <a:solidFill>
                  <a:srgbClr val="FF0000"/>
                </a:solidFill>
              </a:rPr>
              <a:t> исследование состоит из этапов: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dirty="0" smtClean="0"/>
              <a:t>Определение личных параметров продукта, воздействующих на выбор покупателей.        На рынке пассажирских авиаперевозок, например, отмечается более 10 групп параметров (удобство салона, обслуживание, питание, спиртные напитки, цена билетов и др.).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1022462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2. Определение географических пределов рынка и ближайшего конкурентного окружения.</a:t>
            </a:r>
          </a:p>
          <a:p>
            <a:r>
              <a:rPr lang="ru-RU" dirty="0" smtClean="0"/>
              <a:t>В процессе предварительного этапа изучения, созданного на основе опроса покупателей путевок на отдых в экзотическую страну, может быть определен список фирм, </a:t>
            </a:r>
            <a:r>
              <a:rPr lang="ru-RU" dirty="0" err="1" smtClean="0"/>
              <a:t>турпредложения</a:t>
            </a:r>
            <a:r>
              <a:rPr lang="ru-RU" dirty="0" smtClean="0"/>
              <a:t> которых также рассматривались потребителями на этапе выбора маршрута путешествия.</a:t>
            </a: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3. Сравнительная оценка соперничающих продуктов по наиболее значимым для потребителей параметрам.</a:t>
            </a:r>
          </a:p>
          <a:p>
            <a:pPr marL="0" indent="0">
              <a:buNone/>
            </a:pPr>
            <a:r>
              <a:rPr lang="ru-RU" dirty="0" smtClean="0"/>
              <a:t>Параметры рассматривают покупатели, знакомые с услугой фирмы, а также с услугами ее соперников. Ценность данного метода состоит в том, что в итоге раскрывается лучший и худший способ ведения бизнеса с позиции потребителей, которые могут мыслить и выбирать не так, как думают и действуют менеджеры.</a:t>
            </a:r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="" xmlns:p14="http://schemas.microsoft.com/office/powerpoint/2010/main" val="15485336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4. Совокупная оценка товаров конкурентов.</a:t>
            </a:r>
          </a:p>
          <a:p>
            <a:pPr marL="0" indent="0">
              <a:buNone/>
            </a:pPr>
            <a:r>
              <a:rPr lang="ru-RU" dirty="0" smtClean="0"/>
              <a:t>Совокупная оценка услуг конкурентов отображает целостное отношение клиентов к соперничающей продукции. Чем выше совокупные оценки, тем лучше потребители принимают предложения фирмы и тем более вероятны их повторные обращения.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5. Установление воздействия частных параметров на совокупную оценку продуктов.</a:t>
            </a:r>
          </a:p>
          <a:p>
            <a:pPr>
              <a:buNone/>
            </a:pPr>
            <a:r>
              <a:rPr lang="ru-RU" smtClean="0"/>
              <a:t>   </a:t>
            </a:r>
            <a:r>
              <a:rPr lang="ru-RU" dirty="0" smtClean="0"/>
              <a:t>Статистическими методами определяется степень воздействия любого частного параметра на совокупную оценку товара. В итоге выявляется то, как потребитель на интуитивном уровне выстраивает некоторые характеристики с позиции их воздействия на его комплексное отношение к оцениваемой услуге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1202</Words>
  <Application>Microsoft Office PowerPoint</Application>
  <PresentationFormat>Экран (4:3)</PresentationFormat>
  <Paragraphs>97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                Конкурентная среда туристского предприятия   КОНКУРЕНЦИЯ (от лат. concurrentia — сталкиваться) — состязание между производителями (продавцами) товаров, а в общем случае — между любыми экономическими, рыночными субъектами.       </vt:lpstr>
      <vt:lpstr>На интенсивность конкурентной борьбы  среди турфирм воздействуют факторы:</vt:lpstr>
      <vt:lpstr>Слайд 3</vt:lpstr>
      <vt:lpstr>Виды конкуренции</vt:lpstr>
      <vt:lpstr>Слайд 5</vt:lpstr>
      <vt:lpstr>Слайд 6</vt:lpstr>
      <vt:lpstr>Методы недобросовестной конкуренции</vt:lpstr>
      <vt:lpstr>Оценка конкурентной среды  Типологии рынков по уровню конкуренции </vt:lpstr>
      <vt:lpstr>Слайд 9</vt:lpstr>
      <vt:lpstr>Слайд 10</vt:lpstr>
      <vt:lpstr>5 сил Портера </vt:lpstr>
      <vt:lpstr>Элементы анализа конкурентов</vt:lpstr>
      <vt:lpstr>Сбор информации о конкурентах включает количественные и качественные данные</vt:lpstr>
      <vt:lpstr>Слайд 14</vt:lpstr>
      <vt:lpstr>Качественные характеристики</vt:lpstr>
      <vt:lpstr>В результате изучения деятельности конкурентов можно узнать:</vt:lpstr>
      <vt:lpstr>Слайд 17</vt:lpstr>
      <vt:lpstr>Слайд 18</vt:lpstr>
      <vt:lpstr>Стратегии маркетинга в конкурентной борьбе</vt:lpstr>
      <vt:lpstr>Слайд 20</vt:lpstr>
      <vt:lpstr>Бенчмаркетинг</vt:lpstr>
      <vt:lpstr>Бенчмаркетинговое исследование состоит из этапов:</vt:lpstr>
      <vt:lpstr>Слайд 23</vt:lpstr>
      <vt:lpstr>Слайд 24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Конкурентоспособность товара или услуги - это те свойства, которые отличают ее от товара или услуги конкурента по степени соответствия конкретной общественной потребности и по затратам по ее удовлетворения.</dc:title>
  <dc:creator>User</dc:creator>
  <cp:lastModifiedBy>Администратор</cp:lastModifiedBy>
  <cp:revision>56</cp:revision>
  <dcterms:created xsi:type="dcterms:W3CDTF">2012-12-10T12:27:25Z</dcterms:created>
  <dcterms:modified xsi:type="dcterms:W3CDTF">2013-10-28T19:52:08Z</dcterms:modified>
</cp:coreProperties>
</file>