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7"/>
  </p:notesMasterIdLst>
  <p:sldIdLst>
    <p:sldId id="256" r:id="rId2"/>
    <p:sldId id="276" r:id="rId3"/>
    <p:sldId id="278" r:id="rId4"/>
    <p:sldId id="258" r:id="rId5"/>
    <p:sldId id="257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9" r:id="rId16"/>
    <p:sldId id="270" r:id="rId17"/>
    <p:sldId id="271" r:id="rId18"/>
    <p:sldId id="272" r:id="rId19"/>
    <p:sldId id="273" r:id="rId20"/>
    <p:sldId id="274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75" r:id="rId36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37408C-48D3-4FFD-993A-08E849CE4852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B7DAE9-1841-4253-B35A-969C5DDE05B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1/15/2017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1/15/2017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1/15/2017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1/15/2017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1/15/2017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1/15/2017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1/15/2017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1/15/2017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1/15/2017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1/15/2017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1/15/2017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1/15/2017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38862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СПЕЦИАЛЬНЫЕ ЭКОНОМИЧЕСКИЕ ЗОНЫ В МИРОВОЙ ЭКОНОМИКЕ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038600" y="5257800"/>
            <a:ext cx="4953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Уксуменко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Алёна Анатольевна</a:t>
            </a:r>
          </a:p>
          <a:p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канд. </a:t>
            </a:r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экон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наук, доцент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0"/>
            <a:ext cx="8229600" cy="457200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+mn-lt"/>
              </a:rPr>
              <a:t>Цели изучения курса:</a:t>
            </a:r>
            <a:r>
              <a:rPr lang="ru-RU" sz="2800" b="1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+mn-lt"/>
              </a:rPr>
            </a:br>
            <a:r>
              <a:rPr lang="ru-RU" sz="2800" b="1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+mn-lt"/>
              </a:rPr>
            </a:br>
            <a:r>
              <a:rPr lang="ru-RU" sz="2800" dirty="0" smtClean="0">
                <a:solidFill>
                  <a:schemeClr val="tx1"/>
                </a:solidFill>
              </a:rPr>
              <a:t>получение знаний и компетенций для формирования комплекса знаний о специальных экономических зонах в мировой экономике и как составной части национального экономического пространства страны, о истоках и предпосылках их возникновения, об основных этапах становления, формах развития и механизмах функционирования, об особенностях их правового режима, предполагавших налоговые, таможенные административные и гражданско-правовые льготы</a:t>
            </a:r>
            <a:endParaRPr lang="ru-RU" sz="2800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09600"/>
            <a:ext cx="8610600" cy="6019800"/>
          </a:xfrm>
        </p:spPr>
        <p:txBody>
          <a:bodyPr>
            <a:normAutofit fontScale="92500" lnSpcReduction="10000"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4200" b="1" i="1" dirty="0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4200" b="1" i="1" dirty="0" smtClean="0">
                <a:latin typeface="Times New Roman" pitchFamily="18" charset="0"/>
                <a:cs typeface="Times New Roman" pitchFamily="18" charset="0"/>
              </a:rPr>
              <a:t>адачи </a:t>
            </a:r>
            <a:r>
              <a:rPr lang="ru-RU" sz="4200" b="1" i="1" dirty="0" smtClean="0">
                <a:latin typeface="Times New Roman" pitchFamily="18" charset="0"/>
                <a:cs typeface="Times New Roman" pitchFamily="18" charset="0"/>
              </a:rPr>
              <a:t>курса: </a:t>
            </a:r>
          </a:p>
          <a:p>
            <a:pPr marL="0">
              <a:lnSpc>
                <a:spcPct val="120000"/>
              </a:lnSpc>
              <a:buClrTx/>
              <a:buFont typeface="Wingdings" pitchFamily="2" charset="2"/>
              <a:buChar char="q"/>
            </a:pPr>
            <a:r>
              <a:rPr lang="ru-RU" sz="3200" dirty="0" smtClean="0"/>
              <a:t> </a:t>
            </a:r>
            <a:r>
              <a:rPr lang="ru-RU" dirty="0" smtClean="0"/>
              <a:t>Приобретение студентами целостного, систематизированного, комплексного знания о специальных экономических зонах как одной из эффективных и перспективных форм интернационального экономического сотрудничества государств в современном мире на взаимовыгодной основе; </a:t>
            </a:r>
            <a:endParaRPr lang="ru-RU" dirty="0" smtClean="0"/>
          </a:p>
          <a:p>
            <a:pPr marL="0">
              <a:lnSpc>
                <a:spcPct val="120000"/>
              </a:lnSpc>
              <a:buClrTx/>
              <a:buFont typeface="Wingdings" pitchFamily="2" charset="2"/>
              <a:buChar char="q"/>
            </a:pPr>
            <a:r>
              <a:rPr lang="ru-RU" dirty="0" smtClean="0"/>
              <a:t> Развитие </a:t>
            </a:r>
            <a:r>
              <a:rPr lang="ru-RU" dirty="0" smtClean="0"/>
              <a:t>у студентов навыков критического осмысления  действительности и выработки на основе анализа самостоятельных управленческих решений  в сфере государственного регулирования создания и развития СЭЗ в Российской Федерации; получение студентами знаний об особенностях таможенного регулирования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2590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Тема: </a:t>
            </a:r>
            <a:r>
              <a:rPr lang="ru-RU" b="1" dirty="0" smtClean="0">
                <a:solidFill>
                  <a:schemeClr val="tx1"/>
                </a:solidFill>
              </a:rPr>
              <a:t>Свободные и особые экономические зоны: понятие, предпосылки и цели создания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96112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chemeClr val="tx1"/>
                </a:solidFill>
              </a:rPr>
              <a:t>ВОПРОСЫ: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Понятие института СЭЗ как международной воспроизводственной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системы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Анализ становления института СЭЗ в международной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практике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История создания и становления института СЭЗ в России</a:t>
            </a:r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pPr marL="514350" indent="-514350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Понятие института СЭЗ как международной воспроизводственной системы</a:t>
            </a: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i="1" dirty="0" smtClean="0"/>
              <a:t>     </a:t>
            </a:r>
            <a:r>
              <a:rPr lang="ru-RU" sz="3600" b="1" i="1" dirty="0" smtClean="0"/>
              <a:t>Свободная экономическая зона </a:t>
            </a:r>
            <a:r>
              <a:rPr lang="ru-RU" sz="3600" i="1" dirty="0" smtClean="0"/>
              <a:t>– это </a:t>
            </a:r>
            <a:r>
              <a:rPr lang="ru-RU" sz="3600" dirty="0" smtClean="0"/>
              <a:t>часть </a:t>
            </a:r>
            <a:r>
              <a:rPr lang="ru-RU" sz="3600" dirty="0" smtClean="0"/>
              <a:t>государственной территории, на которой помещенные там товары рассматриваются с точки зрения взимания импортных таможенных пошлин и налогов как находящиеся вне таможенной территории и не подлежащие обычному таможенному контролю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838200"/>
            <a:ext cx="8610600" cy="5486400"/>
          </a:xfrm>
        </p:spPr>
        <p:txBody>
          <a:bodyPr>
            <a:normAutofit lnSpcReduction="10000"/>
          </a:bodyPr>
          <a:lstStyle/>
          <a:p>
            <a:pPr marL="0">
              <a:buNone/>
            </a:pPr>
            <a:r>
              <a:rPr lang="ru-RU" sz="3200" b="1" i="1" dirty="0" smtClean="0"/>
              <a:t> </a:t>
            </a:r>
            <a:r>
              <a:rPr lang="ru-RU" sz="3200" b="1" i="1" dirty="0" smtClean="0"/>
              <a:t>     </a:t>
            </a:r>
            <a:r>
              <a:rPr lang="ru-RU" sz="3600" b="1" i="1" dirty="0" smtClean="0"/>
              <a:t>Свободная </a:t>
            </a:r>
            <a:r>
              <a:rPr lang="ru-RU" sz="3600" b="1" i="1" dirty="0" smtClean="0"/>
              <a:t>экономическая зона</a:t>
            </a:r>
            <a:r>
              <a:rPr lang="ru-RU" sz="3600" dirty="0" smtClean="0"/>
              <a:t> – это </a:t>
            </a:r>
            <a:r>
              <a:rPr lang="ru-RU" sz="3600" b="1" i="1" dirty="0" smtClean="0"/>
              <a:t>самостоятельный </a:t>
            </a:r>
            <a:r>
              <a:rPr lang="ru-RU" sz="3600" b="1" i="1" dirty="0" smtClean="0"/>
              <a:t>экономико-правовой институт</a:t>
            </a:r>
            <a:r>
              <a:rPr lang="ru-RU" sz="3600" dirty="0" smtClean="0"/>
              <a:t>, объединяющий нормы, регулирующие общественные отношения в области создания, функционирования и прекращения деятельности   в денежной форме с целью воспроизводства жизнедеятельности на определенной территории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867400"/>
          </a:xfrm>
        </p:spPr>
        <p:txBody>
          <a:bodyPr>
            <a:normAutofit fontScale="92500" lnSpcReduction="10000"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b="1" i="1" dirty="0" smtClean="0"/>
              <a:t>Экономическими </a:t>
            </a:r>
            <a:r>
              <a:rPr lang="ru-RU" sz="3200" b="1" i="1" dirty="0" smtClean="0"/>
              <a:t>субъектами воспроизводственной </a:t>
            </a:r>
            <a:r>
              <a:rPr lang="ru-RU" sz="3200" b="1" i="1" dirty="0" smtClean="0"/>
              <a:t>системы в данном случае выступают:</a:t>
            </a:r>
          </a:p>
          <a:p>
            <a:pPr>
              <a:lnSpc>
                <a:spcPct val="110000"/>
              </a:lnSpc>
              <a:buNone/>
            </a:pPr>
            <a:r>
              <a:rPr lang="ru-RU" sz="3000" dirty="0" smtClean="0"/>
              <a:t>-  предприятия и организации различных сфер деятельности (резиденты и нерезиденты СЭЗ), создающие и потребляющие на территории СЭЗ товары и услуги;</a:t>
            </a:r>
          </a:p>
          <a:p>
            <a:pPr>
              <a:lnSpc>
                <a:spcPct val="110000"/>
              </a:lnSpc>
              <a:buNone/>
            </a:pPr>
            <a:r>
              <a:rPr lang="ru-RU" sz="3000" dirty="0" smtClean="0"/>
              <a:t>-  физические лица как наемные работники резидентов и нерезидентов СЭЗ;</a:t>
            </a:r>
          </a:p>
          <a:p>
            <a:pPr>
              <a:lnSpc>
                <a:spcPct val="110000"/>
              </a:lnSpc>
              <a:buNone/>
            </a:pPr>
            <a:r>
              <a:rPr lang="ru-RU" sz="3000" dirty="0" smtClean="0"/>
              <a:t>-  органы управления СЭЗ (администрация СЭЗ);</a:t>
            </a:r>
          </a:p>
          <a:p>
            <a:pPr>
              <a:lnSpc>
                <a:spcPct val="110000"/>
              </a:lnSpc>
              <a:buNone/>
            </a:pPr>
            <a:r>
              <a:rPr lang="ru-RU" sz="3000" dirty="0" smtClean="0"/>
              <a:t>-  государство (совокупность государственных учреждений различных уровней иерархии)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228600"/>
            <a:ext cx="8686800" cy="66294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000" b="1" i="1" dirty="0" smtClean="0"/>
              <a:t>Воспроизводственный процесс в СЭЗ включает:</a:t>
            </a:r>
          </a:p>
          <a:p>
            <a:pPr>
              <a:buNone/>
            </a:pPr>
            <a:r>
              <a:rPr lang="ru-RU" sz="2800" dirty="0" smtClean="0"/>
              <a:t>-  воспроизводство ресурсов системы – капитала (в том числе человеческого капитала), средств производства (производственных фондов и технологий), финансово-кредитных ресурсов, инноваций, информации и других производственных ресурсов;</a:t>
            </a:r>
          </a:p>
          <a:p>
            <a:pPr>
              <a:buNone/>
            </a:pPr>
            <a:r>
              <a:rPr lang="ru-RU" sz="2800" dirty="0" smtClean="0"/>
              <a:t>-  воспроизводство субъектов системы – участников процесса воспроизводства;</a:t>
            </a:r>
          </a:p>
          <a:p>
            <a:pPr>
              <a:buNone/>
            </a:pPr>
            <a:r>
              <a:rPr lang="ru-RU" sz="2800" dirty="0" smtClean="0"/>
              <a:t>-  воспроизводство результатов – совокупности материальных и нематериальных благ;</a:t>
            </a:r>
          </a:p>
          <a:p>
            <a:pPr>
              <a:buNone/>
            </a:pPr>
            <a:r>
              <a:rPr lang="ru-RU" sz="2800" dirty="0" smtClean="0"/>
              <a:t>-  воспроизводство хозяйственного механизма как формы внутренних связей системы 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562600"/>
          </a:xfrm>
        </p:spPr>
        <p:txBody>
          <a:bodyPr>
            <a:normAutofit/>
          </a:bodyPr>
          <a:lstStyle/>
          <a:p>
            <a:pPr mar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600" b="1" i="1" dirty="0" smtClean="0"/>
              <a:t>Общесистемные свойства </a:t>
            </a:r>
            <a:r>
              <a:rPr lang="ru-RU" sz="3600" b="1" i="1" dirty="0" smtClean="0"/>
              <a:t>СЭЗ:</a:t>
            </a:r>
          </a:p>
          <a:p>
            <a:pPr marL="0">
              <a:spcBef>
                <a:spcPts val="60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000" dirty="0" smtClean="0"/>
              <a:t> целостность; </a:t>
            </a:r>
          </a:p>
          <a:p>
            <a:pPr marL="0">
              <a:spcBef>
                <a:spcPts val="60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000" dirty="0" smtClean="0"/>
              <a:t> сложность; </a:t>
            </a:r>
          </a:p>
          <a:p>
            <a:pPr marL="0">
              <a:spcBef>
                <a:spcPts val="60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000" dirty="0" smtClean="0"/>
              <a:t> иерархичность; </a:t>
            </a:r>
          </a:p>
          <a:p>
            <a:pPr marL="0">
              <a:spcBef>
                <a:spcPts val="60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000" dirty="0" smtClean="0"/>
              <a:t> устойчивость; </a:t>
            </a:r>
          </a:p>
          <a:p>
            <a:pPr marL="0">
              <a:spcBef>
                <a:spcPts val="60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000" dirty="0" smtClean="0"/>
              <a:t> целенаправленность функционирования; </a:t>
            </a:r>
          </a:p>
          <a:p>
            <a:pPr marL="0">
              <a:spcBef>
                <a:spcPts val="60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000" dirty="0" smtClean="0"/>
              <a:t> информационность </a:t>
            </a:r>
            <a:r>
              <a:rPr lang="ru-RU" sz="3000" dirty="0" smtClean="0"/>
              <a:t>и </a:t>
            </a:r>
            <a:r>
              <a:rPr lang="ru-RU" sz="3000" dirty="0" err="1" smtClean="0"/>
              <a:t>инновационность</a:t>
            </a:r>
            <a:r>
              <a:rPr lang="ru-RU" sz="3000" dirty="0" smtClean="0"/>
              <a:t>; </a:t>
            </a:r>
          </a:p>
          <a:p>
            <a:pPr marL="0">
              <a:spcBef>
                <a:spcPts val="60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000" dirty="0" smtClean="0"/>
              <a:t> </a:t>
            </a:r>
            <a:r>
              <a:rPr lang="ru-RU" sz="3000" dirty="0" err="1" smtClean="0"/>
              <a:t>этапность</a:t>
            </a:r>
            <a:r>
              <a:rPr lang="ru-RU" sz="3000" dirty="0" smtClean="0"/>
              <a:t> </a:t>
            </a:r>
            <a:r>
              <a:rPr lang="ru-RU" sz="3000" dirty="0" smtClean="0"/>
              <a:t>развития</a:t>
            </a:r>
            <a:endParaRPr lang="ru-RU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334000"/>
          </a:xfrm>
        </p:spPr>
        <p:txBody>
          <a:bodyPr>
            <a:normAutofit/>
          </a:bodyPr>
          <a:lstStyle/>
          <a:p>
            <a:pPr marL="0">
              <a:spcAft>
                <a:spcPts val="1200"/>
              </a:spcAft>
              <a:buClrTx/>
              <a:buFont typeface="Wingdings" pitchFamily="2" charset="2"/>
              <a:buChar char="q"/>
            </a:pPr>
            <a:r>
              <a:rPr lang="ru-RU" sz="3200" dirty="0" smtClean="0"/>
              <a:t> Целостность </a:t>
            </a:r>
            <a:r>
              <a:rPr lang="ru-RU" sz="3200" dirty="0" smtClean="0"/>
              <a:t>СЭЗ объективно обусловлена </a:t>
            </a:r>
            <a:r>
              <a:rPr lang="ru-RU" sz="3200" dirty="0" smtClean="0"/>
              <a:t>целостностью </a:t>
            </a:r>
            <a:r>
              <a:rPr lang="ru-RU" sz="3200" dirty="0" smtClean="0"/>
              <a:t>общественной жизни, поскольку ни один субъект СЭЗ (резиденты-участники, администрация СЭЗ, органы государственной власти и местного самоуправления) отдельно  не способен обеспечить полный цикл воспроизводственной деятельности СЭЗ</a:t>
            </a:r>
            <a:endParaRPr lang="ru-RU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457200"/>
            <a:ext cx="8610600" cy="60960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000" b="1" i="1" dirty="0" smtClean="0"/>
              <a:t> Сложность</a:t>
            </a:r>
            <a:r>
              <a:rPr lang="ru-RU" sz="3000" dirty="0" smtClean="0"/>
              <a:t> в структуре СЭЗ характеризуется множеством элементов и связей между </a:t>
            </a:r>
            <a:r>
              <a:rPr lang="ru-RU" sz="3000" dirty="0" smtClean="0"/>
              <a:t>ними</a:t>
            </a:r>
          </a:p>
          <a:p>
            <a:pPr marL="0">
              <a:spcBef>
                <a:spcPts val="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000" b="1" i="1" dirty="0" smtClean="0"/>
              <a:t> Иерархическая </a:t>
            </a:r>
            <a:r>
              <a:rPr lang="ru-RU" sz="3000" b="1" i="1" dirty="0" smtClean="0"/>
              <a:t>структура </a:t>
            </a:r>
            <a:r>
              <a:rPr lang="ru-RU" sz="3000" dirty="0" smtClean="0"/>
              <a:t>СЭЗ может классифицироваться в зависимости от принципов, положенных в основу взаимоотношений между ее </a:t>
            </a:r>
            <a:r>
              <a:rPr lang="ru-RU" sz="3000" dirty="0" smtClean="0"/>
              <a:t>субъектами</a:t>
            </a:r>
          </a:p>
          <a:p>
            <a:pPr marL="0">
              <a:spcBef>
                <a:spcPts val="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000" b="1" i="1" dirty="0" smtClean="0"/>
              <a:t> Устойчивость</a:t>
            </a:r>
            <a:r>
              <a:rPr lang="ru-RU" sz="3000" dirty="0" smtClean="0"/>
              <a:t> СЭЗ как системы проявляется в ее стабильном развитии, которое удовлетворяет потребности субъектов в настоящем времени, но не ставит под угрозу способность будущих инвесторов удовлетворять собственные потребности</a:t>
            </a:r>
            <a:endParaRPr lang="ru-RU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85800"/>
            <a:ext cx="8534400" cy="5638800"/>
          </a:xfrm>
        </p:spPr>
        <p:txBody>
          <a:bodyPr>
            <a:noAutofit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Font typeface="Wingdings" pitchFamily="2" charset="2"/>
              <a:buChar char="q"/>
            </a:pPr>
            <a:r>
              <a:rPr lang="ru-RU" sz="3000" dirty="0" smtClean="0"/>
              <a:t> </a:t>
            </a:r>
            <a:r>
              <a:rPr lang="ru-RU" sz="3000" b="1" i="1" dirty="0" smtClean="0"/>
              <a:t>Целенаправленность </a:t>
            </a:r>
            <a:r>
              <a:rPr lang="ru-RU" sz="3000" b="1" i="1" dirty="0" smtClean="0"/>
              <a:t>развития </a:t>
            </a:r>
            <a:r>
              <a:rPr lang="ru-RU" sz="3000" dirty="0" smtClean="0"/>
              <a:t>СЭЗ как экономической системы </a:t>
            </a:r>
            <a:r>
              <a:rPr lang="ru-RU" sz="3000" dirty="0" smtClean="0"/>
              <a:t>подразумевает соединение </a:t>
            </a:r>
            <a:r>
              <a:rPr lang="ru-RU" sz="3000" dirty="0" smtClean="0"/>
              <a:t>и взаимодействие интересов различных ее субъектов. Оно может осуществляться на основе многосторонней связи интересов и соблюдения принципов взаимной экономической выгоды, когда создаются благоприятные условия для воспроизводственной деятельности каждого. </a:t>
            </a:r>
            <a:endParaRPr lang="ru-RU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762000"/>
            <a:ext cx="8534400" cy="5562600"/>
          </a:xfrm>
        </p:spPr>
        <p:txBody>
          <a:bodyPr>
            <a:normAutofit/>
          </a:bodyPr>
          <a:lstStyle/>
          <a:p>
            <a:pPr marL="0">
              <a:spcAft>
                <a:spcPts val="1200"/>
              </a:spcAft>
              <a:buClrTx/>
              <a:buFont typeface="Wingdings" pitchFamily="2" charset="2"/>
              <a:buChar char="q"/>
            </a:pPr>
            <a:r>
              <a:rPr lang="ru-RU" sz="3200" b="1" i="1" dirty="0" smtClean="0"/>
              <a:t> Информационность</a:t>
            </a:r>
            <a:r>
              <a:rPr lang="ru-RU" sz="3200" dirty="0" smtClean="0"/>
              <a:t> характеризуется тем, что СЭЗ присуще развитие международного экономического сотрудничества практически во всех возможных формах, что дает импульс не только к постоянному достраиванию необходимых для данного уровня развития частей инфраструктуры, но и к отсечению (ликвидации) устаревших управленческих звеньев, технологических цепей и т.д.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одержимое 13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5626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Font typeface="Wingdings" pitchFamily="2" charset="2"/>
              <a:buChar char="q"/>
            </a:pPr>
            <a:r>
              <a:rPr lang="ru-RU" sz="3200" b="1" i="1" dirty="0" smtClean="0"/>
              <a:t> </a:t>
            </a:r>
            <a:r>
              <a:rPr lang="ru-RU" sz="3200" b="1" i="1" dirty="0" err="1" smtClean="0"/>
              <a:t>Инновационность</a:t>
            </a:r>
            <a:r>
              <a:rPr lang="ru-RU" sz="3200" dirty="0" smtClean="0"/>
              <a:t> в деятельности СЭЗ проявляется, прежде всего, в том, что создание новой производственной и прочей инфраструктуры в СЭЗ неизбежно привносит в конкретную национальную экономику несвойственные ей способы производства, связанные, прежде всего, с формами предпринимательства</a:t>
            </a:r>
            <a:endParaRPr lang="ru-RU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/>
          <a:lstStyle/>
          <a:p>
            <a:pPr marL="0">
              <a:spcBef>
                <a:spcPts val="0"/>
              </a:spcBef>
              <a:spcAft>
                <a:spcPts val="1200"/>
              </a:spcAft>
              <a:buClrTx/>
              <a:buFont typeface="Wingdings" pitchFamily="2" charset="2"/>
              <a:buChar char="q"/>
            </a:pPr>
            <a:r>
              <a:rPr lang="ru-RU" sz="3200" b="1" i="1" dirty="0" smtClean="0"/>
              <a:t> Проект </a:t>
            </a:r>
            <a:r>
              <a:rPr lang="ru-RU" sz="3200" b="1" i="1" dirty="0" smtClean="0"/>
              <a:t>создания СЭЗ может быть разделен на четыре основные стадии: </a:t>
            </a:r>
            <a:endParaRPr lang="ru-RU" sz="3200" b="1" i="1" dirty="0" smtClean="0"/>
          </a:p>
          <a:p>
            <a:pPr marL="0" indent="0">
              <a:spcBef>
                <a:spcPts val="600"/>
              </a:spcBef>
              <a:spcAft>
                <a:spcPts val="600"/>
              </a:spcAft>
              <a:buClrTx/>
              <a:buFont typeface="+mj-lt"/>
              <a:buAutoNum type="arabicPeriod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редынвестиционный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период;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ClrTx/>
              <a:buFont typeface="+mj-lt"/>
              <a:buAutoNum type="arabicPeriod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Инвестиционный период;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ClrTx/>
              <a:buFont typeface="+mj-lt"/>
              <a:buAutoNum type="arabicPeriod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Операционный период;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ClrTx/>
              <a:buFont typeface="+mj-lt"/>
              <a:buAutoNum type="arabicPeriod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Период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развития (рис.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buNone/>
            </a:pPr>
            <a:endParaRPr lang="ru-RU" sz="3200" dirty="0" smtClean="0"/>
          </a:p>
          <a:p>
            <a:pPr marL="0">
              <a:lnSpc>
                <a:spcPct val="120000"/>
              </a:lnSpc>
              <a:buNone/>
            </a:pPr>
            <a:endParaRPr lang="ru-RU" sz="3200" dirty="0"/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8913" name="Рисунок 1" descr="Создание%20СЭЗ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52400"/>
            <a:ext cx="8839200" cy="5867400"/>
          </a:xfrm>
          <a:prstGeom prst="rect">
            <a:avLst/>
          </a:prstGeom>
          <a:noFill/>
        </p:spPr>
      </p:pic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0" y="3905250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2133600" y="6172200"/>
            <a:ext cx="501688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Рис. 1</a:t>
            </a:r>
            <a:r>
              <a:rPr kumimoji="0" lang="ru-RU" sz="2800" b="1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</a:t>
            </a:r>
            <a:r>
              <a:rPr kumimoji="0" lang="ru-RU" sz="2800" b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Стадии развития СЭЗ</a:t>
            </a:r>
            <a:endParaRPr kumimoji="0" lang="ru-RU" sz="2800" b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Анализ становления института СЭЗ в международной практике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838200"/>
            <a:ext cx="8839200" cy="5715000"/>
          </a:xfrm>
        </p:spPr>
        <p:txBody>
          <a:bodyPr>
            <a:normAutofit lnSpcReduction="10000"/>
          </a:bodyPr>
          <a:lstStyle/>
          <a:p>
            <a:pPr marL="0">
              <a:spcAft>
                <a:spcPts val="600"/>
              </a:spcAft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Инвестиционный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капитал рассматривает организацию собственного производства в СЭЗ как важное направление своей экспансии, так как предоставляемые в СЭЗ льготы позволяют ему получать высокую прибыль.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>
              <a:spcAft>
                <a:spcPts val="600"/>
              </a:spcAft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Норма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прибыли в СЭЗ в среднем составляет 25-30 %, а в азиатских СЭЗ - свыше 35-40 %.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>
              <a:spcAft>
                <a:spcPts val="600"/>
              </a:spcAft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Сроки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окупаемости капитальных вложений в зонах в 2-3 раза меньше. Считается нормальным, когда вложенные средства окупаются за 3–3,5 года.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>
              <a:spcAft>
                <a:spcPts val="600"/>
              </a:spcAft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Во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многих развивающихся странах через СЭЗ в их экономику поступает от 30 до 80 % всех иностранных инвестиций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6865" name="Рисунок 10" descr="Классификация%20льгот%20в%20СЭЗ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0" y="4067175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" y="533400"/>
          <a:ext cx="9144000" cy="6602148"/>
        </p:xfrm>
        <a:graphic>
          <a:graphicData uri="http://schemas.openxmlformats.org/drawingml/2006/table">
            <a:tbl>
              <a:tblPr/>
              <a:tblGrid>
                <a:gridCol w="2527051"/>
                <a:gridCol w="2280024"/>
                <a:gridCol w="2679451"/>
                <a:gridCol w="1657474"/>
              </a:tblGrid>
              <a:tr h="8278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Торговые зоны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Промышленно-производственные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(экспортно-производственные) зоны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Технико-внедренческие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(научно-промышленные) парки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Сервисные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1600" b="1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оффшорные</a:t>
                      </a: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) центры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8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Зоны свободной торговли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Экспортно-производственные зоны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Технологические зоны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Свободные банковские зоны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96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Зоны внешней торговли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Промышленные парки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96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Приграничные торговые зоны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Импортозамещающие зоны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Технопарки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Свободные страховые зоны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45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Магазины беспошлинной торговли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Технополисы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Рекреационно-туристические зоны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45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Свободные таможенные зоны и свободные склады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Экспортно-импортные зоны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Инновационные центры и другие виды зон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Оффшорные 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зоны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839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Комплексные СЭЗ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Международные СЭЗ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9677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Зоны свободного предпринимательства (Западная Европа, Канада)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Зона свободной мировой торговли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(ЕАСТ, НАФТА)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9677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Особые экономические районы и прибрежные города (Китай)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Таможенный союз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(Арабский общий рынок, ЕврАзЭС)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9677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Зоны обработки информации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(Ямайка)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Общий рынок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(МЕРКОСУР, Андский общий рынок)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9677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Особые экономические зоны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(Россия)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Полный экономический союз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(Бенилюкс, Евросоюз)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381000" y="1"/>
            <a:ext cx="8398453" cy="540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304704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Разновидности СЭЗ в соответствии с функциональным предназначением 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365F91"/>
              </a:solidFill>
              <a:effectLst/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762000"/>
            <a:ext cx="8610600" cy="5867400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Российской Федерации основы правового регулирования хозяйственной деятельности в СЭЗ были заложены в постановлениях Верховного Совета РСФСР от 14 июля 1990 г. №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106-1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и от 13 сентября 1990 г. № 165-1 «О создании зон свободного предпринимательства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».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Для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обеспечения реализации данных постановлений и укрепления правовых гарантий иностранных инвестиций был издан Указ Президента РФ от 04 июня 1992 г. № 548 «О некоторых мерах по развитию свободных экономических зон (СЭЗ) на территории Российской Федерации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».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1990 г. были учреждены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Международная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ассоциации развития СЭЗ и специальный орган - Консультативный совет по СЭЗ при Антимонопольном комитете, на который была возложена ответственность за создание СЭЗ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стране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8600" y="152400"/>
            <a:ext cx="8534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История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создания и становления института СЭЗ в России</a:t>
            </a: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838200"/>
            <a:ext cx="8610600" cy="58674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dirty="0" smtClean="0"/>
              <a:t>    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июля 1990 по июнь 1991 г. Верховный Совет РСФСР Постановлением от 13 сентября 1990 г. № 165-1 определил открытие на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территории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РСФСР 13 СЭЗ. Впоследствии их количество сократилось до 11.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Статус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СЭЗ был закреплен за 11 регионами общей площадью 1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млн.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кв. км (7 % всей территории) с 18,5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млн.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человек (13 % населения России)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85800"/>
            <a:ext cx="8610600" cy="5638800"/>
          </a:xfrm>
        </p:spPr>
        <p:txBody>
          <a:bodyPr>
            <a:normAutofit fontScale="92500" lnSpcReduction="20000"/>
          </a:bodyPr>
          <a:lstStyle/>
          <a:p>
            <a:pPr marL="0">
              <a:lnSpc>
                <a:spcPct val="110000"/>
              </a:lnSpc>
              <a:buNone/>
            </a:pPr>
            <a:r>
              <a:rPr lang="ru-RU" dirty="0" smtClean="0"/>
              <a:t>     </a:t>
            </a:r>
            <a:r>
              <a:rPr lang="ru-RU" sz="2800" dirty="0" smtClean="0"/>
              <a:t>Намерение </a:t>
            </a:r>
            <a:r>
              <a:rPr lang="ru-RU" sz="2800" dirty="0" smtClean="0"/>
              <a:t>организовать СЭЗ рассматривалось в то время как одна из новых форм активизации внешнеэкономической деятельности, способствующих более быстрому включению страны в мирохозяйственные связи и решению общегосударственных </a:t>
            </a:r>
            <a:r>
              <a:rPr lang="ru-RU" sz="2800" b="1" dirty="0" smtClean="0"/>
              <a:t>задач</a:t>
            </a:r>
            <a:r>
              <a:rPr lang="ru-RU" sz="2800" dirty="0" smtClean="0"/>
              <a:t>: </a:t>
            </a:r>
            <a:endParaRPr lang="ru-RU" sz="2800" dirty="0" smtClean="0"/>
          </a:p>
          <a:p>
            <a:pPr marL="0">
              <a:lnSpc>
                <a:spcPct val="110000"/>
              </a:lnSpc>
              <a:buClrTx/>
              <a:buFont typeface="Wingdings" pitchFamily="2" charset="2"/>
              <a:buChar char="Ø"/>
            </a:pPr>
            <a:r>
              <a:rPr lang="ru-RU" sz="2800" dirty="0" smtClean="0"/>
              <a:t> повышению </a:t>
            </a:r>
            <a:r>
              <a:rPr lang="ru-RU" sz="2800" dirty="0" smtClean="0"/>
              <a:t>конкурентоспособности национального </a:t>
            </a:r>
            <a:r>
              <a:rPr lang="ru-RU" sz="2800" dirty="0" smtClean="0"/>
              <a:t>производства; </a:t>
            </a:r>
          </a:p>
          <a:p>
            <a:pPr marL="0">
              <a:lnSpc>
                <a:spcPct val="110000"/>
              </a:lnSpc>
              <a:buClrTx/>
              <a:buFont typeface="Wingdings" pitchFamily="2" charset="2"/>
              <a:buChar char="Ø"/>
            </a:pPr>
            <a:r>
              <a:rPr lang="ru-RU" sz="2800" dirty="0" smtClean="0"/>
              <a:t> увеличению </a:t>
            </a:r>
            <a:r>
              <a:rPr lang="ru-RU" sz="2800" dirty="0" smtClean="0"/>
              <a:t>притока валюты как от экспорта товаров и услуг, так и от иностранных </a:t>
            </a:r>
            <a:r>
              <a:rPr lang="ru-RU" sz="2800" dirty="0" smtClean="0"/>
              <a:t>инвестиций; </a:t>
            </a:r>
          </a:p>
          <a:p>
            <a:pPr marL="0">
              <a:lnSpc>
                <a:spcPct val="110000"/>
              </a:lnSpc>
              <a:buClrTx/>
              <a:buFont typeface="Wingdings" pitchFamily="2" charset="2"/>
              <a:buChar char="Ø"/>
            </a:pPr>
            <a:r>
              <a:rPr lang="ru-RU" sz="2800" dirty="0" smtClean="0"/>
              <a:t> сокращению </a:t>
            </a:r>
            <a:r>
              <a:rPr lang="ru-RU" sz="2800" dirty="0" smtClean="0"/>
              <a:t>затрат на приобретение импортной </a:t>
            </a:r>
            <a:r>
              <a:rPr lang="ru-RU" sz="2800" dirty="0" smtClean="0"/>
              <a:t>продукции; </a:t>
            </a:r>
          </a:p>
          <a:p>
            <a:pPr marL="0">
              <a:lnSpc>
                <a:spcPct val="110000"/>
              </a:lnSpc>
              <a:buClrTx/>
              <a:buFont typeface="Wingdings" pitchFamily="2" charset="2"/>
              <a:buChar char="Ø"/>
            </a:pPr>
            <a:r>
              <a:rPr lang="ru-RU" sz="2800" dirty="0" smtClean="0"/>
              <a:t> ускоренному </a:t>
            </a:r>
            <a:r>
              <a:rPr lang="ru-RU" sz="2800" dirty="0" smtClean="0"/>
              <a:t>освоению производства новых изделий и услуг</a:t>
            </a:r>
            <a:endParaRPr lang="ru-RU" sz="2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457200"/>
            <a:ext cx="8686800" cy="60960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В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связи с переменами во внутриэкономическом положении страны, выразившимися в изменении налогового, таможенного, валютного, банковского  регулирования, практически прекратились работы по созданию большинства из объявленных в начале 1990-х гг. СЭЗ. Тем не менее в 1996 г. в России уже имелось 18 СЭЗ, размещенных в 15 регионах страны, общей площадью до одной трети площади государства. Они были весьма разноплановые. Это свободные порты (Находка и Калининград), технопарки (Зеленоград, «Шерризон» - аэропорт Шереметьево), экспортно-производственные зоны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(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г. Выборг, Сахалинская область), концессионные участки (Республика Горный Алтай, г. Чита, Кемерово)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09600"/>
            <a:ext cx="8610600" cy="5715000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Основные проблемы СЭЗ в период 1990 - 2005 гг.:</a:t>
            </a:r>
            <a:endParaRPr lang="ru-RU" sz="3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Tx/>
              <a:buFont typeface="Wingdings" pitchFamily="2" charset="2"/>
              <a:buChar char="Ø"/>
            </a:pPr>
            <a:r>
              <a:rPr lang="ru-RU" dirty="0" smtClean="0"/>
              <a:t>масштабы </a:t>
            </a:r>
            <a:r>
              <a:rPr lang="ru-RU" dirty="0" smtClean="0"/>
              <a:t>СЭЗ были заведомо нереальными и для инфраструктурного обустройства большинства из них требовались солидные капиталовложения, обеспечить которые Правительство РФ было не в состоянии;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dirty="0" smtClean="0"/>
              <a:t>существующие </a:t>
            </a:r>
            <a:r>
              <a:rPr lang="ru-RU" dirty="0" smtClean="0"/>
              <a:t>нормативные документы не обеспечивали достаточно благоприятных экономических (налоговых, таможенных, валютных и т.д.) условий для создания и функционирования СЭЗ;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dirty="0" smtClean="0"/>
              <a:t>имело </a:t>
            </a:r>
            <a:r>
              <a:rPr lang="ru-RU" dirty="0" smtClean="0"/>
              <a:t>место дублирование контролирующих функций различными ведомствами;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ru-RU" dirty="0" smtClean="0"/>
              <a:t>в </a:t>
            </a:r>
            <a:r>
              <a:rPr lang="ru-RU" dirty="0" smtClean="0"/>
              <a:t>ряде случаев применялись излишне жесткие нормативные требования к проектированию, созданию и функционированию СЭЗ и др.</a:t>
            </a:r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6388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200" dirty="0" smtClean="0"/>
              <a:t>     Основной </a:t>
            </a:r>
            <a:r>
              <a:rPr lang="ru-RU" sz="3200" dirty="0" smtClean="0"/>
              <a:t>ошибкой </a:t>
            </a:r>
            <a:r>
              <a:rPr lang="ru-RU" sz="3200" dirty="0" smtClean="0"/>
              <a:t>руководства РФ </a:t>
            </a:r>
            <a:r>
              <a:rPr lang="ru-RU" sz="3200" dirty="0" smtClean="0"/>
              <a:t>являлось то, что при рассмотрении вопроса о создании СЭЗ </a:t>
            </a:r>
            <a:r>
              <a:rPr lang="ru-RU" sz="3200" dirty="0" smtClean="0"/>
              <a:t>оно руководствовалось </a:t>
            </a:r>
            <a:r>
              <a:rPr lang="ru-RU" sz="3200" dirty="0" smtClean="0"/>
              <a:t>только фискальным подходом, ориентированным на получение как можно больших доходов в бюджет в кратчайшие сроки, а не стремлением соблюсти гибкий баланс интересов государства и инвесторов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381000"/>
            <a:ext cx="8686800" cy="6248400"/>
          </a:xfrm>
        </p:spPr>
        <p:txBody>
          <a:bodyPr>
            <a:normAutofit lnSpcReduction="10000"/>
          </a:bodyPr>
          <a:lstStyle/>
          <a:p>
            <a:pPr marL="0">
              <a:spcAft>
                <a:spcPts val="600"/>
              </a:spcAft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Пересмотр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подхода  к СЭЗ и учет ранее совершенных ошибок привел к решению о создании на территории Российской Федерации разновидности СЭЗ, приспособленных к специфике отечественной действительности, - особых экономических зон.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>
              <a:spcAft>
                <a:spcPts val="600"/>
              </a:spcAft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22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июля 2005 г. Президент РФ подписал и обнародовал Федеральный закон № 116-ФЗ «Об особых экономических зонах в Российской Федерации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»,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разработанный Правительством РФ.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>
              <a:spcAft>
                <a:spcPts val="600"/>
              </a:spcAft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Этот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закон  определил правовой режим особых экономических зон на территории Российской Федерации, порядок их создания, функционирования и существования, а также установил особенности ведения предпринимательской деятельности в ОЭЗ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90600"/>
            <a:ext cx="8610600" cy="56388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600" b="1" dirty="0" smtClean="0"/>
              <a:t>Выводы:</a:t>
            </a:r>
          </a:p>
          <a:p>
            <a:pPr marL="0">
              <a:spcBef>
                <a:spcPts val="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3200" dirty="0" smtClean="0"/>
              <a:t>Свободная экономическая зона </a:t>
            </a:r>
            <a:r>
              <a:rPr lang="ru-RU" sz="3200" dirty="0" smtClean="0"/>
              <a:t>(СЭЗ) - </a:t>
            </a:r>
            <a:r>
              <a:rPr lang="ru-RU" sz="3200" dirty="0" smtClean="0"/>
              <a:t>часть </a:t>
            </a:r>
            <a:r>
              <a:rPr lang="ru-RU" sz="3200" dirty="0" smtClean="0"/>
              <a:t>государственной территории, на которой помещенные там товары рассматриваются с точки зрения взимания импортных таможенных пошлин и налогов как находящиеся вне таможенной территории и не подлежащие обычному таможенному контролю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410200"/>
          </a:xfrm>
        </p:spPr>
        <p:txBody>
          <a:bodyPr>
            <a:normAutofit lnSpcReduction="10000"/>
          </a:bodyPr>
          <a:lstStyle/>
          <a:p>
            <a:pPr marL="0">
              <a:lnSpc>
                <a:spcPct val="120000"/>
              </a:lnSpc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3200" dirty="0" smtClean="0"/>
              <a:t>В </a:t>
            </a:r>
            <a:r>
              <a:rPr lang="ru-RU" sz="3200" dirty="0" smtClean="0"/>
              <a:t>мировой практике СЭЗ - это уникальная мастерская по формированию и производству тех экономических отношений, которые изначально отсутствуют в стране. </a:t>
            </a:r>
            <a:endParaRPr lang="ru-RU" sz="3200" dirty="0" smtClean="0"/>
          </a:p>
          <a:p>
            <a:pPr marL="0">
              <a:lnSpc>
                <a:spcPct val="120000"/>
              </a:lnSpc>
              <a:buNone/>
            </a:pPr>
            <a:r>
              <a:rPr lang="ru-RU" sz="3200" dirty="0" smtClean="0"/>
              <a:t> </a:t>
            </a:r>
            <a:r>
              <a:rPr lang="ru-RU" sz="3200" dirty="0" smtClean="0"/>
              <a:t>   Именно </a:t>
            </a:r>
            <a:r>
              <a:rPr lang="ru-RU" sz="3200" dirty="0" smtClean="0"/>
              <a:t>в СЭЗ эти отношения подлежат разработке и апробации и, если они показывают свою эффективность, то они могут быть перенесены на всю страну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3200" dirty="0" smtClean="0"/>
              <a:t>Мировой </a:t>
            </a:r>
            <a:r>
              <a:rPr lang="ru-RU" sz="3200" dirty="0" smtClean="0"/>
              <a:t>опыт функционирования СЭЗ позволяет сделать вывод, что в странах с различным уровнем экономического развития используются разные формы СЭЗ</a:t>
            </a:r>
            <a:endParaRPr lang="ru-RU" sz="3200" b="1" i="1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43000"/>
            <a:ext cx="8382000" cy="5181600"/>
          </a:xfrm>
        </p:spPr>
        <p:txBody>
          <a:bodyPr>
            <a:noAutofit/>
          </a:bodyPr>
          <a:lstStyle/>
          <a:p>
            <a:pPr marL="0" lvl="0">
              <a:spcBef>
                <a:spcPts val="60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200" dirty="0" smtClean="0"/>
              <a:t> Для </a:t>
            </a:r>
            <a:r>
              <a:rPr lang="ru-RU" sz="3200" dirty="0" smtClean="0"/>
              <a:t>стран с развитой экономикой (государства Западной Европы, США и Япония) характерны беспошлинные зоны свободной торговли в морских портах, свободные аэропорты, финансово-банковские центры, </a:t>
            </a:r>
            <a:r>
              <a:rPr lang="ru-RU" sz="3200" dirty="0" smtClean="0"/>
              <a:t>оффшорные </a:t>
            </a:r>
            <a:r>
              <a:rPr lang="ru-RU" sz="3200" dirty="0" smtClean="0"/>
              <a:t>и технико-внедренческие зоны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85800"/>
            <a:ext cx="8534400" cy="5867400"/>
          </a:xfrm>
        </p:spPr>
        <p:txBody>
          <a:bodyPr>
            <a:normAutofit/>
          </a:bodyPr>
          <a:lstStyle/>
          <a:p>
            <a:pPr marL="0" lvl="0">
              <a:spcBef>
                <a:spcPts val="0"/>
              </a:spcBef>
              <a:buClrTx/>
              <a:buFont typeface="Wingdings" pitchFamily="2" charset="2"/>
              <a:buChar char="q"/>
            </a:pPr>
            <a:r>
              <a:rPr lang="ru-RU" sz="3000" dirty="0" smtClean="0"/>
              <a:t> В </a:t>
            </a:r>
            <a:r>
              <a:rPr lang="ru-RU" sz="3000" dirty="0" smtClean="0"/>
              <a:t>странах с переходной (бывшие страны СЭВ) и развивающейся экономикой (государства Азиатско-Тихоокеанского региона и Латинской Америки) большое развитие получил экспортно-производственный тип зон, поскольку наращивая экспорт, они могут решить стоящие перед ними задачи и получить свободно конвертируемую валюту, необходимую им для развития мирохозяйственных связей и решения внутренних специальных экономических, технических, технологических и иных задач</a:t>
            </a:r>
            <a:endParaRPr lang="ru-RU" sz="30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410200"/>
          </a:xfrm>
        </p:spPr>
        <p:txBody>
          <a:bodyPr>
            <a:noAutofit/>
          </a:bodyPr>
          <a:lstStyle/>
          <a:p>
            <a:pPr marL="0">
              <a:spcAft>
                <a:spcPts val="1200"/>
              </a:spcAft>
              <a:buClrTx/>
              <a:buFont typeface="Wingdings" pitchFamily="2" charset="2"/>
              <a:buChar char="q"/>
            </a:pPr>
            <a:r>
              <a:rPr lang="ru-RU" sz="3200" dirty="0" smtClean="0"/>
              <a:t> Отчетливо </a:t>
            </a:r>
            <a:r>
              <a:rPr lang="ru-RU" sz="3200" dirty="0" smtClean="0"/>
              <a:t>выделяется азиатский тип СЭЗ, ярким представителем которого являются особые экономические районы и особые прибрежные города Китая, в которых прошла успешная апробация специфической тактики долгосрочной экономической политики Китая – балансирование между опорой на собственные силы и максимально возможной открытостью экономики страны внешнему миру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57200"/>
            <a:ext cx="8534400" cy="6096000"/>
          </a:xfrm>
        </p:spPr>
        <p:txBody>
          <a:bodyPr>
            <a:normAutofit fontScale="85000" lnSpcReduction="20000"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4. Предшествующие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попытки создания и функционирования СЭЗ в России, начавшиеся в 1990-х гг., не принесли положительных результатов, а в какой-то мере даже дискредитировали идею создания СЭЗ в нашей стране. Образованные тогда зоны многими рассматривались как механизм для «отмывания» денег и утечки капитала за рубеж, как причина бюджетного дефицита, как плацдарм для удовлетворения амбиций местных руководителей. Дальнейший пересмотр подхода к СЭЗ и учет ранее совершенных ошибок привел к решению о создании на территории России отдельной разновидности СЭЗ, учитывающей специфику отечественной реальности, - особых экономических зон (ОЭЗ)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 smtClean="0"/>
              <a:t>СПАСИБО ЗА ВНИМАНИЕ!</a:t>
            </a:r>
            <a:endParaRPr lang="ru-RU" sz="4000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734</TotalTime>
  <Words>1279</Words>
  <PresentationFormat>Экран (4:3)</PresentationFormat>
  <Paragraphs>124</Paragraphs>
  <Slides>35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Поток</vt:lpstr>
      <vt:lpstr>СПЕЦИАЛЬНЫЕ ЭКОНОМИЧЕСКИЕ ЗОНЫ В МИРОВОЙ ЭКОНОМИКЕ</vt:lpstr>
      <vt:lpstr>Цели изучения курса:  получение знаний и компетенций для формирования комплекса знаний о специальных экономических зонах в мировой экономике и как составной части национального экономического пространства страны, о истоках и предпосылках их возникновения, об основных этапах становления, формах развития и механизмах функционирования, об особенностях их правового режима, предполагавших налоговые, таможенные административные и гражданско-правовые льготы</vt:lpstr>
      <vt:lpstr>Слайд 3</vt:lpstr>
      <vt:lpstr>Тема: Свободные и особые экономические зоны: понятие, предпосылки и цели создания</vt:lpstr>
      <vt:lpstr>ВОПРОСЫ:</vt:lpstr>
      <vt:lpstr>1. Понятие института СЭЗ как международной воспроизводственной системы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2. Анализ становления института СЭЗ в международной практике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Теоретические основы финансового менеджмента</dc:title>
  <dc:creator>nout</dc:creator>
  <cp:lastModifiedBy>nout</cp:lastModifiedBy>
  <cp:revision>76</cp:revision>
  <dcterms:created xsi:type="dcterms:W3CDTF">2014-09-02T04:46:32Z</dcterms:created>
  <dcterms:modified xsi:type="dcterms:W3CDTF">2017-01-15T13:49:04Z</dcterms:modified>
</cp:coreProperties>
</file>