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30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</p:sldIdLst>
  <p:sldSz cx="12192000" cy="6858000"/>
  <p:notesSz cx="6858000" cy="9144000"/>
  <p:custDataLst>
    <p:tags r:id="rId5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446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951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879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90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951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59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422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48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9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982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31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855AA2-1088-4159-B4C6-46D941842F1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241E98F-061E-4A96-9F94-E163480D208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13234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123034"/>
                </a:solidFill>
              </a:rPr>
              <a:t>Аудит </a:t>
            </a:r>
            <a:r>
              <a:rPr lang="ru-RU" sz="4000" b="1" dirty="0">
                <a:solidFill>
                  <a:srgbClr val="123034"/>
                </a:solidFill>
              </a:rPr>
              <a:t>выпуска и реализации готовой </a:t>
            </a:r>
            <a:r>
              <a:rPr lang="ru-RU" sz="4000" b="1" dirty="0" smtClean="0">
                <a:solidFill>
                  <a:srgbClr val="123034"/>
                </a:solidFill>
              </a:rPr>
              <a:t>продукции</a:t>
            </a:r>
            <a:endParaRPr lang="ru-RU" sz="4000" b="1" dirty="0">
              <a:solidFill>
                <a:srgbClr val="1230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52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Основная </a:t>
            </a:r>
            <a:r>
              <a:rPr lang="ru-RU" sz="4000" b="1" dirty="0" smtClean="0"/>
              <a:t>цель</a:t>
            </a:r>
            <a:r>
              <a:rPr lang="en-US" sz="4000" b="1" dirty="0"/>
              <a:t>.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Основная цель проверки данного вида расчетов — установить правильность ведения учета расчетов с покупателями и заказчиками за реализованную (отгруженную) продукцию, выполненные работы, оказанные услуги.</a:t>
            </a:r>
          </a:p>
        </p:txBody>
      </p:sp>
    </p:spTree>
    <p:extLst>
      <p:ext uri="{BB962C8B-B14F-4D97-AF65-F5344CB8AC3E}">
        <p14:creationId xmlns:p14="http://schemas.microsoft.com/office/powerpoint/2010/main" val="363587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Источник</a:t>
            </a:r>
            <a:r>
              <a:rPr lang="ru-RU" sz="4000" b="1" dirty="0"/>
              <a:t>и</a:t>
            </a:r>
            <a:r>
              <a:rPr lang="ru-RU" sz="4000" b="1" dirty="0" smtClean="0"/>
              <a:t> информации</a:t>
            </a:r>
            <a:r>
              <a:rPr lang="en-US" sz="4000" b="1" dirty="0"/>
              <a:t>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Источниками информации являются: Положение об учетной политике; договоры поставки продукции (работ, услуг); накладные; счета-фактуры; акты сверки расчетов; протоколы о зачете взаимных требований; акты инвента­ризации расчетов; векселя; копии платежных документов; книга продаж; учетные регистры по счету 62; Главная книга; бухгалтерская отчетность.</a:t>
            </a:r>
          </a:p>
        </p:txBody>
      </p:sp>
    </p:spTree>
    <p:extLst>
      <p:ext uri="{BB962C8B-B14F-4D97-AF65-F5344CB8AC3E}">
        <p14:creationId xmlns:p14="http://schemas.microsoft.com/office/powerpoint/2010/main" val="347204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Направления проверки.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Чтобы наметить направления проверки и области уг­лубленного контроля, аудитору необходимо получить пред­варительное представление о состоянии расчетов на пред­приятии. Для этого следует установить наличие на пред­приятии необходимой нормативной базы, состав применяемых первичных документов, порядок их заполнения, </a:t>
            </a:r>
            <a:r>
              <a:rPr lang="en-US" dirty="0"/>
              <a:t>co</a:t>
            </a:r>
            <a:r>
              <a:rPr lang="ru-RU" dirty="0"/>
              <a:t>стояние аналитического учета и технологии обработки первичных документов по учету расчетных операций. </a:t>
            </a:r>
          </a:p>
        </p:txBody>
      </p:sp>
    </p:spTree>
    <p:extLst>
      <p:ext uri="{BB962C8B-B14F-4D97-AF65-F5344CB8AC3E}">
        <p14:creationId xmlns:p14="http://schemas.microsoft.com/office/powerpoint/2010/main" val="86925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П</a:t>
            </a:r>
            <a:r>
              <a:rPr lang="ru-RU" sz="4000" b="1" dirty="0" smtClean="0"/>
              <a:t>роверка расчетов.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проверке расчетов с покупателями и заказчиками используются приемы фактического и документального контроля, аналитические процедуры, логический анализ, устные опросы должностных лиц по отдельным вопросам!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0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Процесс проверки.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процессе проверки выясняется наличие и правильность оформления договоров на поставку продукции, гарантийных писем от покупателей. По данным первичных расчетно-платежных документов, актов инвентаризации расчетов и учетных регистров по счету 62 устанавливается достоверность, законность и реальность; задолженности за реализованную (отгруженную) продукцию (работы, услуги).</a:t>
            </a:r>
          </a:p>
        </p:txBody>
      </p:sp>
    </p:spTree>
    <p:extLst>
      <p:ext uri="{BB962C8B-B14F-4D97-AF65-F5344CB8AC3E}">
        <p14:creationId xmlns:p14="http://schemas.microsoft.com/office/powerpoint/2010/main" val="123286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Аудит расчетов.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аудите расчетов с использованием различных форм безналичных расчетов выясняется наличие всех оправдательных документов, а при необходимости проводятся встречные сверки в банке или у покупателя. Особое внимание обращается на правильность отражения в учете и налогообложении операций с использованием векселей.</a:t>
            </a:r>
          </a:p>
        </p:txBody>
      </p:sp>
    </p:spTree>
    <p:extLst>
      <p:ext uri="{BB962C8B-B14F-4D97-AF65-F5344CB8AC3E}">
        <p14:creationId xmlns:p14="http://schemas.microsoft.com/office/powerpoint/2010/main" val="13874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Арифметический контроль.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Путем отслеживания и арифметического контроля ус­танавливается правильность ценообразования при реали­зации продукции (работ, услуг), использования наценок, взаимозачетов, векселей. Осуществляется проверка пра­вильности аналитического учета по счету 62, который дол­жен обеспечивать возможность получения информации о реальной задолженности покупателей, в том числе обеспе­ченной векселями. Изучаются также имеющиеся факты просроченной дебиторской задолженности, выясняются причины неплатежей.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8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Аудитор </a:t>
            </a:r>
            <a:r>
              <a:rPr lang="ru-RU" sz="4000" b="1" dirty="0" smtClean="0"/>
              <a:t>должен: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Аудитор должен проверить правильность отражения в учете сумм неистребованной дебиторской задолженности по договорам поставки (купли-продажи и др.), срок ис­полнения по которым покупателями превысил 4 месяца со дня фактического получения ими товаров (работ, услуг). Данная задолженность должна списываться на убытки предприятия-поставщика без уменьшения налогооблагаемой базы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97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Заключение.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заключение выясняется правильность применяемых схем корреспонденции счетов по расчетам с покупателями и заказчиками.</a:t>
            </a:r>
          </a:p>
          <a:p>
            <a:r>
              <a:rPr lang="ru-RU" dirty="0"/>
              <a:t>Типичные ошибки:</a:t>
            </a:r>
          </a:p>
          <a:p>
            <a:r>
              <a:rPr lang="ru-RU" dirty="0"/>
              <a:t>- отсутствие договоров на поставку продукции, первич­ных расчетно-платежных документов или неполное их оформление; </a:t>
            </a:r>
          </a:p>
          <a:p>
            <a:r>
              <a:rPr lang="ru-RU" dirty="0"/>
              <a:t>- неправильное определение налогооблагаемой базы по НДС, налогу с продаж и т.д.; </a:t>
            </a:r>
          </a:p>
          <a:p>
            <a:r>
              <a:rPr lang="ru-RU" dirty="0"/>
              <a:t>- некорректная корреспонденция счетов бухгалтерского учета;</a:t>
            </a:r>
          </a:p>
          <a:p>
            <a:r>
              <a:rPr lang="ru-RU" dirty="0"/>
              <a:t>- недостоверность аналитического учета; </a:t>
            </a:r>
          </a:p>
          <a:p>
            <a:r>
              <a:rPr lang="ru-RU" dirty="0"/>
              <a:t>- формальное проведение инвентаризации расчетов.</a:t>
            </a:r>
          </a:p>
        </p:txBody>
      </p:sp>
    </p:spTree>
    <p:extLst>
      <p:ext uri="{BB962C8B-B14F-4D97-AF65-F5344CB8AC3E}">
        <p14:creationId xmlns:p14="http://schemas.microsoft.com/office/powerpoint/2010/main" val="425672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900" b="1" dirty="0"/>
              <a:t>Аудит расчетов с поставщиками и </a:t>
            </a:r>
            <a:r>
              <a:rPr lang="ru-RU" sz="4900" b="1" dirty="0" smtClean="0"/>
              <a:t>подрядчиками.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8491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Основная цель </a:t>
            </a:r>
            <a:r>
              <a:rPr lang="ru-RU" sz="4000" b="1" dirty="0" smtClean="0"/>
              <a:t>проверки.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Основная цель проверки - установить правильность ведения учета расчетов с поставщиками и подрядчиками за товарно-материальные ценности, принятые выполненные работы и оказанные услуги.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475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Источники информации.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Источниками информации являются: Положение об учетной политике; договоры поставки продукции (работ, услуг); накладные; счета-фактуры; акты сверки расчетов; протоколы о зачете взаимных требований; акты инвента­ризации расчетов; векселя; копии платежных документов; книга покупок; учетные регистры по счету 60; Главная  книга; бухгалтерская отчетность.</a:t>
            </a:r>
          </a:p>
        </p:txBody>
      </p:sp>
    </p:spTree>
    <p:extLst>
      <p:ext uri="{BB962C8B-B14F-4D97-AF65-F5344CB8AC3E}">
        <p14:creationId xmlns:p14="http://schemas.microsoft.com/office/powerpoint/2010/main" val="129347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П</a:t>
            </a:r>
            <a:r>
              <a:rPr lang="ru-RU" sz="4000" b="1" dirty="0" smtClean="0"/>
              <a:t>роверка расчетов.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проверке расчетов с поставщиками и подрядчика­ми используются приемы фактического и документально­го контроля, аналитические процедуры, логический ана­лиз, устные опросы должностных лиц по отдельным воп­росам данного раздела аудиторской </a:t>
            </a:r>
            <a:r>
              <a:rPr lang="ru-RU" dirty="0" smtClean="0"/>
              <a:t>программы.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76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Аудиторская проверка </a:t>
            </a:r>
            <a:r>
              <a:rPr lang="ru-RU" sz="4000" b="1" dirty="0" smtClean="0"/>
              <a:t>расчетов.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Аудиторская проверка расчетов с поставщиками и под­рядчиками предусматривает изучение договоров поставки продукции и других хозяйственных договоров на оказан­ные предприятию услуги, выполненные работы. Помимо соблюдения формы договора проверяется полнота и своев­ременность исполнения сторонами обязательств вне зави­симости от срока договора. Аудитор должен установить: наличие договоров поставки по проведенным сделкам, пра­вильность их оформления, дату возникновения и причину образования просроченной задолженности.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64308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ru-RU" dirty="0"/>
              <a:t>Аудитор, как правило, выборочно проверяет расчет­ные операции с поставщиками по данным учетных регист­ров по счету 60 и расчетно-платежные документы. В со­став выборки включаются поставщики, расчетные опера­ции с которыми осуществляются систематически, или сум­мы расчетов с которыми существенны. В процессе провер­ки выясняется дата проведения и характер операции, пра­вильность применения цен, наценок по поступившим цен­ностям, полнота их оприходования, обоснованность выде­ления «входного» НДС.</a:t>
            </a:r>
          </a:p>
        </p:txBody>
      </p:sp>
    </p:spTree>
    <p:extLst>
      <p:ext uri="{BB962C8B-B14F-4D97-AF65-F5344CB8AC3E}">
        <p14:creationId xmlns:p14="http://schemas.microsoft.com/office/powerpoint/2010/main" val="234291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ru-RU" dirty="0"/>
              <a:t>При поступлении ТМЦ, на которые не получены рас­четные документы (</a:t>
            </a:r>
            <a:r>
              <a:rPr lang="ru-RU" dirty="0" err="1"/>
              <a:t>неотфактурованные</a:t>
            </a:r>
            <a:r>
              <a:rPr lang="ru-RU" dirty="0"/>
              <a:t> поставки), уста­навливается, не числятся ли эти поступившие ценности как оплаченные, но находящиеся в пути (дебиторская за­долженность). Определяется проводилась ли инвентари­зация и сверка расчетов, предъявлялись ли штрафные сан­кции поставщикам при нарушении договорных обяза­тельств, обоснованность начисленных или полученных сумм штрафных санкций, правильность списания сомнительных долгов. </a:t>
            </a:r>
          </a:p>
        </p:txBody>
      </p:sp>
    </p:spTree>
    <p:extLst>
      <p:ext uri="{BB962C8B-B14F-4D97-AF65-F5344CB8AC3E}">
        <p14:creationId xmlns:p14="http://schemas.microsoft.com/office/powerpoint/2010/main" val="74700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Операции </a:t>
            </a:r>
            <a:r>
              <a:rPr lang="ru-RU" sz="4000" b="1" dirty="0"/>
              <a:t>с использовани­ем </a:t>
            </a:r>
            <a:r>
              <a:rPr lang="ru-RU" sz="4000" b="1" dirty="0" smtClean="0"/>
              <a:t>векселей.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Особое внимание уделяется операциям с использовани­ем векселей, отражение которых в учете часто произво­дится с ошибками. Аудитору следует учитывать, что вы­данные векселя отражаются у предприятия на отдельном </a:t>
            </a:r>
            <a:r>
              <a:rPr lang="ru-RU" dirty="0" err="1"/>
              <a:t>субсчете</a:t>
            </a:r>
            <a:r>
              <a:rPr lang="ru-RU" dirty="0"/>
              <a:t> счета 60, налоговый вычет по НДС применяется только после оплаты </a:t>
            </a:r>
            <a:r>
              <a:rPr lang="ru-RU" dirty="0" smtClean="0"/>
              <a:t>векселя.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5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ru-RU" dirty="0"/>
              <a:t>Полнота оприходования поступивших от поставщиков ТМЦ, обоснованность использования налоговых вычетов по НДС контролируется с помощью таких приемов, как прослеживание, сопоставление и др.</a:t>
            </a:r>
          </a:p>
        </p:txBody>
      </p:sp>
    </p:spTree>
    <p:extLst>
      <p:ext uri="{BB962C8B-B14F-4D97-AF65-F5344CB8AC3E}">
        <p14:creationId xmlns:p14="http://schemas.microsoft.com/office/powerpoint/2010/main" val="370226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Обоснованность </a:t>
            </a:r>
            <a:r>
              <a:rPr lang="ru-RU" sz="4000" b="1" dirty="0" smtClean="0"/>
              <a:t>расчетов.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Обоснованность расчетов с подрядчиками на выполня­емые работы должна подтверждаться, кроме заключенных договоров, наличием проектно-сметной документации, ак­тов сдачи-приемки выполненных работ, счетов-фактур. Реальность числящейся кредиторской и дебиторской за­долженности по счету 60, точность произведенных расче­тов, качество проектов и смет, отсутствие приписок могут быть проверены, в том числе, и путем контрольного обме­ра выполненных работ (по заключениям эксперта).</a:t>
            </a:r>
          </a:p>
        </p:txBody>
      </p:sp>
    </p:spTree>
    <p:extLst>
      <p:ext uri="{BB962C8B-B14F-4D97-AF65-F5344CB8AC3E}">
        <p14:creationId xmlns:p14="http://schemas.microsoft.com/office/powerpoint/2010/main" val="314006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П</a:t>
            </a:r>
            <a:r>
              <a:rPr lang="ru-RU" sz="4000" b="1" dirty="0" smtClean="0"/>
              <a:t>равильность офор­мления.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Следует проанализировать также правильность офор­мления и отражения в учете выданных авансов, отражаемых на счете 60 Авансы выданные. Аудитор путем изуче­ния первичных документов и учетных регистров выясня­ет: обоснованность выдачи авансов (в том числе в валюте), правильность ведения аналитического и синтетического учета.</a:t>
            </a:r>
          </a:p>
        </p:txBody>
      </p:sp>
    </p:spTree>
    <p:extLst>
      <p:ext uri="{BB962C8B-B14F-4D97-AF65-F5344CB8AC3E}">
        <p14:creationId xmlns:p14="http://schemas.microsoft.com/office/powerpoint/2010/main" val="207596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/>
              <a:t>Типичные ошибки: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 отсутствие договоров с поставщиками или неправиль­ное их оформление;</a:t>
            </a:r>
          </a:p>
          <a:p>
            <a:r>
              <a:rPr lang="ru-RU" dirty="0"/>
              <a:t>- уничтожение подлинных документов;</a:t>
            </a:r>
          </a:p>
          <a:p>
            <a:r>
              <a:rPr lang="ru-RU" dirty="0"/>
              <a:t> - составление фиктивных документов (договоров, наклад­ных, актов); </a:t>
            </a:r>
          </a:p>
          <a:p>
            <a:r>
              <a:rPr lang="ru-RU" dirty="0"/>
              <a:t>- отражение на счетах бухгалтерского учета нереальной дебиторской и кредиторской задолженности; </a:t>
            </a:r>
          </a:p>
          <a:p>
            <a:r>
              <a:rPr lang="ru-RU" dirty="0"/>
              <a:t>- несоответствие данных в счетах поставщиков данным учета предприятия; </a:t>
            </a:r>
          </a:p>
          <a:p>
            <a:r>
              <a:rPr lang="ru-RU" dirty="0"/>
              <a:t>- неправильное или неправомерное отражение на счетах учета сумм НДС, выделенных в счетах поставщиков; </a:t>
            </a:r>
          </a:p>
          <a:p>
            <a:r>
              <a:rPr lang="ru-RU" dirty="0"/>
              <a:t>- некорректная корреспонденция счетов бухгалтерского учета.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41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900" b="1" dirty="0"/>
              <a:t>Аудит расчетов с бюджетом и внебюджетными </a:t>
            </a:r>
            <a:r>
              <a:rPr lang="ru-RU" sz="4900" b="1" dirty="0" smtClean="0"/>
              <a:t>фондами.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7008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Цель </a:t>
            </a:r>
            <a:r>
              <a:rPr lang="ru-RU" sz="4000" b="1" dirty="0" smtClean="0"/>
              <a:t>аудита.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 аудита расчетов предприятия с бюджетом и вне­бюджетными фондами - подтверждение правильности рас­четов, полноты и своевременности перечисления в бюджет и внебюджетные фонды налогов, сборов и </a:t>
            </a:r>
            <a:r>
              <a:rPr lang="ru-RU" dirty="0" smtClean="0"/>
              <a:t>платежей.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34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Источники информации.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Источниками информации для проверки расчетов с бюджетом и внебюджетными фондами являются: Положе­ние об учетной политике предприятия, Бухгалтерский ба­ланс (ф. № 1), Отчет о прибылях и убытках (ф. № 2), декларации по отдельным налогам и платежам, расчетные ведомости по начислению заработной платы, журналы уче­та полученных и выставленных счетов-фактур, книга по­купок, книга продаж, учетные регистры (карточки, ведо­мости, журналы-ордера, карточки) по счетам 19, 68, 69, 70, 76, 90, 91, 99, Главная книга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985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Аудиторская проверка.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ходе аудиторской проверки, по каждому уплачивае­мому предприятием в бюджет и внебюджетные фонды на­логу, сбору и платежу аудиторы должны проверить:</a:t>
            </a:r>
          </a:p>
          <a:p>
            <a:r>
              <a:rPr lang="ru-RU" dirty="0"/>
              <a:t>- правильность исчисления налогооблагаемой базы;</a:t>
            </a:r>
          </a:p>
          <a:p>
            <a:r>
              <a:rPr lang="ru-RU" dirty="0"/>
              <a:t>- правильность применения налоговых ставок;</a:t>
            </a:r>
          </a:p>
          <a:p>
            <a:r>
              <a:rPr lang="ru-RU" dirty="0"/>
              <a:t>- правомерность применения льгот при расчете и упла­те налогов;</a:t>
            </a:r>
          </a:p>
          <a:p>
            <a:r>
              <a:rPr lang="ru-RU" dirty="0"/>
              <a:t>- правильность начисления, полноту и своевременность перечисления налоговых платежей; </a:t>
            </a:r>
          </a:p>
          <a:p>
            <a:r>
              <a:rPr lang="ru-RU" dirty="0"/>
              <a:t>- правильность ведения аналитического и синтетическо­го учета по счетам 68, 69;</a:t>
            </a:r>
          </a:p>
          <a:p>
            <a:r>
              <a:rPr lang="ru-RU" dirty="0"/>
              <a:t> - правильность составления налоговых деклараций.</a:t>
            </a:r>
          </a:p>
        </p:txBody>
      </p:sp>
    </p:spTree>
    <p:extLst>
      <p:ext uri="{BB962C8B-B14F-4D97-AF65-F5344CB8AC3E}">
        <p14:creationId xmlns:p14="http://schemas.microsoft.com/office/powerpoint/2010/main" val="416796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Проверка расчетов.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Приступая к проверке расчетов с бюджетом и внебюд­жетными фондами, аудиторы должны пользоваться нор­мативными документами, с учетом всех внесенные в них изменений и дополнений.</a:t>
            </a:r>
          </a:p>
        </p:txBody>
      </p:sp>
    </p:spTree>
    <p:extLst>
      <p:ext uri="{BB962C8B-B14F-4D97-AF65-F5344CB8AC3E}">
        <p14:creationId xmlns:p14="http://schemas.microsoft.com/office/powerpoint/2010/main" val="55232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ru-RU" dirty="0"/>
              <a:t>Начиная проверку, следует ознакомиться с результа­тами предыдущих аудиторских и налоговых проверок пред­приятия. Это позволит выяснить характер ошибок, если такие были допущенные в учете в предыдущем отчетном периоде, и наметить объекты для углубленного контроля</a:t>
            </a:r>
            <a:r>
              <a:rPr lang="ru-RU" dirty="0" smtClean="0"/>
              <a:t>.</a:t>
            </a:r>
          </a:p>
          <a:p>
            <a:r>
              <a:rPr lang="ru-RU" dirty="0"/>
              <a:t>В процессе подтверждения правильности исчисления отдельных налогов аудиторы, выполняют расчет налого­облагаемой базы и сравнивают полученные показатели с данными предприятия. Правильность применения на пред­приятии ставок по различным налогам и сборам устанав­ливается аудиторами путем сравнения фактических ста­вок с их значениями, регламентированными нормативны­ми документами для соответствующих условий (виды де­ятельности, группы продукции и товаров, льготы и т. д.).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85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ru-RU" dirty="0"/>
              <a:t>Выясняя правильность начисления, полноту и своев­ременность перечисления налоговых платежей, аудиторы изучают записи в учетных регистрах по счетам 68 «Расче­ты по налогам и сборам» и 69 «Расчеты по социальному страхованию и обеспечению». Аналитический учет орга­низуется по каждому налогу, сбору и платежу на соответ­ствующих </a:t>
            </a:r>
            <a:r>
              <a:rPr lang="ru-RU" dirty="0" err="1"/>
              <a:t>субсчетах</a:t>
            </a:r>
            <a:r>
              <a:rPr lang="ru-RU" dirty="0"/>
              <a:t> указанных счетов. </a:t>
            </a:r>
            <a:endParaRPr lang="ru-RU" dirty="0" smtClean="0"/>
          </a:p>
          <a:p>
            <a:r>
              <a:rPr lang="ru-RU" dirty="0"/>
              <a:t>Особое внимание должно быть уделено установлению правильности отне­сения налогов на соответствующие источники их уплаты (за счет выручки, себестоимости, валовой прибыли или прибыли, остающейся в распоряжении предприятия пос­ле налогообложения, заработной платы персонала).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01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Полнота </a:t>
            </a:r>
            <a:r>
              <a:rPr lang="ru-RU" sz="4000" b="1" dirty="0"/>
              <a:t>исчисления </a:t>
            </a:r>
            <a:r>
              <a:rPr lang="ru-RU" sz="4000" b="1" dirty="0" smtClean="0"/>
              <a:t>налогов.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 осуществлении контроля за полнотой исчисления налогов аудиторам необходимо проверить правильность применения цен по сделкам. В соответствии с Налоговым кодексом РФ, для целей налогообложения принимается цена товаров (работ, услуг) указанная сторонами сделки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Пока не доказано обратное, предполагается, что эта цена соответствует уровню рыночных цен. Однако, при откло­нении цен более чем на 20% от рыночной цены идентич­ных (однородных) товаров (работ, услуг), аудиторы долж­ны рекомендовать руководству предприятия </a:t>
            </a:r>
            <a:r>
              <a:rPr lang="ru-RU" dirty="0" err="1"/>
              <a:t>доначислить</a:t>
            </a:r>
            <a:r>
              <a:rPr lang="ru-RU" dirty="0"/>
              <a:t> налог на прибыль и пени.</a:t>
            </a:r>
          </a:p>
        </p:txBody>
      </p:sp>
    </p:spTree>
    <p:extLst>
      <p:ext uri="{BB962C8B-B14F-4D97-AF65-F5344CB8AC3E}">
        <p14:creationId xmlns:p14="http://schemas.microsoft.com/office/powerpoint/2010/main" val="29038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Проверка </a:t>
            </a:r>
            <a:r>
              <a:rPr lang="ru-RU" sz="4000" b="1" dirty="0"/>
              <a:t>учета </a:t>
            </a:r>
            <a:r>
              <a:rPr lang="ru-RU" sz="4000" b="1" dirty="0" smtClean="0"/>
              <a:t>доходов.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Важное значение придается и проверке учета доходов от операционных, внереализационных и чрезвычайных операций, которые подлежат включению в налогооблагаемую базу преимущественно по моменту их начисления (при­знания), независимо от поступления денежных средств. Расходы же по этим операциям учитываются для целей налогообложения, как правило, при условии фактической оплаты.</a:t>
            </a:r>
          </a:p>
        </p:txBody>
      </p:sp>
    </p:spTree>
    <p:extLst>
      <p:ext uri="{BB962C8B-B14F-4D97-AF65-F5344CB8AC3E}">
        <p14:creationId xmlns:p14="http://schemas.microsoft.com/office/powerpoint/2010/main" val="353477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Налоговая отчет­ность.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Оценивая правильность составления налоговой отчет­ности, аудиторы проверяют наличие в ней всех установ­ленных форм, полноту их заполнения, производят пере­счет отдельных показателей, осуществляют взаимную свер­ку показателей, отраженных в регистрах бухгалтерского учета и в формах отчетности</a:t>
            </a:r>
            <a:r>
              <a:rPr lang="ru-RU" dirty="0" smtClean="0"/>
              <a:t>.</a:t>
            </a:r>
          </a:p>
          <a:p>
            <a:r>
              <a:rPr lang="ru-RU" dirty="0"/>
              <a:t>Кроме того, аудиторы долж­ны установить соответствие данных аналитического учета по счетам 68 «Расчеты по налогам и сборам» и 69 «Расче­ты по социальному страхованию и обеспечению» данным синтетического учета в Главной книге и показателям от­четности.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67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Расчеты </a:t>
            </a:r>
            <a:r>
              <a:rPr lang="ru-RU" sz="4000" b="1" dirty="0"/>
              <a:t>по социальному </a:t>
            </a:r>
            <a:r>
              <a:rPr lang="ru-RU" sz="4000" b="1" dirty="0" smtClean="0"/>
              <a:t>страхованию.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ходе аудита расчетов по социальному страхованию и обеспечению аудитор проверяет своевременность отчисле­ний и уплаты взносов в Фонд социального страхования -4%, в Фонд медицинского страхования 0,2% и 3,4%, в Пенсионный Фонд — 28%, представляющих собой еди­ный социальный налог - 35,6</a:t>
            </a:r>
            <a:r>
              <a:rPr lang="ru-RU" dirty="0" smtClean="0"/>
              <a:t>%.</a:t>
            </a:r>
          </a:p>
          <a:p>
            <a:r>
              <a:rPr lang="ru-RU" dirty="0"/>
              <a:t>Аудит предполагает проверку расчетов сумм отчислений и их налогооблагаемую базу, правомерность ее формирования из различных уплачиваемых работникам сумм - для проверки использу­ются данные счетов 69 «Расчеты по социальному страхова­нию и обеспечению» и 70 «Расчеты с персоналом по оплате труда».</a:t>
            </a:r>
          </a:p>
        </p:txBody>
      </p:sp>
    </p:spTree>
    <p:extLst>
      <p:ext uri="{BB962C8B-B14F-4D97-AF65-F5344CB8AC3E}">
        <p14:creationId xmlns:p14="http://schemas.microsoft.com/office/powerpoint/2010/main" val="290152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Типичны­е ошибки.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свидетельствует аудиторская практика, типичны­ми ошибками, которые выявляются в ходе проверки рас­четов с бюджетом и внебюджетными фондами, являются следующие:</a:t>
            </a:r>
          </a:p>
          <a:p>
            <a:r>
              <a:rPr lang="ru-RU" dirty="0"/>
              <a:t>- неверное исчисление налогооблагаемой базы по отдель­ным налогам;</a:t>
            </a:r>
          </a:p>
          <a:p>
            <a:r>
              <a:rPr lang="ru-RU" dirty="0"/>
              <a:t>- неправомерное возмещение «входящего» НДС;</a:t>
            </a:r>
          </a:p>
          <a:p>
            <a:r>
              <a:rPr lang="ru-RU" dirty="0"/>
              <a:t>- ненадлежащее ведение учета (искажение выручки от реализации, отсутствие раздельного учета выручки облагаемой НДС и необлагаемой НДС);</a:t>
            </a:r>
          </a:p>
          <a:p>
            <a:r>
              <a:rPr lang="ru-RU" dirty="0"/>
              <a:t>- неправильное определение налоговых льгот;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72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Аудит расчетов с персоналом по оплате </a:t>
            </a:r>
            <a:r>
              <a:rPr lang="ru-RU" sz="4000" b="1" dirty="0" smtClean="0"/>
              <a:t>труда.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1061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Цель </a:t>
            </a:r>
            <a:r>
              <a:rPr lang="ru-RU" sz="4000" b="1" dirty="0" smtClean="0"/>
              <a:t>аудита.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 аудита расчетов с персоналом — проверка со­блюдения действующего законодательства о труде, пра­вильность начисления заработной платы и удержаний из нее, документального оформления и отражения в учете всех видов расчетов между предпринимателем и его работ­никами.</a:t>
            </a:r>
          </a:p>
        </p:txBody>
      </p:sp>
    </p:spTree>
    <p:extLst>
      <p:ext uri="{BB962C8B-B14F-4D97-AF65-F5344CB8AC3E}">
        <p14:creationId xmlns:p14="http://schemas.microsoft.com/office/powerpoint/2010/main" val="292101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Аудиторская </a:t>
            </a:r>
            <a:r>
              <a:rPr lang="ru-RU" sz="4000" b="1" dirty="0" smtClean="0"/>
              <a:t>проверка.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Аудиторская проверка расчетов с персоналом являет­ся весьма трудоемкой для средних и крупных предприя­тий по причине их разнообразия и систематического ха­рактера</a:t>
            </a:r>
            <a:r>
              <a:rPr lang="ru-RU" dirty="0" smtClean="0"/>
              <a:t>.</a:t>
            </a:r>
          </a:p>
          <a:p>
            <a:r>
              <a:rPr lang="ru-RU" dirty="0"/>
              <a:t>Данная группа расчетов помимо взаимоотноше­ний предприятия со своими работниками по поводу опла­ты труда включает также расчеты по выданным в подот­чет суммам на хозяйственные, командировочные и другие расходы по прочим операциям (предоставленным ссудам, возмещению причиненного ущерба и др.).</a:t>
            </a:r>
          </a:p>
        </p:txBody>
      </p:sp>
    </p:spTree>
    <p:extLst>
      <p:ext uri="{BB962C8B-B14F-4D97-AF65-F5344CB8AC3E}">
        <p14:creationId xmlns:p14="http://schemas.microsoft.com/office/powerpoint/2010/main" val="255053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2463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Задачами аудита расчетов с персоналом являются: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 подтверждение достоверности производимых начисле­ний и выплат работникам по всем основаниям и отра­жениям их в учете;</a:t>
            </a:r>
          </a:p>
          <a:p>
            <a:r>
              <a:rPr lang="ru-RU" dirty="0"/>
              <a:t>- установление законности и полноты удержаний из за­работной платы и из других выплат сотрудникам в пользу предприятия, бюджета, Пенсионного фонда, других юридических и физических лиц; </a:t>
            </a:r>
          </a:p>
          <a:p>
            <a:r>
              <a:rPr lang="ru-RU" dirty="0"/>
              <a:t>- проверка организаций аналитического учета расчетов с персоналом и взаимосвязи аналитического и синтети­ческого учета;</a:t>
            </a:r>
          </a:p>
          <a:p>
            <a:r>
              <a:rPr lang="ru-RU" dirty="0"/>
              <a:t>- оценка мер, принимаемых администрацией по своевре­менному взысканию задолженности с работников (по подотчетным суммам, по фактам недостач и порчи цен­ностей, возврату ссуд и др.)</a:t>
            </a:r>
          </a:p>
        </p:txBody>
      </p:sp>
    </p:spTree>
    <p:extLst>
      <p:ext uri="{BB962C8B-B14F-4D97-AF65-F5344CB8AC3E}">
        <p14:creationId xmlns:p14="http://schemas.microsoft.com/office/powerpoint/2010/main" val="276058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Источники информации.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Источниками информации для проверки расчетов с персоналом являются: штатное расписание, положения, приказы, распоряжения, контракты, договоры гражданс­ко-правового характера (подряда, возмездного оказания услуг и другие формы трудового договора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6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Проверка </a:t>
            </a:r>
            <a:r>
              <a:rPr lang="ru-RU" sz="4000" b="1" dirty="0"/>
              <a:t>расчетов с </a:t>
            </a:r>
            <a:r>
              <a:rPr lang="ru-RU" sz="4000" b="1" dirty="0" smtClean="0"/>
              <a:t>персоналом.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Приступая к проверке расчетов с персоналом по опла­те труда и по другим операциям, аудитор должен выяс­нить, какие формы и системы оплаты труда применяются на предприятии; имеется ли внутреннее положение об оп­лате труда работников и коллективный трудовой договор; размер списочного и среднесписочного состава </a:t>
            </a:r>
            <a:r>
              <a:rPr lang="ru-RU" dirty="0" smtClean="0"/>
              <a:t>работни­ков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354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Достоверность </a:t>
            </a:r>
            <a:r>
              <a:rPr lang="ru-RU" sz="4000" b="1" dirty="0" smtClean="0"/>
              <a:t>произведенных.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Достоверность произведенных работникам начислений заработной платы и других выплат (премий, материаль­ной помощи, подарков и т.д.) проверяется обычно выбо­рочно. Для этого выборку включаются данные по различ­ным категориям работающих или уволенных сотрудников (руководителей, специалистов, рабочих), по основным видам начислений (удельный вес которых, как правило, пре­вышает 5% от общей суммы заработной платы) и по раз­ным временным периодам (обычно, за один месяц каждого  квартала).</a:t>
            </a:r>
          </a:p>
        </p:txBody>
      </p:sp>
    </p:spTree>
    <p:extLst>
      <p:ext uri="{BB962C8B-B14F-4D97-AF65-F5344CB8AC3E}">
        <p14:creationId xmlns:p14="http://schemas.microsoft.com/office/powerpoint/2010/main" val="104892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П</a:t>
            </a:r>
            <a:r>
              <a:rPr lang="ru-RU" sz="4000" b="1" dirty="0" smtClean="0"/>
              <a:t>роверка </a:t>
            </a:r>
            <a:r>
              <a:rPr lang="ru-RU" sz="4000" b="1" dirty="0"/>
              <a:t>первичных </a:t>
            </a:r>
            <a:r>
              <a:rPr lang="ru-RU" sz="4000" b="1" dirty="0" smtClean="0"/>
              <a:t>документов.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проверке первичных документов устанавливается полнота заполнения всех реквизитов, наличие подписей лиц, ответственных за учет выполненных работ, отсут­ствие в документах подчисток, не оговоренных исправле­ний. </a:t>
            </a:r>
            <a:endParaRPr lang="ru-RU" dirty="0" smtClean="0"/>
          </a:p>
          <a:p>
            <a:r>
              <a:rPr lang="ru-RU" dirty="0"/>
              <a:t>Анализируя наряды на сдельную работу по датам их выдачи, сопоставляя фамилии рабочих в нарядах и табе­лях учета рабочего времени с данными учета личного со­става, аудитор определяет, нет ли случаев включения в них подставных лиц, повторного начисления сумм по ра­нее оплаченным первичным документам.</a:t>
            </a:r>
          </a:p>
        </p:txBody>
      </p:sp>
    </p:spTree>
    <p:extLst>
      <p:ext uri="{BB962C8B-B14F-4D97-AF65-F5344CB8AC3E}">
        <p14:creationId xmlns:p14="http://schemas.microsoft.com/office/powerpoint/2010/main" val="46434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Аудитор должен </a:t>
            </a:r>
            <a:r>
              <a:rPr lang="ru-RU" sz="4000" b="1" dirty="0" smtClean="0"/>
              <a:t>учитывать.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Аудитор должен учитывать, что начисление премий должно быть подтверждено приказом руководителя, пре­дусмотрено в договоре, контракте или положении. Про­стои не по вине рабочего, оформленные листком о про­стое, оплачиваются не ниже 2/3 тарифной ставки разряда (оклада) работника</a:t>
            </a:r>
            <a:r>
              <a:rPr lang="ru-RU" dirty="0" smtClean="0"/>
              <a:t>.</a:t>
            </a:r>
          </a:p>
          <a:p>
            <a:r>
              <a:rPr lang="ru-RU" dirty="0"/>
              <a:t>Доплаты в связи с отклонениями от нормальных усло­вий труда оформляются нарядом на сдельную работу, в котором указывается дополнительные технологические операции, не предусмотренные технологическим процес­сом. Листком на доплату подтверждаются выплаты за несоответствие фактических условий работы запланиро­ванным.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94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Оплата </a:t>
            </a:r>
            <a:r>
              <a:rPr lang="ru-RU" sz="4000" b="1" dirty="0" smtClean="0"/>
              <a:t>работнику.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Оплата работнику за работу в ночное время произво­дится в повышенном размере, устанавливаемом в коллек­тивном договоре или в положении об оплате труда</a:t>
            </a:r>
            <a:r>
              <a:rPr lang="ru-RU" dirty="0" smtClean="0"/>
              <a:t>.</a:t>
            </a:r>
          </a:p>
          <a:p>
            <a:r>
              <a:rPr lang="ru-RU" dirty="0"/>
              <a:t>Работа за сверхурочное время оплачивается за первые два часа не менее чем в полуторном размере, а за последующее вре­мя - в двойном размере</a:t>
            </a:r>
            <a:r>
              <a:rPr lang="ru-RU" dirty="0" smtClean="0"/>
              <a:t>.</a:t>
            </a:r>
          </a:p>
          <a:p>
            <a:r>
              <a:rPr lang="ru-RU" dirty="0"/>
              <a:t>Работа в праздничные и выход­ные дни производственным рабочим-сдельщиком оплачи­вается не менее чем по двойным сдельным расценкам, а работникам-повременщикам — не менее чем по двойной часовой или дневной ставке сверх оклада, если работа про­изводилась, сверх месячной нормы времени, и по одинар­ной, если работа выполнялась в пределах месячной нор­мы рабочего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40313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ru-RU" dirty="0"/>
              <a:t>Пособие по временной нетрудоспособности выплачива­ется на основании листка временной нетрудоспособности медицинского учреждения. Размеры пособия зависят от среднего заработка за два предшествующих болезни меся­ца работы, количества дней болезни и непрерывного ста­жа работы. При непрерывном стаже работы до пяти лет размер пособия равен 60%, до восьми лет — 80% и свыше восьми —100% заработка</a:t>
            </a:r>
            <a:r>
              <a:rPr lang="ru-RU" dirty="0" smtClean="0"/>
              <a:t>.</a:t>
            </a:r>
          </a:p>
          <a:p>
            <a:r>
              <a:rPr lang="ru-RU" dirty="0"/>
              <a:t>При проверке правильности расчета среднего заработ­ка следует учитывать, что в его сумму включаются все виды оплат, кроме оплаты за работу, выполненную в сверхурочное время, в праздничные дни, по совместитель­ству, за не проработанное время, премии, не входящих в фонд оплаты труда, и других выплат, носящих единовре­менный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45548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r>
              <a:rPr lang="ru-RU" dirty="0"/>
              <a:t>Аудитор изучает также своевременность и полноту удер­жания из начисленной заработной платы подоходного на­лога, отчислений в Пенсионный фонд, задолженности по подотчетным суммам, по возмещению материального ущер­ба, платежей по полученным ссудам, за купленные в кре­дит товары, по исполнительным листам и др. Общая сумма всех удержаний из заработной платы работника не дол­жна превышать 50 % месячного заработка.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65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Основной </a:t>
            </a:r>
            <a:r>
              <a:rPr lang="ru-RU" sz="4000" b="1" dirty="0"/>
              <a:t>видом </a:t>
            </a:r>
            <a:r>
              <a:rPr lang="ru-RU" sz="4000" b="1" dirty="0" smtClean="0"/>
              <a:t>удержания.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Основным видом удержания, которому при проверке уделяется внимание, является налог на доходы физичес­ких лиц. При этом осуществляется арифметический конт­роль сумм удержанного налога, подтверждается правомер­ность применения льгот, предусмотренных действующим законодательством.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Устанавливаются случаи не удержа­ния или неполного удержания налога на доходы с сумм материальной помощи, подарков, с компенсационных вып­лат сверх установленных норм (по командировочным и другим расходам), с разницы между рыночной стоимостью товаров и ценой реализации при продаже их сотрудникам по льготной цене и др.</a:t>
            </a:r>
          </a:p>
        </p:txBody>
      </p:sp>
    </p:spTree>
    <p:extLst>
      <p:ext uri="{BB962C8B-B14F-4D97-AF65-F5344CB8AC3E}">
        <p14:creationId xmlns:p14="http://schemas.microsoft.com/office/powerpoint/2010/main" val="145027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Типичные </a:t>
            </a:r>
            <a:r>
              <a:rPr lang="ru-RU" sz="4000" b="1" dirty="0" smtClean="0"/>
              <a:t>ошибки: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 отсутствие документов, подтверждающих законность выплат работникам денежных средств (положений, при­казов, распоряжений, договоров подряда и т.п.); </a:t>
            </a:r>
          </a:p>
          <a:p>
            <a:r>
              <a:rPr lang="ru-RU" dirty="0"/>
              <a:t>- ошибки при начислении выплат по среднему заработ­ку (отпускных, по временной нетрудоспособности и пр.); </a:t>
            </a:r>
          </a:p>
          <a:p>
            <a:r>
              <a:rPr lang="ru-RU" dirty="0"/>
              <a:t>-  ненадлежащее ведение учета (неправильная коррес­понденция счетов, расхождения между данными ана­литического и синтетического учета и т.п.); </a:t>
            </a:r>
          </a:p>
          <a:p>
            <a:r>
              <a:rPr lang="ru-RU" dirty="0"/>
              <a:t>- несоблюдение порядка выдачи денежных средств в по­дотчет и возврата неиспользованных суммы (наруше­ние сроков возврата, не отчитавшимся по ранее полу­ченным авансам и др.);</a:t>
            </a:r>
          </a:p>
          <a:p>
            <a:r>
              <a:rPr lang="ru-RU" dirty="0"/>
              <a:t>-  неправомерное списание потерь от порчи ценностей сверх норм естественной убыли на издержки (или за счет прибыли предприятия) вместо отнесения их на виновных лиц.</a:t>
            </a:r>
          </a:p>
        </p:txBody>
      </p:sp>
    </p:spTree>
    <p:extLst>
      <p:ext uri="{BB962C8B-B14F-4D97-AF65-F5344CB8AC3E}">
        <p14:creationId xmlns:p14="http://schemas.microsoft.com/office/powerpoint/2010/main" val="343471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eb493e6ecc1532c9313be8c41fe89f1f16f54e"/>
</p:tagLst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</TotalTime>
  <Words>2949</Words>
  <Application>Microsoft Office PowerPoint</Application>
  <PresentationFormat>Широкоэкранный</PresentationFormat>
  <Paragraphs>129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1" baseType="lpstr">
      <vt:lpstr>Calibri</vt:lpstr>
      <vt:lpstr>Calibri Light</vt:lpstr>
      <vt:lpstr>Ретро</vt:lpstr>
      <vt:lpstr>КАФЕДРА ЭКОНОМИКИ </vt:lpstr>
      <vt:lpstr>Основная цель. </vt:lpstr>
      <vt:lpstr>Источники информации.</vt:lpstr>
      <vt:lpstr>Направления проверки. </vt:lpstr>
      <vt:lpstr>Проверка расчетов. </vt:lpstr>
      <vt:lpstr>Процесс проверки.</vt:lpstr>
      <vt:lpstr>Аудит расчетов.</vt:lpstr>
      <vt:lpstr>Арифметический контроль.</vt:lpstr>
      <vt:lpstr>Аудитор должен:</vt:lpstr>
      <vt:lpstr>Заключение.</vt:lpstr>
      <vt:lpstr>Аудит расчетов с поставщиками и подрядчиками. </vt:lpstr>
      <vt:lpstr>Основная цель проверки.</vt:lpstr>
      <vt:lpstr>Источники информации. </vt:lpstr>
      <vt:lpstr>Проверка расчетов. </vt:lpstr>
      <vt:lpstr>Аудиторская проверка расчетов.</vt:lpstr>
      <vt:lpstr>Презентация PowerPoint</vt:lpstr>
      <vt:lpstr>Презентация PowerPoint</vt:lpstr>
      <vt:lpstr>Операции с использовани­ем векселей.</vt:lpstr>
      <vt:lpstr>Презентация PowerPoint</vt:lpstr>
      <vt:lpstr>Обоснованность расчетов.</vt:lpstr>
      <vt:lpstr>Правильность офор­мления. </vt:lpstr>
      <vt:lpstr>Типичные ошибки: </vt:lpstr>
      <vt:lpstr>Аудит расчетов с бюджетом и внебюджетными фондами. </vt:lpstr>
      <vt:lpstr>Цель аудита.</vt:lpstr>
      <vt:lpstr>Источники информации. </vt:lpstr>
      <vt:lpstr>Аудиторская проверка.</vt:lpstr>
      <vt:lpstr>Проверка расчетов. </vt:lpstr>
      <vt:lpstr>Презентация PowerPoint</vt:lpstr>
      <vt:lpstr>Презентация PowerPoint</vt:lpstr>
      <vt:lpstr>Полнота исчисления налогов. </vt:lpstr>
      <vt:lpstr>Проверка учета доходов. </vt:lpstr>
      <vt:lpstr>Налоговая отчет­ность.</vt:lpstr>
      <vt:lpstr>Расчеты по социальному страхованию.</vt:lpstr>
      <vt:lpstr>Типичны­е ошибки.</vt:lpstr>
      <vt:lpstr>Аудит расчетов с персоналом по оплате труда. </vt:lpstr>
      <vt:lpstr>Цель аудита.</vt:lpstr>
      <vt:lpstr>Аудиторская проверка.</vt:lpstr>
      <vt:lpstr>Задачами аудита расчетов с персоналом являются:  </vt:lpstr>
      <vt:lpstr>Источники информации.</vt:lpstr>
      <vt:lpstr>Проверка расчетов с персоналом. </vt:lpstr>
      <vt:lpstr>Достоверность произведенных.</vt:lpstr>
      <vt:lpstr>Проверка первичных документов.</vt:lpstr>
      <vt:lpstr>Аудитор должен учитывать.</vt:lpstr>
      <vt:lpstr>Оплата работнику.</vt:lpstr>
      <vt:lpstr>Презентация PowerPoint</vt:lpstr>
      <vt:lpstr>Презентация PowerPoint</vt:lpstr>
      <vt:lpstr>Основной видом удержания.</vt:lpstr>
      <vt:lpstr>Типичные ошибки: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Аудит расчетных операций. </dc:title>
  <dc:creator>Таранцов Александр</dc:creator>
  <cp:lastModifiedBy>Василенко Марина</cp:lastModifiedBy>
  <cp:revision>15</cp:revision>
  <dcterms:created xsi:type="dcterms:W3CDTF">2017-06-13T05:39:40Z</dcterms:created>
  <dcterms:modified xsi:type="dcterms:W3CDTF">2018-04-10T07:34:58Z</dcterms:modified>
</cp:coreProperties>
</file>