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6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275" r:id="rId5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2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AB748AE-B7D7-4CDE-A4B9-47FEF78E9880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69DB846-8361-41C6-8A96-4040D5D5E8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F6BA15-016C-44E4-BECA-027E8D48FED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E2077-2E84-4FEC-B3EF-DB0048CC59DB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E80F5-F91C-4DF6-8143-703D44628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DBA9F-EE8B-4FBE-AA60-E13DEBD92D5E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9D558-5915-4754-8273-4842F9057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8E369-D49A-4CE2-B6B8-DE4996115B4E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47289-9902-4BF7-8AD9-EC26CA17BD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49673-A8CA-4F84-A8FD-449B5A333FF1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8B1D6-7780-4762-8ECD-9A0AD2BAF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60291-348D-4488-AD2D-1DC9DB1BF166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8ABB3-1C17-42BF-A328-6288D2BE1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D4D6-85BE-48B3-8037-868906743D03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4D59B-6524-4A2C-B5AE-8D3E3B43A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6E3D9-D48C-406B-9015-29B676A368C8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E4DC2-C4DB-488D-A400-60FE4BAE3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B8817-3E16-4076-9CDF-C47D632F61F2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2B960-6BC6-4001-A798-7FCD1B119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44731-7A9E-4A95-A1DC-0466F76BC0B2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E9F84-3BC0-413A-81CA-BC3396D65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24550-373E-4586-AC3B-564059525F8B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202D4-DAD8-4393-B20B-06FAF4821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5A7D2-99E4-4BFF-9EB3-5A783FBCFE21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4B5D2-4D4E-491C-AF21-5D1279D32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D241AA-962E-4426-8592-D2DC4550F476}" type="datetimeFigureOut">
              <a:rPr lang="en-US"/>
              <a:pPr>
                <a:defRPr/>
              </a:pPr>
              <a:t>10/1/2015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BCA335-FB86-4B7F-B145-AADF2D59DE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86" r:id="rId9"/>
    <p:sldLayoutId id="2147483677" r:id="rId10"/>
    <p:sldLayoutId id="214748367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8975" y="1225551"/>
            <a:ext cx="7772400" cy="27432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Организация исполнения бюджета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/>
          <a:lstStyle/>
          <a:p>
            <a:pPr algn="ctr"/>
            <a:r>
              <a:rPr lang="ru-RU" sz="4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4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История возникновения и становление казначейской системы в России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95350"/>
          </a:xfrm>
        </p:spPr>
        <p:txBody>
          <a:bodyPr/>
          <a:lstStyle/>
          <a:p>
            <a:r>
              <a:rPr lang="ru-RU" b="1" i="1" smtClean="0">
                <a:solidFill>
                  <a:schemeClr val="tx1"/>
                </a:solidFill>
              </a:rPr>
              <a:t>ВОПРОСЫ:</a:t>
            </a:r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Aft>
                <a:spcPts val="600"/>
              </a:spcAft>
              <a:buClrTx/>
              <a:buFont typeface="Wingdings 2" pitchFamily="18" charset="2"/>
              <a:buAutoNum type="arabicPeriod"/>
            </a:pPr>
            <a:r>
              <a:rPr lang="ru-RU" sz="3600" b="1" smtClean="0">
                <a:latin typeface="Times New Roman" pitchFamily="18" charset="0"/>
              </a:rPr>
              <a:t>История возникновения казначейской системы в России </a:t>
            </a:r>
            <a:endParaRPr lang="ru-RU" sz="3600" b="1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Aft>
                <a:spcPts val="600"/>
              </a:spcAft>
              <a:buClrTx/>
              <a:buFont typeface="Wingdings 2" pitchFamily="18" charset="2"/>
              <a:buAutoNum type="arabicPeriod"/>
            </a:pPr>
            <a:r>
              <a:rPr lang="ru-RU" sz="3600" b="1" smtClean="0">
                <a:latin typeface="Times New Roman" pitchFamily="18" charset="0"/>
              </a:rPr>
              <a:t>Становление и современный этап развития казначейской системы</a:t>
            </a:r>
            <a:r>
              <a:rPr lang="ru-RU" b="1" smtClean="0"/>
              <a:t> </a:t>
            </a:r>
            <a:endParaRPr lang="ru-RU" sz="36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pPr marL="514350" indent="-514350"/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  <a:r>
              <a:rPr lang="ru-RU" sz="5800" b="1" smtClean="0">
                <a:latin typeface="Times New Roman" pitchFamily="18" charset="0"/>
              </a:rPr>
              <a:t> </a:t>
            </a: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6096000"/>
          </a:xfrm>
        </p:spPr>
        <p:txBody>
          <a:bodyPr/>
          <a:lstStyle/>
          <a:p>
            <a:pPr marL="0">
              <a:spcBef>
                <a:spcPct val="0"/>
              </a:spcBef>
              <a:spcAft>
                <a:spcPts val="1200"/>
              </a:spcAft>
              <a:buFont typeface="Wingdings 2" pitchFamily="18" charset="2"/>
              <a:buNone/>
            </a:pPr>
            <a:r>
              <a:rPr lang="ru-RU" sz="3200" smtClean="0"/>
              <a:t>     </a:t>
            </a:r>
            <a:r>
              <a:rPr lang="ru-RU" smtClean="0"/>
              <a:t>Успешное развитие экономики страны, понимаемой в широком смысле, как дальнейшее поступательное развитие общества с целью совершенствования существующей бюджетной системы эволюционным или революционным путем, предполагает в качестве обязательного элемента - наличие институциональной основы преобразований в бюджетной сфере. Такой институциональной основой управления общественными финансами в России являются Министерство финансов и Федеральное казначейство. Анализ государственного финансового устройства в различных странах показывает, что при реализации бюджетной политики казначейства, как правило, играют активную роль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Font typeface="Wingdings 2" pitchFamily="18" charset="2"/>
              <a:buNone/>
            </a:pPr>
            <a:r>
              <a:rPr lang="ru-RU" sz="3000" smtClean="0"/>
              <a:t>     </a:t>
            </a:r>
            <a:r>
              <a:rPr lang="ru-RU" smtClean="0"/>
              <a:t>В </a:t>
            </a:r>
            <a:r>
              <a:rPr lang="ru-RU" smtClean="0">
                <a:latin typeface="Times New Roman" pitchFamily="18" charset="0"/>
              </a:rPr>
              <a:t>1992</a:t>
            </a:r>
            <a:r>
              <a:rPr lang="ru-RU" smtClean="0"/>
              <a:t> году Президент Российской Федерации издал указ, в котором была высказана политическая воля на восстановление в России существовавшего ранее института казначейства – института, который, непосредственно находясь в системе органов федеральной исполнительной власти, занимается исполнением федерального бюджета. Осознание необходимости воссоздания казначейства пришло не сразу. Не сразу удалось подойти к пониманию того, какая модель исполнения бюджета предпочтительнее для Российской Федерации - банковская или казначейская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marL="0">
              <a:lnSpc>
                <a:spcPct val="110000"/>
              </a:lnSpc>
              <a:spcAft>
                <a:spcPts val="600"/>
              </a:spcAft>
              <a:buFont typeface="Wingdings 2" pitchFamily="18" charset="2"/>
              <a:buNone/>
            </a:pPr>
            <a:r>
              <a:rPr lang="ru-RU" sz="2800" smtClean="0"/>
              <a:t>         </a:t>
            </a:r>
            <a:r>
              <a:rPr lang="ru-RU" smtClean="0"/>
              <a:t>Международный опыт и практика функционирования отечественной финансовой системы дали практически безальтернативное решение в сложившейся ситуации - решение об организации в Министерстве финансов Российской Федерации системы органов федерального казначейства и о переводе федерального бюджета на казначейскую систему исполнения, как первого этапа по установлению контроля Правительства РФ за государственными финансами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495800"/>
          </a:xfrm>
        </p:spPr>
        <p:txBody>
          <a:bodyPr/>
          <a:lstStyle/>
          <a:p>
            <a:pPr marL="0">
              <a:spcBef>
                <a:spcPts val="1200"/>
              </a:spcBef>
              <a:buFont typeface="Wingdings 2" pitchFamily="18" charset="2"/>
              <a:buNone/>
            </a:pPr>
            <a:r>
              <a:rPr lang="ru-RU" sz="3200" smtClean="0"/>
              <a:t>     Таким образом, цель создания органов казначейства - обеспечить бесперебойным финансированием бюджетную сферу и государственный контроль исполнения бюджета</a:t>
            </a:r>
            <a:r>
              <a:rPr lang="ru-RU" smtClean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pPr marL="0" algn="ctr">
              <a:spcBef>
                <a:spcPct val="0"/>
              </a:spcBef>
              <a:buFont typeface="Wingdings 2" pitchFamily="18" charset="2"/>
              <a:buNone/>
            </a:pPr>
            <a:r>
              <a:rPr lang="ru-RU" sz="3000" b="1" i="1" smtClean="0"/>
              <a:t>     </a:t>
            </a:r>
            <a:r>
              <a:rPr lang="ru-RU" sz="3600" smtClean="0"/>
              <a:t>Казначейство в России прошло длинный и сложный путь эволюции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/>
          <a:lstStyle/>
          <a:p>
            <a:pPr marL="0">
              <a:spcAft>
                <a:spcPts val="1200"/>
              </a:spcAft>
              <a:buFont typeface="Wingdings 2" pitchFamily="18" charset="2"/>
              <a:buNone/>
            </a:pPr>
            <a:r>
              <a:rPr lang="ru-RU" sz="2400" smtClean="0"/>
              <a:t>        </a:t>
            </a:r>
            <a:r>
              <a:rPr lang="ru-RU" sz="2800" smtClean="0">
                <a:latin typeface="Times New Roman" pitchFamily="18" charset="0"/>
              </a:rPr>
              <a:t>История создания казначейства уходит своими корнями в далекое прошлое и совпадает с началом процесса образования Русского централизованного государства. В XV веке появилась должность казначея-хранителя великокняжеской казны и архива. При казначее в 1558 году было образовано первое государственное экономическое учреждение – Казна, в которой вели делопроизводство должностные лица – дьяки и подьячие. Первым известным общегосударственным бюджетом явилась роспись доходов и расходов за 1679-1680гг. Она составляла чуть более 1 млн. рублей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638800"/>
          </a:xfrm>
        </p:spPr>
        <p:txBody>
          <a:bodyPr/>
          <a:lstStyle/>
          <a:p>
            <a:pPr marL="0">
              <a:spcBef>
                <a:spcPct val="0"/>
              </a:spcBef>
              <a:spcAft>
                <a:spcPts val="1200"/>
              </a:spcAft>
              <a:buFont typeface="Wingdings 2" pitchFamily="18" charset="2"/>
              <a:buNone/>
            </a:pPr>
            <a:r>
              <a:rPr lang="ru-RU" sz="2800" smtClean="0"/>
              <a:t>     </a:t>
            </a:r>
            <a:r>
              <a:rPr lang="ru-RU" sz="3200" smtClean="0">
                <a:latin typeface="Times New Roman" pitchFamily="18" charset="0"/>
              </a:rPr>
              <a:t>В период царствования Петра I (1682-1725 гг.) старые приказы не противоречили требованиям его реформ. Но к тому времени они обветшали, в их деятельности проявлялись бесконтрольность и произвол. Поэтому Петр I отдал предпочтение коллегиальному началу в управлении, которое он наблюдал в соседних европейских государствах. Он распустил Боярскую Думу и 22 февраля 1711 года образовал первую коллегиальную организацию на Руси – </a:t>
            </a:r>
            <a:r>
              <a:rPr lang="ru-RU" sz="3200" b="1" smtClean="0">
                <a:latin typeface="Times New Roman" pitchFamily="18" charset="0"/>
              </a:rPr>
              <a:t>Сенат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334000"/>
          </a:xfrm>
        </p:spPr>
        <p:txBody>
          <a:bodyPr>
            <a:normAutofit/>
          </a:bodyPr>
          <a:lstStyle/>
          <a:p>
            <a:pPr marL="0">
              <a:spcBef>
                <a:spcPct val="0"/>
              </a:spcBef>
              <a:spcAft>
                <a:spcPts val="1200"/>
              </a:spcAft>
              <a:buFont typeface="Wingdings 2" pitchFamily="18" charset="2"/>
              <a:buNone/>
            </a:pPr>
            <a:r>
              <a:rPr lang="ru-RU" sz="2400" smtClean="0">
                <a:latin typeface="Times New Roman" pitchFamily="18" charset="0"/>
              </a:rPr>
              <a:t>          </a:t>
            </a:r>
            <a:r>
              <a:rPr lang="ru-RU" sz="2800" smtClean="0">
                <a:latin typeface="Times New Roman" pitchFamily="18" charset="0"/>
              </a:rPr>
              <a:t>Одну из главнейших забот Сената составляли финансы, т.е. государственные доходы и расходы, новые налоги, монетное дело, а также устройство всех видов торговли и промышленности. Вместе с тем необходимо отметить, что Сенат как высший орган финансового и бюджетного управления располагал неудовлетворительными подчиненными органами. При Сенате состояли Расправная палата и счетная Ближняя канцелярия. Главная обязанность Сената была «денег возможно сбирать» и определять необходимые расходы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0">
              <a:spcAft>
                <a:spcPts val="1200"/>
              </a:spcAft>
              <a:buFont typeface="Wingdings 2" pitchFamily="18" charset="2"/>
              <a:buNone/>
            </a:pPr>
            <a:r>
              <a:rPr lang="ru-RU" sz="3200" smtClean="0"/>
              <a:t>       В начале ХVIIIв. В России была сформирована финансовая система. Расширение функций государства требовало прочной и постоянной финансовой базы. Для приема, хранения и выдачи казенных сумм были учреждены казначейства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27650" name="Содержимое 13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/>
          <a:lstStyle/>
          <a:p>
            <a:pPr marL="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Font typeface="Wingdings 2" pitchFamily="18" charset="2"/>
              <a:buNone/>
            </a:pPr>
            <a:r>
              <a:rPr lang="ru-RU" smtClean="0"/>
              <a:t>        </a:t>
            </a:r>
            <a:r>
              <a:rPr lang="ru-RU" smtClean="0">
                <a:latin typeface="Times New Roman" pitchFamily="18" charset="0"/>
              </a:rPr>
              <a:t>В период правления Екатерины II были предприняты решительные меры по упорядочению управления государственными финансами и страной в целом. В 1775 г. были учреждены Казенные палаты в губерниях и введена должность уездного казначея, в число обязанностей которого входили прием и хранение всех казенных доходов своего уезда, наблюдение за своевременным поступлением доходов в бюджет и расходованием средств в пределах предусмотренных для губерний ассигнований, составление ведомости доходов и расходов, ревизия отчетности.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/>
          </a:bodyPr>
          <a:lstStyle/>
          <a:p>
            <a:pPr marL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 2" pitchFamily="18" charset="2"/>
              <a:buNone/>
            </a:pPr>
            <a:r>
              <a:rPr lang="ru-RU" sz="2800" smtClean="0"/>
              <a:t>     </a:t>
            </a:r>
            <a:r>
              <a:rPr lang="ru-RU" smtClean="0">
                <a:latin typeface="Times New Roman" pitchFamily="18" charset="0"/>
              </a:rPr>
              <a:t>При Екатерине II заведование казначейской частью поручено было прямо Генерал - Прокурору князю Вяземскому. Это положило начало сосредоточению государственных доходов и расходов в одном ведомстве. Объединение в руках Генерал - Прокурора общего надзора за государственными доходами и расходами дало возможность установить более правильную финансовую систему. Генерал-Прокурор ежегодно представлял на утверждение Императрицы табели о государственных доходах, расходах и остатках. В конце года он представлял ведомости по доходам, расходам, недоимкам и подробный доклад с обоснованием каждой суммы, т.е. исполнение государственной росписи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0">
              <a:buFont typeface="Wingdings 2" pitchFamily="18" charset="2"/>
              <a:buNone/>
            </a:pPr>
            <a:r>
              <a:rPr lang="ru-RU" smtClean="0"/>
              <a:t>          </a:t>
            </a:r>
            <a:r>
              <a:rPr lang="ru-RU" sz="3200" smtClean="0"/>
              <a:t>Таким образом, жизнь и объективное развитие экономики и государственного строительства подвели к необходимости создания таких органов, как Государственное казначейство и Министерство финансов. У истоков образования этих органов стояли неординарные люди, во многом определившие их становление и развитие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6019800"/>
          </a:xfrm>
        </p:spPr>
        <p:txBody>
          <a:bodyPr>
            <a:normAutofit/>
          </a:bodyPr>
          <a:lstStyle/>
          <a:p>
            <a:pPr marL="0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ru-RU" sz="1300" smtClean="0"/>
              <a:t>                    </a:t>
            </a:r>
            <a:r>
              <a:rPr lang="ru-RU" sz="2800" smtClean="0">
                <a:latin typeface="Times New Roman" pitchFamily="18" charset="0"/>
              </a:rPr>
              <a:t>В период реформ, проводимых императором Павлом I (конец XVIII в.), была введена должность Государственного Казначея, которая обособляется от должности Генерал - Прокурора. Первым Государственным казначеем Российской империи согласно высочайшему именному указу императора Павла I от 4 декабря 1796 года, был назначен граф Алексей Иванович Васильев. За время заведования Государственным казначейством было издано много работ. Особого упоминания заслуживают труды по упорядочению составления смет доходов и расходов и отчетов по казначейству, а также устройство бухгалтерии по этой части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7912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ClrTx/>
              <a:buFont typeface="Wingdings" pitchFamily="2" charset="2"/>
              <a:buNone/>
            </a:pPr>
            <a:r>
              <a:rPr lang="ru-RU" sz="3200" smtClean="0"/>
              <a:t>        </a:t>
            </a:r>
            <a:r>
              <a:rPr lang="ru-RU" sz="3200" smtClean="0">
                <a:latin typeface="Times New Roman" pitchFamily="18" charset="0"/>
              </a:rPr>
              <a:t>Преобразования, проводимые Павлом I, повлекли за собой значительное сокращение штатов многих учреждений, однако органы казначейства оставались без изменения, что свидетельствует о той роли и значении, которое придавал Павел I этому органу. Таким образом, важнейшим направлением реформ Павла I стала попытка реорганизовать управление государством, придав ему больше централизации, а, следовательно, управляе­мости страной из единого центра</a:t>
            </a:r>
            <a:r>
              <a:rPr lang="ru-RU" sz="2800" smtClean="0"/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91200"/>
          </a:xfrm>
        </p:spPr>
        <p:txBody>
          <a:bodyPr>
            <a:normAutofit/>
          </a:bodyPr>
          <a:lstStyle/>
          <a:p>
            <a:pPr marL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ru-RU" smtClean="0"/>
              <a:t>             </a:t>
            </a:r>
            <a:r>
              <a:rPr lang="ru-RU" sz="3200" smtClean="0">
                <a:latin typeface="Times New Roman" pitchFamily="18" charset="0"/>
              </a:rPr>
              <a:t>Император Александр I в начале XIX века внес в финансовую систему государства кардинальные изменения. В 1802 году подписан манифест «Об учреждении министерств». Это стало началом министерской реформы. В Российской империи была подготовлена и установлена новая современная система государственных органов исполнительной власти - Россия перешла от коллегиального управления к министерскому, в результате чего и было создано Министерство финансов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3794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/>
          <a:lstStyle/>
          <a:p>
            <a:pPr marL="0">
              <a:spcBef>
                <a:spcPct val="0"/>
              </a:spcBef>
              <a:buFont typeface="Wingdings 2" pitchFamily="18" charset="2"/>
              <a:buNone/>
            </a:pPr>
            <a:r>
              <a:rPr lang="ru-RU" smtClean="0"/>
              <a:t>          </a:t>
            </a:r>
            <a:r>
              <a:rPr lang="ru-RU" sz="2800" smtClean="0">
                <a:latin typeface="Times New Roman" pitchFamily="18" charset="0"/>
              </a:rPr>
              <a:t>Ведомство Государственного Казначея было включено в состав Министерства финансов под названием Государственного Казначейства. В 1810 году последовательно издаются два манифеста о преобразованиях в центральном управлении государственными делами и уточнении функций министерств. В результате этих преобразований Государственный Казначей являлся исполнителем государственной росписи. Министр финансов в конце каждого года составлял роспись доходов и расходов и отсылал в Государственное Казначейство для его исполнения. В 1811 году был учрежден Государственный Контроль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4818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410200"/>
          </a:xfrm>
        </p:spPr>
        <p:txBody>
          <a:bodyPr/>
          <a:lstStyle/>
          <a:p>
            <a:pPr marL="0">
              <a:buClrTx/>
              <a:buFont typeface="Wingdings" pitchFamily="2" charset="2"/>
              <a:buNone/>
            </a:pPr>
            <a:r>
              <a:rPr lang="ru-RU" sz="3200" smtClean="0"/>
              <a:t>         </a:t>
            </a:r>
            <a:r>
              <a:rPr lang="ru-RU" sz="3200" smtClean="0">
                <a:latin typeface="Times New Roman" pitchFamily="18" charset="0"/>
              </a:rPr>
              <a:t>Таким образом, высшее управление финансов было разделено на три отдела: источники доходов поручены Министерству финансов, движение сумм - Государственному казначейству, проверка счетов - Государственному контролю. Рассмотрение государственной росписи и обсуждение чрезвычайных финансовых мер с 1810 года поручены Государственному Совету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5842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334000"/>
          </a:xfrm>
        </p:spPr>
        <p:txBody>
          <a:bodyPr/>
          <a:lstStyle/>
          <a:p>
            <a:pPr marL="0">
              <a:buClrTx/>
              <a:buFont typeface="Wingdings" pitchFamily="2" charset="2"/>
              <a:buNone/>
            </a:pPr>
            <a:r>
              <a:rPr lang="ru-RU" sz="3200" smtClean="0"/>
              <a:t>        </a:t>
            </a:r>
            <a:r>
              <a:rPr lang="ru-RU" sz="3200" b="1" smtClean="0">
                <a:latin typeface="Times New Roman" pitchFamily="18" charset="0"/>
              </a:rPr>
              <a:t>В 1821 году</a:t>
            </a:r>
            <a:r>
              <a:rPr lang="ru-RU" sz="3200" smtClean="0">
                <a:latin typeface="Times New Roman" pitchFamily="18" charset="0"/>
              </a:rPr>
              <a:t> был учрежден Департамент государственного казначейства и все казначеи с их функциями были переданы в ведение этого Департамента. </a:t>
            </a:r>
            <a:r>
              <a:rPr lang="ru-RU" sz="3200" b="1" smtClean="0">
                <a:latin typeface="Times New Roman" pitchFamily="18" charset="0"/>
              </a:rPr>
              <a:t>Именно</a:t>
            </a:r>
            <a:r>
              <a:rPr lang="ru-RU" sz="3200" smtClean="0">
                <a:latin typeface="Times New Roman" pitchFamily="18" charset="0"/>
              </a:rPr>
              <a:t> </a:t>
            </a:r>
            <a:r>
              <a:rPr lang="ru-RU" sz="3200" b="1" smtClean="0">
                <a:latin typeface="Times New Roman" pitchFamily="18" charset="0"/>
              </a:rPr>
              <a:t>эту дату можно считать датой рождения Казначейства России. </a:t>
            </a:r>
            <a:r>
              <a:rPr lang="ru-RU" sz="3200" smtClean="0">
                <a:latin typeface="Times New Roman" pitchFamily="18" charset="0"/>
              </a:rPr>
              <a:t>На Указе об учреждении Департамента государственного казначейства от 2 февраля 1821 года имеется надпись: «На подлинном написано собственною ЕГО ИМПЕРАТОРСКОГО ВЕЛИЧЕСТВА рукою такое: </a:t>
            </a:r>
            <a:r>
              <a:rPr lang="ru-RU" sz="3200" i="1" smtClean="0">
                <a:latin typeface="Times New Roman" pitchFamily="18" charset="0"/>
              </a:rPr>
              <a:t>Быть по сему. </a:t>
            </a:r>
            <a:r>
              <a:rPr lang="ru-RU" sz="3200" smtClean="0">
                <a:latin typeface="Times New Roman" pitchFamily="18" charset="0"/>
              </a:rPr>
              <a:t>АЛЕКСАНДР»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334000"/>
          </a:xfrm>
        </p:spPr>
        <p:txBody>
          <a:bodyPr>
            <a:normAutofit/>
          </a:bodyPr>
          <a:lstStyle/>
          <a:p>
            <a:pPr marL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ru-RU" smtClean="0"/>
              <a:t>        </a:t>
            </a:r>
            <a:r>
              <a:rPr lang="ru-RU" sz="3200" smtClean="0"/>
              <a:t>Вместе с тем, войны и нестабильная обстановка в стране требовали привлечения дополнительных финансовых средств, напряженной работы со стороны финансовых ведомств и их руководителей. Была проделана большая созидательная работа по разработке бюджетного устройства государства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7890" name="Содержимое 2"/>
          <p:cNvSpPr>
            <a:spLocks noGrp="1"/>
          </p:cNvSpPr>
          <p:nvPr>
            <p:ph idx="1"/>
          </p:nvPr>
        </p:nvSpPr>
        <p:spPr>
          <a:xfrm>
            <a:off x="152400" y="762000"/>
            <a:ext cx="8991600" cy="6096000"/>
          </a:xfrm>
        </p:spPr>
        <p:txBody>
          <a:bodyPr/>
          <a:lstStyle/>
          <a:p>
            <a:pPr marL="0">
              <a:buClrTx/>
              <a:buFont typeface="Wingdings" pitchFamily="2" charset="2"/>
              <a:buNone/>
            </a:pPr>
            <a:r>
              <a:rPr lang="ru-RU" sz="2800" smtClean="0"/>
              <a:t>        </a:t>
            </a:r>
            <a:r>
              <a:rPr lang="ru-RU" sz="2400" smtClean="0">
                <a:latin typeface="Times New Roman" pitchFamily="18" charset="0"/>
              </a:rPr>
              <a:t>В 1830 г. было утверждено Положение об отчетности по Министерству финансов с парадоксальными условиями: «генеральный кассовый отчет» представлялся Департаментом Государственного казначейства Государственному контролеру «не позднее как в течение третьего года после того, за который дается отчет». Столь продолжительный срок представления отчета лишал сам отчет всякого смысла. Характерным в этот период был хронический дефицит бюджета. С одной стороны, это было связано с ростом военных расходов (войны с Персией, Турцией), военные действия, связанные с подавлением восстания в Польше, Крымская война. С другой стороны, наблюдалась дезорганизация и децентрализация государственных финансов при проведении реформ. Денежная реформа 1839-1843 гг. показала, например, что правительство пыталось одновременно упорядочить денежное обращение и максимально использовать внешние займы и денежную эмиссию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334000"/>
          </a:xfrm>
        </p:spPr>
        <p:txBody>
          <a:bodyPr/>
          <a:lstStyle/>
          <a:p>
            <a:pPr marL="0">
              <a:spcBef>
                <a:spcPct val="0"/>
              </a:spcBef>
              <a:spcAft>
                <a:spcPts val="1200"/>
              </a:spcAft>
              <a:buClrTx/>
              <a:buFont typeface="Wingdings" pitchFamily="2" charset="2"/>
              <a:buNone/>
            </a:pPr>
            <a:r>
              <a:rPr lang="ru-RU" sz="2400" smtClean="0"/>
              <a:t>      </a:t>
            </a:r>
            <a:r>
              <a:rPr lang="ru-RU" sz="2800" smtClean="0">
                <a:latin typeface="Times New Roman" pitchFamily="18" charset="0"/>
              </a:rPr>
              <a:t>С приходом к власти Императора Александра II (1855-1881гг.) произошли коренные изменения в жизни страны, повлекшие за собой и финансовые преобразования. Началом реформы в бюджетном, кассовом и ревизионном деле следует считать 1858 год - это начало разработки бюджетного законодательства, которое продолжалось более трех лет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6096000"/>
          </a:xfrm>
        </p:spPr>
        <p:txBody>
          <a:bodyPr>
            <a:normAutofit/>
          </a:bodyPr>
          <a:lstStyle/>
          <a:p>
            <a:pPr marL="0">
              <a:lnSpc>
                <a:spcPct val="90000"/>
              </a:lnSpc>
              <a:spcAft>
                <a:spcPts val="600"/>
              </a:spcAft>
              <a:buClrTx/>
              <a:buFont typeface="Wingdings" pitchFamily="2" charset="2"/>
              <a:buNone/>
            </a:pPr>
            <a:r>
              <a:rPr lang="ru-RU" sz="2800" smtClean="0"/>
              <a:t>        </a:t>
            </a:r>
            <a:r>
              <a:rPr lang="ru-RU" smtClean="0">
                <a:latin typeface="Times New Roman" pitchFamily="18" charset="0"/>
              </a:rPr>
              <a:t>В мае 1862 года были утверждены "Правила о составлении, рассмотрении, утверждении и исполнении государственной росписи и финансовых смет Министерств и Главных Управлений». Новая система включала в себя три главных положения: </a:t>
            </a:r>
          </a:p>
          <a:p>
            <a:pPr marL="0">
              <a:lnSpc>
                <a:spcPct val="90000"/>
              </a:lnSpc>
              <a:spcAft>
                <a:spcPts val="600"/>
              </a:spcAft>
              <a:buClrTx/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</a:rPr>
              <a:t>   а) государственная роспись представляет собой свод всех доходов и расходов за исключением специальных, </a:t>
            </a:r>
          </a:p>
          <a:p>
            <a:pPr marL="0">
              <a:lnSpc>
                <a:spcPct val="90000"/>
              </a:lnSpc>
              <a:spcAft>
                <a:spcPts val="600"/>
              </a:spcAft>
              <a:buClrTx/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</a:rPr>
              <a:t>   б) все государственные доходы сосредотачиваются в кассах Министерства Финансов, которые производят расходы напрямую кредиторам, </a:t>
            </a:r>
          </a:p>
          <a:p>
            <a:pPr marL="0">
              <a:lnSpc>
                <a:spcPct val="90000"/>
              </a:lnSpc>
              <a:spcAft>
                <a:spcPts val="600"/>
              </a:spcAft>
              <a:buClrTx/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</a:rPr>
              <a:t>   в) проверка доходов и расходов осуществляется по подлинным документам. </a:t>
            </a:r>
          </a:p>
          <a:p>
            <a:pPr marL="0">
              <a:lnSpc>
                <a:spcPct val="90000"/>
              </a:lnSpc>
              <a:spcAft>
                <a:spcPts val="600"/>
              </a:spcAft>
              <a:buClrTx/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</a:rPr>
              <a:t>         В этом же году было принято решение о всеобщей гласности сведений государственной росписи доходов и расходов</a:t>
            </a:r>
            <a:r>
              <a:rPr lang="ru-RU" sz="2800" smtClean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40962" name="Содержимое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6019800"/>
          </a:xfrm>
        </p:spPr>
        <p:txBody>
          <a:bodyPr/>
          <a:lstStyle/>
          <a:p>
            <a:pPr marL="0">
              <a:spcBef>
                <a:spcPct val="0"/>
              </a:spcBef>
              <a:spcAft>
                <a:spcPts val="1200"/>
              </a:spcAft>
              <a:buClrTx/>
              <a:buFont typeface="Wingdings" pitchFamily="2" charset="2"/>
              <a:buNone/>
            </a:pPr>
            <a:r>
              <a:rPr lang="ru-RU" sz="2400" smtClean="0"/>
              <a:t>          </a:t>
            </a:r>
            <a:r>
              <a:rPr lang="ru-RU" smtClean="0">
                <a:latin typeface="Times New Roman" pitchFamily="18" charset="0"/>
              </a:rPr>
              <a:t>В период царствования Императора Александра II была поставлена задача ввести единство кассы. Кассы Министерства финансов должны были, с одной стороны, соединить все поступающие государственные доходы, с другой - производить государственные расходы, непосредственно выдавая их прямым кредиторам казны. В 1864 году единство кассы было введено в 12 губерниях, а в 1866 году - повсеместно. Это выразилось в том, что все кассы Министерства Финансов были подразделены на доходные и расходные. К доходным отнесены все казначейства в уездных и губернских городах, а также кассы специальных сборщиков. К расходным кассам - Главное казначейство в Санкт- Петербурге, касса Комиссии погашения долгов и расходные отделы губернских казначейств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066800"/>
            <a:ext cx="8610600" cy="5791200"/>
          </a:xfrm>
        </p:spPr>
        <p:txBody>
          <a:bodyPr>
            <a:normAutofit/>
          </a:bodyPr>
          <a:lstStyle/>
          <a:p>
            <a:pPr marL="0">
              <a:spcBef>
                <a:spcPct val="0"/>
              </a:spcBef>
              <a:spcAft>
                <a:spcPts val="1200"/>
              </a:spcAft>
              <a:buClrTx/>
              <a:buFont typeface="Wingdings" pitchFamily="2" charset="2"/>
              <a:buNone/>
            </a:pPr>
            <a:r>
              <a:rPr lang="ru-RU" sz="2200" smtClean="0"/>
              <a:t>            </a:t>
            </a:r>
            <a:r>
              <a:rPr lang="ru-RU" smtClean="0">
                <a:latin typeface="Times New Roman" pitchFamily="18" charset="0"/>
              </a:rPr>
              <a:t>В 1872 году была издана единая для всех казначейств России Инструкция, в которой содержались правила: </a:t>
            </a:r>
          </a:p>
          <a:p>
            <a:pPr marL="0">
              <a:spcBef>
                <a:spcPct val="0"/>
              </a:spcBef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ru-RU" smtClean="0">
                <a:latin typeface="Times New Roman" pitchFamily="18" charset="0"/>
              </a:rPr>
              <a:t>   о порядке приема казначействами разного рода монет и кредитных бумаг и пересылке сумм казначействами; </a:t>
            </a:r>
          </a:p>
          <a:p>
            <a:pPr marL="0">
              <a:spcBef>
                <a:spcPct val="0"/>
              </a:spcBef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ru-RU" smtClean="0">
                <a:latin typeface="Times New Roman" pitchFamily="18" charset="0"/>
              </a:rPr>
              <a:t>   о выплате пенсий и пособий как единовременных, так и постоянных; </a:t>
            </a:r>
          </a:p>
          <a:p>
            <a:pPr marL="0">
              <a:spcBef>
                <a:spcPct val="0"/>
              </a:spcBef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ru-RU" smtClean="0">
                <a:latin typeface="Times New Roman" pitchFamily="18" charset="0"/>
              </a:rPr>
              <a:t>   выдаче казначействами процентов по ценным бумагам. </a:t>
            </a:r>
          </a:p>
          <a:p>
            <a:pPr marL="0">
              <a:spcBef>
                <a:spcPct val="0"/>
              </a:spcBef>
              <a:spcAft>
                <a:spcPts val="1200"/>
              </a:spcAft>
              <a:buClrTx/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</a:rPr>
              <a:t>         Изменения в организации казначейств заключалось в том, что они были освобождены от ведения сметного счетоводства по приходу сумм государственных</a:t>
            </a:r>
            <a:r>
              <a:rPr lang="ru-RU" sz="2800" smtClean="0">
                <a:latin typeface="Times New Roman" pitchFamily="18" charset="0"/>
              </a:rPr>
              <a:t> доходов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638800"/>
          </a:xfrm>
        </p:spPr>
        <p:txBody>
          <a:bodyPr>
            <a:normAutofit/>
          </a:bodyPr>
          <a:lstStyle/>
          <a:p>
            <a:pPr marL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</a:rPr>
              <a:t>            </a:t>
            </a:r>
            <a:r>
              <a:rPr lang="ru-RU" sz="3200" smtClean="0">
                <a:latin typeface="Times New Roman" pitchFamily="18" charset="0"/>
              </a:rPr>
              <a:t>Таким образом, в тот период казначейства представляли собой центральные кассы, в которых сосредотачивались получаемые из уездных казначейств доходы для передачи их в Государственный банк на текущий счет Департамента государственного казначейства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44034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181600"/>
          </a:xfrm>
        </p:spPr>
        <p:txBody>
          <a:bodyPr/>
          <a:lstStyle/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None/>
            </a:pPr>
            <a:r>
              <a:rPr lang="ru-RU" sz="3200" smtClean="0"/>
              <a:t>         </a:t>
            </a:r>
            <a:r>
              <a:rPr lang="ru-RU" sz="3200" smtClean="0">
                <a:latin typeface="Times New Roman" pitchFamily="18" charset="0"/>
              </a:rPr>
              <a:t>В эпоху Александра III резко возросли штаты и изменилась структура казначейств, что было вызвано увеличением не только общего числа приходно-расходных статей, но и числа отдельных счетов в бухгалтерских книгах казначейств. В связи с введением новых операций и усложнением счетоводства значительно возросла отчетность. Казначейства в этих условиях с трудом справлялись со своими обязанностями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45058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/>
          <a:lstStyle/>
          <a:p>
            <a:pPr marL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None/>
            </a:pPr>
            <a:r>
              <a:rPr lang="ru-RU" sz="2800" smtClean="0"/>
              <a:t>          </a:t>
            </a:r>
            <a:r>
              <a:rPr lang="ru-RU" smtClean="0">
                <a:latin typeface="Times New Roman" pitchFamily="18" charset="0"/>
              </a:rPr>
              <a:t>В 1892 году пост Министра финансов занял С.Ю.Витте, выдающийся деятель и реформатор. Во времена, когда министрами были Вышнеградский И.А. (1887-1892гг.) и Витте С.Ю.(1892-1903гг.), был принят ряд энергичных мер для развития отечественной промышленности. Для этой цели служил протекционистский таможенный тариф, принятый в 1891 году. В 1897 году Витте осуществил денежную реформу, введя в России золотую валюту. В деле увеличения государственных доходов огромную роль сыграла казенная винная монополия, которая в начале XX века ежегодно давала казне около 500 млн. рублей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46082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6096000"/>
          </a:xfrm>
        </p:spPr>
        <p:txBody>
          <a:bodyPr/>
          <a:lstStyle/>
          <a:p>
            <a:pPr marL="0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ru-RU" sz="2800" smtClean="0">
                <a:latin typeface="Times New Roman" pitchFamily="18" charset="0"/>
              </a:rPr>
              <a:t>          Под руководством Витте С.Ю. был разработан и законодательно закреплен порядок составления и рассмотрения государственной росписи, неукоснительно выполнявшийся всеми министерствами и ведомствами Российской империи, что позволяло Государственному казначейству эффективно выполнять возложенные на него функции. Важной особенностью этого порядка являлось то, что рассмотрение государственной росписи должно было быть закончено к 1 декабря года, предшествующего новому бюджетному году. А если она к этому времени не утверждалась, то в силу вступала роспись предшествующего года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47106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638800"/>
          </a:xfrm>
        </p:spPr>
        <p:txBody>
          <a:bodyPr/>
          <a:lstStyle/>
          <a:p>
            <a:pPr marL="0">
              <a:spcBef>
                <a:spcPct val="0"/>
              </a:spcBef>
              <a:spcAft>
                <a:spcPts val="600"/>
              </a:spcAft>
              <a:buClrTx/>
              <a:buFont typeface="Wingdings" pitchFamily="2" charset="2"/>
              <a:buNone/>
            </a:pPr>
            <a:r>
              <a:rPr lang="ru-RU" smtClean="0"/>
              <a:t>          </a:t>
            </a:r>
            <a:r>
              <a:rPr lang="ru-RU" sz="3200" smtClean="0">
                <a:latin typeface="Times New Roman" pitchFamily="18" charset="0"/>
              </a:rPr>
              <a:t>Условиями, обеспечивающими четкую и эффективную работу Департамента Государственного Казначейства в эти годы, являлась хорошо обработанная нормативно-правовая база, основанная на «Правилах счетоводства казначейства», «Инструкциях казначействам», «Счетных уставах». Некоторые из этих документов не утратили актуальности, значимости и сегодня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48130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marL="0">
              <a:spcAft>
                <a:spcPts val="1200"/>
              </a:spcAft>
              <a:buFont typeface="Wingdings 2" pitchFamily="18" charset="2"/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mtClean="0">
                <a:latin typeface="Times New Roman" pitchFamily="18" charset="0"/>
              </a:rPr>
              <a:t>В 1900 году в России насчитывалось 728 уездных казначейств. Они состояли в ведомстве Департамента государственного казначейства и подчинялись Казенным палатам. Управление казначейством было построено по принципу единоначалия. Исполнительная власть в казначействах принадлежала казначею. Он осуществлял надзор за деятельностью чинов казначейства, нес ответственность за сохранность денежных средств и имущества, за исполнением казначейством своих функций и своевременностью представления отчетности. Ежемесячно в казначействах проводились плановые ревизии, кроме того, проводились внезапные ревизии. И те, и другие оформлялись актами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49154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/>
          <a:lstStyle/>
          <a:p>
            <a:pPr marL="0">
              <a:lnSpc>
                <a:spcPct val="110000"/>
              </a:lnSpc>
              <a:spcAft>
                <a:spcPts val="600"/>
              </a:spcAft>
              <a:buFont typeface="Wingdings 2" pitchFamily="18" charset="2"/>
              <a:buNone/>
            </a:pPr>
            <a:r>
              <a:rPr lang="ru-RU" smtClean="0"/>
              <a:t>           </a:t>
            </a:r>
            <a:r>
              <a:rPr lang="ru-RU" sz="2800" smtClean="0"/>
              <a:t>Нормальной работе Департамента государственного казначейства и связанных с ним подразделений способствовало законодательное закрепление и неукоснительное выполнение всеми министерствами и ведомствами порядка составления и рассмотрения государственной росписи доходов и расходов</a:t>
            </a:r>
            <a:r>
              <a:rPr lang="ru-RU" smtClean="0"/>
              <a:t>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50178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/>
          <a:lstStyle/>
          <a:p>
            <a:pPr marL="0">
              <a:spcAft>
                <a:spcPts val="600"/>
              </a:spcAft>
              <a:buFont typeface="Wingdings 2" pitchFamily="18" charset="2"/>
              <a:buNone/>
            </a:pPr>
            <a:r>
              <a:rPr lang="ru-RU" sz="3200" smtClean="0"/>
              <a:t>     </a:t>
            </a:r>
            <a:r>
              <a:rPr lang="ru-RU" smtClean="0">
                <a:latin typeface="Times New Roman" pitchFamily="18" charset="0"/>
              </a:rPr>
              <a:t>В 1917 году Департамент Государственного казначейства был основным в системе Министерства финансов. Казначейство выполняло следующие функции: устанавливало бюджет для каждого уезда, ведало составлением и рассылкой окладных листов, продажей государственных бланков и гербовой бумаги, взысканием штрафов и недоимок, выдачей пенсий и пособий, выдачей кормовых денег арестантам, ведением отчетности по государственным доходам и расходам, земским сбором, выдачей паспортов, ведением следственных дел о чиновниках отделения и уездных казначейств и дел по недоимкам, а также взысканиям и штрафам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51202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715000"/>
          </a:xfrm>
        </p:spPr>
        <p:txBody>
          <a:bodyPr/>
          <a:lstStyle/>
          <a:p>
            <a:pPr marL="0">
              <a:spcAft>
                <a:spcPts val="600"/>
              </a:spcAft>
              <a:buFont typeface="Wingdings 2" pitchFamily="18" charset="2"/>
              <a:buNone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smtClean="0">
                <a:latin typeface="Times New Roman" pitchFamily="18" charset="0"/>
              </a:rPr>
              <a:t>Революцией 1917 г. было завершено казначейское исполнение государственного бюджета. Постановлением Правительства в октябре 1918 г. все кассовые операции по исполнению бюджета были возложены на Народный банк. Департамент государственного казначейства и его местные органы присоединились к учреждениям Народного банка, образовав там сметный отдел. Завершился этот процесс в 1926 году. С этого времени в России устанавливается банковская система кассового исполнения бюджета, которая просуществовала свыше 60 лет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История возникновения казначейской системы в России</a:t>
            </a:r>
          </a:p>
        </p:txBody>
      </p:sp>
      <p:sp>
        <p:nvSpPr>
          <p:cNvPr id="52226" name="Содержимое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 marL="0">
              <a:spcBef>
                <a:spcPct val="0"/>
              </a:spcBef>
              <a:buFont typeface="Wingdings 2" pitchFamily="18" charset="2"/>
              <a:buNone/>
            </a:pPr>
            <a:r>
              <a:rPr lang="ru-RU" smtClean="0"/>
              <a:t>        Таким образом, в историю развития казначейства как институционального органа финансовой системы и в историю функционирования казначейской системы исполнения бюджета России была вписана значительная страница. Именно в этот период сформировалась единая централизованная трехзвенная система казначейских органов, был внедрен принцип единства кассы и были разработаны и применены казначейские технологии исполнения бюджетов, которые после существенного обновления нашли свое отражение в современных бюджетных технологиях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53250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/>
          <a:lstStyle/>
          <a:p>
            <a:pPr marL="0">
              <a:spcBef>
                <a:spcPct val="0"/>
              </a:spcBef>
              <a:buFont typeface="Wingdings 2" pitchFamily="18" charset="2"/>
              <a:buNone/>
            </a:pPr>
            <a:r>
              <a:rPr lang="ru-RU" smtClean="0">
                <a:latin typeface="Times New Roman" pitchFamily="18" charset="0"/>
              </a:rPr>
              <a:t>           Казначейская система России сегодня - это система, которая оказывает услуги участникам бюджетного процесса, проводит платежи сектора государственного управления. Ее основной задачей является обеспечение нормального функционирования единого счета бюджета и лицевых счетов бюджетополучателей. Казначейскую систему сегодня можно назвать транспортной системой для доведения до каждого участника бюджетного процесса распоряжений главного распорядителя средств (относительно лимитов бюджетных обязательств и объемов финансирования). И, наконец, это система, которая позволяет через свою систему регистрации операций представлять информацию об исполнении бюджета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54274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867400"/>
          </a:xfrm>
        </p:spPr>
        <p:txBody>
          <a:bodyPr/>
          <a:lstStyle/>
          <a:p>
            <a:pPr marL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ru-RU" sz="3200" b="1" i="1" smtClean="0"/>
              <a:t>         </a:t>
            </a:r>
            <a:r>
              <a:rPr lang="ru-RU" sz="2400" smtClean="0">
                <a:latin typeface="Times New Roman" pitchFamily="18" charset="0"/>
              </a:rPr>
              <a:t>В СССР до перестройки эти функции выполнял Госбанк СССР в соответствии с Инструкцией № 27 о кассовом исполнении бюджета СССР и входящих в него республик. В ней было определено, что Госбанк регистрирует операции по поступлению средств, распределяет доходы по уровням бюджетов, по нормативам, установленным законом, и дает информацию об исполнении бюджетов по символам (сейчас – это коды бюджетной классификации) нарастающим итогом. Фактически эти функции, которые выполняли раньше расчетно-кассовые центры Госбанка СССР в части кассового обслуживания счетов бюджетов, выполняет в настоящее время система федерального казначейства с добавлением ряда вопросов, связанных с доведением до участников бюджетного процесса административных решений собственника (прежде всего, это лимиты бюджетных обязательств)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55298" name="Содержимое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/>
          <a:lstStyle/>
          <a:p>
            <a:pPr marL="0">
              <a:lnSpc>
                <a:spcPct val="110000"/>
              </a:lnSpc>
              <a:spcBef>
                <a:spcPct val="0"/>
              </a:spcBef>
              <a:buClrTx/>
              <a:buFont typeface="Wingdings 2" pitchFamily="18" charset="2"/>
              <a:buNone/>
            </a:pPr>
            <a:r>
              <a:rPr lang="ru-RU" sz="2800" smtClean="0"/>
              <a:t>          Строгость бюджетной системы, закона о бюджете, закона о бюджетной классификации в этот период нивелировалась необязательностью их исполнения. Деньги переводились на счет бюджетного учреждения в банке, дальше бюджетное учреждение свободно и фактически бесконтрольно ими распоряжалось в отсутствии предварительного и текущего контроля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56322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334000"/>
          </a:xfrm>
        </p:spPr>
        <p:txBody>
          <a:bodyPr/>
          <a:lstStyle/>
          <a:p>
            <a:pPr marL="0">
              <a:spcAft>
                <a:spcPts val="600"/>
              </a:spcAft>
              <a:buFont typeface="Wingdings 2" pitchFamily="18" charset="2"/>
              <a:buNone/>
            </a:pPr>
            <a:r>
              <a:rPr lang="ru-RU" smtClean="0"/>
              <a:t>     </a:t>
            </a:r>
            <a:r>
              <a:rPr lang="ru-RU" sz="2800" smtClean="0"/>
              <a:t>Достоверная информация о том, что происходило на самом деле (насколько несовершенна была эта система, насколько она была жесткой и неэффективной) в законодательные органы власти фактически не поступала. В результате все это приводило к тому, что учреждение или не могло выполнять свои функции, или сдерживало инициативу (если это учреждение активно занималось на рынке предоставлением услуг). Бюджетная классификация, в свою очередь, порождала массу противоречий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57346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pPr marL="0">
              <a:spcAft>
                <a:spcPts val="600"/>
              </a:spcAft>
              <a:buFont typeface="Wingdings 2" pitchFamily="18" charset="2"/>
              <a:buNone/>
            </a:pPr>
            <a:r>
              <a:rPr lang="ru-RU" smtClean="0"/>
              <a:t>           </a:t>
            </a:r>
            <a:r>
              <a:rPr lang="ru-RU" sz="2800" smtClean="0"/>
              <a:t>Федеральное казначейство на этапе своего становления выполнило возложенные на него функции органа, отвечающего за исполнение бюджета, и предоставило органам законодательной и исполнительной власти достоверную информацию о состоянии дел с исполнением бюджета, тем самым, приблизив их к пониманию необходимости бюджетных реформ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58370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marL="0">
              <a:spcAft>
                <a:spcPts val="600"/>
              </a:spcAft>
              <a:buFont typeface="Wingdings 2" pitchFamily="18" charset="2"/>
              <a:buNone/>
            </a:pPr>
            <a:r>
              <a:rPr lang="ru-RU" smtClean="0"/>
              <a:t>          </a:t>
            </a:r>
            <a:r>
              <a:rPr lang="ru-RU" sz="2800" smtClean="0">
                <a:latin typeface="Times New Roman" pitchFamily="18" charset="0"/>
              </a:rPr>
              <a:t>Экономику СССР в период 1980-1990-х характеризовал системный кризис, в рамках которого проявились: структурный, бюджетный, финансовый, платежный, банковский кризисы. Кризис охватил все сферы финансов, а по глубине своего проявления он особенно болезненно проявился в бюджетной сфере. Именно бюджетный кризис стал основным фактором и компонентом финансового кризиса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59394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/>
          <a:lstStyle/>
          <a:p>
            <a:pPr marL="0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ru-RU" sz="2700" smtClean="0"/>
              <a:t>     </a:t>
            </a:r>
            <a:r>
              <a:rPr lang="ru-RU" sz="2800" smtClean="0">
                <a:latin typeface="Times New Roman" pitchFamily="18" charset="0"/>
              </a:rPr>
              <a:t>Хроническая проблема недобора налогов и дефицита федерального бюджета особенно обострилась во второй половине 90-х гг. Покрытие дефицита краткосрочными налоговыми обязательствами государства, которые оседали либо в отечественных банках, либо у иностранных держателей, создало долговую пирамиду. В реальном секторе экономики наблюдался резкий спад производства, который, в свою очередь, привел к значительному снижению налоговых поступлений в бюджетную систему.                </a:t>
            </a:r>
          </a:p>
          <a:p>
            <a:pPr marL="0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ru-RU" sz="2800" smtClean="0">
                <a:latin typeface="Times New Roman" pitchFamily="18" charset="0"/>
              </a:rPr>
              <a:t>         Н</a:t>
            </a:r>
            <a:r>
              <a:rPr lang="ru-RU" smtClean="0"/>
              <a:t>аблюдалась тенденция неуправляемости и бесконтрольности сферы финансовых отношений </a:t>
            </a:r>
            <a:r>
              <a:rPr lang="ru-RU" sz="2800" smtClean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60418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715000"/>
          </a:xfrm>
        </p:spPr>
        <p:txBody>
          <a:bodyPr/>
          <a:lstStyle/>
          <a:p>
            <a:pPr marL="0">
              <a:lnSpc>
                <a:spcPct val="120000"/>
              </a:lnSpc>
              <a:buClrTx/>
              <a:buFont typeface="Wingdings" pitchFamily="2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mtClean="0">
                <a:latin typeface="Times New Roman" pitchFamily="18" charset="0"/>
              </a:rPr>
              <a:t>Основной фактор проявления непрозрачности и плохой управляемости бюджетных потоков - бесконтрольное использование государственных денежных средств и разрастание теневого сектора экономики, - стал реальной угрозой безопасности государства. По оценкам правоохранительных органов, ежемесячно из России незаконно «утекало» от 1,5 до 3 млрд. дол. Для России бегство отечественных капиталов (в виде прироста остатков средств на корреспондентских счетах в банках за границей, кредитования оффшорных банков и фирм, невозвращения экспортной выручки, завышения платежей по импорту) имело разрушительные последствия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61442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5486400"/>
          </a:xfrm>
        </p:spPr>
        <p:txBody>
          <a:bodyPr/>
          <a:lstStyle/>
          <a:p>
            <a:pPr marL="0">
              <a:buFont typeface="Wingdings 2" pitchFamily="18" charset="2"/>
              <a:buNone/>
            </a:pPr>
            <a:r>
              <a:rPr lang="ru-RU" sz="3200" smtClean="0"/>
              <a:t>      </a:t>
            </a:r>
            <a:r>
              <a:rPr lang="ru-RU" sz="3200" smtClean="0">
                <a:latin typeface="Times New Roman" pitchFamily="18" charset="0"/>
              </a:rPr>
              <a:t>Одновременно платежный баланс России сильно пострадал от падения мировых цен на нефть, алюминий, стальной прокат и некоторые другие экспортные товары.</a:t>
            </a:r>
          </a:p>
          <a:p>
            <a:pPr marL="0">
              <a:buFont typeface="Wingdings 2" pitchFamily="18" charset="2"/>
              <a:buNone/>
            </a:pPr>
            <a:r>
              <a:rPr lang="ru-RU" sz="3200" smtClean="0">
                <a:latin typeface="Times New Roman" pitchFamily="18" charset="0"/>
              </a:rPr>
              <a:t>      В таких условиях ЦБ РФ отказался от поддержания стабильности курса рубля, перешел к свободному «рыночному плаванию», что привело к девальвации рубля к концу 1998 г. почти в 4 раза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62466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/>
          <a:lstStyle/>
          <a:p>
            <a:pPr marL="0">
              <a:buFont typeface="Wingdings 2" pitchFamily="18" charset="2"/>
              <a:buNone/>
            </a:pPr>
            <a:r>
              <a:rPr lang="ru-RU" sz="3200" smtClean="0"/>
              <a:t>       </a:t>
            </a:r>
            <a:r>
              <a:rPr lang="ru-RU" smtClean="0">
                <a:latin typeface="Times New Roman" pitchFamily="18" charset="0"/>
              </a:rPr>
              <a:t>Таким образом, трансформационный переход России к экономике рыночного типа осуществлялся преимущественно методом «проб и ошибок». Произвол в формировании государственного бюджета административно-командными методами в сочетании с бесконтрольностью его распределения и использования, правовой вакуум, породивший не только мощную теневую экономику, но и стремительное разрастание коррупции, привели к полной неуправляемости бюджетных потоков и форм их движения в рамках бюджетов различного уровня бюджетной системы и бюджетов государственных внебюджетных фондов. Именно в этот период отчетливо проявилась необходимость реформирования экономики, ее финансов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63490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marL="0">
              <a:spcAft>
                <a:spcPts val="1200"/>
              </a:spcAft>
              <a:buFont typeface="Wingdings 2" pitchFamily="18" charset="2"/>
              <a:buNone/>
            </a:pPr>
            <a:r>
              <a:rPr lang="ru-RU" sz="2800" smtClean="0"/>
              <a:t>          </a:t>
            </a:r>
            <a:r>
              <a:rPr lang="ru-RU" sz="3200" smtClean="0"/>
              <a:t>Вопросы бюджетной политики государства в это время были в центре внимания общества (населения, политиков, органов власти), т.к. в любой стране бюджет - это форма выражения существа государственной власти, а процесс его исполнения наглядно демонстрирует ее настоящий характер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64514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 marL="0">
              <a:lnSpc>
                <a:spcPct val="120000"/>
              </a:lnSpc>
              <a:spcAft>
                <a:spcPts val="1200"/>
              </a:spcAft>
              <a:buFont typeface="Wingdings 2" pitchFamily="18" charset="2"/>
              <a:buNone/>
            </a:pPr>
            <a:r>
              <a:rPr lang="ru-RU" smtClean="0"/>
              <a:t>       </a:t>
            </a:r>
            <a:r>
              <a:rPr lang="ru-RU" smtClean="0">
                <a:latin typeface="Times New Roman" pitchFamily="18" charset="0"/>
              </a:rPr>
              <a:t>К середине 1992 г. страна пришла к состоянию, когда исполнение федерального бюджета практически вышло из-под контроля Правительства РФ. Задержки в перечислении налогов и сборов на счета Министерства финансов РФ, а также в представлении отчетности о них были нормой в работе многих банков, включая Центральный банк РФ (Банк России). Последний, в свою очередь, практически потерял контроль над счетами бюджетных учреждений, которые в погоне за доходностью стали переводить свои счета в коммерческие банки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715000"/>
          </a:xfrm>
        </p:spPr>
        <p:txBody>
          <a:bodyPr>
            <a:normAutofit/>
          </a:bodyPr>
          <a:lstStyle/>
          <a:p>
            <a:pPr marL="0">
              <a:lnSpc>
                <a:spcPct val="90000"/>
              </a:lnSpc>
              <a:spcAft>
                <a:spcPts val="600"/>
              </a:spcAft>
              <a:buFont typeface="Wingdings 2" pitchFamily="18" charset="2"/>
              <a:buNone/>
            </a:pPr>
            <a:r>
              <a:rPr lang="ru-RU" smtClean="0"/>
              <a:t>     </a:t>
            </a:r>
            <a:r>
              <a:rPr lang="ru-RU" sz="3000" smtClean="0">
                <a:latin typeface="Times New Roman" pitchFamily="18" charset="0"/>
              </a:rPr>
              <a:t>Именно с 1992 года начинается современный этап развития органов Федерального Казначейства. Именно тогда возникла необходимость в создании отдельной финансовой структуры, способной одновременно и исполнять, и контролировать федеральный бюджет, а также обеспечивать прозрачность движения государственных средств. </a:t>
            </a:r>
          </a:p>
          <a:p>
            <a:pPr marL="0">
              <a:lnSpc>
                <a:spcPct val="90000"/>
              </a:lnSpc>
              <a:spcAft>
                <a:spcPts val="600"/>
              </a:spcAft>
              <a:buFont typeface="Wingdings 2" pitchFamily="18" charset="2"/>
              <a:buNone/>
            </a:pPr>
            <a:r>
              <a:rPr lang="ru-RU" sz="3000" smtClean="0">
                <a:latin typeface="Times New Roman" pitchFamily="18" charset="0"/>
              </a:rPr>
              <a:t>     По мнению специалистов, цель создания органов казначейства - обеспечить бесперебойным финансированием бюджетную сферу и государственный контроль исполнения бюджета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66562" name="Содержимое 2"/>
          <p:cNvSpPr>
            <a:spLocks noGrp="1"/>
          </p:cNvSpPr>
          <p:nvPr>
            <p:ph idx="1"/>
          </p:nvPr>
        </p:nvSpPr>
        <p:spPr>
          <a:xfrm>
            <a:off x="533400" y="838200"/>
            <a:ext cx="8610600" cy="5791200"/>
          </a:xfrm>
        </p:spPr>
        <p:txBody>
          <a:bodyPr/>
          <a:lstStyle/>
          <a:p>
            <a:pPr marL="0">
              <a:buFont typeface="Wingdings 2" pitchFamily="18" charset="2"/>
              <a:buNone/>
            </a:pPr>
            <a:r>
              <a:rPr lang="ru-RU" sz="2000" smtClean="0"/>
              <a:t>          </a:t>
            </a:r>
            <a:r>
              <a:rPr lang="ru-RU" sz="2800" smtClean="0">
                <a:latin typeface="Times New Roman" pitchFamily="18" charset="0"/>
              </a:rPr>
              <a:t>В 1992 году был издан Указ Президента РФ от 08.12.1992г. № 1556 «О Федеральном казначействе». Органы федерального казначейства наделялись следующими функциями:</a:t>
            </a:r>
          </a:p>
          <a:p>
            <a:pPr marL="0">
              <a:buClr>
                <a:schemeClr val="tx1"/>
              </a:buClr>
              <a:buFont typeface="Wingdings" pitchFamily="2" charset="2"/>
              <a:buChar char="q"/>
            </a:pPr>
            <a:r>
              <a:rPr lang="ru-RU" sz="2800" smtClean="0">
                <a:latin typeface="Times New Roman" pitchFamily="18" charset="0"/>
              </a:rPr>
              <a:t>   организация исполнения бюджета;</a:t>
            </a:r>
          </a:p>
          <a:p>
            <a:pPr marL="0">
              <a:buClr>
                <a:schemeClr val="tx1"/>
              </a:buClr>
              <a:buFont typeface="Wingdings" pitchFamily="2" charset="2"/>
              <a:buChar char="q"/>
            </a:pPr>
            <a:r>
              <a:rPr lang="ru-RU" sz="2800" smtClean="0">
                <a:latin typeface="Times New Roman" pitchFamily="18" charset="0"/>
              </a:rPr>
              <a:t> управление средствами на счетах органов казначейства;</a:t>
            </a:r>
          </a:p>
          <a:p>
            <a:pPr marL="0">
              <a:buClr>
                <a:schemeClr val="tx1"/>
              </a:buClr>
              <a:buFont typeface="Wingdings" pitchFamily="2" charset="2"/>
              <a:buChar char="q"/>
            </a:pPr>
            <a:r>
              <a:rPr lang="ru-RU" sz="2800" smtClean="0">
                <a:latin typeface="Times New Roman" pitchFamily="18" charset="0"/>
              </a:rPr>
              <a:t> сбор, обработка и анализ информации о состоянии государственных финансов;</a:t>
            </a:r>
          </a:p>
          <a:p>
            <a:pPr marL="0">
              <a:buClr>
                <a:schemeClr val="tx1"/>
              </a:buClr>
              <a:buFont typeface="Wingdings" pitchFamily="2" charset="2"/>
              <a:buChar char="q"/>
            </a:pPr>
            <a:r>
              <a:rPr lang="ru-RU" sz="2800" smtClean="0">
                <a:latin typeface="Times New Roman" pitchFamily="18" charset="0"/>
              </a:rPr>
              <a:t> осуществление краткосрочного прогнозирования объема государственных финансов;</a:t>
            </a:r>
          </a:p>
          <a:p>
            <a:pPr marL="0">
              <a:buClr>
                <a:schemeClr val="tx1"/>
              </a:buClr>
              <a:buFont typeface="Wingdings" pitchFamily="2" charset="2"/>
              <a:buChar char="q"/>
            </a:pPr>
            <a:r>
              <a:rPr lang="ru-RU" sz="2800" smtClean="0">
                <a:latin typeface="Times New Roman" pitchFamily="18" charset="0"/>
              </a:rPr>
              <a:t> контроль за исполнением бюджета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/>
          </a:bodyPr>
          <a:lstStyle/>
          <a:p>
            <a:pPr marL="0">
              <a:buFont typeface="Wingdings 2" pitchFamily="18" charset="2"/>
              <a:buNone/>
            </a:pPr>
            <a:r>
              <a:rPr lang="ru-RU" sz="2400" smtClean="0"/>
              <a:t>          </a:t>
            </a:r>
            <a:r>
              <a:rPr lang="ru-RU" smtClean="0"/>
              <a:t>За сравнительно небольшой период, окончательно сформировалась единая централизованная система органов Федерального казначейства. Сегодня это Федеральное казначейство и подчиненные ему территориальные органы по республикам, краям, областям, автономиям, а также городам, районам и районам в городах.</a:t>
            </a:r>
          </a:p>
          <a:p>
            <a:pPr marL="0">
              <a:buFont typeface="Wingdings 2" pitchFamily="18" charset="2"/>
              <a:buNone/>
            </a:pPr>
            <a:r>
              <a:rPr lang="ru-RU" smtClean="0"/>
              <a:t>          Казначейская система России является важнейшим инструментом по управлению и контролю финансовыми ресурсами государства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ru-RU" sz="1600" smtClean="0">
                <a:solidFill>
                  <a:schemeClr val="tx1"/>
                </a:solidFill>
                <a:latin typeface="Times New Roman" pitchFamily="18" charset="0"/>
              </a:rPr>
              <a:t>2. Становление и современный этап развития казначейской системы</a:t>
            </a:r>
          </a:p>
        </p:txBody>
      </p:sp>
      <p:sp>
        <p:nvSpPr>
          <p:cNvPr id="68610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marL="0">
              <a:buFont typeface="Wingdings 2" pitchFamily="18" charset="2"/>
              <a:buNone/>
            </a:pPr>
            <a:r>
              <a:rPr lang="ru-RU" sz="3200" smtClean="0"/>
              <a:t>       </a:t>
            </a:r>
            <a:r>
              <a:rPr lang="ru-RU" smtClean="0"/>
              <a:t>Основное предназначение казначейской системы – содействие оптимальному управлению государственными финансовыми ресурсами.</a:t>
            </a:r>
          </a:p>
          <a:p>
            <a:pPr marL="0">
              <a:buFont typeface="Wingdings 2" pitchFamily="18" charset="2"/>
              <a:buNone/>
            </a:pPr>
            <a:r>
              <a:rPr lang="ru-RU" smtClean="0"/>
              <a:t>        Федеральное казначейство выступает в основном поставщиком информации по доходам и расходам бюджетов всех уровней для государственных органов власти, которая позволяет оценить работу органов государственного управления и получить более ясное представление об экономических последствиях проводимой ими бюджетной политики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4000" b="1" smtClean="0"/>
              <a:t>СПАСИБО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2232</TotalTime>
  <Words>3257</Words>
  <PresentationFormat>Экран (4:3)</PresentationFormat>
  <Paragraphs>124</Paragraphs>
  <Slides>54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54</vt:i4>
      </vt:variant>
    </vt:vector>
  </HeadingPairs>
  <TitlesOfParts>
    <vt:vector size="64" baseType="lpstr">
      <vt:lpstr>Constantia</vt:lpstr>
      <vt:lpstr>Arial</vt:lpstr>
      <vt:lpstr>Calibri</vt:lpstr>
      <vt:lpstr>Wingdings 2</vt:lpstr>
      <vt:lpstr>Times New Roman</vt:lpstr>
      <vt:lpstr>Wingdings</vt:lpstr>
      <vt:lpstr>Поток</vt:lpstr>
      <vt:lpstr>Поток</vt:lpstr>
      <vt:lpstr>Поток</vt:lpstr>
      <vt:lpstr>Поток</vt:lpstr>
      <vt:lpstr>Слайд 1</vt:lpstr>
      <vt:lpstr>Тема: История возникновения и становление казначейской системы в России</vt:lpstr>
      <vt:lpstr>ВОПРОСЫ:</vt:lpstr>
      <vt:lpstr>1. История возникновения казначейской системы в России 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1. История возникновения казначейской системы в России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2. Становление и современный этап развития казначейской системы</vt:lpstr>
      <vt:lpstr>Слайд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дада</cp:lastModifiedBy>
  <cp:revision>74</cp:revision>
  <dcterms:created xsi:type="dcterms:W3CDTF">2014-09-02T04:46:32Z</dcterms:created>
  <dcterms:modified xsi:type="dcterms:W3CDTF">2015-10-01T12:11:25Z</dcterms:modified>
</cp:coreProperties>
</file>