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70" r:id="rId12"/>
    <p:sldId id="266" r:id="rId13"/>
    <p:sldId id="267" r:id="rId14"/>
    <p:sldId id="268" r:id="rId15"/>
    <p:sldId id="271" r:id="rId16"/>
    <p:sldId id="269"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53567" autoAdjust="0"/>
  </p:normalViewPr>
  <p:slideViewPr>
    <p:cSldViewPr snapToGrid="0">
      <p:cViewPr varScale="1">
        <p:scale>
          <a:sx n="61" d="100"/>
          <a:sy n="61" d="100"/>
        </p:scale>
        <p:origin x="166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D4BF4-F2B7-4C0F-B5B4-F4F5A6E6739B}" type="datetimeFigureOut">
              <a:rPr lang="ru-RU" smtClean="0"/>
              <a:t>19.10.2021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E1FB09-AE18-4C33-BEE4-EDB885A0DC58}" type="slidenum">
              <a:rPr lang="ru-RU" smtClean="0"/>
              <a:t>‹#›</a:t>
            </a:fld>
            <a:endParaRPr lang="ru-RU"/>
          </a:p>
        </p:txBody>
      </p:sp>
    </p:spTree>
    <p:extLst>
      <p:ext uri="{BB962C8B-B14F-4D97-AF65-F5344CB8AC3E}">
        <p14:creationId xmlns:p14="http://schemas.microsoft.com/office/powerpoint/2010/main" val="139131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Применяя ставку дисконтирования в своих расчетах, инвестор приводит, или дисконтирует ожидаемые будущие денежные доходы к текущему моменту времени, тем самым учитывая выше перечисленные факторы. Дисконтирование позволяет инвестору также анализировать денежные потоки, распределенные во времени.</a:t>
            </a:r>
          </a:p>
          <a:p>
            <a:endParaRPr lang="ru-RU" dirty="0"/>
          </a:p>
          <a:p>
            <a:r>
              <a:rPr lang="ru-RU" dirty="0"/>
              <a:t>При этом нельзя путать ставку дисконтирования и коэффициент дисконтирования. Коэффициентом дисконтирования обычно оперируют в процессе расчетов, как некой промежуточной величиной, посчитанной на основе ставки дисконтирования </a:t>
            </a:r>
          </a:p>
        </p:txBody>
      </p:sp>
      <p:sp>
        <p:nvSpPr>
          <p:cNvPr id="4" name="Номер слайда 3"/>
          <p:cNvSpPr>
            <a:spLocks noGrp="1"/>
          </p:cNvSpPr>
          <p:nvPr>
            <p:ph type="sldNum" sz="quarter" idx="5"/>
          </p:nvPr>
        </p:nvSpPr>
        <p:spPr/>
        <p:txBody>
          <a:bodyPr/>
          <a:lstStyle/>
          <a:p>
            <a:fld id="{0EE1FB09-AE18-4C33-BEE4-EDB885A0DC58}" type="slidenum">
              <a:rPr lang="ru-RU" smtClean="0"/>
              <a:t>2</a:t>
            </a:fld>
            <a:endParaRPr lang="ru-RU"/>
          </a:p>
        </p:txBody>
      </p:sp>
    </p:spTree>
    <p:extLst>
      <p:ext uri="{BB962C8B-B14F-4D97-AF65-F5344CB8AC3E}">
        <p14:creationId xmlns:p14="http://schemas.microsoft.com/office/powerpoint/2010/main" val="4265686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этих целей применяется экономический принцип, согласно которому ставка дисконтирования – это некоторая альтернативная доходность сопоставимых инвестиций с одинаковым уровнем риска. </a:t>
            </a:r>
          </a:p>
          <a:p>
            <a:endParaRPr lang="ru-RU" dirty="0"/>
          </a:p>
          <a:p>
            <a:r>
              <a:rPr lang="ru-RU" dirty="0"/>
              <a:t>Рациональный инвестор, принимая решение о вложении денежных средств, согласится на осуществление своего «проекта» только в том случае, если его доходность окажется выше альтернативной и доступной на рынке. </a:t>
            </a:r>
          </a:p>
          <a:p>
            <a:endParaRPr lang="ru-RU"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Безрисковая ставка доходности одинакова для всех инвесторов и подвержена только рискам самой экономической системы. Остальные риски инвестор оценивает самостоятельно, как правило, на основе экспертной оценки.</a:t>
            </a:r>
          </a:p>
          <a:p>
            <a:endParaRPr lang="ru-RU" dirty="0"/>
          </a:p>
          <a:p>
            <a:r>
              <a:rPr lang="ru-RU" dirty="0"/>
              <a:t>В безрисковую ставку как раз и заложены факторы рисков самой экономической системы, рисков, на которые не может повлиять ни один инвестор: макроэкономические факторы, политические события, изменения законодательства, чрезвычайные антропогенные и природные события и т.п.</a:t>
            </a:r>
          </a:p>
        </p:txBody>
      </p:sp>
      <p:sp>
        <p:nvSpPr>
          <p:cNvPr id="4" name="Номер слайда 3"/>
          <p:cNvSpPr>
            <a:spLocks noGrp="1"/>
          </p:cNvSpPr>
          <p:nvPr>
            <p:ph type="sldNum" sz="quarter" idx="5"/>
          </p:nvPr>
        </p:nvSpPr>
        <p:spPr/>
        <p:txBody>
          <a:bodyPr/>
          <a:lstStyle/>
          <a:p>
            <a:fld id="{0EE1FB09-AE18-4C33-BEE4-EDB885A0DC58}" type="slidenum">
              <a:rPr lang="ru-RU" smtClean="0"/>
              <a:t>4</a:t>
            </a:fld>
            <a:endParaRPr lang="ru-RU"/>
          </a:p>
        </p:txBody>
      </p:sp>
    </p:spTree>
    <p:extLst>
      <p:ext uri="{BB962C8B-B14F-4D97-AF65-F5344CB8AC3E}">
        <p14:creationId xmlns:p14="http://schemas.microsoft.com/office/powerpoint/2010/main" val="1120574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Уровень доходности по российским государственным долговым финансовым инструментам. В этом случае безрисковая ставка фиксируется в виде доходности по облигациям федерального займа (ОФЗ). Эти долговые ценные бумаги эмитируются и гарантируются Министерством финансов РФ, поэтому считаются самым надежным финансовым активом в РФ. </a:t>
            </a:r>
          </a:p>
          <a:p>
            <a:endParaRPr lang="ru-RU" dirty="0"/>
          </a:p>
        </p:txBody>
      </p:sp>
      <p:sp>
        <p:nvSpPr>
          <p:cNvPr id="4" name="Номер слайда 3"/>
          <p:cNvSpPr>
            <a:spLocks noGrp="1"/>
          </p:cNvSpPr>
          <p:nvPr>
            <p:ph type="sldNum" sz="quarter" idx="5"/>
          </p:nvPr>
        </p:nvSpPr>
        <p:spPr/>
        <p:txBody>
          <a:bodyPr/>
          <a:lstStyle/>
          <a:p>
            <a:fld id="{0EE1FB09-AE18-4C33-BEE4-EDB885A0DC58}" type="slidenum">
              <a:rPr lang="ru-RU" smtClean="0"/>
              <a:t>5</a:t>
            </a:fld>
            <a:endParaRPr lang="ru-RU"/>
          </a:p>
        </p:txBody>
      </p:sp>
    </p:spTree>
    <p:extLst>
      <p:ext uri="{BB962C8B-B14F-4D97-AF65-F5344CB8AC3E}">
        <p14:creationId xmlns:p14="http://schemas.microsoft.com/office/powerpoint/2010/main" val="3112818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Традиционно экономика США международными рейтинговыми агентствами оценивается на наивысшем уровне надежности, а, следовательно, доходность их государственных облигаций и признается безрисковой. Однако следует учитывать, что безрисковая ставка в этом случае номинирована в долларовом, а не рублевом эквиваленте. Поэтому, для анализа инвестиций в рублях необходима дополнительная корректировка на так называемый страновой риск;</a:t>
            </a:r>
          </a:p>
          <a:p>
            <a:endParaRPr lang="ru-RU" dirty="0"/>
          </a:p>
          <a:p>
            <a:r>
              <a:rPr lang="ru-RU" dirty="0"/>
              <a:t>Уровень доходности по российским государственным еврооблигациям. Такая безрисковая ставка также номинирована в долларовом эквиваленте.</a:t>
            </a:r>
          </a:p>
          <a:p>
            <a:endParaRPr lang="ru-RU" dirty="0"/>
          </a:p>
          <a:p>
            <a:r>
              <a:rPr lang="ru-RU" b="0" i="0" dirty="0">
                <a:solidFill>
                  <a:srgbClr val="383838"/>
                </a:solidFill>
                <a:effectLst/>
                <a:latin typeface="Ubuntu"/>
              </a:rPr>
              <a:t>Считается, что эта ключевая ставка отражает цену денег в экономике. Рост этой ставки влечет удорожание кредита и является следствием нарастания рисков. Применять этот инструмент следует с большой осторожностью, так как это все-таки директивный, а не рыночный показатель.</a:t>
            </a:r>
          </a:p>
          <a:p>
            <a:endParaRPr lang="ru-RU" b="0" i="0" dirty="0">
              <a:solidFill>
                <a:srgbClr val="383838"/>
              </a:solidFill>
              <a:effectLst/>
              <a:latin typeface="Ubuntu"/>
            </a:endParaRPr>
          </a:p>
          <a:p>
            <a:r>
              <a:rPr lang="ru-RU" b="0" i="0" dirty="0">
                <a:solidFill>
                  <a:srgbClr val="383838"/>
                </a:solidFill>
                <a:effectLst/>
                <a:latin typeface="Ubuntu"/>
              </a:rPr>
              <a:t>Ставки рынка межбанковского кредитования. Эти ставки носят индикативный характер и более приемлемы по сравнению с ключевой ставкой. Мониторинг и перечень этих ставок опять же представлен на сайте ЦБ РФ. Все эти ставки носят краткосрочный характер и представляют доходность по операциям кредитования наиболее надежных банков.</a:t>
            </a:r>
            <a:endParaRPr lang="ru-RU" dirty="0"/>
          </a:p>
        </p:txBody>
      </p:sp>
      <p:sp>
        <p:nvSpPr>
          <p:cNvPr id="4" name="Номер слайда 3"/>
          <p:cNvSpPr>
            <a:spLocks noGrp="1"/>
          </p:cNvSpPr>
          <p:nvPr>
            <p:ph type="sldNum" sz="quarter" idx="5"/>
          </p:nvPr>
        </p:nvSpPr>
        <p:spPr/>
        <p:txBody>
          <a:bodyPr/>
          <a:lstStyle/>
          <a:p>
            <a:fld id="{0EE1FB09-AE18-4C33-BEE4-EDB885A0DC58}" type="slidenum">
              <a:rPr lang="ru-RU" smtClean="0"/>
              <a:t>6</a:t>
            </a:fld>
            <a:endParaRPr lang="ru-RU"/>
          </a:p>
        </p:txBody>
      </p:sp>
    </p:spTree>
    <p:extLst>
      <p:ext uri="{BB962C8B-B14F-4D97-AF65-F5344CB8AC3E}">
        <p14:creationId xmlns:p14="http://schemas.microsoft.com/office/powerpoint/2010/main" val="1990189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2. Наиболее ликвидные акции генерируют меньший риск;</a:t>
            </a:r>
          </a:p>
          <a:p>
            <a:endParaRPr lang="ru-RU" dirty="0"/>
          </a:p>
          <a:p>
            <a:r>
              <a:rPr lang="ru-RU" dirty="0"/>
              <a:t>3. Стабильное финансовое положение повышает адекватность и точность прогнозирования денежного потока компании;</a:t>
            </a:r>
          </a:p>
          <a:p>
            <a:endParaRPr lang="ru-RU" dirty="0"/>
          </a:p>
          <a:p>
            <a:r>
              <a:rPr lang="ru-RU" dirty="0"/>
              <a:t>7. страновые риски, то есть риски вложения в экономику конкретного государства, России например. Страновые риски как правило уже включены в безрисковую ставку, если сама ставка и безрисковая доходность номинированы в одинаковых валютах. Если же безрисковая доходность в долларовом эквиваленте, а ставка дисконтирования нужна в рублях тогда необходимо будет добавить еще и страновой риск.</a:t>
            </a:r>
          </a:p>
          <a:p>
            <a:endParaRPr lang="ru-RU" dirty="0"/>
          </a:p>
          <a:p>
            <a:endParaRPr lang="ru-RU" dirty="0"/>
          </a:p>
          <a:p>
            <a:endParaRPr lang="ru-RU" dirty="0"/>
          </a:p>
        </p:txBody>
      </p:sp>
      <p:sp>
        <p:nvSpPr>
          <p:cNvPr id="4" name="Номер слайда 3"/>
          <p:cNvSpPr>
            <a:spLocks noGrp="1"/>
          </p:cNvSpPr>
          <p:nvPr>
            <p:ph type="sldNum" sz="quarter" idx="5"/>
          </p:nvPr>
        </p:nvSpPr>
        <p:spPr/>
        <p:txBody>
          <a:bodyPr/>
          <a:lstStyle/>
          <a:p>
            <a:fld id="{0EE1FB09-AE18-4C33-BEE4-EDB885A0DC58}" type="slidenum">
              <a:rPr lang="ru-RU" smtClean="0"/>
              <a:t>7</a:t>
            </a:fld>
            <a:endParaRPr lang="ru-RU"/>
          </a:p>
        </p:txBody>
      </p:sp>
    </p:spTree>
    <p:extLst>
      <p:ext uri="{BB962C8B-B14F-4D97-AF65-F5344CB8AC3E}">
        <p14:creationId xmlns:p14="http://schemas.microsoft.com/office/powerpoint/2010/main" val="1873532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EE1FB09-AE18-4C33-BEE4-EDB885A0DC58}" type="slidenum">
              <a:rPr lang="ru-RU" smtClean="0"/>
              <a:t>8</a:t>
            </a:fld>
            <a:endParaRPr lang="ru-RU"/>
          </a:p>
        </p:txBody>
      </p:sp>
    </p:spTree>
    <p:extLst>
      <p:ext uri="{BB962C8B-B14F-4D97-AF65-F5344CB8AC3E}">
        <p14:creationId xmlns:p14="http://schemas.microsoft.com/office/powerpoint/2010/main" val="4058320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При расчете дисконтированных денежных потоков и справедливой стоимости компаний, в которые планируем инвестировать, как правило используем следующую ставку: средняя ставка по депозитам, умноженная на 2, если речь идет о голубых фишках и применяем более высокие коэффициенты, если речь идет о компаниях 2-го и 3-го эшелона.</a:t>
            </a:r>
          </a:p>
          <a:p>
            <a:endParaRPr lang="ru-RU" dirty="0"/>
          </a:p>
          <a:p>
            <a:r>
              <a:rPr lang="ru-RU" dirty="0"/>
              <a:t>Данный способ наиболее прост для частного инвестора практика и применяется даже в крупных инвестиционных фондах опытными аналитиками, однако он не в почете среди ученых экономистов, поскольку допускает «субъективность». В связи с этим мы в этой статье дадим обзор и других методов определения ставки дисконтирования.</a:t>
            </a:r>
          </a:p>
        </p:txBody>
      </p:sp>
      <p:sp>
        <p:nvSpPr>
          <p:cNvPr id="4" name="Номер слайда 3"/>
          <p:cNvSpPr>
            <a:spLocks noGrp="1"/>
          </p:cNvSpPr>
          <p:nvPr>
            <p:ph type="sldNum" sz="quarter" idx="5"/>
          </p:nvPr>
        </p:nvSpPr>
        <p:spPr/>
        <p:txBody>
          <a:bodyPr/>
          <a:lstStyle/>
          <a:p>
            <a:fld id="{0EE1FB09-AE18-4C33-BEE4-EDB885A0DC58}" type="slidenum">
              <a:rPr lang="ru-RU" smtClean="0"/>
              <a:t>9</a:t>
            </a:fld>
            <a:endParaRPr lang="ru-RU"/>
          </a:p>
        </p:txBody>
      </p:sp>
    </p:spTree>
    <p:extLst>
      <p:ext uri="{BB962C8B-B14F-4D97-AF65-F5344CB8AC3E}">
        <p14:creationId xmlns:p14="http://schemas.microsoft.com/office/powerpoint/2010/main" val="3783511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Экспертный метод определения ставки дисконтирования заключается в опросе и усреднении субъективного мнения различных специалистов об уровне, например, ожидаемой доходности конкретных инвестиций. Недостатком такого подхода является относительно высокая доля субъективизма.</a:t>
            </a:r>
          </a:p>
          <a:p>
            <a:endParaRPr lang="ru-RU" dirty="0"/>
          </a:p>
          <a:p>
            <a:r>
              <a:rPr lang="ru-RU" dirty="0"/>
              <a:t>Повысить точность расчетов и несколько нивелировать субъективные оценки можно разложив ставку на безрисковый уровень и риски. Безрисковую ставку инвестор выбирает самостоятельно, а оценку уровня инвестиционных рисков, примерное содержание которых мы описали ранее, осуществляют уже эксперты.</a:t>
            </a:r>
          </a:p>
        </p:txBody>
      </p:sp>
      <p:sp>
        <p:nvSpPr>
          <p:cNvPr id="4" name="Номер слайда 3"/>
          <p:cNvSpPr>
            <a:spLocks noGrp="1"/>
          </p:cNvSpPr>
          <p:nvPr>
            <p:ph type="sldNum" sz="quarter" idx="5"/>
          </p:nvPr>
        </p:nvSpPr>
        <p:spPr/>
        <p:txBody>
          <a:bodyPr/>
          <a:lstStyle/>
          <a:p>
            <a:fld id="{0EE1FB09-AE18-4C33-BEE4-EDB885A0DC58}" type="slidenum">
              <a:rPr lang="ru-RU" smtClean="0"/>
              <a:t>10</a:t>
            </a:fld>
            <a:endParaRPr lang="ru-RU"/>
          </a:p>
        </p:txBody>
      </p:sp>
    </p:spTree>
    <p:extLst>
      <p:ext uri="{BB962C8B-B14F-4D97-AF65-F5344CB8AC3E}">
        <p14:creationId xmlns:p14="http://schemas.microsoft.com/office/powerpoint/2010/main" val="365337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Если фактическая доходность компании выше </a:t>
            </a:r>
            <a:r>
              <a:rPr lang="ru-RU" dirty="0" err="1"/>
              <a:t>WACC</a:t>
            </a:r>
            <a:r>
              <a:rPr lang="ru-RU" dirty="0"/>
              <a:t>, тогда она генерирует некую добавленную стоимость для своих акционеров, и наоборот. </a:t>
            </a:r>
          </a:p>
          <a:p>
            <a:endParaRPr lang="ru-RU" dirty="0"/>
          </a:p>
          <a:p>
            <a:r>
              <a:rPr lang="ru-RU" dirty="0"/>
              <a:t>Именно поэтому показатель </a:t>
            </a:r>
            <a:r>
              <a:rPr lang="ru-RU" dirty="0" err="1"/>
              <a:t>WACC</a:t>
            </a:r>
            <a:r>
              <a:rPr lang="ru-RU" dirty="0"/>
              <a:t> также рассматривают как барьерное значение требуемой доходности для инвесторов компании, то есть ставку дисконтирования.</a:t>
            </a:r>
          </a:p>
        </p:txBody>
      </p:sp>
      <p:sp>
        <p:nvSpPr>
          <p:cNvPr id="4" name="Номер слайда 3"/>
          <p:cNvSpPr>
            <a:spLocks noGrp="1"/>
          </p:cNvSpPr>
          <p:nvPr>
            <p:ph type="sldNum" sz="quarter" idx="5"/>
          </p:nvPr>
        </p:nvSpPr>
        <p:spPr/>
        <p:txBody>
          <a:bodyPr/>
          <a:lstStyle/>
          <a:p>
            <a:fld id="{0EE1FB09-AE18-4C33-BEE4-EDB885A0DC58}" type="slidenum">
              <a:rPr lang="ru-RU" smtClean="0"/>
              <a:t>16</a:t>
            </a:fld>
            <a:endParaRPr lang="ru-RU"/>
          </a:p>
        </p:txBody>
      </p:sp>
    </p:spTree>
    <p:extLst>
      <p:ext uri="{BB962C8B-B14F-4D97-AF65-F5344CB8AC3E}">
        <p14:creationId xmlns:p14="http://schemas.microsoft.com/office/powerpoint/2010/main" val="1955387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EE1FB09-AE18-4C33-BEE4-EDB885A0DC58}" type="slidenum">
              <a:rPr lang="ru-RU" smtClean="0"/>
              <a:t>17</a:t>
            </a:fld>
            <a:endParaRPr lang="ru-RU"/>
          </a:p>
        </p:txBody>
      </p:sp>
    </p:spTree>
    <p:extLst>
      <p:ext uri="{BB962C8B-B14F-4D97-AF65-F5344CB8AC3E}">
        <p14:creationId xmlns:p14="http://schemas.microsoft.com/office/powerpoint/2010/main" val="1119134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3034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139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99616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6938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9325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3730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8262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157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02087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6161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48547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3836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pPr/>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01968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pPr/>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69478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76069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9627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10/19/2021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4072043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BDB679-DB8A-4AF3-A771-0353A0411FE2}"/>
              </a:ext>
            </a:extLst>
          </p:cNvPr>
          <p:cNvSpPr>
            <a:spLocks noGrp="1"/>
          </p:cNvSpPr>
          <p:nvPr>
            <p:ph type="ctrTitle"/>
          </p:nvPr>
        </p:nvSpPr>
        <p:spPr/>
        <p:txBody>
          <a:bodyPr/>
          <a:lstStyle/>
          <a:p>
            <a:r>
              <a:rPr lang="ru-RU" dirty="0"/>
              <a:t>Расчет ставки дисконтирования</a:t>
            </a:r>
          </a:p>
        </p:txBody>
      </p:sp>
      <p:sp>
        <p:nvSpPr>
          <p:cNvPr id="3" name="Подзаголовок 2">
            <a:extLst>
              <a:ext uri="{FF2B5EF4-FFF2-40B4-BE49-F238E27FC236}">
                <a16:creationId xmlns:a16="http://schemas.microsoft.com/office/drawing/2014/main" id="{5D4DA254-9B3D-4BBA-B304-AC02590A54DF}"/>
              </a:ext>
            </a:extLst>
          </p:cNvPr>
          <p:cNvSpPr>
            <a:spLocks noGrp="1"/>
          </p:cNvSpPr>
          <p:nvPr>
            <p:ph type="subTitle" idx="1"/>
          </p:nvPr>
        </p:nvSpPr>
        <p:spPr/>
        <p:txBody>
          <a:bodyPr/>
          <a:lstStyle/>
          <a:p>
            <a:r>
              <a:rPr lang="ru-RU" dirty="0"/>
              <a:t>Обзор существующих методик</a:t>
            </a:r>
          </a:p>
        </p:txBody>
      </p:sp>
    </p:spTree>
    <p:extLst>
      <p:ext uri="{BB962C8B-B14F-4D97-AF65-F5344CB8AC3E}">
        <p14:creationId xmlns:p14="http://schemas.microsoft.com/office/powerpoint/2010/main" val="1868233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C6B65A-E2A3-433B-B8D6-189B0DD94F94}"/>
              </a:ext>
            </a:extLst>
          </p:cNvPr>
          <p:cNvSpPr>
            <a:spLocks noGrp="1"/>
          </p:cNvSpPr>
          <p:nvPr>
            <p:ph type="title"/>
          </p:nvPr>
        </p:nvSpPr>
        <p:spPr>
          <a:xfrm>
            <a:off x="1809750" y="624110"/>
            <a:ext cx="8911687" cy="690340"/>
          </a:xfrm>
        </p:spPr>
        <p:txBody>
          <a:bodyPr/>
          <a:lstStyle/>
          <a:p>
            <a:r>
              <a:rPr lang="ru-RU" dirty="0"/>
              <a:t>Ставка дисконта -</a:t>
            </a:r>
          </a:p>
        </p:txBody>
      </p:sp>
      <p:sp>
        <p:nvSpPr>
          <p:cNvPr id="3" name="Объект 2">
            <a:extLst>
              <a:ext uri="{FF2B5EF4-FFF2-40B4-BE49-F238E27FC236}">
                <a16:creationId xmlns:a16="http://schemas.microsoft.com/office/drawing/2014/main" id="{14324CE4-CAA8-42C8-B3A1-18186F3758FE}"/>
              </a:ext>
            </a:extLst>
          </p:cNvPr>
          <p:cNvSpPr>
            <a:spLocks noGrp="1"/>
          </p:cNvSpPr>
          <p:nvPr>
            <p:ph idx="1"/>
          </p:nvPr>
        </p:nvSpPr>
        <p:spPr>
          <a:xfrm>
            <a:off x="1809750" y="1314450"/>
            <a:ext cx="9694862" cy="5105400"/>
          </a:xfrm>
        </p:spPr>
        <p:txBody>
          <a:bodyPr>
            <a:normAutofit lnSpcReduction="10000"/>
          </a:bodyPr>
          <a:lstStyle/>
          <a:p>
            <a:pPr marL="0" indent="0">
              <a:buNone/>
            </a:pPr>
            <a:r>
              <a:rPr lang="ru-RU" sz="2500" b="0" i="0" dirty="0">
                <a:solidFill>
                  <a:srgbClr val="383838"/>
                </a:solidFill>
                <a:effectLst/>
              </a:rPr>
              <a:t>это некоторая процентная величина, позволяющая привести стоимость будущих денежных потоков к их текущему стоимостному эквиваленту. </a:t>
            </a:r>
          </a:p>
          <a:p>
            <a:pPr marL="0" indent="0">
              <a:buNone/>
            </a:pPr>
            <a:r>
              <a:rPr lang="ru-RU" sz="2500" b="0" i="0" u="sng" dirty="0">
                <a:solidFill>
                  <a:srgbClr val="383838"/>
                </a:solidFill>
                <a:effectLst/>
              </a:rPr>
              <a:t>На обесценивание будущих доходов влияет</a:t>
            </a:r>
            <a:r>
              <a:rPr lang="ru-RU" sz="2500" b="0" i="0" dirty="0">
                <a:solidFill>
                  <a:srgbClr val="383838"/>
                </a:solidFill>
                <a:effectLst/>
              </a:rPr>
              <a:t>: </a:t>
            </a:r>
          </a:p>
          <a:p>
            <a:r>
              <a:rPr lang="ru-RU" sz="2500" b="0" i="0" dirty="0">
                <a:solidFill>
                  <a:srgbClr val="383838"/>
                </a:solidFill>
                <a:effectLst/>
              </a:rPr>
              <a:t>инфляция; </a:t>
            </a:r>
          </a:p>
          <a:p>
            <a:r>
              <a:rPr lang="ru-RU" sz="2500" b="0" i="0" dirty="0">
                <a:solidFill>
                  <a:srgbClr val="383838"/>
                </a:solidFill>
                <a:effectLst/>
              </a:rPr>
              <a:t>риски неполучения, или недополучения дохода; </a:t>
            </a:r>
          </a:p>
          <a:p>
            <a:r>
              <a:rPr lang="ru-RU" sz="2500" b="0" i="0" dirty="0">
                <a:solidFill>
                  <a:srgbClr val="383838"/>
                </a:solidFill>
                <a:effectLst/>
              </a:rPr>
              <a:t>упущенная выгода, возникающая при появлении более доходной альтернативной возможности вложения денежных средств в процессе реализации уже принятого инвестором решения; </a:t>
            </a:r>
          </a:p>
          <a:p>
            <a:r>
              <a:rPr lang="ru-RU" sz="2500" b="0" i="0" dirty="0">
                <a:solidFill>
                  <a:srgbClr val="383838"/>
                </a:solidFill>
                <a:effectLst/>
              </a:rPr>
              <a:t>факторы системного характера </a:t>
            </a:r>
          </a:p>
          <a:p>
            <a:r>
              <a:rPr lang="ru-RU" sz="2500" b="0" i="0" dirty="0">
                <a:solidFill>
                  <a:srgbClr val="383838"/>
                </a:solidFill>
                <a:effectLst/>
              </a:rPr>
              <a:t>и др.</a:t>
            </a:r>
            <a:endParaRPr lang="ru-RU" sz="2500" dirty="0">
              <a:solidFill>
                <a:srgbClr val="383838"/>
              </a:solidFill>
            </a:endParaRPr>
          </a:p>
          <a:p>
            <a:endParaRPr lang="ru-RU" dirty="0"/>
          </a:p>
        </p:txBody>
      </p:sp>
    </p:spTree>
    <p:extLst>
      <p:ext uri="{BB962C8B-B14F-4D97-AF65-F5344CB8AC3E}">
        <p14:creationId xmlns:p14="http://schemas.microsoft.com/office/powerpoint/2010/main" val="323243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1685B7-8B68-4676-93DE-3985DC7574AA}"/>
              </a:ext>
            </a:extLst>
          </p:cNvPr>
          <p:cNvSpPr>
            <a:spLocks noGrp="1"/>
          </p:cNvSpPr>
          <p:nvPr>
            <p:ph type="title"/>
          </p:nvPr>
        </p:nvSpPr>
        <p:spPr/>
        <p:txBody>
          <a:bodyPr/>
          <a:lstStyle/>
          <a:p>
            <a:r>
              <a:rPr lang="ru-RU" dirty="0"/>
              <a:t>Коэффициент дисконтирования</a:t>
            </a:r>
          </a:p>
        </p:txBody>
      </p:sp>
      <p:sp>
        <p:nvSpPr>
          <p:cNvPr id="3" name="Объект 2">
            <a:extLst>
              <a:ext uri="{FF2B5EF4-FFF2-40B4-BE49-F238E27FC236}">
                <a16:creationId xmlns:a16="http://schemas.microsoft.com/office/drawing/2014/main" id="{8ED45D12-E927-451A-83F3-664271D9EF8D}"/>
              </a:ext>
            </a:extLst>
          </p:cNvPr>
          <p:cNvSpPr>
            <a:spLocks noGrp="1"/>
          </p:cNvSpPr>
          <p:nvPr>
            <p:ph idx="1"/>
          </p:nvPr>
        </p:nvSpPr>
        <p:spPr>
          <a:xfrm>
            <a:off x="2326070" y="3626068"/>
            <a:ext cx="9178542" cy="2607822"/>
          </a:xfrm>
        </p:spPr>
        <p:txBody>
          <a:bodyPr>
            <a:normAutofit/>
          </a:bodyPr>
          <a:lstStyle/>
          <a:p>
            <a:pPr marL="0" indent="0">
              <a:buNone/>
            </a:pPr>
            <a:r>
              <a:rPr lang="ru-RU" sz="2600" dirty="0"/>
              <a:t>где</a:t>
            </a:r>
          </a:p>
          <a:p>
            <a:r>
              <a:rPr lang="en-US" sz="2600" dirty="0" err="1"/>
              <a:t>Kd</a:t>
            </a:r>
            <a:r>
              <a:rPr lang="en-US" sz="2600" dirty="0"/>
              <a:t> – </a:t>
            </a:r>
            <a:r>
              <a:rPr lang="ru-RU" sz="2600" dirty="0"/>
              <a:t>коэффициент дисконтирования;</a:t>
            </a:r>
            <a:endParaRPr lang="en-US" sz="2600" dirty="0"/>
          </a:p>
          <a:p>
            <a:r>
              <a:rPr lang="en-US" sz="2600" dirty="0"/>
              <a:t>r – </a:t>
            </a:r>
            <a:r>
              <a:rPr lang="ru-RU" sz="2600" dirty="0"/>
              <a:t>ставка дисконтирования (в долях единицы);</a:t>
            </a:r>
            <a:endParaRPr lang="en-US" sz="2600" dirty="0"/>
          </a:p>
          <a:p>
            <a:r>
              <a:rPr lang="en-US" sz="2600" dirty="0"/>
              <a:t>n – </a:t>
            </a:r>
            <a:r>
              <a:rPr lang="ru-RU" sz="2600" dirty="0"/>
              <a:t>номер периода от начала реализации проекта.</a:t>
            </a:r>
          </a:p>
        </p:txBody>
      </p:sp>
      <p:pic>
        <p:nvPicPr>
          <p:cNvPr id="1026" name="Picture 2">
            <a:extLst>
              <a:ext uri="{FF2B5EF4-FFF2-40B4-BE49-F238E27FC236}">
                <a16:creationId xmlns:a16="http://schemas.microsoft.com/office/drawing/2014/main" id="{F0AD6F6E-9C50-4C6E-B748-872FB77846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6070" y="1665397"/>
            <a:ext cx="3871707" cy="1960672"/>
          </a:xfrm>
          <a:prstGeom prst="rect">
            <a:avLst/>
          </a:prstGeom>
          <a:noFill/>
        </p:spPr>
      </p:pic>
    </p:spTree>
    <p:extLst>
      <p:ext uri="{BB962C8B-B14F-4D97-AF65-F5344CB8AC3E}">
        <p14:creationId xmlns:p14="http://schemas.microsoft.com/office/powerpoint/2010/main" val="3359648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669B26-94FB-4D29-A147-325EB65EFC99}"/>
              </a:ext>
            </a:extLst>
          </p:cNvPr>
          <p:cNvSpPr>
            <a:spLocks noGrp="1"/>
          </p:cNvSpPr>
          <p:nvPr>
            <p:ph type="title"/>
          </p:nvPr>
        </p:nvSpPr>
        <p:spPr>
          <a:xfrm>
            <a:off x="1703761" y="482220"/>
            <a:ext cx="8911687" cy="715959"/>
          </a:xfrm>
        </p:spPr>
        <p:txBody>
          <a:bodyPr/>
          <a:lstStyle/>
          <a:p>
            <a:r>
              <a:rPr lang="ru-RU" dirty="0"/>
              <a:t>Структура ставки дисконтирования</a:t>
            </a:r>
          </a:p>
        </p:txBody>
      </p:sp>
      <p:sp>
        <p:nvSpPr>
          <p:cNvPr id="3" name="Объект 2">
            <a:extLst>
              <a:ext uri="{FF2B5EF4-FFF2-40B4-BE49-F238E27FC236}">
                <a16:creationId xmlns:a16="http://schemas.microsoft.com/office/drawing/2014/main" id="{826B6E0D-082C-449C-9C83-87EAA8A45E87}"/>
              </a:ext>
            </a:extLst>
          </p:cNvPr>
          <p:cNvSpPr>
            <a:spLocks noGrp="1"/>
          </p:cNvSpPr>
          <p:nvPr>
            <p:ph idx="1"/>
          </p:nvPr>
        </p:nvSpPr>
        <p:spPr>
          <a:xfrm>
            <a:off x="1576552" y="1545021"/>
            <a:ext cx="9928060" cy="4830759"/>
          </a:xfrm>
        </p:spPr>
        <p:txBody>
          <a:bodyPr>
            <a:normAutofit/>
          </a:bodyPr>
          <a:lstStyle/>
          <a:p>
            <a:pPr marL="0" indent="0" algn="ctr">
              <a:buNone/>
            </a:pPr>
            <a:r>
              <a:rPr lang="ru-RU" sz="2500" b="1" dirty="0"/>
              <a:t>Ставка дисконтирования = безрисковая доходность + ставки за риски проекта</a:t>
            </a:r>
          </a:p>
          <a:p>
            <a:pPr marL="0" indent="0">
              <a:buNone/>
            </a:pPr>
            <a:endParaRPr lang="ru-RU" sz="2500" dirty="0"/>
          </a:p>
          <a:p>
            <a:pPr marL="0" indent="0">
              <a:buNone/>
            </a:pPr>
            <a:r>
              <a:rPr lang="ru-RU" sz="2500" u="sng" dirty="0"/>
              <a:t>Безрисковая ставка </a:t>
            </a:r>
            <a:r>
              <a:rPr lang="ru-RU" sz="2500" dirty="0"/>
              <a:t>(или ставка доходности свободная от риска) – это ожидаемая норма доходности активов, по которым собственный финансовый риск равен нулю.</a:t>
            </a:r>
          </a:p>
          <a:p>
            <a:pPr marL="0" indent="0">
              <a:buNone/>
            </a:pPr>
            <a:r>
              <a:rPr lang="ru-RU" sz="2500" dirty="0"/>
              <a:t> Другими словами, это </a:t>
            </a:r>
            <a:r>
              <a:rPr lang="ru-RU" sz="2500" u="sng" dirty="0"/>
              <a:t>доходность по абсолютно надежным вариантам вложения денежных средств</a:t>
            </a:r>
            <a:r>
              <a:rPr lang="ru-RU" sz="2500" dirty="0"/>
              <a:t>, например, по финансовым инструментам, доходность которых гарантирована государством.</a:t>
            </a:r>
          </a:p>
        </p:txBody>
      </p:sp>
    </p:spTree>
    <p:extLst>
      <p:ext uri="{BB962C8B-B14F-4D97-AF65-F5344CB8AC3E}">
        <p14:creationId xmlns:p14="http://schemas.microsoft.com/office/powerpoint/2010/main" val="3502929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81EF9F-AD57-43EB-830E-48C26355CA72}"/>
              </a:ext>
            </a:extLst>
          </p:cNvPr>
          <p:cNvSpPr>
            <a:spLocks noGrp="1"/>
          </p:cNvSpPr>
          <p:nvPr>
            <p:ph type="title"/>
          </p:nvPr>
        </p:nvSpPr>
        <p:spPr>
          <a:xfrm>
            <a:off x="1623849" y="624110"/>
            <a:ext cx="9880764" cy="1280890"/>
          </a:xfrm>
        </p:spPr>
        <p:txBody>
          <a:bodyPr/>
          <a:lstStyle/>
          <a:p>
            <a:r>
              <a:rPr lang="ru-RU" dirty="0"/>
              <a:t>В качестве безрисковой рекомендуется выбирать:</a:t>
            </a:r>
          </a:p>
        </p:txBody>
      </p:sp>
      <p:sp>
        <p:nvSpPr>
          <p:cNvPr id="3" name="Объект 2">
            <a:extLst>
              <a:ext uri="{FF2B5EF4-FFF2-40B4-BE49-F238E27FC236}">
                <a16:creationId xmlns:a16="http://schemas.microsoft.com/office/drawing/2014/main" id="{2DB83468-E51C-48BE-A07D-8E491A365B08}"/>
              </a:ext>
            </a:extLst>
          </p:cNvPr>
          <p:cNvSpPr>
            <a:spLocks noGrp="1"/>
          </p:cNvSpPr>
          <p:nvPr>
            <p:ph idx="1"/>
          </p:nvPr>
        </p:nvSpPr>
        <p:spPr>
          <a:xfrm>
            <a:off x="1781503" y="1905000"/>
            <a:ext cx="9723109" cy="4495800"/>
          </a:xfrm>
        </p:spPr>
        <p:txBody>
          <a:bodyPr>
            <a:noAutofit/>
          </a:bodyPr>
          <a:lstStyle/>
          <a:p>
            <a:r>
              <a:rPr lang="ru-RU" sz="2400" u="sng" dirty="0"/>
              <a:t>Ставки доходности по срочным рублевым депозитам </a:t>
            </a:r>
            <a:r>
              <a:rPr lang="ru-RU" sz="2400" dirty="0"/>
              <a:t>в банках высшей категории надежности. В России к таким банкам относят Сбербанк, ВТБ, Газпромбанк, Альфа-Банк, </a:t>
            </a:r>
            <a:r>
              <a:rPr lang="ru-RU" sz="2400" dirty="0" err="1"/>
              <a:t>Россельхозбанк</a:t>
            </a:r>
            <a:r>
              <a:rPr lang="ru-RU" sz="2400" dirty="0"/>
              <a:t> и ряд других, перечень которых можно посмотреть на сайте Центрального банка РФ. При выборе безрисковой ставки данным способом необходимо учитывать сопоставимость срока инвестирования и периода фиксации ставки по вкладам.</a:t>
            </a:r>
          </a:p>
          <a:p>
            <a:r>
              <a:rPr lang="ru-RU" sz="2400" u="sng" dirty="0"/>
              <a:t>Уровень доходности по российским государственным долговым финансовым инструментам.</a:t>
            </a:r>
          </a:p>
        </p:txBody>
      </p:sp>
    </p:spTree>
    <p:extLst>
      <p:ext uri="{BB962C8B-B14F-4D97-AF65-F5344CB8AC3E}">
        <p14:creationId xmlns:p14="http://schemas.microsoft.com/office/powerpoint/2010/main" val="4049582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81EF9F-AD57-43EB-830E-48C26355CA72}"/>
              </a:ext>
            </a:extLst>
          </p:cNvPr>
          <p:cNvSpPr>
            <a:spLocks noGrp="1"/>
          </p:cNvSpPr>
          <p:nvPr>
            <p:ph type="title"/>
          </p:nvPr>
        </p:nvSpPr>
        <p:spPr>
          <a:xfrm>
            <a:off x="1623849" y="624110"/>
            <a:ext cx="9880764" cy="1280890"/>
          </a:xfrm>
        </p:spPr>
        <p:txBody>
          <a:bodyPr/>
          <a:lstStyle/>
          <a:p>
            <a:r>
              <a:rPr lang="ru-RU" dirty="0"/>
              <a:t>В качестве безрисковой рекомендуется выбирать:</a:t>
            </a:r>
          </a:p>
        </p:txBody>
      </p:sp>
      <p:sp>
        <p:nvSpPr>
          <p:cNvPr id="3" name="Объект 2">
            <a:extLst>
              <a:ext uri="{FF2B5EF4-FFF2-40B4-BE49-F238E27FC236}">
                <a16:creationId xmlns:a16="http://schemas.microsoft.com/office/drawing/2014/main" id="{2DB83468-E51C-48BE-A07D-8E491A365B08}"/>
              </a:ext>
            </a:extLst>
          </p:cNvPr>
          <p:cNvSpPr>
            <a:spLocks noGrp="1"/>
          </p:cNvSpPr>
          <p:nvPr>
            <p:ph idx="1"/>
          </p:nvPr>
        </p:nvSpPr>
        <p:spPr>
          <a:xfrm>
            <a:off x="1781503" y="1905000"/>
            <a:ext cx="9723109" cy="4495800"/>
          </a:xfrm>
        </p:spPr>
        <p:txBody>
          <a:bodyPr>
            <a:noAutofit/>
          </a:bodyPr>
          <a:lstStyle/>
          <a:p>
            <a:r>
              <a:rPr lang="ru-RU" sz="2600" u="sng" dirty="0"/>
              <a:t>Уровень доходности по иностранным государственным ценным бумагам. </a:t>
            </a:r>
            <a:r>
              <a:rPr lang="ru-RU" sz="2600" dirty="0"/>
              <a:t>В данном случае безрисковая ставка приравнивается к доходности государственных облигаций США со сроками обращения от 1 года до 30 лет. </a:t>
            </a:r>
          </a:p>
          <a:p>
            <a:r>
              <a:rPr lang="ru-RU" sz="2600" u="sng" dirty="0"/>
              <a:t>Уровень доходности по российским государственным еврооблигациям</a:t>
            </a:r>
            <a:r>
              <a:rPr lang="ru-RU" sz="2600" dirty="0"/>
              <a:t>. </a:t>
            </a:r>
          </a:p>
          <a:p>
            <a:r>
              <a:rPr lang="ru-RU" sz="2600" i="0" u="sng" dirty="0">
                <a:solidFill>
                  <a:srgbClr val="383838"/>
                </a:solidFill>
                <a:effectLst/>
              </a:rPr>
              <a:t>Ключевая ставки ЦБ РФ </a:t>
            </a:r>
            <a:r>
              <a:rPr lang="ru-RU" sz="2600" i="0" dirty="0">
                <a:solidFill>
                  <a:srgbClr val="383838"/>
                </a:solidFill>
                <a:effectLst/>
              </a:rPr>
              <a:t>(октябрь 2021 = 6,75%). </a:t>
            </a:r>
          </a:p>
          <a:p>
            <a:r>
              <a:rPr lang="ru-RU" sz="2600" b="0" i="0" u="sng" dirty="0">
                <a:solidFill>
                  <a:srgbClr val="383838"/>
                </a:solidFill>
                <a:effectLst/>
              </a:rPr>
              <a:t>Ставки рынка межбанковского кредитования</a:t>
            </a:r>
            <a:r>
              <a:rPr lang="ru-RU" sz="2600" b="0" i="0" dirty="0">
                <a:solidFill>
                  <a:srgbClr val="383838"/>
                </a:solidFill>
                <a:effectLst/>
              </a:rPr>
              <a:t>.</a:t>
            </a:r>
            <a:endParaRPr lang="ru-RU" sz="2600" dirty="0"/>
          </a:p>
        </p:txBody>
      </p:sp>
    </p:spTree>
    <p:extLst>
      <p:ext uri="{BB962C8B-B14F-4D97-AF65-F5344CB8AC3E}">
        <p14:creationId xmlns:p14="http://schemas.microsoft.com/office/powerpoint/2010/main" val="4286691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CCCFD8-DBC7-4DA9-8330-20BA5431DE62}"/>
              </a:ext>
            </a:extLst>
          </p:cNvPr>
          <p:cNvSpPr>
            <a:spLocks noGrp="1"/>
          </p:cNvSpPr>
          <p:nvPr>
            <p:ph type="title"/>
          </p:nvPr>
        </p:nvSpPr>
        <p:spPr>
          <a:xfrm>
            <a:off x="1640156" y="466454"/>
            <a:ext cx="8911687" cy="1280890"/>
          </a:xfrm>
        </p:spPr>
        <p:txBody>
          <a:bodyPr>
            <a:normAutofit/>
          </a:bodyPr>
          <a:lstStyle/>
          <a:p>
            <a:r>
              <a:rPr lang="ru-RU" dirty="0"/>
              <a:t>На величину рисковой премии наибольшее влияние оказывают:</a:t>
            </a:r>
          </a:p>
        </p:txBody>
      </p:sp>
      <p:sp>
        <p:nvSpPr>
          <p:cNvPr id="3" name="Объект 2">
            <a:extLst>
              <a:ext uri="{FF2B5EF4-FFF2-40B4-BE49-F238E27FC236}">
                <a16:creationId xmlns:a16="http://schemas.microsoft.com/office/drawing/2014/main" id="{9ACF3954-8B3F-4FBD-9CF9-17851E62EEDA}"/>
              </a:ext>
            </a:extLst>
          </p:cNvPr>
          <p:cNvSpPr>
            <a:spLocks noGrp="1"/>
          </p:cNvSpPr>
          <p:nvPr>
            <p:ph idx="1"/>
          </p:nvPr>
        </p:nvSpPr>
        <p:spPr>
          <a:xfrm>
            <a:off x="1640156" y="1903629"/>
            <a:ext cx="9975357" cy="4487917"/>
          </a:xfrm>
        </p:spPr>
        <p:txBody>
          <a:bodyPr>
            <a:normAutofit/>
          </a:bodyPr>
          <a:lstStyle/>
          <a:p>
            <a:r>
              <a:rPr lang="ru-RU" dirty="0"/>
              <a:t>Размер компании-эмитента и стадия ее жизненного цикла.</a:t>
            </a:r>
          </a:p>
          <a:p>
            <a:r>
              <a:rPr lang="ru-RU" dirty="0"/>
              <a:t>Характер ликвидности акций компании на рынке и их волатильность. </a:t>
            </a:r>
          </a:p>
          <a:p>
            <a:r>
              <a:rPr lang="ru-RU" dirty="0"/>
              <a:t>Финансовое состояние эмитента акций. Кредитный рейтинг и кредитная история компании;</a:t>
            </a:r>
          </a:p>
          <a:p>
            <a:r>
              <a:rPr lang="ru-RU" dirty="0"/>
              <a:t>Деловая репутация и восприятие компании рынком, ожидания инвесторов в отношении компании.</a:t>
            </a:r>
          </a:p>
          <a:p>
            <a:r>
              <a:rPr lang="ru-RU" dirty="0"/>
              <a:t>Отраслевая принадлежность и риски, присущие этой отрасли.</a:t>
            </a:r>
          </a:p>
          <a:p>
            <a:r>
              <a:rPr lang="ru-RU" dirty="0"/>
              <a:t>Степень подверженности деятельности компании-эмитента макроэкономической конъюнктуре: инфляции, колебанию процентных ставок и валютных курсов и т.п.</a:t>
            </a:r>
          </a:p>
          <a:p>
            <a:r>
              <a:rPr lang="ru-RU" dirty="0"/>
              <a:t>Страновые риски.</a:t>
            </a:r>
          </a:p>
        </p:txBody>
      </p:sp>
    </p:spTree>
    <p:extLst>
      <p:ext uri="{BB962C8B-B14F-4D97-AF65-F5344CB8AC3E}">
        <p14:creationId xmlns:p14="http://schemas.microsoft.com/office/powerpoint/2010/main" val="3639624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56A7B8-58D0-4C69-98C9-D18FBFCBB728}"/>
              </a:ext>
            </a:extLst>
          </p:cNvPr>
          <p:cNvSpPr>
            <a:spLocks noGrp="1"/>
          </p:cNvSpPr>
          <p:nvPr>
            <p:ph type="title"/>
          </p:nvPr>
        </p:nvSpPr>
        <p:spPr>
          <a:xfrm>
            <a:off x="1851945" y="306333"/>
            <a:ext cx="8911687" cy="1280890"/>
          </a:xfrm>
        </p:spPr>
        <p:txBody>
          <a:bodyPr/>
          <a:lstStyle/>
          <a:p>
            <a:r>
              <a:rPr lang="ru-RU" dirty="0"/>
              <a:t>Классификация методов расчета ставки дисконтирования:</a:t>
            </a:r>
          </a:p>
        </p:txBody>
      </p:sp>
      <p:sp>
        <p:nvSpPr>
          <p:cNvPr id="3" name="Объект 2">
            <a:extLst>
              <a:ext uri="{FF2B5EF4-FFF2-40B4-BE49-F238E27FC236}">
                <a16:creationId xmlns:a16="http://schemas.microsoft.com/office/drawing/2014/main" id="{9E51C536-8232-4BDB-8B98-B045341FA928}"/>
              </a:ext>
            </a:extLst>
          </p:cNvPr>
          <p:cNvSpPr>
            <a:spLocks noGrp="1"/>
          </p:cNvSpPr>
          <p:nvPr>
            <p:ph idx="1"/>
          </p:nvPr>
        </p:nvSpPr>
        <p:spPr>
          <a:xfrm>
            <a:off x="1851944" y="1587223"/>
            <a:ext cx="9719945" cy="4703218"/>
          </a:xfrm>
        </p:spPr>
        <p:txBody>
          <a:bodyPr>
            <a:normAutofit/>
          </a:bodyPr>
          <a:lstStyle/>
          <a:p>
            <a:r>
              <a:rPr lang="ru-RU" sz="2600" u="sng" dirty="0"/>
              <a:t>Условно «интуитивные» </a:t>
            </a:r>
            <a:r>
              <a:rPr lang="ru-RU" sz="2600" dirty="0"/>
              <a:t>- основаны скорее на психологических мотивах инвестора, его личном убеждении и ожиданиях.</a:t>
            </a:r>
          </a:p>
          <a:p>
            <a:r>
              <a:rPr lang="ru-RU" sz="2600" i="1" dirty="0"/>
              <a:t>Экспертные, или качественные </a:t>
            </a:r>
            <a:r>
              <a:rPr lang="ru-RU" sz="2600" dirty="0"/>
              <a:t>- основаны на мнении одного или группы специалистов.</a:t>
            </a:r>
          </a:p>
          <a:p>
            <a:r>
              <a:rPr lang="ru-RU" sz="2600" u="sng" dirty="0"/>
              <a:t>Аналитические</a:t>
            </a:r>
            <a:r>
              <a:rPr lang="ru-RU" sz="2600" dirty="0"/>
              <a:t> – базируются на статистике и рыночных данных.</a:t>
            </a:r>
          </a:p>
          <a:p>
            <a:r>
              <a:rPr lang="ru-RU" sz="2600" u="sng" dirty="0"/>
              <a:t>Математические, или количественные </a:t>
            </a:r>
            <a:r>
              <a:rPr lang="ru-RU" sz="2600" dirty="0"/>
              <a:t>- требуют математического моделирования и обладания соответствующими знаниями.</a:t>
            </a:r>
          </a:p>
        </p:txBody>
      </p:sp>
    </p:spTree>
    <p:extLst>
      <p:ext uri="{BB962C8B-B14F-4D97-AF65-F5344CB8AC3E}">
        <p14:creationId xmlns:p14="http://schemas.microsoft.com/office/powerpoint/2010/main" val="3747031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6BA0BC-E8D3-428C-925C-D324998775C3}"/>
              </a:ext>
            </a:extLst>
          </p:cNvPr>
          <p:cNvSpPr>
            <a:spLocks noGrp="1"/>
          </p:cNvSpPr>
          <p:nvPr>
            <p:ph type="title"/>
          </p:nvPr>
        </p:nvSpPr>
        <p:spPr>
          <a:xfrm>
            <a:off x="1640699" y="306333"/>
            <a:ext cx="8911687" cy="970674"/>
          </a:xfrm>
        </p:spPr>
        <p:txBody>
          <a:bodyPr/>
          <a:lstStyle/>
          <a:p>
            <a:r>
              <a:rPr lang="ru-RU" dirty="0"/>
              <a:t>«Интуитивный» способ расчета</a:t>
            </a:r>
          </a:p>
        </p:txBody>
      </p:sp>
      <p:sp>
        <p:nvSpPr>
          <p:cNvPr id="3" name="Объект 2">
            <a:extLst>
              <a:ext uri="{FF2B5EF4-FFF2-40B4-BE49-F238E27FC236}">
                <a16:creationId xmlns:a16="http://schemas.microsoft.com/office/drawing/2014/main" id="{407DAF56-5F6F-4600-AFCB-C7B4CC0EDE4E}"/>
              </a:ext>
            </a:extLst>
          </p:cNvPr>
          <p:cNvSpPr>
            <a:spLocks noGrp="1"/>
          </p:cNvSpPr>
          <p:nvPr>
            <p:ph idx="1"/>
          </p:nvPr>
        </p:nvSpPr>
        <p:spPr>
          <a:xfrm>
            <a:off x="1639614" y="1387365"/>
            <a:ext cx="9864998" cy="5164301"/>
          </a:xfrm>
        </p:spPr>
        <p:txBody>
          <a:bodyPr>
            <a:noAutofit/>
          </a:bodyPr>
          <a:lstStyle/>
          <a:p>
            <a:r>
              <a:rPr lang="ru-RU" sz="2400" dirty="0"/>
              <a:t>Выбор ставки дисконтирования в данном случае никак не обоснован математически и представляет собой лишь желание инвестора, либо его предпочтение об уровне доходности своих вложений. </a:t>
            </a:r>
          </a:p>
          <a:p>
            <a:r>
              <a:rPr lang="ru-RU" sz="2400" dirty="0"/>
              <a:t>Инвестор может опираться на свой предыдущий опыт, либо на доходность аналогичных вложений (не обязательно собственных) в том случае, если информация о доходности альтернативных инвестиций ему известна.</a:t>
            </a:r>
          </a:p>
          <a:p>
            <a:r>
              <a:rPr lang="ru-RU" sz="2400" dirty="0"/>
              <a:t>Чаще всего ставка дисконтирования «интуитивно» рассчитывается приближенно путем умножения безрисковой ставки (как правило, это просто ставка по депозитам или ОФЗ) на некий поправочный коэффициент 1,5, или 2 и т.д.</a:t>
            </a:r>
          </a:p>
        </p:txBody>
      </p:sp>
    </p:spTree>
    <p:extLst>
      <p:ext uri="{BB962C8B-B14F-4D97-AF65-F5344CB8AC3E}">
        <p14:creationId xmlns:p14="http://schemas.microsoft.com/office/powerpoint/2010/main" val="2189916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E400C3-3C7D-49BC-A0A0-E9A1BAD906D0}"/>
              </a:ext>
            </a:extLst>
          </p:cNvPr>
          <p:cNvSpPr>
            <a:spLocks noGrp="1"/>
          </p:cNvSpPr>
          <p:nvPr>
            <p:ph type="title"/>
          </p:nvPr>
        </p:nvSpPr>
        <p:spPr>
          <a:xfrm>
            <a:off x="1640156" y="306333"/>
            <a:ext cx="8911687" cy="797253"/>
          </a:xfrm>
        </p:spPr>
        <p:txBody>
          <a:bodyPr/>
          <a:lstStyle/>
          <a:p>
            <a:r>
              <a:rPr lang="ru-RU" dirty="0"/>
              <a:t>Экспертный метод расчета</a:t>
            </a:r>
          </a:p>
        </p:txBody>
      </p:sp>
      <p:sp>
        <p:nvSpPr>
          <p:cNvPr id="3" name="Объект 2">
            <a:extLst>
              <a:ext uri="{FF2B5EF4-FFF2-40B4-BE49-F238E27FC236}">
                <a16:creationId xmlns:a16="http://schemas.microsoft.com/office/drawing/2014/main" id="{49C327D8-7CAC-43DA-A1CA-44E25B5EF64B}"/>
              </a:ext>
            </a:extLst>
          </p:cNvPr>
          <p:cNvSpPr>
            <a:spLocks noGrp="1"/>
          </p:cNvSpPr>
          <p:nvPr>
            <p:ph idx="1"/>
          </p:nvPr>
        </p:nvSpPr>
        <p:spPr>
          <a:xfrm>
            <a:off x="1640156" y="1103586"/>
            <a:ext cx="9864456" cy="4807636"/>
          </a:xfrm>
        </p:spPr>
        <p:txBody>
          <a:bodyPr>
            <a:normAutofit/>
          </a:bodyPr>
          <a:lstStyle/>
          <a:p>
            <a:r>
              <a:rPr lang="ru-RU" sz="2600" dirty="0"/>
              <a:t>применяется тогда, когда инвестиции сопряжены с вложением средств в акции компаний новых отраслей или видов деятельности, стартапов или венчурных фондов, а также когда отсутствует адекватная рыночная статистика или финансовая информация о компании эмитенте.</a:t>
            </a:r>
          </a:p>
          <a:p>
            <a:pPr marL="0" indent="0">
              <a:buNone/>
            </a:pPr>
            <a:endParaRPr lang="ru-RU" sz="2600" dirty="0"/>
          </a:p>
          <a:p>
            <a:pPr marL="0" indent="0">
              <a:buNone/>
            </a:pPr>
            <a:r>
              <a:rPr lang="ru-RU" sz="2600" dirty="0"/>
              <a:t>Метод хорошо применим для инвестиционных команд, в которых работают инвестиционные эксперты различного профиля (валютные, отраслевые, сырьевые и т.д.).</a:t>
            </a:r>
          </a:p>
        </p:txBody>
      </p:sp>
    </p:spTree>
    <p:extLst>
      <p:ext uri="{BB962C8B-B14F-4D97-AF65-F5344CB8AC3E}">
        <p14:creationId xmlns:p14="http://schemas.microsoft.com/office/powerpoint/2010/main" val="2867312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412CFA67-CEEA-4555-BA4B-67AE8996D5C5}"/>
              </a:ext>
            </a:extLst>
          </p:cNvPr>
          <p:cNvSpPr>
            <a:spLocks noGrp="1"/>
          </p:cNvSpPr>
          <p:nvPr>
            <p:ph type="title"/>
          </p:nvPr>
        </p:nvSpPr>
        <p:spPr>
          <a:xfrm>
            <a:off x="1757353" y="624110"/>
            <a:ext cx="8911687" cy="857849"/>
          </a:xfrm>
        </p:spPr>
        <p:txBody>
          <a:bodyPr/>
          <a:lstStyle/>
          <a:p>
            <a:r>
              <a:rPr lang="ru-RU" dirty="0"/>
              <a:t>Методика Правительства РФ</a:t>
            </a:r>
          </a:p>
        </p:txBody>
      </p:sp>
      <p:sp>
        <p:nvSpPr>
          <p:cNvPr id="6" name="Объект 5">
            <a:extLst>
              <a:ext uri="{FF2B5EF4-FFF2-40B4-BE49-F238E27FC236}">
                <a16:creationId xmlns:a16="http://schemas.microsoft.com/office/drawing/2014/main" id="{FB37CB3F-0CC2-4F81-88F2-BBC532A3825D}"/>
              </a:ext>
            </a:extLst>
          </p:cNvPr>
          <p:cNvSpPr>
            <a:spLocks noGrp="1"/>
          </p:cNvSpPr>
          <p:nvPr>
            <p:ph idx="1"/>
          </p:nvPr>
        </p:nvSpPr>
        <p:spPr>
          <a:xfrm>
            <a:off x="1757353" y="1481959"/>
            <a:ext cx="9783006" cy="4903075"/>
          </a:xfrm>
        </p:spPr>
        <p:txBody>
          <a:bodyPr>
            <a:noAutofit/>
          </a:bodyPr>
          <a:lstStyle/>
          <a:p>
            <a:r>
              <a:rPr lang="ru-RU" sz="2200" dirty="0"/>
              <a:t>Риски и поправка на них рассчитываются посредством экспертной оценки. Оценка безрисковой ставки дисконтирования проводится с использованием ключевой ставки ЦБ РФ.</a:t>
            </a:r>
          </a:p>
          <a:p>
            <a:pPr marL="0" indent="0">
              <a:buNone/>
            </a:pPr>
            <a:r>
              <a:rPr lang="ru-RU" sz="2200" dirty="0"/>
              <a:t>Специфические риски проекта и диапазоны их поправок:</a:t>
            </a:r>
          </a:p>
          <a:p>
            <a:r>
              <a:rPr lang="ru-RU" sz="2200" dirty="0"/>
              <a:t>вложения для развития - от 3,5 до 4 %;</a:t>
            </a:r>
          </a:p>
          <a:p>
            <a:r>
              <a:rPr lang="ru-RU" sz="2200" dirty="0"/>
              <a:t>увеличение объема реализации изделий - от 8,5 до 9 %;</a:t>
            </a:r>
          </a:p>
          <a:p>
            <a:r>
              <a:rPr lang="ru-RU" sz="2200" dirty="0"/>
              <a:t>опасность внедрения новинок - от 12,5 до 14 %;</a:t>
            </a:r>
          </a:p>
          <a:p>
            <a:r>
              <a:rPr lang="ru-RU" sz="2200" dirty="0"/>
              <a:t>расходы на НИИ - от 17,5 до 19 %.</a:t>
            </a:r>
          </a:p>
          <a:p>
            <a:pPr marL="0" indent="0">
              <a:buNone/>
            </a:pPr>
            <a:r>
              <a:rPr lang="ru-RU" sz="2200" dirty="0"/>
              <a:t>Наибольший уровень дисконтированной ставки согласно этому подходу составляет 61 %.</a:t>
            </a:r>
          </a:p>
        </p:txBody>
      </p:sp>
    </p:spTree>
    <p:extLst>
      <p:ext uri="{BB962C8B-B14F-4D97-AF65-F5344CB8AC3E}">
        <p14:creationId xmlns:p14="http://schemas.microsoft.com/office/powerpoint/2010/main" val="2863501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FE7598-FD60-4D5E-9251-4AF5B307488A}"/>
              </a:ext>
            </a:extLst>
          </p:cNvPr>
          <p:cNvSpPr>
            <a:spLocks noGrp="1"/>
          </p:cNvSpPr>
          <p:nvPr>
            <p:ph type="title"/>
          </p:nvPr>
        </p:nvSpPr>
        <p:spPr>
          <a:xfrm>
            <a:off x="1640156" y="545283"/>
            <a:ext cx="8911687" cy="1280890"/>
          </a:xfrm>
        </p:spPr>
        <p:txBody>
          <a:bodyPr/>
          <a:lstStyle/>
          <a:p>
            <a:r>
              <a:rPr lang="ru-RU" dirty="0"/>
              <a:t>Расчет на базе показателей рентабельности</a:t>
            </a:r>
          </a:p>
        </p:txBody>
      </p:sp>
      <p:sp>
        <p:nvSpPr>
          <p:cNvPr id="3" name="Объект 2">
            <a:extLst>
              <a:ext uri="{FF2B5EF4-FFF2-40B4-BE49-F238E27FC236}">
                <a16:creationId xmlns:a16="http://schemas.microsoft.com/office/drawing/2014/main" id="{FE1D8004-DE70-437B-9CCA-1DF3394D1D11}"/>
              </a:ext>
            </a:extLst>
          </p:cNvPr>
          <p:cNvSpPr>
            <a:spLocks noGrp="1"/>
          </p:cNvSpPr>
          <p:nvPr>
            <p:ph idx="1"/>
          </p:nvPr>
        </p:nvSpPr>
        <p:spPr>
          <a:xfrm>
            <a:off x="1636443" y="1960179"/>
            <a:ext cx="9966978" cy="4352537"/>
          </a:xfrm>
        </p:spPr>
        <p:txBody>
          <a:bodyPr>
            <a:noAutofit/>
          </a:bodyPr>
          <a:lstStyle/>
          <a:p>
            <a:r>
              <a:rPr lang="ru-RU" sz="2100" dirty="0"/>
              <a:t>обоснование ставки дисконтирования осуществляется на основе различных показателей рентабельности, которые в свою очередь рассчитываются по данным бухгалтерского баланса и отчета о прибылях и убытках.</a:t>
            </a:r>
          </a:p>
          <a:p>
            <a:r>
              <a:rPr lang="ru-RU" sz="2100" dirty="0"/>
              <a:t>В качестве базового используется показатель рентабельности собственного капитала (</a:t>
            </a:r>
            <a:r>
              <a:rPr lang="ru-RU" sz="2100" dirty="0" err="1"/>
              <a:t>ROE</a:t>
            </a:r>
            <a:r>
              <a:rPr lang="ru-RU" sz="2100" dirty="0"/>
              <a:t>, Return On Equity), но могут быть и другие, например, рентабельность активов (</a:t>
            </a:r>
            <a:r>
              <a:rPr lang="ru-RU" sz="2100" dirty="0" err="1"/>
              <a:t>ROA</a:t>
            </a:r>
            <a:r>
              <a:rPr lang="ru-RU" sz="2100" dirty="0"/>
              <a:t>, Return On </a:t>
            </a:r>
            <a:r>
              <a:rPr lang="ru-RU" sz="2100" dirty="0" err="1"/>
              <a:t>Assets</a:t>
            </a:r>
            <a:r>
              <a:rPr lang="ru-RU" sz="2100" dirty="0"/>
              <a:t>).</a:t>
            </a:r>
          </a:p>
          <a:p>
            <a:endParaRPr lang="ru-RU" sz="2100" dirty="0"/>
          </a:p>
          <a:p>
            <a:pPr marL="0" indent="0">
              <a:buNone/>
            </a:pPr>
            <a:r>
              <a:rPr lang="ru-RU" sz="2100" dirty="0"/>
              <a:t>Чаще всего применяется для оценки новых инвест-проектов в рамках уже существующего бизнеса, где ближайшая альтернативная ставка доходности, как раз и есть рентабельность текущего бизнеса. </a:t>
            </a:r>
          </a:p>
        </p:txBody>
      </p:sp>
    </p:spTree>
    <p:extLst>
      <p:ext uri="{BB962C8B-B14F-4D97-AF65-F5344CB8AC3E}">
        <p14:creationId xmlns:p14="http://schemas.microsoft.com/office/powerpoint/2010/main" val="1451737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6521A0-5C64-463A-9FDA-6FF83A14E5FE}"/>
              </a:ext>
            </a:extLst>
          </p:cNvPr>
          <p:cNvSpPr>
            <a:spLocks noGrp="1"/>
          </p:cNvSpPr>
          <p:nvPr>
            <p:ph type="title"/>
          </p:nvPr>
        </p:nvSpPr>
        <p:spPr/>
        <p:txBody>
          <a:bodyPr/>
          <a:lstStyle/>
          <a:p>
            <a:r>
              <a:rPr lang="ru-RU" dirty="0"/>
              <a:t>Модель кумулятивного построения</a:t>
            </a:r>
          </a:p>
        </p:txBody>
      </p:sp>
      <p:sp>
        <p:nvSpPr>
          <p:cNvPr id="3" name="Объект 2">
            <a:extLst>
              <a:ext uri="{FF2B5EF4-FFF2-40B4-BE49-F238E27FC236}">
                <a16:creationId xmlns:a16="http://schemas.microsoft.com/office/drawing/2014/main" id="{B86311AE-88C5-4D2B-AD46-0FA4EC6E0E5B}"/>
              </a:ext>
            </a:extLst>
          </p:cNvPr>
          <p:cNvSpPr>
            <a:spLocks noGrp="1"/>
          </p:cNvSpPr>
          <p:nvPr>
            <p:ph idx="1"/>
          </p:nvPr>
        </p:nvSpPr>
        <p:spPr>
          <a:xfrm>
            <a:off x="2589212" y="2133600"/>
            <a:ext cx="8915400" cy="4251434"/>
          </a:xfrm>
        </p:spPr>
        <p:txBody>
          <a:bodyPr/>
          <a:lstStyle/>
          <a:p>
            <a:pPr marL="0" indent="0" algn="ctr">
              <a:buNone/>
            </a:pPr>
            <a:r>
              <a:rPr lang="ru-RU" sz="2500" b="1" dirty="0"/>
              <a:t>Ставка дисконтирования = безрисковая ставка + </a:t>
            </a:r>
          </a:p>
          <a:p>
            <a:pPr marL="0" indent="0" algn="ctr">
              <a:buNone/>
            </a:pPr>
            <a:r>
              <a:rPr lang="ru-RU" sz="2500" b="1" dirty="0"/>
              <a:t>+ инфляция + сумма премий за риск</a:t>
            </a:r>
          </a:p>
          <a:p>
            <a:pPr marL="0" indent="0" algn="ctr">
              <a:buNone/>
            </a:pPr>
            <a:endParaRPr lang="ru-RU" b="1" dirty="0"/>
          </a:p>
          <a:p>
            <a:pPr marL="0" indent="0" algn="just">
              <a:buNone/>
            </a:pPr>
            <a:r>
              <a:rPr lang="ru-RU" sz="2400" dirty="0"/>
              <a:t>Метод обоснования ставки дисконта на основе рисковых премий к безрисковому уровню доходности используется тогда, когда сложно или невозможно оценить методами математической статистики взаимосвязь риска и доходности инвестиций в анализируемый бизнес. </a:t>
            </a:r>
          </a:p>
        </p:txBody>
      </p:sp>
    </p:spTree>
    <p:extLst>
      <p:ext uri="{BB962C8B-B14F-4D97-AF65-F5344CB8AC3E}">
        <p14:creationId xmlns:p14="http://schemas.microsoft.com/office/powerpoint/2010/main" val="3807390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3D6610-0EE3-4599-BB0F-A23361325679}"/>
              </a:ext>
            </a:extLst>
          </p:cNvPr>
          <p:cNvSpPr>
            <a:spLocks noGrp="1"/>
          </p:cNvSpPr>
          <p:nvPr>
            <p:ph type="title"/>
          </p:nvPr>
        </p:nvSpPr>
        <p:spPr>
          <a:xfrm>
            <a:off x="1773118" y="423261"/>
            <a:ext cx="9436165" cy="680326"/>
          </a:xfrm>
        </p:spPr>
        <p:txBody>
          <a:bodyPr>
            <a:normAutofit fontScale="90000"/>
          </a:bodyPr>
          <a:lstStyle/>
          <a:p>
            <a:r>
              <a:rPr lang="ru-RU" dirty="0"/>
              <a:t>Модель оценки капитальных активов </a:t>
            </a:r>
            <a:r>
              <a:rPr lang="ru-RU" dirty="0" err="1"/>
              <a:t>CAPM</a:t>
            </a:r>
            <a:endParaRPr lang="ru-RU" dirty="0"/>
          </a:p>
        </p:txBody>
      </p:sp>
      <p:sp>
        <p:nvSpPr>
          <p:cNvPr id="3" name="Объект 2">
            <a:extLst>
              <a:ext uri="{FF2B5EF4-FFF2-40B4-BE49-F238E27FC236}">
                <a16:creationId xmlns:a16="http://schemas.microsoft.com/office/drawing/2014/main" id="{8E577A21-045E-40F4-B85A-E72F43043362}"/>
              </a:ext>
            </a:extLst>
          </p:cNvPr>
          <p:cNvSpPr>
            <a:spLocks noGrp="1"/>
          </p:cNvSpPr>
          <p:nvPr>
            <p:ph idx="1"/>
          </p:nvPr>
        </p:nvSpPr>
        <p:spPr>
          <a:xfrm>
            <a:off x="1773118" y="1261241"/>
            <a:ext cx="9735710" cy="5173498"/>
          </a:xfrm>
        </p:spPr>
        <p:txBody>
          <a:bodyPr>
            <a:normAutofit fontScale="77500" lnSpcReduction="20000"/>
          </a:bodyPr>
          <a:lstStyle/>
          <a:p>
            <a:pPr marL="0" indent="0" algn="ctr">
              <a:buNone/>
            </a:pPr>
            <a:r>
              <a:rPr lang="ru-RU" sz="3300" b="1" dirty="0"/>
              <a:t>Ставка дисконта = безрисковая ставка + </a:t>
            </a:r>
            <a:r>
              <a:rPr lang="ru-RU" sz="3300" b="1" dirty="0">
                <a:sym typeface="Symbol" panose="05050102010706020507" pitchFamily="18" charset="2"/>
              </a:rPr>
              <a:t> * *(среднерыночная доходность – безрисковая ставка),</a:t>
            </a:r>
          </a:p>
          <a:p>
            <a:pPr marL="0" indent="0">
              <a:buNone/>
            </a:pPr>
            <a:r>
              <a:rPr lang="ru-RU" sz="2800" dirty="0"/>
              <a:t>где β – «бета»-коэффициент, мера систематического риска, степень зависимости оцениваемого актива от рисков самой экономической системы, а среднерыночная доходность – это средняя доходность на рынке аналогичных инвестиционных активов.</a:t>
            </a:r>
          </a:p>
          <a:p>
            <a:r>
              <a:rPr lang="ru-RU" sz="2800" dirty="0"/>
              <a:t>Если «бета»-коэффициент выше 1, то актив «агрессивный» (более доходный, меняется быстрее рынка, но и более рискованный по отношению к аналогам на рынке). </a:t>
            </a:r>
          </a:p>
          <a:p>
            <a:r>
              <a:rPr lang="ru-RU" sz="2800" dirty="0"/>
              <a:t>Если «бета»-коэффициент ниже 1, то актив «пассивный» или «защитный» (менее доходный, но и менее рискованный). Если «бета»-коэффициент равен 1, то актив «безразличный» (доходность его меняется параллельно рынку).</a:t>
            </a:r>
          </a:p>
          <a:p>
            <a:pPr marL="0" indent="0">
              <a:buNone/>
            </a:pPr>
            <a:r>
              <a:rPr lang="ru-RU" sz="2800" dirty="0"/>
              <a:t>Рассчитать «бета»-коэффициент инвестор может самостоятельно, на основе методов математической статистики.</a:t>
            </a:r>
          </a:p>
        </p:txBody>
      </p:sp>
    </p:spTree>
    <p:extLst>
      <p:ext uri="{BB962C8B-B14F-4D97-AF65-F5344CB8AC3E}">
        <p14:creationId xmlns:p14="http://schemas.microsoft.com/office/powerpoint/2010/main" val="946805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800365-5011-45F0-AB4E-37F4E5600DE1}"/>
              </a:ext>
            </a:extLst>
          </p:cNvPr>
          <p:cNvSpPr>
            <a:spLocks noGrp="1"/>
          </p:cNvSpPr>
          <p:nvPr>
            <p:ph type="title"/>
          </p:nvPr>
        </p:nvSpPr>
        <p:spPr>
          <a:xfrm>
            <a:off x="1856161" y="624110"/>
            <a:ext cx="8911687" cy="700193"/>
          </a:xfrm>
        </p:spPr>
        <p:txBody>
          <a:bodyPr/>
          <a:lstStyle/>
          <a:p>
            <a:r>
              <a:rPr lang="ru-RU" dirty="0"/>
              <a:t>Различные поправки на риск </a:t>
            </a:r>
          </a:p>
        </p:txBody>
      </p:sp>
      <p:graphicFrame>
        <p:nvGraphicFramePr>
          <p:cNvPr id="4" name="Таблица 3">
            <a:extLst>
              <a:ext uri="{FF2B5EF4-FFF2-40B4-BE49-F238E27FC236}">
                <a16:creationId xmlns:a16="http://schemas.microsoft.com/office/drawing/2014/main" id="{95F299C9-2937-415F-895F-DC77332650B8}"/>
              </a:ext>
            </a:extLst>
          </p:cNvPr>
          <p:cNvGraphicFramePr/>
          <p:nvPr>
            <p:extLst>
              <p:ext uri="{D42A27DB-BD31-4B8C-83A1-F6EECF244321}">
                <p14:modId xmlns:p14="http://schemas.microsoft.com/office/powerpoint/2010/main" val="3165707265"/>
              </p:ext>
            </p:extLst>
          </p:nvPr>
        </p:nvGraphicFramePr>
        <p:xfrm>
          <a:off x="1856161" y="1485898"/>
          <a:ext cx="8911687" cy="5056231"/>
        </p:xfrm>
        <a:graphic>
          <a:graphicData uri="http://schemas.openxmlformats.org/drawingml/2006/table">
            <a:tbl>
              <a:tblPr/>
              <a:tblGrid>
                <a:gridCol w="6705062">
                  <a:extLst>
                    <a:ext uri="{9D8B030D-6E8A-4147-A177-3AD203B41FA5}">
                      <a16:colId xmlns:a16="http://schemas.microsoft.com/office/drawing/2014/main" val="770812055"/>
                    </a:ext>
                  </a:extLst>
                </a:gridCol>
                <a:gridCol w="2206625">
                  <a:extLst>
                    <a:ext uri="{9D8B030D-6E8A-4147-A177-3AD203B41FA5}">
                      <a16:colId xmlns:a16="http://schemas.microsoft.com/office/drawing/2014/main" val="649473014"/>
                    </a:ext>
                  </a:extLst>
                </a:gridCol>
              </a:tblGrid>
              <a:tr h="812738">
                <a:tc>
                  <a:txBody>
                    <a:bodyPr/>
                    <a:lstStyle/>
                    <a:p>
                      <a:pPr algn="ctr" fontAlgn="ctr">
                        <a:spcBef>
                          <a:spcPts val="0"/>
                        </a:spcBef>
                        <a:spcAft>
                          <a:spcPts val="0"/>
                        </a:spcAft>
                      </a:pPr>
                      <a:r>
                        <a:rPr lang="ru-RU" sz="2200" b="1" i="0" u="none" strike="noStrike" dirty="0">
                          <a:effectLst/>
                          <a:latin typeface="+mn-lt"/>
                        </a:rPr>
                        <a:t>Специфические риски</a:t>
                      </a:r>
                      <a:endParaRPr lang="ru-RU" sz="2200" b="0" i="0" u="none" strike="noStrike" dirty="0">
                        <a:effectLst/>
                        <a:latin typeface="+mn-lt"/>
                      </a:endParaRP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200" b="1" i="0" u="none" strike="noStrike">
                          <a:effectLst/>
                          <a:latin typeface="+mn-lt"/>
                        </a:rPr>
                        <a:t>Поправка на риск, %</a:t>
                      </a:r>
                      <a:endParaRPr lang="ru-RU" sz="2200" b="0" i="0" u="none" strike="noStrike">
                        <a:effectLst/>
                        <a:latin typeface="+mn-lt"/>
                      </a:endParaRP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1229197"/>
                  </a:ext>
                </a:extLst>
              </a:tr>
              <a:tr h="511103">
                <a:tc>
                  <a:txBody>
                    <a:bodyPr/>
                    <a:lstStyle/>
                    <a:p>
                      <a:pPr algn="l" fontAlgn="ctr">
                        <a:spcBef>
                          <a:spcPts val="0"/>
                        </a:spcBef>
                        <a:spcAft>
                          <a:spcPts val="0"/>
                        </a:spcAft>
                      </a:pPr>
                      <a:r>
                        <a:rPr lang="ru-RU" sz="2200" b="0" i="0" u="none" strike="noStrike" dirty="0">
                          <a:effectLst/>
                          <a:latin typeface="+mn-lt"/>
                        </a:rPr>
                        <a:t>Влияние государства на тарифы</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200" b="0" i="0" u="none" strike="noStrike" dirty="0">
                          <a:effectLst/>
                          <a:latin typeface="+mn-lt"/>
                        </a:rPr>
                        <a:t>0,4%</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0347812"/>
                  </a:ext>
                </a:extLst>
              </a:tr>
              <a:tr h="812738">
                <a:tc>
                  <a:txBody>
                    <a:bodyPr/>
                    <a:lstStyle/>
                    <a:p>
                      <a:pPr algn="l" fontAlgn="ctr">
                        <a:spcBef>
                          <a:spcPts val="0"/>
                        </a:spcBef>
                        <a:spcAft>
                          <a:spcPts val="0"/>
                        </a:spcAft>
                      </a:pPr>
                      <a:r>
                        <a:rPr lang="ru-RU" sz="2200" b="0" i="0" u="none" strike="noStrike" dirty="0">
                          <a:effectLst/>
                          <a:latin typeface="+mn-lt"/>
                        </a:rPr>
                        <a:t>Изменение цен на сырье, материалы, энергию, комплектующие, аренду</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200" b="0" i="0" u="none" strike="noStrike" dirty="0">
                          <a:effectLst/>
                          <a:latin typeface="+mn-lt"/>
                        </a:rPr>
                        <a:t>0,2%</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2397647"/>
                  </a:ext>
                </a:extLst>
              </a:tr>
              <a:tr h="812738">
                <a:tc>
                  <a:txBody>
                    <a:bodyPr/>
                    <a:lstStyle/>
                    <a:p>
                      <a:pPr algn="l" fontAlgn="ctr">
                        <a:spcBef>
                          <a:spcPts val="0"/>
                        </a:spcBef>
                        <a:spcAft>
                          <a:spcPts val="0"/>
                        </a:spcAft>
                      </a:pPr>
                      <a:r>
                        <a:rPr lang="ru-RU" sz="2200" b="0" i="0" u="none" strike="noStrike" dirty="0">
                          <a:effectLst/>
                          <a:latin typeface="+mn-lt"/>
                        </a:rPr>
                        <a:t>Управленческий риск собственника/акционеров</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200" b="0" i="0" u="none" strike="noStrike" dirty="0">
                          <a:effectLst/>
                          <a:latin typeface="+mn-lt"/>
                        </a:rPr>
                        <a:t>0,2%</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0467527"/>
                  </a:ext>
                </a:extLst>
              </a:tr>
              <a:tr h="511103">
                <a:tc>
                  <a:txBody>
                    <a:bodyPr/>
                    <a:lstStyle/>
                    <a:p>
                      <a:pPr algn="l" fontAlgn="ctr">
                        <a:spcBef>
                          <a:spcPts val="0"/>
                        </a:spcBef>
                        <a:spcAft>
                          <a:spcPts val="0"/>
                        </a:spcAft>
                      </a:pPr>
                      <a:r>
                        <a:rPr lang="ru-RU" sz="2200" b="0" i="0" u="none" strike="noStrike">
                          <a:effectLst/>
                          <a:latin typeface="+mn-lt"/>
                        </a:rPr>
                        <a:t>Влияние ключевых поставщиков</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200" b="0" i="0" u="none" strike="noStrike" dirty="0">
                          <a:effectLst/>
                          <a:latin typeface="+mn-lt"/>
                        </a:rPr>
                        <a:t>0,3%</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0954791"/>
                  </a:ext>
                </a:extLst>
              </a:tr>
              <a:tr h="511103">
                <a:tc>
                  <a:txBody>
                    <a:bodyPr/>
                    <a:lstStyle/>
                    <a:p>
                      <a:pPr algn="l" fontAlgn="ctr">
                        <a:spcBef>
                          <a:spcPts val="0"/>
                        </a:spcBef>
                        <a:spcAft>
                          <a:spcPts val="0"/>
                        </a:spcAft>
                      </a:pPr>
                      <a:r>
                        <a:rPr lang="ru-RU" sz="2200" b="0" i="0" u="none" strike="noStrike">
                          <a:effectLst/>
                          <a:latin typeface="+mn-lt"/>
                        </a:rPr>
                        <a:t>Влияние сезонности спроса на продукцию</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200" b="0" i="0" u="none" strike="noStrike" dirty="0">
                          <a:effectLst/>
                          <a:latin typeface="+mn-lt"/>
                        </a:rPr>
                        <a:t>0,4%</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2311649"/>
                  </a:ext>
                </a:extLst>
              </a:tr>
              <a:tr h="511103">
                <a:tc>
                  <a:txBody>
                    <a:bodyPr/>
                    <a:lstStyle/>
                    <a:p>
                      <a:pPr algn="l" fontAlgn="ctr">
                        <a:spcBef>
                          <a:spcPts val="0"/>
                        </a:spcBef>
                        <a:spcAft>
                          <a:spcPts val="0"/>
                        </a:spcAft>
                      </a:pPr>
                      <a:r>
                        <a:rPr lang="ru-RU" sz="2200" b="0" i="0" u="none" strike="noStrike">
                          <a:effectLst/>
                          <a:latin typeface="+mn-lt"/>
                        </a:rPr>
                        <a:t>Условия привлечения капитала</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200" b="0" i="0" u="none" strike="noStrike" dirty="0">
                          <a:effectLst/>
                          <a:latin typeface="+mn-lt"/>
                        </a:rPr>
                        <a:t>0,3%</a:t>
                      </a: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2640895"/>
                  </a:ext>
                </a:extLst>
              </a:tr>
              <a:tr h="511103">
                <a:tc>
                  <a:txBody>
                    <a:bodyPr/>
                    <a:lstStyle/>
                    <a:p>
                      <a:pPr algn="l" fontAlgn="ctr">
                        <a:spcBef>
                          <a:spcPts val="0"/>
                        </a:spcBef>
                        <a:spcAft>
                          <a:spcPts val="0"/>
                        </a:spcAft>
                      </a:pPr>
                      <a:r>
                        <a:rPr lang="ru-RU" sz="2200" b="1" i="0" u="none" strike="noStrike">
                          <a:effectLst/>
                          <a:latin typeface="+mn-lt"/>
                        </a:rPr>
                        <a:t>Итого, поправка за специфический риск:</a:t>
                      </a:r>
                      <a:endParaRPr lang="ru-RU" sz="2200" b="0" i="0" u="none" strike="noStrike">
                        <a:effectLst/>
                        <a:latin typeface="+mn-lt"/>
                      </a:endParaRP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200" b="1" i="0" u="none" strike="noStrike" dirty="0">
                          <a:effectLst/>
                          <a:latin typeface="+mn-lt"/>
                        </a:rPr>
                        <a:t>1,8%</a:t>
                      </a:r>
                      <a:endParaRPr lang="ru-RU" sz="2200" b="0" i="0" u="none" strike="noStrike" dirty="0">
                        <a:effectLst/>
                        <a:latin typeface="+mn-lt"/>
                      </a:endParaRPr>
                    </a:p>
                  </a:txBody>
                  <a:tcPr marL="81506" marR="81506" marT="81506" marB="815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3770119"/>
                  </a:ext>
                </a:extLst>
              </a:tr>
            </a:tbl>
          </a:graphicData>
        </a:graphic>
      </p:graphicFrame>
    </p:spTree>
    <p:extLst>
      <p:ext uri="{BB962C8B-B14F-4D97-AF65-F5344CB8AC3E}">
        <p14:creationId xmlns:p14="http://schemas.microsoft.com/office/powerpoint/2010/main" val="3341249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94459-9783-4CEF-B1C7-1584DD3D6BBF}"/>
              </a:ext>
            </a:extLst>
          </p:cNvPr>
          <p:cNvSpPr>
            <a:spLocks noGrp="1"/>
          </p:cNvSpPr>
          <p:nvPr>
            <p:ph type="title"/>
          </p:nvPr>
        </p:nvSpPr>
        <p:spPr>
          <a:xfrm>
            <a:off x="1813033" y="446088"/>
            <a:ext cx="9691579" cy="976312"/>
          </a:xfrm>
        </p:spPr>
        <p:txBody>
          <a:bodyPr>
            <a:noAutofit/>
          </a:bodyPr>
          <a:lstStyle/>
          <a:p>
            <a:r>
              <a:rPr lang="ru-RU" sz="3600" dirty="0"/>
              <a:t>Расчет ставки дисконтирования на основе модели </a:t>
            </a:r>
            <a:r>
              <a:rPr lang="ru-RU" sz="3600" dirty="0" err="1"/>
              <a:t>WACC</a:t>
            </a:r>
            <a:endParaRPr lang="ru-RU" sz="3600" dirty="0"/>
          </a:p>
        </p:txBody>
      </p:sp>
      <p:pic>
        <p:nvPicPr>
          <p:cNvPr id="2050" name="Picture 2" descr="Формула ставки дисконтирования по модели WACC">
            <a:extLst>
              <a:ext uri="{FF2B5EF4-FFF2-40B4-BE49-F238E27FC236}">
                <a16:creationId xmlns:a16="http://schemas.microsoft.com/office/drawing/2014/main" id="{2C91A6B5-5CC0-4AD6-BB0F-FC6C08EFA0A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961554" y="1499978"/>
            <a:ext cx="9394535" cy="1716187"/>
          </a:xfrm>
          <a:noFill/>
        </p:spPr>
      </p:pic>
      <p:sp>
        <p:nvSpPr>
          <p:cNvPr id="7" name="Текст 6">
            <a:extLst>
              <a:ext uri="{FF2B5EF4-FFF2-40B4-BE49-F238E27FC236}">
                <a16:creationId xmlns:a16="http://schemas.microsoft.com/office/drawing/2014/main" id="{BE9DC7C2-2F6C-47D5-8B6D-1EDFFD9CCEA7}"/>
              </a:ext>
            </a:extLst>
          </p:cNvPr>
          <p:cNvSpPr>
            <a:spLocks noGrp="1"/>
          </p:cNvSpPr>
          <p:nvPr>
            <p:ph type="body" sz="half" idx="2"/>
          </p:nvPr>
        </p:nvSpPr>
        <p:spPr>
          <a:xfrm>
            <a:off x="1813033" y="3641835"/>
            <a:ext cx="9691579" cy="2770077"/>
          </a:xfrm>
        </p:spPr>
        <p:txBody>
          <a:bodyPr>
            <a:normAutofit/>
          </a:bodyPr>
          <a:lstStyle/>
          <a:p>
            <a:r>
              <a:rPr lang="ru-RU" sz="2400" dirty="0"/>
              <a:t>Оценка ставки дисконтирования на основе средней взвешенной стоимости капитала компании позволяет оценить стоимость всех источников финансирования ее деятельности. Этот показатель отражает фактические затраты компании на оплату заемного капитала, акционерного капитала, иных источников взвешенных по их доле в общей структуре пассива.</a:t>
            </a:r>
          </a:p>
        </p:txBody>
      </p:sp>
    </p:spTree>
    <p:extLst>
      <p:ext uri="{BB962C8B-B14F-4D97-AF65-F5344CB8AC3E}">
        <p14:creationId xmlns:p14="http://schemas.microsoft.com/office/powerpoint/2010/main" val="404331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EFE04F7B-4F14-480A-945F-A66B2C501D67}"/>
              </a:ext>
            </a:extLst>
          </p:cNvPr>
          <p:cNvSpPr>
            <a:spLocks noGrp="1"/>
          </p:cNvSpPr>
          <p:nvPr>
            <p:ph type="title"/>
          </p:nvPr>
        </p:nvSpPr>
        <p:spPr>
          <a:xfrm>
            <a:off x="1757353" y="306333"/>
            <a:ext cx="9747259" cy="1280890"/>
          </a:xfrm>
        </p:spPr>
        <p:txBody>
          <a:bodyPr/>
          <a:lstStyle/>
          <a:p>
            <a:r>
              <a:rPr lang="ru-RU" dirty="0"/>
              <a:t>Методика определения премии за риск используемая «Альт-Инвест»</a:t>
            </a:r>
          </a:p>
        </p:txBody>
      </p:sp>
      <p:graphicFrame>
        <p:nvGraphicFramePr>
          <p:cNvPr id="3" name="Таблица 2">
            <a:extLst>
              <a:ext uri="{FF2B5EF4-FFF2-40B4-BE49-F238E27FC236}">
                <a16:creationId xmlns:a16="http://schemas.microsoft.com/office/drawing/2014/main" id="{B3AFB6BC-6AA5-43D8-B83B-2AE5C0F2DE18}"/>
              </a:ext>
            </a:extLst>
          </p:cNvPr>
          <p:cNvGraphicFramePr/>
          <p:nvPr>
            <p:extLst>
              <p:ext uri="{D42A27DB-BD31-4B8C-83A1-F6EECF244321}">
                <p14:modId xmlns:p14="http://schemas.microsoft.com/office/powerpoint/2010/main" val="2336725868"/>
              </p:ext>
            </p:extLst>
          </p:nvPr>
        </p:nvGraphicFramePr>
        <p:xfrm>
          <a:off x="1757353" y="1587223"/>
          <a:ext cx="9168151" cy="4964445"/>
        </p:xfrm>
        <a:graphic>
          <a:graphicData uri="http://schemas.openxmlformats.org/drawingml/2006/table">
            <a:tbl>
              <a:tblPr/>
              <a:tblGrid>
                <a:gridCol w="5407941">
                  <a:extLst>
                    <a:ext uri="{9D8B030D-6E8A-4147-A177-3AD203B41FA5}">
                      <a16:colId xmlns:a16="http://schemas.microsoft.com/office/drawing/2014/main" val="4083418150"/>
                    </a:ext>
                  </a:extLst>
                </a:gridCol>
                <a:gridCol w="1394235">
                  <a:extLst>
                    <a:ext uri="{9D8B030D-6E8A-4147-A177-3AD203B41FA5}">
                      <a16:colId xmlns:a16="http://schemas.microsoft.com/office/drawing/2014/main" val="2242233572"/>
                    </a:ext>
                  </a:extLst>
                </a:gridCol>
                <a:gridCol w="2365975">
                  <a:extLst>
                    <a:ext uri="{9D8B030D-6E8A-4147-A177-3AD203B41FA5}">
                      <a16:colId xmlns:a16="http://schemas.microsoft.com/office/drawing/2014/main" val="3235152553"/>
                    </a:ext>
                  </a:extLst>
                </a:gridCol>
              </a:tblGrid>
              <a:tr h="1375208">
                <a:tc>
                  <a:txBody>
                    <a:bodyPr/>
                    <a:lstStyle/>
                    <a:p>
                      <a:pPr algn="ctr" fontAlgn="ctr">
                        <a:spcBef>
                          <a:spcPts val="0"/>
                        </a:spcBef>
                        <a:spcAft>
                          <a:spcPts val="0"/>
                        </a:spcAft>
                      </a:pPr>
                      <a:r>
                        <a:rPr lang="ru-RU" sz="2400" b="0" i="1" u="none" strike="noStrike" dirty="0">
                          <a:effectLst/>
                          <a:latin typeface="+mn-lt"/>
                        </a:rPr>
                        <a:t>Характеристика источника риска проекта</a:t>
                      </a:r>
                      <a:endParaRPr lang="ru-RU" sz="2400" b="0" i="0" u="none" strike="noStrike" dirty="0">
                        <a:effectLst/>
                        <a:latin typeface="+mn-lt"/>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1" u="none" strike="noStrike">
                          <a:effectLst/>
                          <a:latin typeface="+mn-lt"/>
                        </a:rPr>
                        <a:t>Премия за риск</a:t>
                      </a:r>
                      <a:endParaRPr lang="ru-RU" sz="2400" b="0" i="0" u="none" strike="noStrike">
                        <a:effectLst/>
                        <a:latin typeface="+mn-lt"/>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en-US" sz="2400" b="0" i="1" u="none" strike="noStrike">
                          <a:effectLst/>
                          <a:latin typeface="+mn-lt"/>
                        </a:rPr>
                        <a:t>WACC + </a:t>
                      </a:r>
                      <a:r>
                        <a:rPr lang="ru-RU" sz="2400" b="0" i="1" u="none" strike="noStrike">
                          <a:effectLst/>
                          <a:latin typeface="+mn-lt"/>
                        </a:rPr>
                        <a:t>премия за риск</a:t>
                      </a:r>
                      <a:endParaRPr lang="ru-RU" sz="2400" b="0" i="0" u="none" strike="noStrike">
                        <a:effectLst/>
                        <a:latin typeface="+mn-lt"/>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1264027"/>
                  </a:ext>
                </a:extLst>
              </a:tr>
              <a:tr h="964358">
                <a:tc>
                  <a:txBody>
                    <a:bodyPr/>
                    <a:lstStyle/>
                    <a:p>
                      <a:pPr algn="l" fontAlgn="ctr">
                        <a:spcBef>
                          <a:spcPts val="0"/>
                        </a:spcBef>
                        <a:spcAft>
                          <a:spcPts val="0"/>
                        </a:spcAft>
                      </a:pPr>
                      <a:r>
                        <a:rPr lang="ru-RU" sz="2400" b="0" i="0" u="none" strike="noStrike" dirty="0">
                          <a:effectLst/>
                          <a:latin typeface="+mn-lt"/>
                        </a:rPr>
                        <a:t>Проект, поддерживающий производство:</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dirty="0">
                          <a:effectLst/>
                          <a:latin typeface="+mn-lt"/>
                        </a:rPr>
                        <a:t>0%</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dirty="0">
                          <a:effectLst/>
                          <a:latin typeface="+mn-lt"/>
                        </a:rPr>
                        <a:t>18%</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8012765"/>
                  </a:ext>
                </a:extLst>
              </a:tr>
              <a:tr h="553507">
                <a:tc>
                  <a:txBody>
                    <a:bodyPr/>
                    <a:lstStyle/>
                    <a:p>
                      <a:pPr algn="l" fontAlgn="ctr">
                        <a:spcBef>
                          <a:spcPts val="0"/>
                        </a:spcBef>
                        <a:spcAft>
                          <a:spcPts val="0"/>
                        </a:spcAft>
                      </a:pPr>
                      <a:r>
                        <a:rPr lang="ru-RU" sz="2400" b="0" i="0" u="none" strike="noStrike">
                          <a:effectLst/>
                          <a:latin typeface="+mn-lt"/>
                        </a:rPr>
                        <a:t>расширение производства:</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a:effectLst/>
                          <a:latin typeface="+mn-lt"/>
                        </a:rPr>
                        <a:t>3%</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dirty="0">
                          <a:effectLst/>
                          <a:latin typeface="+mn-lt"/>
                        </a:rPr>
                        <a:t>21%</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4095373"/>
                  </a:ext>
                </a:extLst>
              </a:tr>
              <a:tr h="553507">
                <a:tc>
                  <a:txBody>
                    <a:bodyPr/>
                    <a:lstStyle/>
                    <a:p>
                      <a:pPr algn="l" fontAlgn="ctr">
                        <a:spcBef>
                          <a:spcPts val="0"/>
                        </a:spcBef>
                        <a:spcAft>
                          <a:spcPts val="0"/>
                        </a:spcAft>
                      </a:pPr>
                      <a:r>
                        <a:rPr lang="ru-RU" sz="2400" b="0" i="0" u="none" strike="noStrike">
                          <a:effectLst/>
                          <a:latin typeface="+mn-lt"/>
                        </a:rPr>
                        <a:t>выход на новые рынки:</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a:effectLst/>
                          <a:latin typeface="+mn-lt"/>
                        </a:rPr>
                        <a:t>6%</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dirty="0">
                          <a:effectLst/>
                          <a:latin typeface="+mn-lt"/>
                        </a:rPr>
                        <a:t>24%</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2738044"/>
                  </a:ext>
                </a:extLst>
              </a:tr>
              <a:tr h="964358">
                <a:tc>
                  <a:txBody>
                    <a:bodyPr/>
                    <a:lstStyle/>
                    <a:p>
                      <a:pPr algn="l" fontAlgn="ctr">
                        <a:spcBef>
                          <a:spcPts val="0"/>
                        </a:spcBef>
                        <a:spcAft>
                          <a:spcPts val="0"/>
                        </a:spcAft>
                      </a:pPr>
                      <a:r>
                        <a:rPr lang="ru-RU" sz="2400" b="0" i="0" u="none" strike="noStrike">
                          <a:effectLst/>
                          <a:latin typeface="+mn-lt"/>
                        </a:rPr>
                        <a:t>смежные области бизнеса (новый продукт):</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a:effectLst/>
                          <a:latin typeface="+mn-lt"/>
                        </a:rPr>
                        <a:t>9%</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dirty="0">
                          <a:effectLst/>
                          <a:latin typeface="+mn-lt"/>
                        </a:rPr>
                        <a:t>27%</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682870"/>
                  </a:ext>
                </a:extLst>
              </a:tr>
              <a:tr h="553507">
                <a:tc>
                  <a:txBody>
                    <a:bodyPr/>
                    <a:lstStyle/>
                    <a:p>
                      <a:pPr algn="l" fontAlgn="ctr">
                        <a:spcBef>
                          <a:spcPts val="0"/>
                        </a:spcBef>
                        <a:spcAft>
                          <a:spcPts val="0"/>
                        </a:spcAft>
                      </a:pPr>
                      <a:r>
                        <a:rPr lang="ru-RU" sz="2400" b="0" i="0" u="none" strike="noStrike">
                          <a:effectLst/>
                          <a:latin typeface="+mn-lt"/>
                        </a:rPr>
                        <a:t>новые отрасли:</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a:effectLst/>
                          <a:latin typeface="+mn-lt"/>
                        </a:rPr>
                        <a:t>12%</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spcBef>
                          <a:spcPts val="0"/>
                        </a:spcBef>
                        <a:spcAft>
                          <a:spcPts val="0"/>
                        </a:spcAft>
                      </a:pPr>
                      <a:r>
                        <a:rPr lang="ru-RU" sz="2400" b="0" i="0" u="none" strike="noStrike" dirty="0">
                          <a:effectLst/>
                          <a:latin typeface="+mn-lt"/>
                        </a:rPr>
                        <a:t>30%</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8015292"/>
                  </a:ext>
                </a:extLst>
              </a:tr>
            </a:tbl>
          </a:graphicData>
        </a:graphic>
      </p:graphicFrame>
    </p:spTree>
    <p:extLst>
      <p:ext uri="{BB962C8B-B14F-4D97-AF65-F5344CB8AC3E}">
        <p14:creationId xmlns:p14="http://schemas.microsoft.com/office/powerpoint/2010/main" val="1863360761"/>
      </p:ext>
    </p:extLst>
  </p:cSld>
  <p:clrMapOvr>
    <a:masterClrMapping/>
  </p:clrMapOvr>
</p:sld>
</file>

<file path=ppt/theme/theme1.xml><?xml version="1.0" encoding="utf-8"?>
<a:theme xmlns:a="http://schemas.openxmlformats.org/drawingml/2006/main" name="Легкий дым">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66</TotalTime>
  <Words>1855</Words>
  <Application>Microsoft Office PowerPoint</Application>
  <PresentationFormat>Широкоэкранный</PresentationFormat>
  <Paragraphs>154</Paragraphs>
  <Slides>17</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17</vt:i4>
      </vt:variant>
    </vt:vector>
  </HeadingPairs>
  <TitlesOfParts>
    <vt:vector size="23" baseType="lpstr">
      <vt:lpstr>Arial</vt:lpstr>
      <vt:lpstr>Calibri</vt:lpstr>
      <vt:lpstr>Century Gothic</vt:lpstr>
      <vt:lpstr>Ubuntu</vt:lpstr>
      <vt:lpstr>Wingdings 3</vt:lpstr>
      <vt:lpstr>Легкий дым</vt:lpstr>
      <vt:lpstr>Расчет ставки дисконтирования</vt:lpstr>
      <vt:lpstr>Ставка дисконта -</vt:lpstr>
      <vt:lpstr>Коэффициент дисконтирования</vt:lpstr>
      <vt:lpstr>Структура ставки дисконтирования</vt:lpstr>
      <vt:lpstr>В качестве безрисковой рекомендуется выбирать:</vt:lpstr>
      <vt:lpstr>В качестве безрисковой рекомендуется выбирать:</vt:lpstr>
      <vt:lpstr>На величину рисковой премии наибольшее влияние оказывают:</vt:lpstr>
      <vt:lpstr>Классификация методов расчета ставки дисконтирования:</vt:lpstr>
      <vt:lpstr>«Интуитивный» способ расчета</vt:lpstr>
      <vt:lpstr>Экспертный метод расчета</vt:lpstr>
      <vt:lpstr>Методика Правительства РФ</vt:lpstr>
      <vt:lpstr>Расчет на базе показателей рентабельности</vt:lpstr>
      <vt:lpstr>Модель кумулятивного построения</vt:lpstr>
      <vt:lpstr>Модель оценки капитальных активов CAPM</vt:lpstr>
      <vt:lpstr>Различные поправки на риск </vt:lpstr>
      <vt:lpstr>Расчет ставки дисконтирования на основе модели WACC</vt:lpstr>
      <vt:lpstr>Методика определения премии за риск используемая «Альт-Инвест»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Расчет ставки дисконтирования</dc:title>
  <dc:creator>Инна Попова</dc:creator>
  <cp:lastModifiedBy>Инна Попова</cp:lastModifiedBy>
  <cp:revision>9</cp:revision>
  <dcterms:created xsi:type="dcterms:W3CDTF">2021-10-19T00:06:42Z</dcterms:created>
  <dcterms:modified xsi:type="dcterms:W3CDTF">2021-10-19T01:13:28Z</dcterms:modified>
</cp:coreProperties>
</file>