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68772" autoAdjust="0"/>
  </p:normalViewPr>
  <p:slideViewPr>
    <p:cSldViewPr snapToGrid="0">
      <p:cViewPr varScale="1">
        <p:scale>
          <a:sx n="46" d="100"/>
          <a:sy n="46" d="100"/>
        </p:scale>
        <p:origin x="6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598AF-D9D0-408A-A3B7-D4B2128E9486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EC184-1D1E-4930-9065-66D74826D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25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Бизнес-план представляет собой достаточно сложный документ. Его разделы должны охватывать все аспекты деятельности организации. </a:t>
            </a:r>
          </a:p>
          <a:p>
            <a:r>
              <a:rPr lang="ru-RU" dirty="0"/>
              <a:t>Внешне бизнес-планы отличаются друг от друга, хотя состав их разделов по существу остается практически неизменным. </a:t>
            </a:r>
          </a:p>
          <a:p>
            <a:r>
              <a:rPr lang="ru-RU" dirty="0"/>
              <a:t>Универсальной структуры бизнес-плана не существует, его разделы могут быть представлены частично или изменены в зависимости от специфики проекта, конкретных целей и задач.</a:t>
            </a:r>
          </a:p>
          <a:p>
            <a:r>
              <a:rPr lang="ru-RU" dirty="0"/>
              <a:t>Объем бизнес-плана составляет обычно – 20-50 страниц (без приложений). Если решаемые задачи масштабны, то число разделов бизнес-плана может достигать 16-18, а объем доходить до 80 страниц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576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681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Если бизнес-план содержит инновационные или другие идеи, которые необходимо скрыть от конкурентов, то лучше всего составить меморандум конфиденциальности.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387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952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254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95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466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49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23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721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48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0695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8168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3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311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BFE8AD-D292-4612-8340-E85D1039CC92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70946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97B0FD-1545-4EF5-A542-8328602535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Цели и структура бизнес-плана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C4E682-F02E-4CE9-8E80-36038EA91B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2</a:t>
            </a:r>
          </a:p>
        </p:txBody>
      </p:sp>
    </p:spTree>
    <p:extLst>
      <p:ext uri="{BB962C8B-B14F-4D97-AF65-F5344CB8AC3E}">
        <p14:creationId xmlns:p14="http://schemas.microsoft.com/office/powerpoint/2010/main" val="189966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9D9E5-BB07-4A3A-BC54-2FA5E0DA0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94A02A-5E8F-4F72-BC8E-7E3E1030D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93595"/>
            <a:ext cx="10058400" cy="3931920"/>
          </a:xfrm>
        </p:spPr>
        <p:txBody>
          <a:bodyPr>
            <a:normAutofit/>
          </a:bodyPr>
          <a:lstStyle/>
          <a:p>
            <a:r>
              <a:rPr lang="ru-RU" sz="3000" dirty="0"/>
              <a:t>Цели </a:t>
            </a:r>
            <a:r>
              <a:rPr lang="ru-RU" sz="3000" dirty="0" err="1"/>
              <a:t>БП</a:t>
            </a:r>
            <a:endParaRPr lang="ru-RU" sz="3000" dirty="0"/>
          </a:p>
          <a:p>
            <a:r>
              <a:rPr lang="ru-RU" sz="3000" dirty="0"/>
              <a:t>Характеристика разделов </a:t>
            </a:r>
            <a:r>
              <a:rPr lang="ru-RU" sz="3000" dirty="0" err="1"/>
              <a:t>БП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0646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3EAA44-6A90-4D8C-A6DA-315BCB1E4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бизнес-плана должны иметь: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23C0F3-3F32-4CE9-8949-1AADE8157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600" dirty="0"/>
              <a:t>Желаемый результат в определенном временном периоде.</a:t>
            </a:r>
          </a:p>
          <a:p>
            <a:r>
              <a:rPr lang="ru-RU" sz="2600" dirty="0"/>
              <a:t>Иерархичная система, учитывающая интересы всех участников.</a:t>
            </a:r>
          </a:p>
          <a:p>
            <a:r>
              <a:rPr lang="ru-RU" sz="2600" dirty="0"/>
              <a:t>Система измерений.</a:t>
            </a:r>
          </a:p>
          <a:p>
            <a:r>
              <a:rPr lang="ru-RU" sz="2600" dirty="0"/>
              <a:t>Возможность корректировки.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982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89DA62-BCAC-436C-8058-8D2248DF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Процесс целеполагания: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1E34EA-EC3A-4E54-8E33-2853729FA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" panose="05000000000000000000" pitchFamily="2" charset="2"/>
              <a:buAutoNum type="arabicPeriod"/>
            </a:pPr>
            <a:r>
              <a:rPr lang="ru-RU" altLang="ru-RU" sz="3000" dirty="0"/>
              <a:t>Определение первичных целей.</a:t>
            </a:r>
          </a:p>
          <a:p>
            <a:pPr marL="514350" indent="-514350">
              <a:buFont typeface="Wingdings" panose="05000000000000000000" pitchFamily="2" charset="2"/>
              <a:buAutoNum type="arabicPeriod"/>
            </a:pPr>
            <a:r>
              <a:rPr lang="ru-RU" altLang="ru-RU" sz="3000" dirty="0"/>
              <a:t>Определение возможных целей.</a:t>
            </a:r>
          </a:p>
          <a:p>
            <a:pPr marL="514350" indent="-514350">
              <a:buFont typeface="Wingdings" panose="05000000000000000000" pitchFamily="2" charset="2"/>
              <a:buAutoNum type="arabicPeriod"/>
            </a:pPr>
            <a:r>
              <a:rPr lang="ru-RU" altLang="ru-RU" sz="3000" dirty="0"/>
              <a:t>Формирование системы корректировок.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93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A44E0F-0D2A-43C6-B245-3F0C159B4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2" spcCol="180000">
            <a:normAutofit/>
          </a:bodyPr>
          <a:lstStyle/>
          <a:p>
            <a:r>
              <a:rPr lang="ru-RU" sz="3500" dirty="0"/>
              <a:t>Неудачные формулировки целей:</a:t>
            </a:r>
            <a:br>
              <a:rPr lang="ru-RU" sz="3500" dirty="0"/>
            </a:br>
            <a:r>
              <a:rPr lang="ru-RU" sz="3500" dirty="0"/>
              <a:t>    Правильные формулировки целей: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0E6761-775B-40A7-9F0F-F270AAB60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55000" lnSpcReduction="20000"/>
          </a:bodyPr>
          <a:lstStyle/>
          <a:p>
            <a:r>
              <a:rPr lang="ru-RU" altLang="ru-RU" sz="4000" dirty="0"/>
              <a:t>стать самыми лучшими, самыми крупными и т. д.;</a:t>
            </a:r>
          </a:p>
          <a:p>
            <a:r>
              <a:rPr lang="ru-RU" altLang="ru-RU" sz="4000" dirty="0"/>
              <a:t>в долгосрочной перспективе;</a:t>
            </a:r>
          </a:p>
          <a:p>
            <a:r>
              <a:rPr lang="ru-RU" altLang="ru-RU" sz="4000" dirty="0"/>
              <a:t>в ближайшем будущем.</a:t>
            </a:r>
          </a:p>
          <a:p>
            <a:endParaRPr lang="ru-RU" sz="2700" dirty="0"/>
          </a:p>
          <a:p>
            <a:endParaRPr lang="ru-RU" sz="2700" dirty="0"/>
          </a:p>
          <a:p>
            <a:endParaRPr lang="ru-RU" sz="2700" dirty="0"/>
          </a:p>
          <a:p>
            <a:endParaRPr lang="ru-RU" sz="2700" dirty="0"/>
          </a:p>
          <a:p>
            <a:endParaRPr lang="ru-RU" sz="2700" dirty="0"/>
          </a:p>
          <a:p>
            <a:endParaRPr lang="ru-RU" sz="2700" dirty="0"/>
          </a:p>
          <a:p>
            <a:endParaRPr lang="ru-RU" sz="2700" dirty="0"/>
          </a:p>
          <a:p>
            <a:endParaRPr lang="ru-RU" sz="2700" dirty="0"/>
          </a:p>
          <a:p>
            <a:r>
              <a:rPr lang="ru-RU" altLang="ru-RU" sz="4000" dirty="0"/>
              <a:t>повысить акционерную стоимость;</a:t>
            </a:r>
          </a:p>
          <a:p>
            <a:r>
              <a:rPr lang="ru-RU" altLang="ru-RU" sz="4000" dirty="0"/>
              <a:t>увеличить дивидендные выплаты;</a:t>
            </a:r>
          </a:p>
          <a:p>
            <a:r>
              <a:rPr lang="ru-RU" altLang="ru-RU" sz="4000" dirty="0"/>
              <a:t>повысить рентабельность;</a:t>
            </a:r>
          </a:p>
          <a:p>
            <a:r>
              <a:rPr lang="ru-RU" altLang="ru-RU" sz="4000" dirty="0"/>
              <a:t>увеличить рыночную долю;</a:t>
            </a:r>
          </a:p>
          <a:p>
            <a:r>
              <a:rPr lang="ru-RU" altLang="ru-RU" sz="4000" dirty="0"/>
              <a:t>сделать работу более стабильной;</a:t>
            </a:r>
          </a:p>
          <a:p>
            <a:r>
              <a:rPr lang="ru-RU" altLang="ru-RU" sz="4000" dirty="0"/>
              <a:t>обеспечить занятость персонала;</a:t>
            </a:r>
          </a:p>
          <a:p>
            <a:r>
              <a:rPr lang="ru-RU" altLang="ru-RU" sz="4000" dirty="0"/>
              <a:t>получить удовлетворение самому;</a:t>
            </a:r>
          </a:p>
          <a:p>
            <a:r>
              <a:rPr lang="ru-RU" altLang="ru-RU" sz="4000" dirty="0"/>
              <a:t>достичь благотворительных целей;</a:t>
            </a:r>
          </a:p>
          <a:p>
            <a:r>
              <a:rPr lang="ru-RU" altLang="ru-RU" sz="4000" dirty="0"/>
              <a:t>подготовить компанию к продаже;</a:t>
            </a:r>
          </a:p>
          <a:p>
            <a:r>
              <a:rPr lang="ru-RU" altLang="ru-RU" sz="4000" dirty="0"/>
              <a:t>заключить контракт…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6803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153714-B999-4368-86F6-DB1A1A235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бизнес-плана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3028D9-5802-4F0F-B663-D58A55740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00225"/>
            <a:ext cx="10058400" cy="4234815"/>
          </a:xfrm>
        </p:spPr>
        <p:txBody>
          <a:bodyPr>
            <a:normAutofit fontScale="55000" lnSpcReduction="20000"/>
          </a:bodyPr>
          <a:lstStyle/>
          <a:p>
            <a:r>
              <a:rPr lang="ru-RU" sz="4500" dirty="0"/>
              <a:t>Титульный лист</a:t>
            </a:r>
          </a:p>
          <a:p>
            <a:r>
              <a:rPr lang="ru-RU" sz="4500" dirty="0"/>
              <a:t>Резюме</a:t>
            </a:r>
          </a:p>
          <a:p>
            <a:r>
              <a:rPr lang="ru-RU" sz="4500" dirty="0"/>
              <a:t>Описание предприятия и отрасли</a:t>
            </a:r>
          </a:p>
          <a:p>
            <a:r>
              <a:rPr lang="ru-RU" sz="4500" dirty="0"/>
              <a:t>Описание продукта</a:t>
            </a:r>
          </a:p>
          <a:p>
            <a:r>
              <a:rPr lang="ru-RU" sz="4500" dirty="0"/>
              <a:t>Маркетинговый план</a:t>
            </a:r>
          </a:p>
          <a:p>
            <a:r>
              <a:rPr lang="ru-RU" sz="4500" dirty="0"/>
              <a:t>Юридический план</a:t>
            </a:r>
          </a:p>
          <a:p>
            <a:r>
              <a:rPr lang="ru-RU" sz="4500" dirty="0"/>
              <a:t>Организационный план</a:t>
            </a:r>
          </a:p>
          <a:p>
            <a:r>
              <a:rPr lang="ru-RU" sz="4500" dirty="0"/>
              <a:t>Производственный план</a:t>
            </a:r>
          </a:p>
          <a:p>
            <a:r>
              <a:rPr lang="ru-RU" sz="4500" dirty="0"/>
              <a:t>Финансовый план</a:t>
            </a:r>
          </a:p>
          <a:p>
            <a:r>
              <a:rPr lang="ru-RU" sz="4500" dirty="0"/>
              <a:t>Оценка эффективности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8991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95E40-5F0D-4004-BE8E-C4FEC9B8F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Титульный лист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7CD41C-B3C3-4A8E-BCD1-FB2B78388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3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полное название разрабатываемого проекта;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3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имя организации, для которой и создавалась разрабатываемая документация;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3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местоположение организации – должны быть указаны страна и город;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3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данные заказчика и составителя самой документации;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3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дата создания документа.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7548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EA76CD-5F50-F510-5A91-C1F502C8E5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864" t="28687" r="12386" b="6263"/>
          <a:stretch/>
        </p:blipFill>
        <p:spPr>
          <a:xfrm>
            <a:off x="1898072" y="484908"/>
            <a:ext cx="8649409" cy="588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42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C27126-2CAB-A4C8-2786-D3DF8303C5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23" t="29899" r="37841" b="15151"/>
          <a:stretch/>
        </p:blipFill>
        <p:spPr>
          <a:xfrm>
            <a:off x="1066800" y="1865078"/>
            <a:ext cx="4059382" cy="4381556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9CDFF6CD-62BC-6AC2-C21B-1F3873A1F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53697"/>
          </a:xfrm>
        </p:spPr>
        <p:txBody>
          <a:bodyPr/>
          <a:lstStyle/>
          <a:p>
            <a:r>
              <a:rPr lang="ru-RU" dirty="0"/>
              <a:t>Резюме или аннотация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81C3775-00BC-B704-463B-2006C4C6B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5055" y="2103120"/>
            <a:ext cx="5320145" cy="3931920"/>
          </a:xfrm>
        </p:spPr>
        <p:txBody>
          <a:bodyPr>
            <a:noAutofit/>
          </a:bodyPr>
          <a:lstStyle/>
          <a:p>
            <a:r>
              <a:rPr lang="ru-RU" sz="2800" dirty="0"/>
              <a:t>Далее следует бизнес-предложение - резюме или аннотация, объем которой не должен превышать одной страницы. Аннотация должна быть такой, чтобы за несколько минут заинтересовать в перспективности предложенного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25064928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Савон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132</TotalTime>
  <Words>330</Words>
  <Application>Microsoft Office PowerPoint</Application>
  <PresentationFormat>Широкоэкранный</PresentationFormat>
  <Paragraphs>64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Garamond</vt:lpstr>
      <vt:lpstr>Symbol</vt:lpstr>
      <vt:lpstr>Wingdings</vt:lpstr>
      <vt:lpstr>Савон</vt:lpstr>
      <vt:lpstr>Цели и структура бизнес-плана</vt:lpstr>
      <vt:lpstr>План</vt:lpstr>
      <vt:lpstr>Цели бизнес-плана должны иметь:</vt:lpstr>
      <vt:lpstr>Процесс целеполагания:</vt:lpstr>
      <vt:lpstr>Неудачные формулировки целей:     Правильные формулировки целей:</vt:lpstr>
      <vt:lpstr>Структура бизнес-плана</vt:lpstr>
      <vt:lpstr>Титульный лист</vt:lpstr>
      <vt:lpstr>Презентация PowerPoint</vt:lpstr>
      <vt:lpstr>Резюме или аннотация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Цели и структура бизнес-плана</dc:title>
  <dc:creator>Инна Попова</dc:creator>
  <cp:lastModifiedBy>Инна Попова</cp:lastModifiedBy>
  <cp:revision>12</cp:revision>
  <dcterms:created xsi:type="dcterms:W3CDTF">2021-09-19T09:34:16Z</dcterms:created>
  <dcterms:modified xsi:type="dcterms:W3CDTF">2022-09-19T06:06:09Z</dcterms:modified>
</cp:coreProperties>
</file>