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</a:t>
            </a:r>
            <a:r>
              <a:rPr lang="ru-RU" sz="4400" b="1" dirty="0" err="1">
                <a:solidFill>
                  <a:srgbClr val="123034"/>
                </a:solidFill>
              </a:rPr>
              <a:t>калькулирования</a:t>
            </a:r>
            <a:r>
              <a:rPr lang="ru-RU" sz="4400" b="1" dirty="0">
                <a:solidFill>
                  <a:srgbClr val="123034"/>
                </a:solidFill>
              </a:rPr>
              <a:t> себестоимости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90113"/>
            <a:ext cx="10233800" cy="5386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Исчисление себестоимости единицы отдельных видов продукции (работ) и всей товарной продукции называется </a:t>
            </a:r>
            <a:r>
              <a:rPr lang="ru-RU" sz="4000" b="1" dirty="0"/>
              <a:t>калькуляцией</a:t>
            </a:r>
            <a:r>
              <a:rPr lang="ru-RU" sz="4000" dirty="0"/>
              <a:t>. 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8030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683581"/>
            <a:ext cx="10233800" cy="5493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Задача </a:t>
            </a:r>
            <a:r>
              <a:rPr lang="ru-RU" sz="4000" dirty="0" err="1"/>
              <a:t>калькулирования</a:t>
            </a:r>
            <a:r>
              <a:rPr lang="ru-RU" sz="4000" dirty="0"/>
              <a:t> — определить затраты, которые приходятся на единицу продукции. Конечным результатом </a:t>
            </a:r>
            <a:r>
              <a:rPr lang="ru-RU" sz="4000" dirty="0" err="1"/>
              <a:t>калькулирования</a:t>
            </a:r>
            <a:r>
              <a:rPr lang="ru-RU" sz="4000" dirty="0"/>
              <a:t> является составление калькуляции.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313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45724"/>
            <a:ext cx="10233800" cy="5431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В зависимости от целей </a:t>
            </a:r>
            <a:r>
              <a:rPr lang="ru-RU" sz="3600" dirty="0" err="1"/>
              <a:t>калькулирования</a:t>
            </a:r>
            <a:r>
              <a:rPr lang="ru-RU" sz="3600" dirty="0"/>
              <a:t> различают </a:t>
            </a:r>
            <a:r>
              <a:rPr lang="ru-RU" sz="3600" b="1" dirty="0"/>
              <a:t>плановую, нормативную и фактическую</a:t>
            </a:r>
            <a:r>
              <a:rPr lang="ru-RU" sz="3600" dirty="0"/>
              <a:t> калькуляции. Все они отражают расходы на производство и реализацию единицы конкретного вида продукции в разрезе калькуляционных статей. Таким образом, объектом </a:t>
            </a:r>
            <a:r>
              <a:rPr lang="ru-RU" sz="3600" dirty="0" err="1" smtClean="0"/>
              <a:t>каль</a:t>
            </a:r>
            <a:r>
              <a:rPr lang="ru-RU" sz="3600" dirty="0" err="1"/>
              <a:t>к</a:t>
            </a:r>
            <a:r>
              <a:rPr lang="ru-RU" sz="3600" dirty="0" err="1" smtClean="0"/>
              <a:t>улирования</a:t>
            </a:r>
            <a:r>
              <a:rPr lang="ru-RU" sz="3600" dirty="0" smtClean="0"/>
              <a:t> </a:t>
            </a:r>
            <a:r>
              <a:rPr lang="ru-RU" sz="3600" dirty="0"/>
              <a:t>являются издержки, связанные с производством конкретного вида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42125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87767"/>
            <a:ext cx="10233800" cy="5289196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/>
              <a:t>Целью аудита является проверка обоснованности формирования и правильности учета издержек производства, входящих в себестоимость продукции, которые, в конечном счете, влияют на процесс ценообразования и, следовательно, размер финансового результата от реализации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2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0914"/>
          </a:xfrm>
        </p:spPr>
        <p:txBody>
          <a:bodyPr>
            <a:normAutofit fontScale="90000"/>
          </a:bodyPr>
          <a:lstStyle/>
          <a:p>
            <a:r>
              <a:rPr lang="ru-RU" dirty="0"/>
              <a:t>Источниками информации для проведения аудита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642369"/>
            <a:ext cx="10233800" cy="4838330"/>
          </a:xfrm>
        </p:spPr>
        <p:txBody>
          <a:bodyPr/>
          <a:lstStyle/>
          <a:p>
            <a:r>
              <a:rPr lang="ru-RU" dirty="0"/>
              <a:t>плановые, нормативные и фактические калькуляции; </a:t>
            </a:r>
          </a:p>
          <a:p>
            <a:r>
              <a:rPr lang="ru-RU" dirty="0"/>
              <a:t>сметы производственных расходов; </a:t>
            </a:r>
          </a:p>
          <a:p>
            <a:r>
              <a:rPr lang="ru-RU" dirty="0"/>
              <a:t>нормы использования сырья и материалов, действующие на предприятии; </a:t>
            </a:r>
          </a:p>
          <a:p>
            <a:r>
              <a:rPr lang="ru-RU" dirty="0"/>
              <a:t>нормы производственных отходов, действующие на предприятии учетные регистры по распределению заработной платы, начислению амортизации, распределению общехозяйственных и общепроизводственных расходов; </a:t>
            </a:r>
          </a:p>
          <a:p>
            <a:r>
              <a:rPr lang="ru-RU" dirty="0"/>
              <a:t>журналы-ордера 10, 10/1 и др., Главная книга, отчетность.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1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96645"/>
            <a:ext cx="10233800" cy="5280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Отчетные или фактические калькуляции составляются по данным бухгалтерского учета фактических затрат на производство продукции (работ) и отражают фактическую себестоимость произведенной продукции или выполненных работ. 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218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979" cy="868871"/>
          </a:xfrm>
        </p:spPr>
        <p:txBody>
          <a:bodyPr>
            <a:noAutofit/>
          </a:bodyPr>
          <a:lstStyle/>
          <a:p>
            <a:r>
              <a:rPr lang="ru-RU" sz="3600" dirty="0"/>
              <a:t>В фактическую себестоимость продукции включаются и неплановые непроизводительные </a:t>
            </a:r>
            <a:r>
              <a:rPr lang="ru-RU" sz="3600" dirty="0" smtClean="0"/>
              <a:t>расходы</a:t>
            </a:r>
            <a:r>
              <a:rPr lang="ru-RU" sz="36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500" dirty="0"/>
              <a:t>основное сырье и </a:t>
            </a:r>
            <a:r>
              <a:rPr lang="ru-RU" sz="3500" dirty="0" smtClean="0"/>
              <a:t>материалы;</a:t>
            </a:r>
            <a:endParaRPr lang="ru-RU" sz="3500" dirty="0"/>
          </a:p>
          <a:p>
            <a:endParaRPr lang="ru-RU" sz="3500" dirty="0" smtClean="0"/>
          </a:p>
          <a:p>
            <a:r>
              <a:rPr lang="ru-RU" sz="3500" dirty="0" smtClean="0"/>
              <a:t>возвратные </a:t>
            </a:r>
            <a:r>
              <a:rPr lang="ru-RU" sz="3500" dirty="0"/>
              <a:t>отходы (вычитаются);</a:t>
            </a:r>
          </a:p>
          <a:p>
            <a:endParaRPr lang="ru-RU" sz="3500" dirty="0"/>
          </a:p>
          <a:p>
            <a:r>
              <a:rPr lang="ru-RU" sz="3500" dirty="0"/>
              <a:t>покупные изделия, полуфабрикаты и услуги производственного характера сторонних организаций;</a:t>
            </a:r>
          </a:p>
          <a:p>
            <a:endParaRPr lang="ru-RU" sz="3500" dirty="0"/>
          </a:p>
          <a:p>
            <a:r>
              <a:rPr lang="ru-RU" sz="3500" dirty="0"/>
              <a:t>топливо и энергия на технологические цели;</a:t>
            </a:r>
          </a:p>
          <a:p>
            <a:endParaRPr lang="ru-RU" sz="3500" dirty="0"/>
          </a:p>
          <a:p>
            <a:r>
              <a:rPr lang="ru-RU" sz="3500" dirty="0"/>
              <a:t>зарплата производственных рабочих;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90113"/>
            <a:ext cx="10233800" cy="5930283"/>
          </a:xfrm>
        </p:spPr>
        <p:txBody>
          <a:bodyPr>
            <a:normAutofit fontScale="55000" lnSpcReduction="20000"/>
          </a:bodyPr>
          <a:lstStyle/>
          <a:p>
            <a:r>
              <a:rPr lang="ru-RU" sz="5500" dirty="0"/>
              <a:t>отчисления в социальные фонды;</a:t>
            </a:r>
          </a:p>
          <a:p>
            <a:endParaRPr lang="ru-RU" sz="5500" dirty="0"/>
          </a:p>
          <a:p>
            <a:r>
              <a:rPr lang="ru-RU" sz="5500" dirty="0"/>
              <a:t>расходы на подготовку и освоение производства;</a:t>
            </a:r>
          </a:p>
          <a:p>
            <a:endParaRPr lang="ru-RU" sz="5500" dirty="0"/>
          </a:p>
          <a:p>
            <a:r>
              <a:rPr lang="ru-RU" sz="5500" dirty="0"/>
              <a:t>общепроизводственные расходы;</a:t>
            </a:r>
          </a:p>
          <a:p>
            <a:endParaRPr lang="ru-RU" sz="5500" dirty="0"/>
          </a:p>
          <a:p>
            <a:r>
              <a:rPr lang="ru-RU" sz="5500" dirty="0"/>
              <a:t>общехозяйственные расходы;</a:t>
            </a:r>
          </a:p>
          <a:p>
            <a:endParaRPr lang="ru-RU" sz="5500" dirty="0"/>
          </a:p>
          <a:p>
            <a:r>
              <a:rPr lang="ru-RU" sz="5500" dirty="0"/>
              <a:t>потери от брака;</a:t>
            </a:r>
          </a:p>
          <a:p>
            <a:endParaRPr lang="ru-RU" sz="5500" dirty="0"/>
          </a:p>
          <a:p>
            <a:r>
              <a:rPr lang="ru-RU" sz="5500" dirty="0"/>
              <a:t>прочие производственные расходы;</a:t>
            </a:r>
          </a:p>
          <a:p>
            <a:endParaRPr lang="ru-RU" sz="5500" dirty="0"/>
          </a:p>
          <a:p>
            <a:r>
              <a:rPr lang="ru-RU" sz="5500" dirty="0"/>
              <a:t>коммерческие расходы.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7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90113"/>
            <a:ext cx="10233800" cy="53868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err="1"/>
              <a:t>Калькулирование</a:t>
            </a:r>
            <a:r>
              <a:rPr lang="ru-RU" sz="3200" dirty="0"/>
              <a:t> себестоимости продукции осуществляется различными методами. Выбор метода </a:t>
            </a:r>
            <a:r>
              <a:rPr lang="ru-RU" sz="3200" dirty="0" err="1"/>
              <a:t>калькулирования</a:t>
            </a:r>
            <a:r>
              <a:rPr lang="ru-RU" sz="3200" dirty="0"/>
              <a:t> себестоимости определяется спецификой производства, наличием незавершенного производства, номенклатурой выпускаемой продукции, длительностью производственного цикла.</a:t>
            </a:r>
          </a:p>
          <a:p>
            <a:endParaRPr lang="ru-RU" sz="3200" dirty="0"/>
          </a:p>
          <a:p>
            <a:pPr marL="0" indent="0">
              <a:buNone/>
            </a:pPr>
            <a:r>
              <a:rPr lang="ru-RU" sz="3200" dirty="0"/>
              <a:t>На предприятиях промышленности применяют нормативный, позаказный, </a:t>
            </a:r>
            <a:r>
              <a:rPr lang="ru-RU" sz="3200" dirty="0" err="1"/>
              <a:t>попередельный</a:t>
            </a:r>
            <a:r>
              <a:rPr lang="ru-RU" sz="3200" dirty="0"/>
              <a:t> и </a:t>
            </a:r>
            <a:r>
              <a:rPr lang="ru-RU" sz="3200" dirty="0" err="1"/>
              <a:t>попроцессный</a:t>
            </a:r>
            <a:r>
              <a:rPr lang="ru-RU" sz="3200" dirty="0"/>
              <a:t> (простой) методы учета затрат и </a:t>
            </a:r>
            <a:r>
              <a:rPr lang="ru-RU" sz="3200" dirty="0" err="1"/>
              <a:t>калькулировании</a:t>
            </a:r>
            <a:r>
              <a:rPr lang="ru-RU" sz="3200" dirty="0"/>
              <a:t> фактической себестоимости продукции.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46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Аудитору необходимо проверить: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 </a:t>
            </a:r>
            <a:r>
              <a:rPr lang="ru-RU" sz="3200" dirty="0"/>
              <a:t>правильность классификации затрат: на производство продукции (основные и накладные);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по </a:t>
            </a:r>
            <a:r>
              <a:rPr lang="ru-RU" sz="3200" dirty="0"/>
              <a:t>способу включения в себестоимость продукции (прямые и косвенные);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/>
              <a:t> </a:t>
            </a:r>
            <a:r>
              <a:rPr lang="ru-RU" sz="3200" dirty="0" smtClean="0"/>
              <a:t>по </a:t>
            </a:r>
            <a:r>
              <a:rPr lang="ru-RU" sz="3200" dirty="0"/>
              <a:t>составу (одноэлементные и комплексные; по отношению к объему производства (условно-переменные и условно-постоянные);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по </a:t>
            </a:r>
            <a:r>
              <a:rPr lang="ru-RU" sz="3200" dirty="0"/>
              <a:t>периодичности возникновения (текущие и единовременные);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09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87767"/>
            <a:ext cx="10233800" cy="5289196"/>
          </a:xfrm>
        </p:spPr>
        <p:txBody>
          <a:bodyPr/>
          <a:lstStyle/>
          <a:p>
            <a:r>
              <a:rPr lang="ru-RU" sz="3200" dirty="0"/>
              <a:t>правильность выделения объектов </a:t>
            </a:r>
            <a:r>
              <a:rPr lang="ru-RU" sz="3200" dirty="0" err="1"/>
              <a:t>калькулирования</a:t>
            </a:r>
            <a:r>
              <a:rPr lang="ru-RU" sz="3200" dirty="0"/>
              <a:t>;</a:t>
            </a:r>
          </a:p>
          <a:p>
            <a:r>
              <a:rPr lang="ru-RU" sz="3200" dirty="0"/>
              <a:t> правильность учета затрат на производство продукции по статьям калькуляции;</a:t>
            </a:r>
          </a:p>
          <a:p>
            <a:r>
              <a:rPr lang="ru-RU" sz="3200" dirty="0"/>
              <a:t>правильность ведения синтетического и аналитического сводного учета затрат на производство;</a:t>
            </a:r>
          </a:p>
          <a:p>
            <a:r>
              <a:rPr lang="ru-RU" sz="3200" dirty="0"/>
              <a:t>правильность разграничения затрат по отчетным периодам;</a:t>
            </a:r>
          </a:p>
          <a:p>
            <a:r>
              <a:rPr lang="ru-RU" sz="3200" dirty="0"/>
              <a:t>правильность применения методов учета затрат и </a:t>
            </a:r>
            <a:r>
              <a:rPr lang="ru-RU" sz="3200" dirty="0" err="1" smtClean="0"/>
              <a:t>калькулирования</a:t>
            </a:r>
            <a:r>
              <a:rPr lang="ru-RU" sz="3200" dirty="0" smtClean="0"/>
              <a:t> </a:t>
            </a:r>
            <a:r>
              <a:rPr lang="ru-RU" sz="3200" dirty="0"/>
              <a:t>себестоимости продукции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43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020932"/>
            <a:ext cx="10233800" cy="5156031"/>
          </a:xfrm>
        </p:spPr>
        <p:txBody>
          <a:bodyPr>
            <a:normAutofit fontScale="85000" lnSpcReduction="20000"/>
          </a:bodyPr>
          <a:lstStyle/>
          <a:p>
            <a:r>
              <a:rPr lang="ru-RU" sz="3500" dirty="0"/>
              <a:t>правильность составления бухгалтерских проводок по учету затрат на производство;</a:t>
            </a:r>
          </a:p>
          <a:p>
            <a:r>
              <a:rPr lang="ru-RU" sz="3500" dirty="0"/>
              <a:t>соответствие записей аналитического и синтетического учета по балансовым счетам: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20 «Основное производство», 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21 «Полуфабрикаты собственного производства», 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23 «Вспомогательное производство», 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25 «Общепроизводственные расходы»,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 26 «Общехозяйственные расходы», 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28 «Брак в производстве», 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29 «Обслуживающие производства и хозяйства»,</a:t>
            </a:r>
          </a:p>
          <a:p>
            <a:pPr>
              <a:buFont typeface="Wingdings" pitchFamily="2" charset="2"/>
              <a:buChar char="v"/>
            </a:pPr>
            <a:r>
              <a:rPr lang="ru-RU" sz="3500" dirty="0"/>
              <a:t>записям в Главной книге и балансе.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6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72357"/>
            <a:ext cx="10233800" cy="540460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Особое внимание следует уделить аудитору при проверке правильности применения выбранного предприятием варианта </a:t>
            </a:r>
            <a:r>
              <a:rPr lang="ru-RU" sz="3600" dirty="0" err="1"/>
              <a:t>калькулирования</a:t>
            </a:r>
            <a:r>
              <a:rPr lang="ru-RU" sz="3600" dirty="0"/>
              <a:t>: по полной или усеченной себестоимости. Для целей </a:t>
            </a:r>
            <a:r>
              <a:rPr lang="ru-RU" sz="3600" dirty="0" err="1"/>
              <a:t>калькулирования</a:t>
            </a:r>
            <a:r>
              <a:rPr lang="ru-RU" sz="3600" dirty="0"/>
              <a:t> себестоимости продукции допустимо использовать </a:t>
            </a:r>
            <a:r>
              <a:rPr lang="ru-RU" sz="3600" b="1" dirty="0"/>
              <a:t>оба</a:t>
            </a:r>
            <a:r>
              <a:rPr lang="ru-RU" sz="3600" dirty="0"/>
              <a:t> варианта.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71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683581"/>
            <a:ext cx="10233800" cy="549338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При </a:t>
            </a:r>
            <a:r>
              <a:rPr lang="ru-RU" sz="3600" b="1" dirty="0"/>
              <a:t>первом варианте </a:t>
            </a:r>
            <a:r>
              <a:rPr lang="ru-RU" sz="3600" dirty="0"/>
              <a:t>в течение отчетного периода на счетах учета затрат на производство собираются прямые (20) и накладные расходы (25, 26). По окончании отчетного периода накладные расходы распределяются между объектами </a:t>
            </a:r>
            <a:r>
              <a:rPr lang="ru-RU" sz="3600" dirty="0" err="1"/>
              <a:t>калькулирования</a:t>
            </a:r>
            <a:r>
              <a:rPr lang="ru-RU" sz="3600" dirty="0"/>
              <a:t> и списываются на счет 20 — таким образом в учете формируется полная фактическая себестоимость выпущенной продукции.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07868"/>
            <a:ext cx="10233800" cy="536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При </a:t>
            </a:r>
            <a:r>
              <a:rPr lang="ru-RU" sz="3600" b="1" dirty="0"/>
              <a:t>втором варианте</a:t>
            </a:r>
            <a:r>
              <a:rPr lang="ru-RU" sz="3600" dirty="0"/>
              <a:t>, общехозяйственные расходы, собранные на счете 26, списываются без распределения на уменьшение выручки от реализации продукции (в дебет счета 90/2).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145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Распространенные </a:t>
            </a:r>
            <a:r>
              <a:rPr lang="ru-RU" dirty="0" smtClean="0"/>
              <a:t>ошибки: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отнесение на себестоимость расходов, имеющих иные источники покрытия (прибыль, капвложения);</a:t>
            </a:r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 расходы, не имеющие документального подтверждения.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426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 к теме: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/>
              <a:t>является целью аудита </a:t>
            </a:r>
            <a:r>
              <a:rPr lang="ru-RU" dirty="0" err="1"/>
              <a:t>калькулирования</a:t>
            </a:r>
            <a:r>
              <a:rPr lang="ru-RU" dirty="0"/>
              <a:t> себестоимости продукции?</a:t>
            </a:r>
          </a:p>
          <a:p>
            <a:r>
              <a:rPr lang="ru-RU" dirty="0" smtClean="0"/>
              <a:t>2.</a:t>
            </a:r>
            <a:r>
              <a:rPr lang="en-US" dirty="0" smtClean="0"/>
              <a:t> </a:t>
            </a:r>
            <a:r>
              <a:rPr lang="ru-RU" dirty="0" smtClean="0"/>
              <a:t>Назовите </a:t>
            </a:r>
            <a:r>
              <a:rPr lang="ru-RU" dirty="0"/>
              <a:t>объекты проверки при аудите </a:t>
            </a:r>
            <a:r>
              <a:rPr lang="ru-RU" dirty="0" err="1"/>
              <a:t>калькулирования</a:t>
            </a:r>
            <a:r>
              <a:rPr lang="ru-RU" dirty="0"/>
              <a:t> себестоимости продукции?</a:t>
            </a:r>
          </a:p>
          <a:p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/>
              <a:t>является источниками информации при аудите обоснованности </a:t>
            </a:r>
            <a:r>
              <a:rPr lang="ru-RU" dirty="0" err="1"/>
              <a:t>калькулирования</a:t>
            </a:r>
            <a:r>
              <a:rPr lang="ru-RU" dirty="0"/>
              <a:t> себестоимости продукции?</a:t>
            </a:r>
          </a:p>
          <a:p>
            <a:r>
              <a:rPr lang="ru-RU" dirty="0" smtClean="0"/>
              <a:t>4.</a:t>
            </a:r>
            <a:r>
              <a:rPr lang="en-US" dirty="0" smtClean="0"/>
              <a:t> </a:t>
            </a:r>
            <a:r>
              <a:rPr lang="ru-RU" dirty="0" smtClean="0"/>
              <a:t>Составьте </a:t>
            </a:r>
            <a:r>
              <a:rPr lang="ru-RU" dirty="0"/>
              <a:t>программу аудита </a:t>
            </a:r>
            <a:r>
              <a:rPr lang="ru-RU" dirty="0" err="1"/>
              <a:t>калькулирования</a:t>
            </a:r>
            <a:r>
              <a:rPr lang="ru-RU" dirty="0"/>
              <a:t> себестоимости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68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dirty="0" smtClean="0"/>
              <a:t>Спасибо за внимание!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60338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0dd8258bbf14d77a1851c76a54a507bac7bd6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696</Words>
  <Application>Microsoft Office PowerPoint</Application>
  <PresentationFormat>Широкоэкранный</PresentationFormat>
  <Paragraphs>75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Corbel</vt:lpstr>
      <vt:lpstr>Wingdings</vt:lpstr>
      <vt:lpstr>Глубина</vt:lpstr>
      <vt:lpstr>КАФЕДРА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Источниками информации для проведения аудита являются:</vt:lpstr>
      <vt:lpstr>Презентация PowerPoint</vt:lpstr>
      <vt:lpstr>В фактическую себестоимость продукции включаются и неплановые непроизводительные расходы:</vt:lpstr>
      <vt:lpstr>Презентация PowerPoint</vt:lpstr>
      <vt:lpstr>Презентация PowerPoint</vt:lpstr>
      <vt:lpstr>Аудитору необходимо проверить: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Распространенные ошибки:</vt:lpstr>
      <vt:lpstr>Вопросы и задания к теме: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Федорова Дарья</cp:lastModifiedBy>
  <cp:revision>8</cp:revision>
  <dcterms:created xsi:type="dcterms:W3CDTF">2017-06-11T07:06:41Z</dcterms:created>
  <dcterms:modified xsi:type="dcterms:W3CDTF">2017-06-13T05:51:30Z</dcterms:modified>
</cp:coreProperties>
</file>