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63"/>
  </p:notesMasterIdLst>
  <p:sldIdLst>
    <p:sldId id="397" r:id="rId2"/>
    <p:sldId id="398" r:id="rId3"/>
    <p:sldId id="399" r:id="rId4"/>
    <p:sldId id="400" r:id="rId5"/>
    <p:sldId id="401" r:id="rId6"/>
    <p:sldId id="402" r:id="rId7"/>
    <p:sldId id="403" r:id="rId8"/>
    <p:sldId id="404" r:id="rId9"/>
    <p:sldId id="405" r:id="rId10"/>
    <p:sldId id="406" r:id="rId11"/>
    <p:sldId id="407" r:id="rId12"/>
    <p:sldId id="408" r:id="rId13"/>
    <p:sldId id="409" r:id="rId14"/>
    <p:sldId id="410" r:id="rId15"/>
    <p:sldId id="411" r:id="rId16"/>
    <p:sldId id="412" r:id="rId17"/>
    <p:sldId id="413" r:id="rId18"/>
    <p:sldId id="414" r:id="rId19"/>
    <p:sldId id="415" r:id="rId20"/>
    <p:sldId id="416" r:id="rId21"/>
    <p:sldId id="417" r:id="rId22"/>
    <p:sldId id="418" r:id="rId23"/>
    <p:sldId id="419" r:id="rId24"/>
    <p:sldId id="420" r:id="rId25"/>
    <p:sldId id="421" r:id="rId26"/>
    <p:sldId id="422" r:id="rId27"/>
    <p:sldId id="423" r:id="rId28"/>
    <p:sldId id="424" r:id="rId29"/>
    <p:sldId id="425" r:id="rId30"/>
    <p:sldId id="426" r:id="rId31"/>
    <p:sldId id="427" r:id="rId32"/>
    <p:sldId id="428"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257" r:id="rId48"/>
    <p:sldId id="260" r:id="rId49"/>
    <p:sldId id="259" r:id="rId50"/>
    <p:sldId id="261" r:id="rId51"/>
    <p:sldId id="262" r:id="rId52"/>
    <p:sldId id="263" r:id="rId53"/>
    <p:sldId id="264" r:id="rId54"/>
    <p:sldId id="265" r:id="rId55"/>
    <p:sldId id="269" r:id="rId56"/>
    <p:sldId id="268" r:id="rId57"/>
    <p:sldId id="266" r:id="rId58"/>
    <p:sldId id="270" r:id="rId59"/>
    <p:sldId id="289" r:id="rId60"/>
    <p:sldId id="271" r:id="rId61"/>
    <p:sldId id="272" r:id="rId62"/>
    <p:sldId id="290" r:id="rId63"/>
    <p:sldId id="273" r:id="rId64"/>
    <p:sldId id="274" r:id="rId65"/>
    <p:sldId id="267" r:id="rId66"/>
    <p:sldId id="275" r:id="rId67"/>
    <p:sldId id="276" r:id="rId68"/>
    <p:sldId id="277" r:id="rId69"/>
    <p:sldId id="279" r:id="rId70"/>
    <p:sldId id="278" r:id="rId71"/>
    <p:sldId id="280" r:id="rId72"/>
    <p:sldId id="283" r:id="rId73"/>
    <p:sldId id="288" r:id="rId74"/>
    <p:sldId id="374" r:id="rId75"/>
    <p:sldId id="306" r:id="rId76"/>
    <p:sldId id="307" r:id="rId77"/>
    <p:sldId id="308" r:id="rId78"/>
    <p:sldId id="309" r:id="rId79"/>
    <p:sldId id="310" r:id="rId80"/>
    <p:sldId id="311" r:id="rId81"/>
    <p:sldId id="312" r:id="rId82"/>
    <p:sldId id="313" r:id="rId83"/>
    <p:sldId id="314" r:id="rId84"/>
    <p:sldId id="315" r:id="rId85"/>
    <p:sldId id="316" r:id="rId86"/>
    <p:sldId id="317" r:id="rId87"/>
    <p:sldId id="318" r:id="rId88"/>
    <p:sldId id="319" r:id="rId89"/>
    <p:sldId id="320" r:id="rId90"/>
    <p:sldId id="321" r:id="rId91"/>
    <p:sldId id="322" r:id="rId92"/>
    <p:sldId id="323" r:id="rId93"/>
    <p:sldId id="324" r:id="rId94"/>
    <p:sldId id="325" r:id="rId95"/>
    <p:sldId id="326" r:id="rId96"/>
    <p:sldId id="327" r:id="rId97"/>
    <p:sldId id="328" r:id="rId98"/>
    <p:sldId id="329" r:id="rId99"/>
    <p:sldId id="330" r:id="rId100"/>
    <p:sldId id="331" r:id="rId101"/>
    <p:sldId id="332" r:id="rId102"/>
    <p:sldId id="333" r:id="rId103"/>
    <p:sldId id="334" r:id="rId104"/>
    <p:sldId id="335" r:id="rId105"/>
    <p:sldId id="336" r:id="rId106"/>
    <p:sldId id="375" r:id="rId107"/>
    <p:sldId id="338" r:id="rId108"/>
    <p:sldId id="339" r:id="rId109"/>
    <p:sldId id="340" r:id="rId110"/>
    <p:sldId id="341" r:id="rId111"/>
    <p:sldId id="342" r:id="rId112"/>
    <p:sldId id="376" r:id="rId113"/>
    <p:sldId id="344" r:id="rId114"/>
    <p:sldId id="345" r:id="rId115"/>
    <p:sldId id="346" r:id="rId116"/>
    <p:sldId id="347" r:id="rId117"/>
    <p:sldId id="348" r:id="rId118"/>
    <p:sldId id="349" r:id="rId119"/>
    <p:sldId id="350" r:id="rId120"/>
    <p:sldId id="351" r:id="rId121"/>
    <p:sldId id="352" r:id="rId122"/>
    <p:sldId id="353" r:id="rId123"/>
    <p:sldId id="354" r:id="rId124"/>
    <p:sldId id="355" r:id="rId125"/>
    <p:sldId id="356" r:id="rId126"/>
    <p:sldId id="377" r:id="rId127"/>
    <p:sldId id="358" r:id="rId128"/>
    <p:sldId id="359" r:id="rId129"/>
    <p:sldId id="360" r:id="rId130"/>
    <p:sldId id="361" r:id="rId131"/>
    <p:sldId id="362" r:id="rId132"/>
    <p:sldId id="363" r:id="rId133"/>
    <p:sldId id="364" r:id="rId134"/>
    <p:sldId id="365" r:id="rId135"/>
    <p:sldId id="366" r:id="rId136"/>
    <p:sldId id="367" r:id="rId137"/>
    <p:sldId id="368" r:id="rId138"/>
    <p:sldId id="369" r:id="rId139"/>
    <p:sldId id="370" r:id="rId140"/>
    <p:sldId id="371" r:id="rId141"/>
    <p:sldId id="372" r:id="rId142"/>
    <p:sldId id="373" r:id="rId143"/>
    <p:sldId id="396" r:id="rId144"/>
    <p:sldId id="378" r:id="rId145"/>
    <p:sldId id="379" r:id="rId146"/>
    <p:sldId id="380" r:id="rId147"/>
    <p:sldId id="381" r:id="rId148"/>
    <p:sldId id="382" r:id="rId149"/>
    <p:sldId id="383" r:id="rId150"/>
    <p:sldId id="384" r:id="rId151"/>
    <p:sldId id="385" r:id="rId152"/>
    <p:sldId id="386" r:id="rId153"/>
    <p:sldId id="387" r:id="rId154"/>
    <p:sldId id="388" r:id="rId155"/>
    <p:sldId id="389" r:id="rId156"/>
    <p:sldId id="390" r:id="rId157"/>
    <p:sldId id="391" r:id="rId158"/>
    <p:sldId id="392" r:id="rId159"/>
    <p:sldId id="393" r:id="rId160"/>
    <p:sldId id="394" r:id="rId161"/>
    <p:sldId id="395" r:id="rId16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71" autoAdjust="0"/>
  </p:normalViewPr>
  <p:slideViewPr>
    <p:cSldViewPr>
      <p:cViewPr varScale="1">
        <p:scale>
          <a:sx n="70" d="100"/>
          <a:sy n="70" d="100"/>
        </p:scale>
        <p:origin x="-139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1E725B-3594-4560-9D8C-78F2816979C7}" type="datetimeFigureOut">
              <a:rPr lang="ru-RU" smtClean="0"/>
              <a:t>20.05.2012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C98662-61B8-492E-BCE4-7F78E5304725}" type="slidenum">
              <a:rPr lang="ru-RU" smtClean="0"/>
              <a:t>‹#›</a:t>
            </a:fld>
            <a:endParaRPr lang="ru-RU"/>
          </a:p>
        </p:txBody>
      </p:sp>
    </p:spTree>
    <p:extLst>
      <p:ext uri="{BB962C8B-B14F-4D97-AF65-F5344CB8AC3E}">
        <p14:creationId xmlns:p14="http://schemas.microsoft.com/office/powerpoint/2010/main" val="1706615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02B1679-34E0-4F3F-BBEC-87AEE4F74EEA}" type="slidenum">
              <a:rPr lang="ru-RU" smtClean="0"/>
              <a:t>16</a:t>
            </a:fld>
            <a:endParaRPr lang="ru-RU"/>
          </a:p>
        </p:txBody>
      </p:sp>
    </p:spTree>
    <p:extLst>
      <p:ext uri="{BB962C8B-B14F-4D97-AF65-F5344CB8AC3E}">
        <p14:creationId xmlns:p14="http://schemas.microsoft.com/office/powerpoint/2010/main" val="1223857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BC98662-61B8-492E-BCE4-7F78E5304725}" type="slidenum">
              <a:rPr lang="ru-RU" smtClean="0"/>
              <a:t>51</a:t>
            </a:fld>
            <a:endParaRPr lang="ru-RU"/>
          </a:p>
        </p:txBody>
      </p:sp>
    </p:spTree>
    <p:extLst>
      <p:ext uri="{BB962C8B-B14F-4D97-AF65-F5344CB8AC3E}">
        <p14:creationId xmlns:p14="http://schemas.microsoft.com/office/powerpoint/2010/main" val="82005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A29989F7-BCE5-4FAB-8BD8-3507229A897C}" type="datetimeFigureOut">
              <a:rPr lang="ru-RU" smtClean="0"/>
              <a:t>20.05.2012</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A59F6D1C-B1BD-4622-9A66-EB0A53CE6411}"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29989F7-BCE5-4FAB-8BD8-3507229A897C}" type="datetimeFigureOut">
              <a:rPr lang="ru-RU" smtClean="0"/>
              <a:t>20.05.2012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59F6D1C-B1BD-4622-9A66-EB0A53CE6411}"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A29989F7-BCE5-4FAB-8BD8-3507229A897C}" type="datetimeFigureOut">
              <a:rPr lang="ru-RU" smtClean="0"/>
              <a:t>20.05.2012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59F6D1C-B1BD-4622-9A66-EB0A53CE6411}"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29989F7-BCE5-4FAB-8BD8-3507229A897C}" type="datetimeFigureOut">
              <a:rPr lang="ru-RU" smtClean="0"/>
              <a:t>20.05.2012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A59F6D1C-B1BD-4622-9A66-EB0A53CE6411}"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A29989F7-BCE5-4FAB-8BD8-3507229A897C}" type="datetimeFigureOut">
              <a:rPr lang="ru-RU" smtClean="0"/>
              <a:t>20.05.2012</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A59F6D1C-B1BD-4622-9A66-EB0A53CE6411}"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A29989F7-BCE5-4FAB-8BD8-3507229A897C}" type="datetimeFigureOut">
              <a:rPr lang="ru-RU" smtClean="0"/>
              <a:t>20.05.2012</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A59F6D1C-B1BD-4622-9A66-EB0A53CE6411}"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A29989F7-BCE5-4FAB-8BD8-3507229A897C}" type="datetimeFigureOut">
              <a:rPr lang="ru-RU" smtClean="0"/>
              <a:t>20.05.2012</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A59F6D1C-B1BD-4622-9A66-EB0A53CE6411}"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29989F7-BCE5-4FAB-8BD8-3507229A897C}" type="datetimeFigureOut">
              <a:rPr lang="ru-RU" smtClean="0"/>
              <a:t>20.05.2012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A59F6D1C-B1BD-4622-9A66-EB0A53CE6411}"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A29989F7-BCE5-4FAB-8BD8-3507229A897C}" type="datetimeFigureOut">
              <a:rPr lang="ru-RU" smtClean="0"/>
              <a:t>20.05.2012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A59F6D1C-B1BD-4622-9A66-EB0A53CE6411}"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29989F7-BCE5-4FAB-8BD8-3507229A897C}" type="datetimeFigureOut">
              <a:rPr lang="ru-RU" smtClean="0"/>
              <a:t>20.05.2012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59F6D1C-B1BD-4622-9A66-EB0A53CE6411}"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29989F7-BCE5-4FAB-8BD8-3507229A897C}" type="datetimeFigureOut">
              <a:rPr lang="ru-RU" smtClean="0"/>
              <a:t>20.05.2012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59F6D1C-B1BD-4622-9A66-EB0A53CE6411}"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29989F7-BCE5-4FAB-8BD8-3507229A897C}" type="datetimeFigureOut">
              <a:rPr lang="ru-RU" smtClean="0"/>
              <a:t>20.05.2012</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59F6D1C-B1BD-4622-9A66-EB0A53CE6411}"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slide" Target="slide48.xml"/><Relationship Id="rId1" Type="http://schemas.openxmlformats.org/officeDocument/2006/relationships/slideLayout" Target="../slideLayouts/slideLayout9.xml"/><Relationship Id="rId6" Type="http://schemas.openxmlformats.org/officeDocument/2006/relationships/image" Target="../media/image20.png"/><Relationship Id="rId5" Type="http://schemas.openxmlformats.org/officeDocument/2006/relationships/slide" Target="slide71.xml"/><Relationship Id="rId4" Type="http://schemas.openxmlformats.org/officeDocument/2006/relationships/slide" Target="slide6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slide" Target="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slide" Target="slide58.xml"/><Relationship Id="rId1" Type="http://schemas.openxmlformats.org/officeDocument/2006/relationships/slideLayout" Target="../slideLayouts/slideLayout7.xml"/><Relationship Id="rId4" Type="http://schemas.openxmlformats.org/officeDocument/2006/relationships/slide" Target="slide6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slide" Target="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slide" Target="slide5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slide" Target="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slide" Target="slide67.xml"/><Relationship Id="rId7" Type="http://schemas.openxmlformats.org/officeDocument/2006/relationships/slide" Target="slide47.xml"/><Relationship Id="rId2" Type="http://schemas.openxmlformats.org/officeDocument/2006/relationships/slide" Target="slide66.xml"/><Relationship Id="rId1" Type="http://schemas.openxmlformats.org/officeDocument/2006/relationships/slideLayout" Target="../slideLayouts/slideLayout6.xml"/><Relationship Id="rId6" Type="http://schemas.openxmlformats.org/officeDocument/2006/relationships/slide" Target="slide70.xml"/><Relationship Id="rId5" Type="http://schemas.openxmlformats.org/officeDocument/2006/relationships/slide" Target="slide69.xml"/><Relationship Id="rId4" Type="http://schemas.openxmlformats.org/officeDocument/2006/relationships/slide" Target="slide68.xml"/></Relationships>
</file>

<file path=ppt/slides/_rels/slide66.xml.rels><?xml version="1.0" encoding="UTF-8" standalone="yes"?>
<Relationships xmlns="http://schemas.openxmlformats.org/package/2006/relationships"><Relationship Id="rId2" Type="http://schemas.openxmlformats.org/officeDocument/2006/relationships/slide" Target="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slide" Target="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slide" Target="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slide" Target="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slide" Target="slide6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hyperlink" Target="http://ru.wikipedia.org/wiki/%DD%EB%E5%EA%F2%F0%EE%ED%ED%E0%FF_%F6%E8%F4%F0%EE%E2%E0%FF_%EF%EE%E4%EF%E8%F1%FC" TargetMode="External"/><Relationship Id="rId2" Type="http://schemas.openxmlformats.org/officeDocument/2006/relationships/hyperlink" Target="http://ru.wikipedia.org/wiki/%D0%A1%D0%B8%D0%BC%D0%BC%D0%B5%D1%82%D1%80%D0%B8%D1%87%D0%BD%D0%BE%D0%B5_%D1%88%D0%B8%D1%84%D1%80%D0%BE%D0%B2%D0%B0%D0%BD%D0%B8%D0%B5" TargetMode="External"/><Relationship Id="rId1" Type="http://schemas.openxmlformats.org/officeDocument/2006/relationships/slideLayout" Target="../slideLayouts/slideLayout2.xml"/><Relationship Id="rId4" Type="http://schemas.openxmlformats.org/officeDocument/2006/relationships/hyperlink" Target="http://ru.wikipedia.org/wiki/%D0%90%D1%81%D0%B8%D0%BC%D0%BC%D0%B5%D1%82%D1%80%D0%B8%D1%87%D0%BD%D0%BE%D0%B5_%D1%88%D0%B8%D1%84%D1%80%D0%BE%D0%B2%D0%B0%D0%BD%D0%B8%D0%B5" TargetMode="Externa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hyperlink" Target="http://ru.wikipedia.org/w/index.php?title=Stateful_Packet_Inspection&amp;action=edit&amp;redlink=1" TargetMode="Externa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692696"/>
            <a:ext cx="7992888" cy="1728192"/>
          </a:xfrm>
        </p:spPr>
        <p:txBody>
          <a:bodyPr>
            <a:noAutofit/>
          </a:bodyPr>
          <a:lstStyle/>
          <a:p>
            <a:pPr algn="ctr"/>
            <a:r>
              <a:rPr lang="ru-RU" sz="5400" b="1" dirty="0"/>
              <a:t>Безопасность данных и информационная защита</a:t>
            </a:r>
          </a:p>
        </p:txBody>
      </p:sp>
      <p:sp>
        <p:nvSpPr>
          <p:cNvPr id="3" name="TextBox 2"/>
          <p:cNvSpPr txBox="1"/>
          <p:nvPr/>
        </p:nvSpPr>
        <p:spPr>
          <a:xfrm>
            <a:off x="5572722" y="4287147"/>
            <a:ext cx="2376264" cy="1200329"/>
          </a:xfrm>
          <a:prstGeom prst="rect">
            <a:avLst/>
          </a:prstGeom>
          <a:noFill/>
        </p:spPr>
        <p:txBody>
          <a:bodyPr wrap="square" rtlCol="0">
            <a:spAutoFit/>
          </a:bodyPr>
          <a:lstStyle/>
          <a:p>
            <a:r>
              <a:rPr lang="ru-RU" dirty="0" smtClean="0"/>
              <a:t>Артёменко Оксана</a:t>
            </a:r>
          </a:p>
          <a:p>
            <a:r>
              <a:rPr lang="ru-RU" dirty="0" smtClean="0"/>
              <a:t>Бессонов Илья</a:t>
            </a:r>
          </a:p>
          <a:p>
            <a:r>
              <a:rPr lang="ru-RU" dirty="0" smtClean="0"/>
              <a:t>Ермакова Ксения</a:t>
            </a:r>
          </a:p>
          <a:p>
            <a:r>
              <a:rPr lang="ru-RU" dirty="0" err="1" smtClean="0"/>
              <a:t>Корнийчук</a:t>
            </a:r>
            <a:r>
              <a:rPr lang="ru-RU" dirty="0" smtClean="0"/>
              <a:t> Олег</a:t>
            </a:r>
            <a:endParaRPr lang="ru-RU" dirty="0"/>
          </a:p>
        </p:txBody>
      </p:sp>
      <p:sp>
        <p:nvSpPr>
          <p:cNvPr id="4" name="Прямоугольник 3"/>
          <p:cNvSpPr/>
          <p:nvPr/>
        </p:nvSpPr>
        <p:spPr>
          <a:xfrm>
            <a:off x="3772522" y="4702645"/>
            <a:ext cx="1392048" cy="369332"/>
          </a:xfrm>
          <a:prstGeom prst="rect">
            <a:avLst/>
          </a:prstGeom>
        </p:spPr>
        <p:txBody>
          <a:bodyPr wrap="none">
            <a:spAutoFit/>
          </a:bodyPr>
          <a:lstStyle/>
          <a:p>
            <a:r>
              <a:rPr lang="ru-RU" u="sng" dirty="0"/>
              <a:t>Выполнили</a:t>
            </a:r>
            <a:r>
              <a:rPr lang="ru-RU" dirty="0"/>
              <a:t>:</a:t>
            </a:r>
          </a:p>
        </p:txBody>
      </p:sp>
      <p:sp>
        <p:nvSpPr>
          <p:cNvPr id="5" name="TextBox 4"/>
          <p:cNvSpPr txBox="1"/>
          <p:nvPr/>
        </p:nvSpPr>
        <p:spPr>
          <a:xfrm>
            <a:off x="7804970" y="4702645"/>
            <a:ext cx="1072730" cy="369332"/>
          </a:xfrm>
          <a:prstGeom prst="rect">
            <a:avLst/>
          </a:prstGeom>
          <a:noFill/>
        </p:spPr>
        <p:txBody>
          <a:bodyPr wrap="none" rtlCol="0">
            <a:spAutoFit/>
          </a:bodyPr>
          <a:lstStyle/>
          <a:p>
            <a:r>
              <a:rPr lang="ru-RU" dirty="0" smtClean="0"/>
              <a:t>ИТ-10-01</a:t>
            </a:r>
            <a:endParaRPr lang="ru-RU" dirty="0"/>
          </a:p>
        </p:txBody>
      </p:sp>
    </p:spTree>
    <p:extLst>
      <p:ext uri="{BB962C8B-B14F-4D97-AF65-F5344CB8AC3E}">
        <p14:creationId xmlns:p14="http://schemas.microsoft.com/office/powerpoint/2010/main" val="6934542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2549" y="620688"/>
            <a:ext cx="8111451" cy="2880320"/>
          </a:xfrm>
        </p:spPr>
        <p:txBody>
          <a:bodyPr>
            <a:normAutofit fontScale="90000"/>
          </a:bodyPr>
          <a:lstStyle/>
          <a:p>
            <a:pPr algn="ctr"/>
            <a:r>
              <a:rPr lang="ru-RU" b="1" u="sng" dirty="0" smtClean="0"/>
              <a:t>Вопросы 1-5:</a:t>
            </a:r>
            <a:r>
              <a:rPr lang="ru-RU" dirty="0" smtClean="0"/>
              <a:t/>
            </a:r>
            <a:br>
              <a:rPr lang="ru-RU" dirty="0" smtClean="0"/>
            </a:br>
            <a:r>
              <a:rPr lang="ru-RU" dirty="0" smtClean="0"/>
              <a:t>1</a:t>
            </a:r>
            <a:r>
              <a:rPr lang="ru-RU" dirty="0"/>
              <a:t>.	Понятия информационной безопасности, защиты информации и защищенной системы</a:t>
            </a:r>
          </a:p>
        </p:txBody>
      </p:sp>
      <p:sp>
        <p:nvSpPr>
          <p:cNvPr id="3" name="Прямоугольник 2"/>
          <p:cNvSpPr/>
          <p:nvPr/>
        </p:nvSpPr>
        <p:spPr>
          <a:xfrm>
            <a:off x="5508103" y="5157192"/>
            <a:ext cx="3631733" cy="646331"/>
          </a:xfrm>
          <a:prstGeom prst="rect">
            <a:avLst/>
          </a:prstGeom>
        </p:spPr>
        <p:txBody>
          <a:bodyPr wrap="square">
            <a:spAutoFit/>
          </a:bodyPr>
          <a:lstStyle/>
          <a:p>
            <a:r>
              <a:rPr lang="ru-RU" dirty="0">
                <a:latin typeface="Times New Roman" pitchFamily="18" charset="0"/>
                <a:cs typeface="Times New Roman" pitchFamily="18" charset="0"/>
              </a:rPr>
              <a:t>Автор: </a:t>
            </a:r>
            <a:r>
              <a:rPr lang="ru-RU" dirty="0" smtClean="0">
                <a:latin typeface="Times New Roman" pitchFamily="18" charset="0"/>
                <a:cs typeface="Times New Roman" pitchFamily="18" charset="0"/>
              </a:rPr>
              <a:t>Ермакова Ксения</a:t>
            </a:r>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Группа: ИТ-10-01</a:t>
            </a:r>
          </a:p>
        </p:txBody>
      </p:sp>
    </p:spTree>
    <p:extLst>
      <p:ext uri="{BB962C8B-B14F-4D97-AF65-F5344CB8AC3E}">
        <p14:creationId xmlns:p14="http://schemas.microsoft.com/office/powerpoint/2010/main" val="39162313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Понятие информационной безопасности</a:t>
            </a:r>
            <a:endParaRPr lang="ru-RU" dirty="0"/>
          </a:p>
        </p:txBody>
      </p:sp>
      <p:sp>
        <p:nvSpPr>
          <p:cNvPr id="3" name="Объект 2"/>
          <p:cNvSpPr>
            <a:spLocks noGrp="1"/>
          </p:cNvSpPr>
          <p:nvPr>
            <p:ph idx="1"/>
          </p:nvPr>
        </p:nvSpPr>
        <p:spPr/>
        <p:txBody>
          <a:bodyPr>
            <a:normAutofit fontScale="92500"/>
          </a:bodyPr>
          <a:lstStyle/>
          <a:p>
            <a:pPr marL="82296" indent="0">
              <a:buNone/>
            </a:pPr>
            <a:r>
              <a:rPr lang="ru-RU" dirty="0" smtClean="0"/>
              <a:t>    Под информационной безопасностью понимают защищенность информации и поддерживающей инфраструктуры от случайных или преднамеренных воздействий естественного или искусственного характера, которые могут нанести неприемлемый ущерб субъектам информационных отношений, в том числе владельцам и пользователям информации и поддерживающей инфраструктуры. </a:t>
            </a:r>
            <a:endParaRPr lang="ru-RU" dirty="0"/>
          </a:p>
        </p:txBody>
      </p:sp>
    </p:spTree>
    <p:extLst>
      <p:ext uri="{BB962C8B-B14F-4D97-AF65-F5344CB8AC3E}">
        <p14:creationId xmlns:p14="http://schemas.microsoft.com/office/powerpoint/2010/main" val="38393669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31640" y="692696"/>
            <a:ext cx="7498080" cy="5400600"/>
          </a:xfrm>
        </p:spPr>
        <p:txBody>
          <a:bodyPr>
            <a:noAutofit/>
          </a:bodyPr>
          <a:lstStyle/>
          <a:p>
            <a:pPr marL="82296" indent="0" algn="ctr">
              <a:buNone/>
            </a:pPr>
            <a:r>
              <a:rPr lang="ru-RU" dirty="0"/>
              <a:t>Информационная безопасность организации — целенаправленная деятельность ее органов и должностных лиц с использованием разрешенных сил и средств по достижению состояния защищённости информационной среды организации, обеспечивающее её нормальное функционирование и динамичное развитие.</a:t>
            </a:r>
          </a:p>
          <a:p>
            <a:pPr marL="82296" indent="0" algn="ctr">
              <a:buNone/>
            </a:pPr>
            <a:endParaRPr lang="ru-RU" dirty="0"/>
          </a:p>
        </p:txBody>
      </p:sp>
    </p:spTree>
    <p:extLst>
      <p:ext uri="{BB962C8B-B14F-4D97-AF65-F5344CB8AC3E}">
        <p14:creationId xmlns:p14="http://schemas.microsoft.com/office/powerpoint/2010/main" val="33353974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82296" indent="0" algn="ctr">
              <a:buNone/>
            </a:pPr>
            <a:r>
              <a:rPr lang="ru-RU" dirty="0"/>
              <a:t>Информационная безопасность государства — состояние сохранности информационных ресурсов государства и защищенности законных прав личности и общества в информационной сфере.</a:t>
            </a:r>
          </a:p>
          <a:p>
            <a:endParaRPr lang="ru-RU" dirty="0"/>
          </a:p>
        </p:txBody>
      </p:sp>
    </p:spTree>
    <p:extLst>
      <p:ext uri="{BB962C8B-B14F-4D97-AF65-F5344CB8AC3E}">
        <p14:creationId xmlns:p14="http://schemas.microsoft.com/office/powerpoint/2010/main" val="40905925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b="1" dirty="0" smtClean="0"/>
              <a:t>Понятие защиты информации </a:t>
            </a:r>
            <a:endParaRPr lang="ru-RU" sz="4000" b="1" dirty="0"/>
          </a:p>
        </p:txBody>
      </p:sp>
      <p:sp>
        <p:nvSpPr>
          <p:cNvPr id="3" name="Объект 2"/>
          <p:cNvSpPr>
            <a:spLocks noGrp="1"/>
          </p:cNvSpPr>
          <p:nvPr>
            <p:ph idx="1"/>
          </p:nvPr>
        </p:nvSpPr>
        <p:spPr/>
        <p:txBody>
          <a:bodyPr>
            <a:normAutofit fontScale="92500" lnSpcReduction="20000"/>
          </a:bodyPr>
          <a:lstStyle/>
          <a:p>
            <a:pPr marL="0" indent="0">
              <a:buNone/>
            </a:pPr>
            <a:r>
              <a:rPr lang="ru-RU" dirty="0" smtClean="0"/>
              <a:t>Защита информации – это комплекс мероприятий, направленных на обеспечение информационной безопасности.</a:t>
            </a:r>
          </a:p>
          <a:p>
            <a:pPr marL="0" indent="0">
              <a:buNone/>
            </a:pPr>
            <a:r>
              <a:rPr lang="ru-RU" dirty="0" smtClean="0"/>
              <a:t>Таким образом, правильный с методологической точки зрения подход к проблемам информационной безопасности начинается с выявления субъектов информационных отношений и интересов этих субъектов, связанных с использованием информационных систем (ИС). </a:t>
            </a:r>
            <a:endParaRPr lang="ru-RU" dirty="0"/>
          </a:p>
        </p:txBody>
      </p:sp>
    </p:spTree>
    <p:extLst>
      <p:ext uri="{BB962C8B-B14F-4D97-AF65-F5344CB8AC3E}">
        <p14:creationId xmlns:p14="http://schemas.microsoft.com/office/powerpoint/2010/main" val="38349200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35608" y="332656"/>
            <a:ext cx="7498080" cy="5915744"/>
          </a:xfrm>
        </p:spPr>
        <p:txBody>
          <a:bodyPr>
            <a:normAutofit fontScale="55000" lnSpcReduction="20000"/>
          </a:bodyPr>
          <a:lstStyle/>
          <a:p>
            <a:pPr marL="82296" indent="0" algn="ctr">
              <a:buNone/>
            </a:pPr>
            <a:r>
              <a:rPr lang="ru-RU" sz="3600" b="1" dirty="0"/>
              <a:t>Средства защиты информации, присутствующие в настоящее </a:t>
            </a:r>
            <a:r>
              <a:rPr lang="ru-RU" sz="3600" b="1" dirty="0" smtClean="0"/>
              <a:t>время </a:t>
            </a:r>
            <a:r>
              <a:rPr lang="ru-RU" sz="3600" b="1" dirty="0"/>
              <a:t>условно можно разделить на несколько групп:</a:t>
            </a:r>
          </a:p>
          <a:p>
            <a:pPr marL="82296" indent="0">
              <a:buNone/>
            </a:pPr>
            <a:endParaRPr lang="ru-RU" dirty="0"/>
          </a:p>
          <a:p>
            <a:pPr marL="596646" indent="-514350">
              <a:buFont typeface="+mj-lt"/>
              <a:buAutoNum type="arabicPeriod"/>
            </a:pPr>
            <a:r>
              <a:rPr lang="ru-RU" dirty="0"/>
              <a:t>активные и пассивные технические средства, обеспечивающие защиту от утечки информации по различным физическим полям, возникающим при применении средств ее обработки</a:t>
            </a:r>
            <a:r>
              <a:rPr lang="ru-RU" dirty="0" smtClean="0"/>
              <a:t>;</a:t>
            </a:r>
            <a:endParaRPr lang="ru-RU" dirty="0"/>
          </a:p>
          <a:p>
            <a:pPr marL="596646" indent="-514350">
              <a:buFont typeface="+mj-lt"/>
              <a:buAutoNum type="arabicPeriod"/>
            </a:pPr>
            <a:r>
              <a:rPr lang="ru-RU" dirty="0"/>
              <a:t>программные и программно-технические средства, обеспечивающие разграничение доступа к информации на различных уровнях, идентификацию и аутентификацию пользователей;</a:t>
            </a:r>
          </a:p>
          <a:p>
            <a:pPr marL="596646" indent="-514350">
              <a:buFont typeface="+mj-lt"/>
              <a:buAutoNum type="arabicPeriod"/>
            </a:pPr>
            <a:r>
              <a:rPr lang="ru-RU" dirty="0"/>
              <a:t>программные и программно-технические средства, обеспечивающие защиту информации и подтверждение ее подлинности при передаче по каналам связи;</a:t>
            </a:r>
          </a:p>
          <a:p>
            <a:pPr marL="596646" indent="-514350">
              <a:buFont typeface="+mj-lt"/>
              <a:buAutoNum type="arabicPeriod"/>
            </a:pPr>
            <a:r>
              <a:rPr lang="ru-RU" dirty="0"/>
              <a:t>программно-аппаратные средства, обеспечивающие целостность программного продукта и защиту от несанкционированного его копирования</a:t>
            </a:r>
            <a:r>
              <a:rPr lang="ru-RU" dirty="0" smtClean="0"/>
              <a:t>;</a:t>
            </a:r>
            <a:endParaRPr lang="ru-RU" dirty="0"/>
          </a:p>
          <a:p>
            <a:pPr marL="596646" indent="-514350">
              <a:buFont typeface="+mj-lt"/>
              <a:buAutoNum type="arabicPeriod"/>
            </a:pPr>
            <a:r>
              <a:rPr lang="ru-RU" dirty="0"/>
              <a:t>программные средства, обеспечивающие защиту от воздействия программ-вирусов и других вредоносных программ</a:t>
            </a:r>
            <a:r>
              <a:rPr lang="ru-RU" dirty="0" smtClean="0"/>
              <a:t>;</a:t>
            </a:r>
            <a:endParaRPr lang="ru-RU" dirty="0"/>
          </a:p>
          <a:p>
            <a:pPr marL="596646" indent="-514350">
              <a:buFont typeface="+mj-lt"/>
              <a:buAutoNum type="arabicPeriod"/>
            </a:pPr>
            <a:r>
              <a:rPr lang="ru-RU" dirty="0"/>
              <a:t>физико-химические средства защиты, обеспечивающие подтверждение подлинности документов, безопасность их транспортировки и защиту от копирования</a:t>
            </a:r>
            <a:r>
              <a:rPr lang="ru-RU" dirty="0" smtClean="0"/>
              <a:t>.</a:t>
            </a:r>
          </a:p>
          <a:p>
            <a:pPr marL="82296" indent="0">
              <a:buNone/>
            </a:pPr>
            <a:endParaRPr lang="ru-RU" dirty="0"/>
          </a:p>
          <a:p>
            <a:pPr marL="82296" indent="0">
              <a:buNone/>
            </a:pPr>
            <a:endParaRPr lang="ru-RU" dirty="0"/>
          </a:p>
        </p:txBody>
      </p:sp>
    </p:spTree>
    <p:extLst>
      <p:ext uri="{BB962C8B-B14F-4D97-AF65-F5344CB8AC3E}">
        <p14:creationId xmlns:p14="http://schemas.microsoft.com/office/powerpoint/2010/main" val="18851890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274638"/>
            <a:ext cx="7746064" cy="1143000"/>
          </a:xfrm>
        </p:spPr>
        <p:txBody>
          <a:bodyPr>
            <a:noAutofit/>
          </a:bodyPr>
          <a:lstStyle/>
          <a:p>
            <a:r>
              <a:rPr lang="ru-RU" sz="4000" b="1" dirty="0" smtClean="0"/>
              <a:t>Понятие защищенной </a:t>
            </a:r>
            <a:r>
              <a:rPr lang="ru-RU" sz="4000" b="1" dirty="0"/>
              <a:t>системы</a:t>
            </a:r>
          </a:p>
        </p:txBody>
      </p:sp>
      <p:sp>
        <p:nvSpPr>
          <p:cNvPr id="3" name="Объект 2"/>
          <p:cNvSpPr>
            <a:spLocks noGrp="1"/>
          </p:cNvSpPr>
          <p:nvPr>
            <p:ph idx="1"/>
          </p:nvPr>
        </p:nvSpPr>
        <p:spPr>
          <a:xfrm>
            <a:off x="1187624" y="1447800"/>
            <a:ext cx="7746064" cy="4800600"/>
          </a:xfrm>
        </p:spPr>
        <p:txBody>
          <a:bodyPr>
            <a:normAutofit fontScale="92500" lnSpcReduction="10000"/>
          </a:bodyPr>
          <a:lstStyle/>
          <a:p>
            <a:pPr marL="82296" indent="0">
              <a:buNone/>
            </a:pPr>
            <a:r>
              <a:rPr lang="ru-RU" dirty="0"/>
              <a:t>Информационной системой (или информационно-вычислительной системой) называют совокупность взаимосвязанных аппаратно-программных средств для автоматизации накопления и обработки информации. В информационную систему данные поступают от источника информации. Эти данные отправляются на хранение либо претерпевают в системе некоторую обработку и затем передаются потребителю</a:t>
            </a:r>
            <a:r>
              <a:rPr lang="ru-RU" dirty="0" smtClean="0"/>
              <a:t>..</a:t>
            </a:r>
            <a:endParaRPr lang="ru-RU" dirty="0"/>
          </a:p>
        </p:txBody>
      </p:sp>
    </p:spTree>
    <p:extLst>
      <p:ext uri="{BB962C8B-B14F-4D97-AF65-F5344CB8AC3E}">
        <p14:creationId xmlns:p14="http://schemas.microsoft.com/office/powerpoint/2010/main" val="21880279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35608" y="548680"/>
            <a:ext cx="7498080" cy="5699720"/>
          </a:xfrm>
        </p:spPr>
        <p:txBody>
          <a:bodyPr>
            <a:normAutofit/>
          </a:bodyPr>
          <a:lstStyle/>
          <a:p>
            <a:pPr marL="82296" indent="0" algn="ctr">
              <a:buNone/>
            </a:pPr>
            <a:r>
              <a:rPr lang="ru-RU" b="1" dirty="0"/>
              <a:t>Защищённая информационная система — это система, реализующая информационную модель предметной области, чаще всего — какой-либо области человеческой деятельности. Защищённая информационная система должна обеспечивать: безопасное получение (ввод или сбор), хранение, поиск, передачу и обработку (преобразование) информации</a:t>
            </a:r>
          </a:p>
        </p:txBody>
      </p:sp>
    </p:spTree>
    <p:extLst>
      <p:ext uri="{BB962C8B-B14F-4D97-AF65-F5344CB8AC3E}">
        <p14:creationId xmlns:p14="http://schemas.microsoft.com/office/powerpoint/2010/main" val="1864648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772816"/>
            <a:ext cx="7632848" cy="2592288"/>
          </a:xfrm>
        </p:spPr>
        <p:txBody>
          <a:bodyPr>
            <a:normAutofit fontScale="90000"/>
          </a:bodyPr>
          <a:lstStyle/>
          <a:p>
            <a:pPr algn="ctr"/>
            <a:r>
              <a:rPr lang="ru-RU" b="1" dirty="0" smtClean="0"/>
              <a:t>2.Понятие </a:t>
            </a:r>
            <a:r>
              <a:rPr lang="ru-RU" b="1" dirty="0"/>
              <a:t>обеспечения ИБ, задачи обеспечения ИБ, субъект обеспечения ИБ, объект обеспечения ИБ</a:t>
            </a:r>
            <a:r>
              <a:rPr lang="ru-RU" dirty="0"/>
              <a:t>.</a:t>
            </a:r>
          </a:p>
        </p:txBody>
      </p:sp>
    </p:spTree>
    <p:extLst>
      <p:ext uri="{BB962C8B-B14F-4D97-AF65-F5344CB8AC3E}">
        <p14:creationId xmlns:p14="http://schemas.microsoft.com/office/powerpoint/2010/main" val="393758373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82296" indent="0">
              <a:buNone/>
            </a:pPr>
            <a:r>
              <a:rPr lang="ru-RU" dirty="0"/>
              <a:t>Понятие «обеспечение безопасности» может быть раскрыто, с одной стороны, как средство предотвращения нанесения вреда чему-нибудь или кому-нибудь реализацией угроз, а с другой – как деятельность по предотвращению нанесения этого вреда. </a:t>
            </a:r>
          </a:p>
          <a:p>
            <a:endParaRPr lang="ru-RU" dirty="0"/>
          </a:p>
        </p:txBody>
      </p:sp>
    </p:spTree>
    <p:extLst>
      <p:ext uri="{BB962C8B-B14F-4D97-AF65-F5344CB8AC3E}">
        <p14:creationId xmlns:p14="http://schemas.microsoft.com/office/powerpoint/2010/main" val="251062156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9159" y="404664"/>
            <a:ext cx="7890080" cy="1440160"/>
          </a:xfrm>
        </p:spPr>
        <p:txBody>
          <a:bodyPr>
            <a:noAutofit/>
          </a:bodyPr>
          <a:lstStyle/>
          <a:p>
            <a:pPr algn="ctr"/>
            <a:r>
              <a:rPr lang="ru-RU" sz="2800" dirty="0" smtClean="0"/>
              <a:t>Список </a:t>
            </a:r>
            <a:r>
              <a:rPr lang="ru-RU" sz="2800" dirty="0"/>
              <a:t>основных целей и задач, решение которых информационная безопасность должна обеспечить (в скобках приведены английские эквиваленты):</a:t>
            </a:r>
            <a:br>
              <a:rPr lang="ru-RU" sz="2800" dirty="0"/>
            </a:br>
            <a:endParaRPr lang="ru-RU" sz="2800" dirty="0"/>
          </a:p>
        </p:txBody>
      </p:sp>
      <p:sp>
        <p:nvSpPr>
          <p:cNvPr id="3" name="Объект 2"/>
          <p:cNvSpPr>
            <a:spLocks noGrp="1"/>
          </p:cNvSpPr>
          <p:nvPr>
            <p:ph idx="1"/>
          </p:nvPr>
        </p:nvSpPr>
        <p:spPr>
          <a:xfrm>
            <a:off x="1403648" y="1916832"/>
            <a:ext cx="7498080" cy="4800600"/>
          </a:xfrm>
        </p:spPr>
        <p:txBody>
          <a:bodyPr>
            <a:normAutofit fontScale="62500" lnSpcReduction="20000"/>
          </a:bodyPr>
          <a:lstStyle/>
          <a:p>
            <a:pPr marL="82296" indent="0">
              <a:buNone/>
            </a:pPr>
            <a:r>
              <a:rPr lang="ru-RU" dirty="0" smtClean="0"/>
              <a:t>— </a:t>
            </a:r>
            <a:r>
              <a:rPr lang="ru-RU" dirty="0"/>
              <a:t>секретность (</a:t>
            </a:r>
            <a:r>
              <a:rPr lang="en-US" dirty="0"/>
              <a:t>privacy, confidentiality, secrecy);</a:t>
            </a:r>
          </a:p>
          <a:p>
            <a:pPr marL="82296" indent="0">
              <a:buNone/>
            </a:pPr>
            <a:r>
              <a:rPr lang="en-US" dirty="0" smtClean="0"/>
              <a:t>— </a:t>
            </a:r>
            <a:r>
              <a:rPr lang="ru-RU" dirty="0"/>
              <a:t>целостность (</a:t>
            </a:r>
            <a:r>
              <a:rPr lang="en-US" dirty="0"/>
              <a:t>data integrity</a:t>
            </a:r>
            <a:r>
              <a:rPr lang="en-US" dirty="0" smtClean="0"/>
              <a:t>);</a:t>
            </a:r>
            <a:endParaRPr lang="ru-RU" dirty="0"/>
          </a:p>
          <a:p>
            <a:pPr marL="82296" indent="0">
              <a:buNone/>
            </a:pPr>
            <a:r>
              <a:rPr lang="en-US" dirty="0" smtClean="0"/>
              <a:t>— </a:t>
            </a:r>
            <a:r>
              <a:rPr lang="ru-RU" dirty="0"/>
              <a:t>идентификация (</a:t>
            </a:r>
            <a:r>
              <a:rPr lang="en-US" dirty="0"/>
              <a:t>identification</a:t>
            </a:r>
            <a:r>
              <a:rPr lang="en-US" dirty="0" smtClean="0"/>
              <a:t>);</a:t>
            </a:r>
            <a:endParaRPr lang="ru-RU" dirty="0" smtClean="0"/>
          </a:p>
          <a:p>
            <a:pPr marL="82296" indent="0">
              <a:buNone/>
            </a:pPr>
            <a:r>
              <a:rPr lang="en-US" dirty="0" smtClean="0"/>
              <a:t>— </a:t>
            </a:r>
            <a:r>
              <a:rPr lang="ru-RU" dirty="0"/>
              <a:t>аутентификация (</a:t>
            </a:r>
            <a:r>
              <a:rPr lang="en-US" dirty="0"/>
              <a:t>data origin, authentication);</a:t>
            </a:r>
          </a:p>
          <a:p>
            <a:pPr marL="82296" indent="0">
              <a:buNone/>
            </a:pPr>
            <a:r>
              <a:rPr lang="en-US" dirty="0" smtClean="0"/>
              <a:t>— </a:t>
            </a:r>
            <a:r>
              <a:rPr lang="ru-RU" dirty="0"/>
              <a:t>уполномочивание (</a:t>
            </a:r>
            <a:r>
              <a:rPr lang="en-US" dirty="0"/>
              <a:t>authorization);</a:t>
            </a:r>
          </a:p>
          <a:p>
            <a:pPr marL="82296" indent="0">
              <a:buNone/>
            </a:pPr>
            <a:r>
              <a:rPr lang="en-US" dirty="0" smtClean="0"/>
              <a:t>— </a:t>
            </a:r>
            <a:r>
              <a:rPr lang="ru-RU" dirty="0"/>
              <a:t>контроль доступа (</a:t>
            </a:r>
            <a:r>
              <a:rPr lang="en-US" dirty="0"/>
              <a:t>access control);</a:t>
            </a:r>
          </a:p>
          <a:p>
            <a:pPr marL="82296" indent="0">
              <a:buNone/>
            </a:pPr>
            <a:r>
              <a:rPr lang="en-US" dirty="0" smtClean="0"/>
              <a:t>— </a:t>
            </a:r>
            <a:r>
              <a:rPr lang="ru-RU" dirty="0"/>
              <a:t>право собственности (</a:t>
            </a:r>
            <a:r>
              <a:rPr lang="en-US" dirty="0"/>
              <a:t>ownership);</a:t>
            </a:r>
          </a:p>
          <a:p>
            <a:pPr marL="82296" indent="0">
              <a:buNone/>
            </a:pPr>
            <a:r>
              <a:rPr lang="en-US" dirty="0" smtClean="0"/>
              <a:t>— </a:t>
            </a:r>
            <a:r>
              <a:rPr lang="ru-RU" dirty="0"/>
              <a:t>сертификация (</a:t>
            </a:r>
            <a:r>
              <a:rPr lang="en-US" dirty="0"/>
              <a:t>certification); </a:t>
            </a:r>
            <a:r>
              <a:rPr lang="ru-RU" dirty="0"/>
              <a:t>О подпись (</a:t>
            </a:r>
            <a:r>
              <a:rPr lang="en-US" dirty="0"/>
              <a:t>signature);</a:t>
            </a:r>
          </a:p>
          <a:p>
            <a:pPr marL="82296" indent="0">
              <a:buNone/>
            </a:pPr>
            <a:r>
              <a:rPr lang="en-US" dirty="0" smtClean="0"/>
              <a:t>— </a:t>
            </a:r>
            <a:r>
              <a:rPr lang="ru-RU" dirty="0" err="1"/>
              <a:t>неотказуемость</a:t>
            </a:r>
            <a:r>
              <a:rPr lang="ru-RU" dirty="0"/>
              <a:t> (</a:t>
            </a:r>
            <a:r>
              <a:rPr lang="en-US" dirty="0"/>
              <a:t>non-repudiation); </a:t>
            </a:r>
          </a:p>
          <a:p>
            <a:pPr marL="82296" indent="0">
              <a:buNone/>
            </a:pPr>
            <a:r>
              <a:rPr lang="en-US" dirty="0" smtClean="0"/>
              <a:t>— </a:t>
            </a:r>
            <a:r>
              <a:rPr lang="ru-RU" dirty="0"/>
              <a:t>датирование (</a:t>
            </a:r>
            <a:r>
              <a:rPr lang="en-US" dirty="0"/>
              <a:t>time stamping);</a:t>
            </a:r>
          </a:p>
          <a:p>
            <a:pPr marL="82296" indent="0">
              <a:buNone/>
            </a:pPr>
            <a:r>
              <a:rPr lang="en-US" dirty="0" smtClean="0"/>
              <a:t>— </a:t>
            </a:r>
            <a:r>
              <a:rPr lang="ru-RU" dirty="0"/>
              <a:t>расписка в получении (</a:t>
            </a:r>
            <a:r>
              <a:rPr lang="en-US" dirty="0"/>
              <a:t>receipt); d </a:t>
            </a:r>
            <a:r>
              <a:rPr lang="ru-RU" dirty="0"/>
              <a:t>аннулирование (</a:t>
            </a:r>
            <a:r>
              <a:rPr lang="en-US" dirty="0"/>
              <a:t>annul);</a:t>
            </a:r>
          </a:p>
          <a:p>
            <a:pPr marL="82296" indent="0">
              <a:buNone/>
            </a:pPr>
            <a:r>
              <a:rPr lang="en-US" dirty="0" smtClean="0"/>
              <a:t>— </a:t>
            </a:r>
            <a:r>
              <a:rPr lang="ru-RU" dirty="0"/>
              <a:t>анонимность (</a:t>
            </a:r>
            <a:r>
              <a:rPr lang="en-US" dirty="0"/>
              <a:t>anonymity);</a:t>
            </a:r>
          </a:p>
          <a:p>
            <a:pPr marL="82296" indent="0">
              <a:buNone/>
            </a:pPr>
            <a:r>
              <a:rPr lang="en-US" dirty="0" smtClean="0"/>
              <a:t>— </a:t>
            </a:r>
            <a:r>
              <a:rPr lang="ru-RU" dirty="0"/>
              <a:t>свидетельствование (</a:t>
            </a:r>
            <a:r>
              <a:rPr lang="en-US" dirty="0"/>
              <a:t>witnessing);</a:t>
            </a:r>
          </a:p>
          <a:p>
            <a:pPr marL="82296" indent="0">
              <a:buNone/>
            </a:pPr>
            <a:r>
              <a:rPr lang="en-US" dirty="0" smtClean="0"/>
              <a:t>— </a:t>
            </a:r>
            <a:r>
              <a:rPr lang="ru-RU" dirty="0"/>
              <a:t>подтверждение (</a:t>
            </a:r>
            <a:r>
              <a:rPr lang="en-US" dirty="0"/>
              <a:t>confirmation); </a:t>
            </a:r>
            <a:r>
              <a:rPr lang="ru-RU" dirty="0"/>
              <a:t>О ратификация (</a:t>
            </a:r>
            <a:r>
              <a:rPr lang="en-US" dirty="0"/>
              <a:t>validation).</a:t>
            </a:r>
            <a:endParaRPr lang="ru-RU" dirty="0"/>
          </a:p>
        </p:txBody>
      </p:sp>
    </p:spTree>
    <p:extLst>
      <p:ext uri="{BB962C8B-B14F-4D97-AF65-F5344CB8AC3E}">
        <p14:creationId xmlns:p14="http://schemas.microsoft.com/office/powerpoint/2010/main" val="315688503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79658" y="260648"/>
            <a:ext cx="7848872" cy="663034"/>
          </a:xfrm>
        </p:spPr>
        <p:txBody>
          <a:bodyPr>
            <a:normAutofit/>
          </a:bodyPr>
          <a:lstStyle/>
          <a:p>
            <a:r>
              <a:rPr lang="ru-RU" sz="2700" b="1" dirty="0"/>
              <a:t>Выделяются следующие виды субъектов в </a:t>
            </a:r>
            <a:r>
              <a:rPr lang="ru-RU" sz="2700" b="1" dirty="0" smtClean="0"/>
              <a:t> ИБ:</a:t>
            </a:r>
            <a:endParaRPr lang="ru-RU" b="1" dirty="0"/>
          </a:p>
        </p:txBody>
      </p:sp>
      <p:sp>
        <p:nvSpPr>
          <p:cNvPr id="3" name="Объект 2"/>
          <p:cNvSpPr>
            <a:spLocks noGrp="1"/>
          </p:cNvSpPr>
          <p:nvPr>
            <p:ph idx="1"/>
          </p:nvPr>
        </p:nvSpPr>
        <p:spPr>
          <a:xfrm>
            <a:off x="1115616" y="836712"/>
            <a:ext cx="7818072" cy="5904656"/>
          </a:xfrm>
        </p:spPr>
        <p:txBody>
          <a:bodyPr>
            <a:noAutofit/>
          </a:bodyPr>
          <a:lstStyle/>
          <a:p>
            <a:pPr marL="82296" indent="0">
              <a:buNone/>
            </a:pPr>
            <a:r>
              <a:rPr lang="ru-RU" sz="1200" b="1" dirty="0" smtClean="0"/>
              <a:t>1</a:t>
            </a:r>
            <a:r>
              <a:rPr lang="ru-RU" sz="1200" b="1" dirty="0"/>
              <a:t>. Граждане, в том числе иностранные, и лица без гражданства</a:t>
            </a:r>
            <a:r>
              <a:rPr lang="ru-RU" sz="1200" b="1" dirty="0" smtClean="0"/>
              <a:t>.</a:t>
            </a:r>
            <a:endParaRPr lang="ru-RU" sz="1200" b="1" dirty="0"/>
          </a:p>
          <a:p>
            <a:pPr marL="82296" indent="0">
              <a:buNone/>
            </a:pPr>
            <a:r>
              <a:rPr lang="ru-RU" sz="1200" b="1" dirty="0"/>
              <a:t>2. Организации:</a:t>
            </a:r>
          </a:p>
          <a:p>
            <a:pPr marL="82296" indent="0">
              <a:buNone/>
            </a:pPr>
            <a:r>
              <a:rPr lang="ru-RU" sz="1200" b="1" dirty="0" smtClean="0"/>
              <a:t>• </a:t>
            </a:r>
            <a:r>
              <a:rPr lang="ru-RU" sz="1200" b="1" dirty="0"/>
              <a:t>библиотеки;</a:t>
            </a:r>
          </a:p>
          <a:p>
            <a:pPr marL="82296" indent="0">
              <a:buNone/>
            </a:pPr>
            <a:r>
              <a:rPr lang="ru-RU" sz="1200" b="1" dirty="0" smtClean="0"/>
              <a:t>• </a:t>
            </a:r>
            <a:r>
              <a:rPr lang="ru-RU" sz="1200" b="1" dirty="0"/>
              <a:t>архивы;</a:t>
            </a:r>
          </a:p>
          <a:p>
            <a:pPr marL="82296" indent="0">
              <a:buNone/>
            </a:pPr>
            <a:r>
              <a:rPr lang="ru-RU" sz="1200" b="1" dirty="0" smtClean="0"/>
              <a:t>• </a:t>
            </a:r>
            <a:r>
              <a:rPr lang="ru-RU" sz="1200" b="1" dirty="0"/>
              <a:t>музеи;</a:t>
            </a:r>
          </a:p>
          <a:p>
            <a:pPr marL="82296" indent="0">
              <a:buNone/>
            </a:pPr>
            <a:r>
              <a:rPr lang="ru-RU" sz="1200" b="1" dirty="0" smtClean="0"/>
              <a:t>• </a:t>
            </a:r>
            <a:r>
              <a:rPr lang="ru-RU" sz="1200" b="1" dirty="0"/>
              <a:t>информационные центры и другие информационные структуры;</a:t>
            </a:r>
          </a:p>
          <a:p>
            <a:pPr marL="82296" indent="0">
              <a:buNone/>
            </a:pPr>
            <a:r>
              <a:rPr lang="ru-RU" sz="1200" b="1" dirty="0" smtClean="0"/>
              <a:t>• </a:t>
            </a:r>
            <a:r>
              <a:rPr lang="ru-RU" sz="1200" b="1" dirty="0"/>
              <a:t>информационные фонды;</a:t>
            </a:r>
          </a:p>
          <a:p>
            <a:pPr marL="82296" indent="0">
              <a:buNone/>
            </a:pPr>
            <a:r>
              <a:rPr lang="ru-RU" sz="1200" b="1" dirty="0" smtClean="0"/>
              <a:t>• </a:t>
            </a:r>
            <a:r>
              <a:rPr lang="ru-RU" sz="1200" b="1" dirty="0"/>
              <a:t>центры анализа информации</a:t>
            </a:r>
            <a:r>
              <a:rPr lang="ru-RU" sz="1200" b="1" dirty="0" smtClean="0"/>
              <a:t>;</a:t>
            </a:r>
            <a:endParaRPr lang="ru-RU" sz="1200" b="1" dirty="0"/>
          </a:p>
          <a:p>
            <a:pPr marL="82296" indent="0">
              <a:buNone/>
            </a:pPr>
            <a:r>
              <a:rPr lang="ru-RU" sz="1200" b="1" dirty="0"/>
              <a:t>• информационные агентства, другие органы массовой информации</a:t>
            </a:r>
            <a:r>
              <a:rPr lang="ru-RU" sz="1200" b="1" dirty="0" smtClean="0"/>
              <a:t>;</a:t>
            </a:r>
            <a:endParaRPr lang="ru-RU" sz="1200" b="1" dirty="0"/>
          </a:p>
          <a:p>
            <a:pPr marL="82296" indent="0">
              <a:buNone/>
            </a:pPr>
            <a:r>
              <a:rPr lang="ru-RU" sz="1200" b="1" dirty="0"/>
              <a:t>• другие организации – собственники и владельцы информационных ресурсов</a:t>
            </a:r>
            <a:r>
              <a:rPr lang="ru-RU" sz="1200" b="1" dirty="0" smtClean="0"/>
              <a:t>.</a:t>
            </a:r>
          </a:p>
          <a:p>
            <a:pPr marL="82296" indent="0">
              <a:buNone/>
            </a:pPr>
            <a:r>
              <a:rPr lang="ru-RU" sz="1200" b="1" dirty="0" smtClean="0"/>
              <a:t>3. Органы </a:t>
            </a:r>
            <a:r>
              <a:rPr lang="ru-RU" sz="1200" b="1" dirty="0"/>
              <a:t>государственной власти</a:t>
            </a:r>
            <a:r>
              <a:rPr lang="ru-RU" sz="1200" b="1" dirty="0" smtClean="0"/>
              <a:t>:</a:t>
            </a:r>
            <a:endParaRPr lang="ru-RU" sz="1200" b="1" dirty="0"/>
          </a:p>
          <a:p>
            <a:pPr marL="82296" indent="0">
              <a:buNone/>
            </a:pPr>
            <a:r>
              <a:rPr lang="ru-RU" sz="1200" b="1" dirty="0"/>
              <a:t>а) федеральные органы государственной власти</a:t>
            </a:r>
            <a:r>
              <a:rPr lang="ru-RU" sz="1200" b="1" dirty="0" smtClean="0"/>
              <a:t>:</a:t>
            </a:r>
            <a:endParaRPr lang="ru-RU" sz="1200" b="1" dirty="0"/>
          </a:p>
          <a:p>
            <a:pPr marL="82296" indent="0">
              <a:buNone/>
            </a:pPr>
            <a:r>
              <a:rPr lang="ru-RU" sz="1200" b="1" dirty="0"/>
              <a:t>– Федеральное Собрание РФ</a:t>
            </a:r>
            <a:r>
              <a:rPr lang="ru-RU" sz="1200" b="1" dirty="0" smtClean="0"/>
              <a:t>;</a:t>
            </a:r>
            <a:endParaRPr lang="ru-RU" sz="1200" b="1" dirty="0"/>
          </a:p>
          <a:p>
            <a:pPr marL="82296" indent="0">
              <a:buNone/>
            </a:pPr>
            <a:r>
              <a:rPr lang="ru-RU" sz="1200" b="1" dirty="0"/>
              <a:t>– Совет Федерации Федерального Собрания РФ, Государственная Дума Федерального Собрания РФ</a:t>
            </a:r>
            <a:r>
              <a:rPr lang="ru-RU" sz="1200" b="1" dirty="0" smtClean="0"/>
              <a:t>;</a:t>
            </a:r>
            <a:endParaRPr lang="ru-RU" sz="1200" b="1" dirty="0"/>
          </a:p>
          <a:p>
            <a:pPr marL="82296" indent="0">
              <a:buNone/>
            </a:pPr>
            <a:r>
              <a:rPr lang="ru-RU" sz="1200" b="1" dirty="0"/>
              <a:t>– Президент РФ, Администрация Президента РФ</a:t>
            </a:r>
            <a:r>
              <a:rPr lang="ru-RU" sz="1200" b="1" dirty="0" smtClean="0"/>
              <a:t>;</a:t>
            </a:r>
            <a:endParaRPr lang="ru-RU" sz="1200" b="1" dirty="0"/>
          </a:p>
          <a:p>
            <a:pPr marL="82296" indent="0">
              <a:buNone/>
            </a:pPr>
            <a:r>
              <a:rPr lang="ru-RU" sz="1200" b="1" dirty="0"/>
              <a:t>– Конституционный Суд РФ</a:t>
            </a:r>
            <a:r>
              <a:rPr lang="ru-RU" sz="1200" b="1" dirty="0" smtClean="0"/>
              <a:t>;</a:t>
            </a:r>
            <a:endParaRPr lang="ru-RU" sz="1200" b="1" dirty="0"/>
          </a:p>
          <a:p>
            <a:pPr marL="82296" indent="0">
              <a:buNone/>
            </a:pPr>
            <a:r>
              <a:rPr lang="ru-RU" sz="1200" b="1" dirty="0"/>
              <a:t>– Верховный Суд РФ</a:t>
            </a:r>
            <a:r>
              <a:rPr lang="ru-RU" sz="1200" b="1" dirty="0" smtClean="0"/>
              <a:t>;</a:t>
            </a:r>
            <a:endParaRPr lang="ru-RU" sz="1200" b="1" dirty="0"/>
          </a:p>
          <a:p>
            <a:pPr marL="82296" indent="0">
              <a:buNone/>
            </a:pPr>
            <a:r>
              <a:rPr lang="ru-RU" sz="1200" b="1" dirty="0"/>
              <a:t>– Высший Арбитражный Суд РФ</a:t>
            </a:r>
            <a:r>
              <a:rPr lang="ru-RU" sz="1200" b="1" dirty="0" smtClean="0"/>
              <a:t>;</a:t>
            </a:r>
            <a:endParaRPr lang="ru-RU" sz="1200" b="1" dirty="0"/>
          </a:p>
          <a:p>
            <a:pPr marL="82296" indent="0">
              <a:buNone/>
            </a:pPr>
            <a:r>
              <a:rPr lang="ru-RU" sz="1200" b="1" dirty="0"/>
              <a:t>– </a:t>
            </a:r>
            <a:r>
              <a:rPr lang="ru-RU" sz="1200" b="1" dirty="0" smtClean="0"/>
              <a:t>Правительство </a:t>
            </a:r>
            <a:r>
              <a:rPr lang="ru-RU" sz="1200" b="1" dirty="0"/>
              <a:t>РФ</a:t>
            </a:r>
            <a:r>
              <a:rPr lang="ru-RU" sz="1200" b="1" dirty="0" smtClean="0"/>
              <a:t>;</a:t>
            </a:r>
            <a:endParaRPr lang="ru-RU" sz="1200" b="1" dirty="0"/>
          </a:p>
          <a:p>
            <a:pPr marL="82296" indent="0">
              <a:buNone/>
            </a:pPr>
            <a:r>
              <a:rPr lang="ru-RU" sz="1200" b="1" dirty="0"/>
              <a:t>б) федеральные министерства, ведомства, комитеты; органы государственной власти субъектов РФ</a:t>
            </a:r>
            <a:r>
              <a:rPr lang="ru-RU" sz="1200" b="1" dirty="0" smtClean="0"/>
              <a:t>:</a:t>
            </a:r>
            <a:endParaRPr lang="ru-RU" sz="1200" b="1" dirty="0"/>
          </a:p>
          <a:p>
            <a:pPr marL="82296" indent="0">
              <a:buNone/>
            </a:pPr>
            <a:r>
              <a:rPr lang="ru-RU" sz="1200" b="1" dirty="0"/>
              <a:t>– органы представительной власти</a:t>
            </a:r>
            <a:r>
              <a:rPr lang="ru-RU" sz="1200" b="1" dirty="0" smtClean="0"/>
              <a:t>;</a:t>
            </a:r>
            <a:endParaRPr lang="ru-RU" sz="1200" b="1" dirty="0"/>
          </a:p>
          <a:p>
            <a:pPr marL="82296" indent="0">
              <a:buNone/>
            </a:pPr>
            <a:r>
              <a:rPr lang="ru-RU" sz="1200" b="1" dirty="0"/>
              <a:t>– органы исполнительной власти</a:t>
            </a:r>
            <a:r>
              <a:rPr lang="ru-RU" sz="1200" b="1" dirty="0" smtClean="0"/>
              <a:t>;</a:t>
            </a:r>
            <a:endParaRPr lang="ru-RU" sz="1200" b="1" dirty="0"/>
          </a:p>
          <a:p>
            <a:pPr marL="82296" indent="0">
              <a:buNone/>
            </a:pPr>
            <a:r>
              <a:rPr lang="ru-RU" sz="1200" b="1" dirty="0"/>
              <a:t>– органы судебной власти; органы местного самоуправления</a:t>
            </a:r>
            <a:r>
              <a:rPr lang="ru-RU" sz="900" dirty="0"/>
              <a:t>.</a:t>
            </a:r>
          </a:p>
        </p:txBody>
      </p:sp>
    </p:spTree>
    <p:extLst>
      <p:ext uri="{BB962C8B-B14F-4D97-AF65-F5344CB8AC3E}">
        <p14:creationId xmlns:p14="http://schemas.microsoft.com/office/powerpoint/2010/main" val="171257634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74638"/>
            <a:ext cx="7890080" cy="994122"/>
          </a:xfrm>
        </p:spPr>
        <p:txBody>
          <a:bodyPr>
            <a:noAutofit/>
          </a:bodyPr>
          <a:lstStyle/>
          <a:p>
            <a:r>
              <a:rPr lang="ru-RU" sz="2000" b="1" dirty="0"/>
              <a:t>Основными объектами обеспечения информационной безопасности Российской Федерации в общегосударственных информационных и телекоммуникационных системах являются:</a:t>
            </a:r>
            <a:br>
              <a:rPr lang="ru-RU" sz="2000" b="1" dirty="0"/>
            </a:br>
            <a:endParaRPr lang="ru-RU" sz="2000" b="1" dirty="0"/>
          </a:p>
        </p:txBody>
      </p:sp>
      <p:sp>
        <p:nvSpPr>
          <p:cNvPr id="3" name="Объект 2"/>
          <p:cNvSpPr>
            <a:spLocks noGrp="1"/>
          </p:cNvSpPr>
          <p:nvPr>
            <p:ph idx="1"/>
          </p:nvPr>
        </p:nvSpPr>
        <p:spPr>
          <a:xfrm>
            <a:off x="1435608" y="1196752"/>
            <a:ext cx="7498080" cy="5472608"/>
          </a:xfrm>
        </p:spPr>
        <p:txBody>
          <a:bodyPr>
            <a:normAutofit fontScale="62500" lnSpcReduction="20000"/>
          </a:bodyPr>
          <a:lstStyle/>
          <a:p>
            <a:pPr>
              <a:buFont typeface="Wingdings" pitchFamily="2" charset="2"/>
              <a:buChar char="§"/>
            </a:pPr>
            <a:r>
              <a:rPr lang="ru-RU" dirty="0" smtClean="0"/>
              <a:t>информационные </a:t>
            </a:r>
            <a:r>
              <a:rPr lang="ru-RU" dirty="0"/>
              <a:t>ресурсы, содержащие сведения, отнесенные к государственной тайне, и конфиденциальную информацию;</a:t>
            </a:r>
          </a:p>
          <a:p>
            <a:pPr>
              <a:buFont typeface="Wingdings" pitchFamily="2" charset="2"/>
              <a:buChar char="§"/>
            </a:pPr>
            <a:r>
              <a:rPr lang="ru-RU" dirty="0"/>
              <a:t>      средства и системы информатизации (средства вычислительной техники, информационно-вычислительные комплексы, сети и системы), программные средства (операционные системы, системы управления базами данных, другое общесистемное и прикладное программное обеспечение), автоматизированные системы управления, системы связи и передачи данных, осуществляющие прием, обработку, хранение и передачу информации ограниченного доступа, их информативные физические поля;</a:t>
            </a:r>
          </a:p>
          <a:p>
            <a:pPr>
              <a:buFont typeface="Wingdings" pitchFamily="2" charset="2"/>
              <a:buChar char="§"/>
            </a:pPr>
            <a:r>
              <a:rPr lang="ru-RU" dirty="0"/>
              <a:t>      технические средства и системы, обрабатывающие открытую информацию, но размещенные в помещениях, в которых обрабатывается информация ограниченного доступа, а также сами помещения, предназначенные для обработки такой информации;</a:t>
            </a:r>
          </a:p>
          <a:p>
            <a:pPr>
              <a:buFont typeface="Wingdings" pitchFamily="2" charset="2"/>
              <a:buChar char="§"/>
            </a:pPr>
            <a:r>
              <a:rPr lang="ru-RU" dirty="0"/>
              <a:t>      помещения, предназначенные для ведения закрытых переговоров, а также переговоров, в ходе которых оглашаются сведения ограниченного доступа.</a:t>
            </a:r>
          </a:p>
          <a:p>
            <a:pPr>
              <a:buFont typeface="Wingdings" pitchFamily="2" charset="2"/>
              <a:buChar char="§"/>
            </a:pPr>
            <a:endParaRPr lang="ru-RU" dirty="0"/>
          </a:p>
        </p:txBody>
      </p:sp>
    </p:spTree>
    <p:extLst>
      <p:ext uri="{BB962C8B-B14F-4D97-AF65-F5344CB8AC3E}">
        <p14:creationId xmlns:p14="http://schemas.microsoft.com/office/powerpoint/2010/main" val="210268779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916832"/>
            <a:ext cx="7498080" cy="2664296"/>
          </a:xfrm>
        </p:spPr>
        <p:txBody>
          <a:bodyPr>
            <a:noAutofit/>
          </a:bodyPr>
          <a:lstStyle/>
          <a:p>
            <a:pPr algn="ctr"/>
            <a:r>
              <a:rPr lang="ru-RU" sz="4000" b="1" dirty="0" smtClean="0"/>
              <a:t>3. Актуальность </a:t>
            </a:r>
            <a:r>
              <a:rPr lang="ru-RU" sz="4000" b="1" dirty="0"/>
              <a:t>вопросов ИБ и защиты информации (нужно ли защищать и зачем)</a:t>
            </a:r>
          </a:p>
        </p:txBody>
      </p:sp>
    </p:spTree>
    <p:extLst>
      <p:ext uri="{BB962C8B-B14F-4D97-AF65-F5344CB8AC3E}">
        <p14:creationId xmlns:p14="http://schemas.microsoft.com/office/powerpoint/2010/main" val="184759210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35608" y="116632"/>
            <a:ext cx="7498080" cy="6552728"/>
          </a:xfrm>
        </p:spPr>
        <p:txBody>
          <a:bodyPr>
            <a:normAutofit fontScale="85000" lnSpcReduction="20000"/>
          </a:bodyPr>
          <a:lstStyle/>
          <a:p>
            <a:pPr marL="82296" indent="0">
              <a:buNone/>
            </a:pPr>
            <a:r>
              <a:rPr lang="ru-RU" dirty="0"/>
              <a:t>Давно известно, что информация может быть настоящим сокровищем. Именно поэтому часто много усилий затрачивается как на ее охрану, так и на ее добывание. Информацию нужно защищать в тех случаях, когда есть опасения, что информация станет доступной посторонним, которые могут обратить ее во вред законному пользователю. </a:t>
            </a:r>
            <a:endParaRPr lang="ru-RU" dirty="0" smtClean="0"/>
          </a:p>
          <a:p>
            <a:pPr marL="82296" indent="0">
              <a:buNone/>
            </a:pPr>
            <a:endParaRPr lang="ru-RU" dirty="0"/>
          </a:p>
          <a:p>
            <a:pPr marL="82296" indent="0">
              <a:buNone/>
            </a:pPr>
            <a:r>
              <a:rPr lang="ru-RU" dirty="0"/>
              <a:t>Информация, которая нуждается в защите, возникает в самых разных жизненных ситуациях. В таких случаях говорят, что информация содержит тайну и является защищаемой, приватной, конфиденциальной, секретной. Для наиболее типичных ситуаций введены специальные понятия: государственная тайна, военная тайна, коммерческая тайна, юридическая тайна, врачебная тайна. </a:t>
            </a:r>
          </a:p>
        </p:txBody>
      </p:sp>
    </p:spTree>
    <p:extLst>
      <p:ext uri="{BB962C8B-B14F-4D97-AF65-F5344CB8AC3E}">
        <p14:creationId xmlns:p14="http://schemas.microsoft.com/office/powerpoint/2010/main" val="267053813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74638"/>
            <a:ext cx="7890080" cy="1282154"/>
          </a:xfrm>
        </p:spPr>
        <p:txBody>
          <a:bodyPr>
            <a:noAutofit/>
          </a:bodyPr>
          <a:lstStyle/>
          <a:p>
            <a:r>
              <a:rPr lang="ru-RU" sz="2000" dirty="0" smtClean="0"/>
              <a:t>И так, первая </a:t>
            </a:r>
            <a:r>
              <a:rPr lang="ru-RU" sz="2000" dirty="0"/>
              <a:t>и главная причина, на которую руководитель обращает внимание, — финансовый аспект. Но она далеко не единственная. Не менее критичны </a:t>
            </a:r>
            <a:r>
              <a:rPr lang="ru-RU" sz="2000" dirty="0" smtClean="0"/>
              <a:t>следующие </a:t>
            </a:r>
            <a:r>
              <a:rPr lang="ru-RU" sz="2000" dirty="0"/>
              <a:t>последствия утечек:</a:t>
            </a:r>
            <a:br>
              <a:rPr lang="ru-RU" sz="2000" dirty="0"/>
            </a:br>
            <a:endParaRPr lang="ru-RU" sz="2000" dirty="0"/>
          </a:p>
        </p:txBody>
      </p:sp>
      <p:sp>
        <p:nvSpPr>
          <p:cNvPr id="3" name="Объект 2"/>
          <p:cNvSpPr>
            <a:spLocks noGrp="1"/>
          </p:cNvSpPr>
          <p:nvPr>
            <p:ph idx="1"/>
          </p:nvPr>
        </p:nvSpPr>
        <p:spPr>
          <a:xfrm>
            <a:off x="1331640" y="1844824"/>
            <a:ext cx="7498080" cy="4800600"/>
          </a:xfrm>
        </p:spPr>
        <p:txBody>
          <a:bodyPr>
            <a:normAutofit fontScale="85000" lnSpcReduction="10000"/>
          </a:bodyPr>
          <a:lstStyle/>
          <a:p>
            <a:pPr marL="82296" indent="0">
              <a:buNone/>
            </a:pPr>
            <a:r>
              <a:rPr lang="ru-RU" dirty="0" smtClean="0"/>
              <a:t>• </a:t>
            </a:r>
            <a:r>
              <a:rPr lang="ru-RU" dirty="0"/>
              <a:t>ухудшение имиджа компании;</a:t>
            </a:r>
          </a:p>
          <a:p>
            <a:pPr marL="82296" indent="0">
              <a:buNone/>
            </a:pPr>
            <a:r>
              <a:rPr lang="ru-RU" dirty="0"/>
              <a:t>• утрата технологических секретов;</a:t>
            </a:r>
          </a:p>
          <a:p>
            <a:pPr marL="82296" indent="0">
              <a:buNone/>
            </a:pPr>
            <a:r>
              <a:rPr lang="ru-RU" dirty="0"/>
              <a:t>• ослабление позиций в конкурентной борьбе;</a:t>
            </a:r>
          </a:p>
          <a:p>
            <a:pPr marL="82296" indent="0">
              <a:buNone/>
            </a:pPr>
            <a:r>
              <a:rPr lang="ru-RU" dirty="0"/>
              <a:t>•  необходимость затрат на устранение последствий </a:t>
            </a:r>
            <a:r>
              <a:rPr lang="ru-RU" dirty="0" smtClean="0"/>
              <a:t>утечки</a:t>
            </a:r>
            <a:r>
              <a:rPr lang="ru-RU" dirty="0"/>
              <a:t>;</a:t>
            </a:r>
          </a:p>
          <a:p>
            <a:pPr marL="82296" indent="0">
              <a:buNone/>
            </a:pPr>
            <a:r>
              <a:rPr lang="ru-RU" dirty="0"/>
              <a:t>•  судебные иски, поданные клиентами против компании;</a:t>
            </a:r>
          </a:p>
          <a:p>
            <a:pPr marL="82296" indent="0">
              <a:buNone/>
            </a:pPr>
            <a:r>
              <a:rPr lang="ru-RU" dirty="0"/>
              <a:t>• санкции контролирующих органов;</a:t>
            </a:r>
          </a:p>
          <a:p>
            <a:pPr marL="82296" indent="0">
              <a:buNone/>
            </a:pPr>
            <a:r>
              <a:rPr lang="ru-RU" dirty="0"/>
              <a:t>• увольнение сотрудников;</a:t>
            </a:r>
          </a:p>
          <a:p>
            <a:pPr marL="82296" indent="0">
              <a:buNone/>
            </a:pPr>
            <a:r>
              <a:rPr lang="ru-RU" dirty="0"/>
              <a:t>• снижение числа новых и отток существующих клиентов.</a:t>
            </a:r>
          </a:p>
          <a:p>
            <a:pPr marL="82296" indent="0">
              <a:buNone/>
            </a:pPr>
            <a:endParaRPr lang="ru-RU" dirty="0"/>
          </a:p>
        </p:txBody>
      </p:sp>
    </p:spTree>
    <p:extLst>
      <p:ext uri="{BB962C8B-B14F-4D97-AF65-F5344CB8AC3E}">
        <p14:creationId xmlns:p14="http://schemas.microsoft.com/office/powerpoint/2010/main" val="141562478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35608" y="260648"/>
            <a:ext cx="7498080" cy="6408712"/>
          </a:xfrm>
        </p:spPr>
        <p:txBody>
          <a:bodyPr>
            <a:normAutofit fontScale="62500" lnSpcReduction="20000"/>
          </a:bodyPr>
          <a:lstStyle/>
          <a:p>
            <a:pPr marL="82296" indent="0">
              <a:buNone/>
            </a:pPr>
            <a:r>
              <a:rPr lang="ru-RU" dirty="0"/>
              <a:t>Безусловно, никто не захочет продолжать сотрудничать с банком, если любой человек «с улицы» будет иметь доступ к персональной информации по всем счетам и переводам</a:t>
            </a:r>
            <a:r>
              <a:rPr lang="ru-RU" dirty="0" smtClean="0"/>
              <a:t>.</a:t>
            </a:r>
          </a:p>
          <a:p>
            <a:pPr marL="82296" indent="0">
              <a:buNone/>
            </a:pPr>
            <a:endParaRPr lang="ru-RU" dirty="0"/>
          </a:p>
          <a:p>
            <a:pPr marL="82296" indent="0">
              <a:buNone/>
            </a:pPr>
            <a:r>
              <a:rPr lang="ru-RU" dirty="0"/>
              <a:t>Из года в год средний ущерб от информационной «утечки» возрастает. Признанным экспертом в области отслеживания и анализа подобных инцидентов </a:t>
            </a:r>
            <a:r>
              <a:rPr lang="ru-RU" dirty="0" smtClean="0"/>
              <a:t>является </a:t>
            </a:r>
            <a:r>
              <a:rPr lang="ru-RU" dirty="0" err="1"/>
              <a:t>Ponemon</a:t>
            </a:r>
            <a:r>
              <a:rPr lang="ru-RU" dirty="0"/>
              <a:t> </a:t>
            </a:r>
            <a:r>
              <a:rPr lang="ru-RU" dirty="0" err="1"/>
              <a:t>Institute</a:t>
            </a:r>
            <a:r>
              <a:rPr lang="ru-RU" dirty="0"/>
              <a:t>. По данным этой организации, в 2010  году «стоимость» одной утечки приблизилась к 3 млн фунтов стерлингов. Кстати, буквально два–три  года назад она составляла 2 млн</a:t>
            </a:r>
            <a:r>
              <a:rPr lang="ru-RU" dirty="0" smtClean="0"/>
              <a:t>. Исходя </a:t>
            </a:r>
            <a:r>
              <a:rPr lang="ru-RU" dirty="0"/>
              <a:t>из этого, руководитель должен принять одно из самых важных решений — о необходимости защиты данных. Кому-то этот постулат может показаться настолько очевидным, что и обсуждать здесь вроде бы нечего. Тем не менее, практика показывает, что хорошего специалиста по информационной безопасности, как и хорошего системного администратора, руководство со временем начинает воспринимать как «дармоеда»: мол, сидит, ничего не делает, да еще и прибавку к зарплате требует. Но не следует недооценивать роль IТ-специалиста в компании. Ведь именно он является тем «инструментом», с помощью которого минимизируются все риски и издержки, грозящие предприятию в случае утечки конфиденциальных сведений</a:t>
            </a:r>
            <a:r>
              <a:rPr lang="ru-RU" dirty="0" smtClean="0"/>
              <a:t>. Итак</a:t>
            </a:r>
            <a:r>
              <a:rPr lang="ru-RU" dirty="0"/>
              <a:t>, будем считать, что оснований для защиты информации у нас достаточно и с вопросом «Зачем?» мы разобрались. </a:t>
            </a:r>
          </a:p>
          <a:p>
            <a:endParaRPr lang="ru-RU" dirty="0"/>
          </a:p>
        </p:txBody>
      </p:sp>
    </p:spTree>
    <p:extLst>
      <p:ext uri="{BB962C8B-B14F-4D97-AF65-F5344CB8AC3E}">
        <p14:creationId xmlns:p14="http://schemas.microsoft.com/office/powerpoint/2010/main" val="253034197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124744"/>
            <a:ext cx="7992888" cy="3960440"/>
          </a:xfrm>
        </p:spPr>
        <p:txBody>
          <a:bodyPr>
            <a:normAutofit fontScale="90000"/>
          </a:bodyPr>
          <a:lstStyle/>
          <a:p>
            <a:pPr algn="ctr"/>
            <a:r>
              <a:rPr lang="ru-RU" b="1" dirty="0" smtClean="0"/>
              <a:t>4.Понятие </a:t>
            </a:r>
            <a:r>
              <a:rPr lang="ru-RU" b="1" dirty="0"/>
              <a:t>нарушителей(злоумышленников) ИБ, группы внешних и внутренних нарушителей, классификация по уровню возможностей нарушителей. </a:t>
            </a:r>
          </a:p>
        </p:txBody>
      </p:sp>
    </p:spTree>
    <p:extLst>
      <p:ext uri="{BB962C8B-B14F-4D97-AF65-F5344CB8AC3E}">
        <p14:creationId xmlns:p14="http://schemas.microsoft.com/office/powerpoint/2010/main" val="427964987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9632" y="260648"/>
            <a:ext cx="7674056" cy="6408712"/>
          </a:xfrm>
        </p:spPr>
        <p:txBody>
          <a:bodyPr>
            <a:normAutofit fontScale="92500" lnSpcReduction="20000"/>
          </a:bodyPr>
          <a:lstStyle/>
          <a:p>
            <a:pPr marL="82296" indent="0">
              <a:buNone/>
            </a:pPr>
            <a:r>
              <a:rPr lang="ru-RU" dirty="0" smtClean="0"/>
              <a:t>       Под </a:t>
            </a:r>
            <a:r>
              <a:rPr lang="ru-RU" dirty="0"/>
              <a:t>нарушителем в общем виде можно рассматривать лицо или группу лиц, которые в результате предумышленных или непредумышленных действий обеспечивает реализацию угроз информационной безопасности. </a:t>
            </a:r>
            <a:endParaRPr lang="ru-RU" dirty="0" smtClean="0"/>
          </a:p>
          <a:p>
            <a:pPr marL="82296" indent="0">
              <a:buNone/>
            </a:pPr>
            <a:r>
              <a:rPr lang="ru-RU" dirty="0" smtClean="0"/>
              <a:t>       С </a:t>
            </a:r>
            <a:r>
              <a:rPr lang="ru-RU" dirty="0"/>
              <a:t>точки зрения наличия права постоянного или разового доступа в контролируемую зону нарушители могут подразделяться на два типа:</a:t>
            </a:r>
          </a:p>
          <a:p>
            <a:r>
              <a:rPr lang="ru-RU" dirty="0"/>
              <a:t>нарушители, не имеющие права доступа в контролируемую зону территории (помещения) — внешние нарушители;</a:t>
            </a:r>
          </a:p>
          <a:p>
            <a:r>
              <a:rPr lang="ru-RU" dirty="0"/>
              <a:t>нарушители, имеющие право доступа в контролируемую зону территории (помещения) — внутренние нарушители.</a:t>
            </a:r>
          </a:p>
        </p:txBody>
      </p:sp>
    </p:spTree>
    <p:extLst>
      <p:ext uri="{BB962C8B-B14F-4D97-AF65-F5344CB8AC3E}">
        <p14:creationId xmlns:p14="http://schemas.microsoft.com/office/powerpoint/2010/main" val="112385860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pPr marL="82296" indent="0">
              <a:buNone/>
            </a:pPr>
            <a:r>
              <a:rPr lang="ru-RU" dirty="0"/>
              <a:t>Нарушитель -  это лицо, предпринявшее попытку выполнения запрещенных операций (действий) по ошибке, незнанию или осознанно со злым умыслом (из корыстных интересов) или без такового (ради игры или удовольствия, с целью самоутверждения и т.п.) и использующее для этого различные возможности, методы и средства</a:t>
            </a:r>
          </a:p>
        </p:txBody>
      </p:sp>
    </p:spTree>
    <p:extLst>
      <p:ext uri="{BB962C8B-B14F-4D97-AF65-F5344CB8AC3E}">
        <p14:creationId xmlns:p14="http://schemas.microsoft.com/office/powerpoint/2010/main" val="330321933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16632"/>
            <a:ext cx="7746064" cy="1301006"/>
          </a:xfrm>
        </p:spPr>
        <p:txBody>
          <a:bodyPr>
            <a:normAutofit/>
          </a:bodyPr>
          <a:lstStyle/>
          <a:p>
            <a:r>
              <a:rPr lang="ru-RU" sz="2000" b="1" dirty="0"/>
              <a:t>При рассмотрении нарушителей необходимо разделить их на группы по </a:t>
            </a:r>
            <a:r>
              <a:rPr lang="ru-RU" sz="2000" b="1" dirty="0" smtClean="0"/>
              <a:t>возможностям </a:t>
            </a:r>
            <a:r>
              <a:rPr lang="ru-RU" sz="2000" b="1" dirty="0"/>
              <a:t>воздействия на его компоненты. Групп нарушителей две</a:t>
            </a:r>
            <a:r>
              <a:rPr lang="ru-RU" sz="2000" dirty="0"/>
              <a:t>:</a:t>
            </a:r>
            <a:r>
              <a:rPr lang="ru-RU" sz="2700" dirty="0"/>
              <a:t> </a:t>
            </a:r>
            <a:endParaRPr lang="ru-RU" dirty="0"/>
          </a:p>
        </p:txBody>
      </p:sp>
      <p:sp>
        <p:nvSpPr>
          <p:cNvPr id="3" name="Объект 2"/>
          <p:cNvSpPr>
            <a:spLocks noGrp="1"/>
          </p:cNvSpPr>
          <p:nvPr>
            <p:ph idx="1"/>
          </p:nvPr>
        </p:nvSpPr>
        <p:spPr/>
        <p:txBody>
          <a:bodyPr>
            <a:normAutofit fontScale="92500" lnSpcReduction="10000"/>
          </a:bodyPr>
          <a:lstStyle/>
          <a:p>
            <a:r>
              <a:rPr lang="ru-RU" dirty="0" smtClean="0"/>
              <a:t>внешние </a:t>
            </a:r>
            <a:r>
              <a:rPr lang="ru-RU" dirty="0"/>
              <a:t>нарушители (группа О) – физические лица, не обладающие правами доступа внутрь контролируемой зоны и соответственно не имеющие возможности прямого воздействия на компоненты </a:t>
            </a:r>
            <a:r>
              <a:rPr lang="ru-RU" dirty="0" smtClean="0"/>
              <a:t>информации; </a:t>
            </a:r>
            <a:endParaRPr lang="ru-RU" dirty="0"/>
          </a:p>
          <a:p>
            <a:r>
              <a:rPr lang="ru-RU" dirty="0"/>
              <a:t> внутренние нарушители (группа И) – физические лица, обладающие правами доступа внутрь контролируемой зоны и соответственно имеющие доступ к техническим средствам </a:t>
            </a:r>
            <a:r>
              <a:rPr lang="ru-RU" dirty="0" smtClean="0"/>
              <a:t>информации.</a:t>
            </a:r>
            <a:endParaRPr lang="ru-RU" dirty="0"/>
          </a:p>
        </p:txBody>
      </p:sp>
    </p:spTree>
    <p:extLst>
      <p:ext uri="{BB962C8B-B14F-4D97-AF65-F5344CB8AC3E}">
        <p14:creationId xmlns:p14="http://schemas.microsoft.com/office/powerpoint/2010/main" val="276065838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Классификация нарушителей по уровню возможностей</a:t>
            </a:r>
          </a:p>
        </p:txBody>
      </p:sp>
      <p:sp>
        <p:nvSpPr>
          <p:cNvPr id="3" name="Объект 2"/>
          <p:cNvSpPr>
            <a:spLocks noGrp="1"/>
          </p:cNvSpPr>
          <p:nvPr>
            <p:ph idx="1"/>
          </p:nvPr>
        </p:nvSpPr>
        <p:spPr/>
        <p:txBody>
          <a:bodyPr>
            <a:normAutofit fontScale="62500" lnSpcReduction="20000"/>
          </a:bodyPr>
          <a:lstStyle/>
          <a:p>
            <a:pPr marL="82296" indent="0">
              <a:buNone/>
            </a:pPr>
            <a:endParaRPr lang="ru-RU" dirty="0" smtClean="0"/>
          </a:p>
          <a:p>
            <a:pPr marL="82296" indent="0">
              <a:buNone/>
            </a:pPr>
            <a:r>
              <a:rPr lang="ru-RU" dirty="0" smtClean="0"/>
              <a:t>1</a:t>
            </a:r>
            <a:r>
              <a:rPr lang="ru-RU" dirty="0"/>
              <a:t>) применяет методы социальной инженерии: манипуляцию, </a:t>
            </a:r>
            <a:r>
              <a:rPr lang="ru-RU" dirty="0" smtClean="0"/>
              <a:t>нейролингвистическое </a:t>
            </a:r>
            <a:r>
              <a:rPr lang="ru-RU" dirty="0"/>
              <a:t>программирование, подкуп, шантаж;</a:t>
            </a:r>
          </a:p>
          <a:p>
            <a:pPr marL="82296" indent="0">
              <a:buNone/>
            </a:pPr>
            <a:r>
              <a:rPr lang="ru-RU" dirty="0"/>
              <a:t>2) применяет пассивные средства: технические средства перехвата без модификации компонентов системы, например закладки между разъемом для клавиатуры и проводом от нее; </a:t>
            </a:r>
          </a:p>
          <a:p>
            <a:pPr marL="82296" indent="0">
              <a:buNone/>
            </a:pPr>
            <a:r>
              <a:rPr lang="ru-RU" dirty="0"/>
              <a:t>3) использует только штатные средства и </a:t>
            </a:r>
            <a:r>
              <a:rPr lang="ru-RU" dirty="0" smtClean="0"/>
              <a:t>недостатки системы </a:t>
            </a:r>
            <a:r>
              <a:rPr lang="ru-RU" dirty="0"/>
              <a:t>защиты </a:t>
            </a:r>
            <a:r>
              <a:rPr lang="ru-RU" dirty="0" smtClean="0"/>
              <a:t>информации (СЗИ) </a:t>
            </a:r>
            <a:r>
              <a:rPr lang="ru-RU" dirty="0"/>
              <a:t>для ее преодоления (несанкционированные действия с использованием разрешенных средств), а также компактные носители информации, которые могут быть скрытно пронесены через посты безопасности;</a:t>
            </a:r>
          </a:p>
          <a:p>
            <a:pPr marL="82296" indent="0">
              <a:buNone/>
            </a:pPr>
            <a:r>
              <a:rPr lang="ru-RU" dirty="0"/>
              <a:t>4) применяет методы и средства активного воздействия: модификация и подключение дополнительных технических устройств, подключение к каннам связи, внедрение программных и аппаратных закладок, использование специальных инструментов и технологических программ.</a:t>
            </a:r>
          </a:p>
        </p:txBody>
      </p:sp>
    </p:spTree>
    <p:extLst>
      <p:ext uri="{BB962C8B-B14F-4D97-AF65-F5344CB8AC3E}">
        <p14:creationId xmlns:p14="http://schemas.microsoft.com/office/powerpoint/2010/main" val="29351357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403648" y="1700808"/>
            <a:ext cx="7498080" cy="3024336"/>
          </a:xfrm>
        </p:spPr>
        <p:txBody>
          <a:bodyPr>
            <a:normAutofit/>
          </a:bodyPr>
          <a:lstStyle/>
          <a:p>
            <a:r>
              <a:rPr lang="ru-RU" b="1" dirty="0" smtClean="0"/>
              <a:t>5.Угрозы </a:t>
            </a:r>
            <a:r>
              <a:rPr lang="ru-RU" b="1" dirty="0"/>
              <a:t>ИБ: понятие угрозы, классические </a:t>
            </a:r>
            <a:r>
              <a:rPr lang="ru-RU" b="1" dirty="0" smtClean="0"/>
              <a:t>угрозы, особенности </a:t>
            </a:r>
            <a:r>
              <a:rPr lang="ru-RU" b="1" dirty="0"/>
              <a:t>и примеры их реализации.</a:t>
            </a:r>
          </a:p>
        </p:txBody>
      </p:sp>
    </p:spTree>
    <p:extLst>
      <p:ext uri="{BB962C8B-B14F-4D97-AF65-F5344CB8AC3E}">
        <p14:creationId xmlns:p14="http://schemas.microsoft.com/office/powerpoint/2010/main" val="1100174020"/>
      </p:ext>
    </p:extLst>
  </p:cSld>
  <p:clrMapOvr>
    <a:masterClrMapping/>
  </p:clrMapOvr>
  <p:transition spd="slow">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Угрозы информационной безопасности</a:t>
            </a:r>
          </a:p>
        </p:txBody>
      </p:sp>
      <p:sp>
        <p:nvSpPr>
          <p:cNvPr id="3" name="Объект 2"/>
          <p:cNvSpPr>
            <a:spLocks noGrp="1"/>
          </p:cNvSpPr>
          <p:nvPr>
            <p:ph idx="1"/>
          </p:nvPr>
        </p:nvSpPr>
        <p:spPr/>
        <p:txBody>
          <a:bodyPr>
            <a:normAutofit lnSpcReduction="10000"/>
          </a:bodyPr>
          <a:lstStyle/>
          <a:p>
            <a:pPr marL="82296" indent="0">
              <a:buNone/>
            </a:pPr>
            <a:r>
              <a:rPr lang="ru-RU" dirty="0"/>
              <a:t>Под угрозой в национальном стандарте </a:t>
            </a:r>
            <a:r>
              <a:rPr lang="ru-RU" dirty="0" smtClean="0"/>
              <a:t>понимается </a:t>
            </a:r>
            <a:r>
              <a:rPr lang="ru-RU" dirty="0"/>
              <a:t>потенциальная причина инцидента, способного нанести ущерб системе или организации</a:t>
            </a:r>
            <a:r>
              <a:rPr lang="ru-RU" dirty="0" smtClean="0"/>
              <a:t>.</a:t>
            </a:r>
          </a:p>
          <a:p>
            <a:pPr marL="82296" indent="0">
              <a:buNone/>
            </a:pPr>
            <a:r>
              <a:rPr lang="ru-RU" dirty="0"/>
              <a:t>Угроза безопасности информации — потенциально возможное воздействие на </a:t>
            </a:r>
            <a:r>
              <a:rPr lang="ru-RU" dirty="0" smtClean="0"/>
              <a:t>информацию</a:t>
            </a:r>
            <a:r>
              <a:rPr lang="ru-RU" dirty="0"/>
              <a:t>, которое прямо или </a:t>
            </a:r>
            <a:r>
              <a:rPr lang="ru-RU" dirty="0" smtClean="0"/>
              <a:t>косвенно </a:t>
            </a:r>
            <a:r>
              <a:rPr lang="ru-RU" dirty="0"/>
              <a:t>может нанести урон пользователям или владельцам </a:t>
            </a:r>
            <a:r>
              <a:rPr lang="ru-RU" dirty="0" smtClean="0"/>
              <a:t>информации </a:t>
            </a:r>
            <a:r>
              <a:rPr lang="ru-RU" dirty="0"/>
              <a:t>(компьютерной системы).</a:t>
            </a:r>
            <a:endParaRPr lang="ru-RU" dirty="0" smtClean="0"/>
          </a:p>
          <a:p>
            <a:pPr marL="82296" indent="0">
              <a:buNone/>
            </a:pPr>
            <a:endParaRPr lang="ru-RU" dirty="0"/>
          </a:p>
        </p:txBody>
      </p:sp>
    </p:spTree>
    <p:extLst>
      <p:ext uri="{BB962C8B-B14F-4D97-AF65-F5344CB8AC3E}">
        <p14:creationId xmlns:p14="http://schemas.microsoft.com/office/powerpoint/2010/main" val="2649682246"/>
      </p:ext>
    </p:extLst>
  </p:cSld>
  <p:clrMapOvr>
    <a:masterClrMapping/>
  </p:clrMapOvr>
  <p:transition spd="slow">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274638"/>
            <a:ext cx="7674056" cy="850106"/>
          </a:xfrm>
        </p:spPr>
        <p:txBody>
          <a:bodyPr>
            <a:normAutofit fontScale="90000"/>
          </a:bodyPr>
          <a:lstStyle/>
          <a:p>
            <a:pPr algn="ctr"/>
            <a:r>
              <a:rPr lang="ru-RU" sz="2700" b="1" dirty="0" smtClean="0"/>
              <a:t>Виды </a:t>
            </a:r>
            <a:r>
              <a:rPr lang="ru-RU" sz="2700" b="1" dirty="0"/>
              <a:t>угроз информационной безопасности Российской </a:t>
            </a:r>
            <a:r>
              <a:rPr lang="ru-RU" sz="2700" b="1" dirty="0" smtClean="0"/>
              <a:t>Федерации</a:t>
            </a:r>
            <a:endParaRPr lang="ru-RU" dirty="0"/>
          </a:p>
        </p:txBody>
      </p:sp>
      <p:sp>
        <p:nvSpPr>
          <p:cNvPr id="3" name="Объект 2"/>
          <p:cNvSpPr>
            <a:spLocks noGrp="1"/>
          </p:cNvSpPr>
          <p:nvPr>
            <p:ph idx="1"/>
          </p:nvPr>
        </p:nvSpPr>
        <p:spPr>
          <a:xfrm>
            <a:off x="1435608" y="1447800"/>
            <a:ext cx="7498080" cy="5149552"/>
          </a:xfrm>
        </p:spPr>
        <p:txBody>
          <a:bodyPr>
            <a:normAutofit fontScale="62500" lnSpcReduction="20000"/>
          </a:bodyPr>
          <a:lstStyle/>
          <a:p>
            <a:pPr marL="82296" indent="0">
              <a:buNone/>
            </a:pPr>
            <a:r>
              <a:rPr lang="ru-RU" dirty="0" smtClean="0"/>
              <a:t>По </a:t>
            </a:r>
            <a:r>
              <a:rPr lang="ru-RU" dirty="0"/>
              <a:t>своей общей направленности угрозы информационной безопасности Российской Федерации подразделяются на следующие виды:</a:t>
            </a:r>
          </a:p>
          <a:p>
            <a:r>
              <a:rPr lang="ru-RU" dirty="0"/>
              <a:t>      угрозы конституционным правам и свободам человека и гражданина в области духовной жизни и информационной деятельности, индивидуальному, групповому и общественному сознанию, духовному возрождению России;</a:t>
            </a:r>
          </a:p>
          <a:p>
            <a:r>
              <a:rPr lang="ru-RU" dirty="0"/>
              <a:t>      угрозы информационному обеспечению государственной политики Российской Федерации;</a:t>
            </a:r>
          </a:p>
          <a:p>
            <a:r>
              <a:rPr lang="ru-RU" dirty="0"/>
              <a:t>      угрозы развитию отечественной индустрии информации, включая индустрию средств информатизации, телекоммуникации и связи, обеспечению потребностей внутреннего рынка в ее продукции и выходу этой продукции на мировой рынок, а также обеспечению накопления, сохранности и эффективного использования отечественных информационных ресурсов;</a:t>
            </a:r>
          </a:p>
          <a:p>
            <a:r>
              <a:rPr lang="ru-RU" dirty="0"/>
              <a:t>      угрозы безопасности информационных и телекоммуникационных средств и систем, как уже развернутых, так и создаваемых на территории России.</a:t>
            </a:r>
          </a:p>
        </p:txBody>
      </p:sp>
    </p:spTree>
    <p:extLst>
      <p:ext uri="{BB962C8B-B14F-4D97-AF65-F5344CB8AC3E}">
        <p14:creationId xmlns:p14="http://schemas.microsoft.com/office/powerpoint/2010/main" val="4262566779"/>
      </p:ext>
    </p:extLst>
  </p:cSld>
  <p:clrMapOvr>
    <a:masterClrMapping/>
  </p:clrMapOvr>
  <p:transition spd="slow">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88640"/>
            <a:ext cx="7498080" cy="1800200"/>
          </a:xfrm>
        </p:spPr>
        <p:txBody>
          <a:bodyPr>
            <a:noAutofit/>
          </a:bodyPr>
          <a:lstStyle/>
          <a:p>
            <a:pPr algn="ctr"/>
            <a:r>
              <a:rPr lang="ru-RU" sz="2800" dirty="0"/>
              <a:t>В </a:t>
            </a:r>
            <a:r>
              <a:rPr lang="ru-RU" sz="2800" dirty="0" smtClean="0"/>
              <a:t>безопасности </a:t>
            </a:r>
            <a:r>
              <a:rPr lang="ru-RU" sz="2800" dirty="0"/>
              <a:t>информации различают три классические угрозы безопасности информации.</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2420888"/>
            <a:ext cx="7806557" cy="2994446"/>
          </a:xfrm>
        </p:spPr>
      </p:pic>
    </p:spTree>
    <p:extLst>
      <p:ext uri="{BB962C8B-B14F-4D97-AF65-F5344CB8AC3E}">
        <p14:creationId xmlns:p14="http://schemas.microsoft.com/office/powerpoint/2010/main" val="30816980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35608" y="260648"/>
            <a:ext cx="7498080" cy="6408712"/>
          </a:xfrm>
        </p:spPr>
        <p:txBody>
          <a:bodyPr>
            <a:normAutofit fontScale="62500" lnSpcReduction="20000"/>
          </a:bodyPr>
          <a:lstStyle/>
          <a:p>
            <a:r>
              <a:rPr lang="ru-RU" dirty="0"/>
              <a:t>У</a:t>
            </a:r>
            <a:r>
              <a:rPr lang="ru-RU" dirty="0" smtClean="0"/>
              <a:t>гроза </a:t>
            </a:r>
            <a:r>
              <a:rPr lang="ru-RU" dirty="0"/>
              <a:t>конфиденциальности состоит в нарушении установленных ограничений на доступ к информации. </a:t>
            </a:r>
            <a:endParaRPr lang="ru-RU" dirty="0" smtClean="0"/>
          </a:p>
          <a:p>
            <a:r>
              <a:rPr lang="ru-RU" dirty="0" smtClean="0"/>
              <a:t>Угроза </a:t>
            </a:r>
            <a:r>
              <a:rPr lang="ru-RU" dirty="0"/>
              <a:t>целостности — </a:t>
            </a:r>
            <a:r>
              <a:rPr lang="ru-RU" dirty="0" smtClean="0"/>
              <a:t>несанкционированное </a:t>
            </a:r>
            <a:r>
              <a:rPr lang="ru-RU" dirty="0"/>
              <a:t>изменение информации. </a:t>
            </a:r>
            <a:endParaRPr lang="ru-RU" dirty="0" smtClean="0"/>
          </a:p>
          <a:p>
            <a:r>
              <a:rPr lang="ru-RU" dirty="0" smtClean="0"/>
              <a:t>Угроза </a:t>
            </a:r>
            <a:r>
              <a:rPr lang="ru-RU" dirty="0"/>
              <a:t>доступности информации </a:t>
            </a:r>
            <a:r>
              <a:rPr lang="ru-RU" dirty="0" smtClean="0"/>
              <a:t>осуществляется</a:t>
            </a:r>
            <a:r>
              <a:rPr lang="ru-RU" dirty="0"/>
              <a:t>, когда </a:t>
            </a:r>
            <a:r>
              <a:rPr lang="ru-RU" dirty="0" err="1" smtClean="0"/>
              <a:t>несанкционированно</a:t>
            </a:r>
            <a:r>
              <a:rPr lang="ru-RU" dirty="0" smtClean="0"/>
              <a:t> </a:t>
            </a:r>
            <a:r>
              <a:rPr lang="ru-RU" dirty="0"/>
              <a:t>блокируется доступ к </a:t>
            </a:r>
            <a:r>
              <a:rPr lang="ru-RU" dirty="0" smtClean="0"/>
              <a:t>информации </a:t>
            </a:r>
            <a:r>
              <a:rPr lang="ru-RU" dirty="0"/>
              <a:t>(блокирование может быть постоянным или на некоторое время, достаточное, чтобы информация стала бесполезной). </a:t>
            </a:r>
            <a:endParaRPr lang="ru-RU" dirty="0" smtClean="0"/>
          </a:p>
          <a:p>
            <a:pPr marL="82296" indent="0">
              <a:buNone/>
            </a:pPr>
            <a:r>
              <a:rPr lang="ru-RU" dirty="0" smtClean="0"/>
              <a:t>Кроме </a:t>
            </a:r>
            <a:r>
              <a:rPr lang="ru-RU" dirty="0"/>
              <a:t>перечисленных угроз выделяют еще одну угрозу, </a:t>
            </a:r>
            <a:r>
              <a:rPr lang="ru-RU" dirty="0" smtClean="0"/>
              <a:t>реализация </a:t>
            </a:r>
            <a:r>
              <a:rPr lang="ru-RU" dirty="0"/>
              <a:t>которой, как правило, предшествует реализации любой из классических угроз.— преодоление защиты компьютерной системы, </a:t>
            </a:r>
            <a:r>
              <a:rPr lang="ru-RU" dirty="0" smtClean="0"/>
              <a:t>выявление </a:t>
            </a:r>
            <a:r>
              <a:rPr lang="ru-RU" dirty="0"/>
              <a:t>параметров, функций и свойств ее системы безопасности</a:t>
            </a:r>
            <a:r>
              <a:rPr lang="ru-RU" dirty="0" smtClean="0"/>
              <a:t>.</a:t>
            </a:r>
            <a:endParaRPr lang="ru-RU" dirty="0"/>
          </a:p>
          <a:p>
            <a:pPr marL="82296" indent="0">
              <a:buNone/>
            </a:pPr>
            <a:endParaRPr lang="ru-RU" dirty="0" smtClean="0"/>
          </a:p>
          <a:p>
            <a:pPr marL="82296" indent="0">
              <a:buNone/>
            </a:pPr>
            <a:r>
              <a:rPr lang="ru-RU" dirty="0" smtClean="0"/>
              <a:t>Кроме </a:t>
            </a:r>
            <a:r>
              <a:rPr lang="ru-RU" dirty="0"/>
              <a:t>этого классификацию угроз можно проводить по ряду других базовых признаков, например:</a:t>
            </a:r>
          </a:p>
          <a:p>
            <a:r>
              <a:rPr lang="ru-RU" dirty="0"/>
              <a:t>по природе возникновения;</a:t>
            </a:r>
          </a:p>
          <a:p>
            <a:r>
              <a:rPr lang="ru-RU" dirty="0"/>
              <a:t>по степени преднамеренности проявления;</a:t>
            </a:r>
          </a:p>
          <a:p>
            <a:r>
              <a:rPr lang="ru-RU" dirty="0"/>
              <a:t>по непосредственному источнику угроз;</a:t>
            </a:r>
          </a:p>
          <a:p>
            <a:r>
              <a:rPr lang="ru-RU" dirty="0"/>
              <a:t>по положению источника угроз;</a:t>
            </a:r>
          </a:p>
          <a:p>
            <a:r>
              <a:rPr lang="ru-RU" dirty="0"/>
              <a:t>по степени зависимости от активности АС;</a:t>
            </a:r>
          </a:p>
          <a:p>
            <a:r>
              <a:rPr lang="ru-RU" dirty="0"/>
              <a:t>степени воздействия на АС и т.п</a:t>
            </a:r>
            <a:r>
              <a:rPr lang="ru-RU" dirty="0" smtClean="0"/>
              <a:t>.</a:t>
            </a:r>
            <a:endParaRPr lang="ru-RU" dirty="0"/>
          </a:p>
        </p:txBody>
      </p:sp>
    </p:spTree>
    <p:extLst>
      <p:ext uri="{BB962C8B-B14F-4D97-AF65-F5344CB8AC3E}">
        <p14:creationId xmlns:p14="http://schemas.microsoft.com/office/powerpoint/2010/main" val="977960907"/>
      </p:ext>
    </p:extLst>
  </p:cSld>
  <p:clrMapOvr>
    <a:masterClrMapping/>
  </p:clrMapOvr>
  <p:transition spd="slow">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74638"/>
            <a:ext cx="7992888" cy="1143000"/>
          </a:xfrm>
        </p:spPr>
        <p:txBody>
          <a:bodyPr>
            <a:noAutofit/>
          </a:bodyPr>
          <a:lstStyle/>
          <a:p>
            <a:pPr algn="ctr"/>
            <a:r>
              <a:rPr lang="ru-RU" sz="2800" b="1" dirty="0"/>
              <a:t>ОСНОВНЫЕ </a:t>
            </a:r>
            <a:r>
              <a:rPr lang="ru-RU" sz="2800" b="1" dirty="0" smtClean="0"/>
              <a:t>МЕТОДЫ РЕАЛИЗАЦИИ </a:t>
            </a:r>
            <a:r>
              <a:rPr lang="ru-RU" sz="2800" b="1" dirty="0"/>
              <a:t>УГРОЗ </a:t>
            </a:r>
            <a:r>
              <a:rPr lang="ru-RU" sz="2800" b="1" dirty="0" smtClean="0"/>
              <a:t>ИНФОРМАЦИОННОЙ БЕЗОПАСНОСТИ</a:t>
            </a:r>
            <a:endParaRPr lang="ru-RU" sz="2800" b="1" dirty="0"/>
          </a:p>
        </p:txBody>
      </p:sp>
      <p:sp>
        <p:nvSpPr>
          <p:cNvPr id="3" name="Объект 2"/>
          <p:cNvSpPr>
            <a:spLocks noGrp="1"/>
          </p:cNvSpPr>
          <p:nvPr>
            <p:ph idx="1"/>
          </p:nvPr>
        </p:nvSpPr>
        <p:spPr/>
        <p:txBody>
          <a:bodyPr>
            <a:normAutofit fontScale="70000" lnSpcReduction="20000"/>
          </a:bodyPr>
          <a:lstStyle/>
          <a:p>
            <a:pPr marL="82296" indent="0">
              <a:buNone/>
            </a:pPr>
            <a:r>
              <a:rPr lang="ru-RU" dirty="0"/>
              <a:t>К основным направлениям реализации злоумышленником информационных угроз </a:t>
            </a:r>
            <a:r>
              <a:rPr lang="ru-RU" dirty="0" smtClean="0"/>
              <a:t>относятся: </a:t>
            </a:r>
          </a:p>
          <a:p>
            <a:pPr marL="82296" indent="0">
              <a:buNone/>
            </a:pPr>
            <a:endParaRPr lang="ru-RU" dirty="0"/>
          </a:p>
          <a:p>
            <a:r>
              <a:rPr lang="ru-RU" dirty="0"/>
              <a:t> непосредственное обращение к объектам доступа</a:t>
            </a:r>
            <a:r>
              <a:rPr lang="ru-RU" dirty="0" smtClean="0"/>
              <a:t>;</a:t>
            </a:r>
            <a:endParaRPr lang="ru-RU" dirty="0"/>
          </a:p>
          <a:p>
            <a:endParaRPr lang="ru-RU" dirty="0"/>
          </a:p>
          <a:p>
            <a:r>
              <a:rPr lang="ru-RU" dirty="0"/>
              <a:t> создание программных и технических средств, выполняющих обращение к объектам доступа в обход средств защиты</a:t>
            </a:r>
            <a:r>
              <a:rPr lang="ru-RU" dirty="0" smtClean="0"/>
              <a:t>;</a:t>
            </a:r>
            <a:endParaRPr lang="ru-RU" dirty="0"/>
          </a:p>
          <a:p>
            <a:endParaRPr lang="ru-RU" dirty="0"/>
          </a:p>
          <a:p>
            <a:r>
              <a:rPr lang="ru-RU" dirty="0"/>
              <a:t> модификация средств защиты, позволяющая реализовать угрозы информационной безопасности</a:t>
            </a:r>
            <a:r>
              <a:rPr lang="ru-RU" dirty="0" smtClean="0"/>
              <a:t>;</a:t>
            </a:r>
            <a:endParaRPr lang="ru-RU" dirty="0"/>
          </a:p>
          <a:p>
            <a:endParaRPr lang="ru-RU" dirty="0"/>
          </a:p>
          <a:p>
            <a:r>
              <a:rPr lang="ru-RU" dirty="0"/>
              <a:t> внедрение в технические средства системы программных или технических механизмов, нарушающих её предполагаемую структуру и функции.</a:t>
            </a:r>
          </a:p>
        </p:txBody>
      </p:sp>
    </p:spTree>
    <p:extLst>
      <p:ext uri="{BB962C8B-B14F-4D97-AF65-F5344CB8AC3E}">
        <p14:creationId xmlns:p14="http://schemas.microsoft.com/office/powerpoint/2010/main" val="171296031"/>
      </p:ext>
    </p:extLst>
  </p:cSld>
  <p:clrMapOvr>
    <a:masterClrMapping/>
  </p:clrMapOvr>
  <p:transition spd="slow">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87624" y="188640"/>
            <a:ext cx="7746064" cy="6408712"/>
          </a:xfrm>
        </p:spPr>
        <p:txBody>
          <a:bodyPr>
            <a:normAutofit fontScale="70000" lnSpcReduction="20000"/>
          </a:bodyPr>
          <a:lstStyle/>
          <a:p>
            <a:pPr marL="82296" indent="0">
              <a:buNone/>
            </a:pPr>
            <a:r>
              <a:rPr lang="ru-RU" dirty="0"/>
              <a:t>При рассмотрении вопросов защиты автоматизированных систем целесообразно использовать четырехуровневую градацию доступа к хранимой, обрабатываемой и защищаемой системе информации, которая поможет систематизировать как возможные угрозы, так и меры по их нейтрализации и парированию, т.е. поможет систематизировать и обобщить весь спектр методов обеспечения защиты, относящихся к информационной безопасности. Эти уровни следующие: </a:t>
            </a:r>
          </a:p>
          <a:p>
            <a:pPr marL="82296" indent="0">
              <a:buNone/>
            </a:pPr>
            <a:endParaRPr lang="ru-RU" dirty="0"/>
          </a:p>
          <a:p>
            <a:r>
              <a:rPr lang="ru-RU" dirty="0"/>
              <a:t> уровень носителей информации</a:t>
            </a:r>
            <a:r>
              <a:rPr lang="ru-RU" dirty="0" smtClean="0"/>
              <a:t>;</a:t>
            </a:r>
            <a:endParaRPr lang="ru-RU" dirty="0"/>
          </a:p>
          <a:p>
            <a:endParaRPr lang="ru-RU" dirty="0"/>
          </a:p>
          <a:p>
            <a:r>
              <a:rPr lang="ru-RU" dirty="0"/>
              <a:t> уровень средств взаимодействия с носителем</a:t>
            </a:r>
            <a:r>
              <a:rPr lang="ru-RU" dirty="0" smtClean="0"/>
              <a:t>;</a:t>
            </a:r>
            <a:endParaRPr lang="ru-RU" dirty="0"/>
          </a:p>
          <a:p>
            <a:endParaRPr lang="ru-RU" dirty="0"/>
          </a:p>
          <a:p>
            <a:r>
              <a:rPr lang="ru-RU" dirty="0"/>
              <a:t> уровень представления информации</a:t>
            </a:r>
            <a:r>
              <a:rPr lang="ru-RU" dirty="0" smtClean="0"/>
              <a:t>;</a:t>
            </a:r>
            <a:endParaRPr lang="ru-RU" dirty="0"/>
          </a:p>
          <a:p>
            <a:endParaRPr lang="ru-RU" dirty="0"/>
          </a:p>
          <a:p>
            <a:r>
              <a:rPr lang="ru-RU" dirty="0"/>
              <a:t> уровень содержания информации.</a:t>
            </a:r>
          </a:p>
        </p:txBody>
      </p:sp>
    </p:spTree>
    <p:extLst>
      <p:ext uri="{BB962C8B-B14F-4D97-AF65-F5344CB8AC3E}">
        <p14:creationId xmlns:p14="http://schemas.microsoft.com/office/powerpoint/2010/main" val="718896148"/>
      </p:ext>
    </p:extLst>
  </p:cSld>
  <p:clrMapOvr>
    <a:masterClrMapping/>
  </p:clrMapOvr>
  <p:transition spd="slow">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9632" y="188640"/>
            <a:ext cx="7674056" cy="6408712"/>
          </a:xfrm>
        </p:spPr>
        <p:txBody>
          <a:bodyPr>
            <a:normAutofit fontScale="70000" lnSpcReduction="20000"/>
          </a:bodyPr>
          <a:lstStyle/>
          <a:p>
            <a:pPr marL="82296" indent="0">
              <a:buNone/>
            </a:pPr>
            <a:r>
              <a:rPr lang="ru-RU" dirty="0"/>
              <a:t>Данные уровни были введены исходя из того, что: </a:t>
            </a:r>
          </a:p>
          <a:p>
            <a:endParaRPr lang="ru-RU" dirty="0"/>
          </a:p>
          <a:p>
            <a:pPr marL="596646" indent="-514350">
              <a:buFont typeface="+mj-lt"/>
              <a:buAutoNum type="arabicPeriod"/>
            </a:pPr>
            <a:r>
              <a:rPr lang="ru-RU" dirty="0"/>
              <a:t> Информация для удобства манипулирования чаще всего фиксируется на некотором материальном носителе, которым может быть бумага, дискета или иной носитель</a:t>
            </a:r>
            <a:r>
              <a:rPr lang="ru-RU" dirty="0" smtClean="0"/>
              <a:t>;</a:t>
            </a:r>
            <a:endParaRPr lang="ru-RU" dirty="0"/>
          </a:p>
          <a:p>
            <a:pPr marL="596646" indent="-514350">
              <a:buFont typeface="+mj-lt"/>
              <a:buAutoNum type="arabicPeriod"/>
            </a:pPr>
            <a:endParaRPr lang="ru-RU" dirty="0"/>
          </a:p>
          <a:p>
            <a:pPr marL="596646" indent="-514350">
              <a:buFont typeface="+mj-lt"/>
              <a:buAutoNum type="arabicPeriod"/>
            </a:pPr>
            <a:r>
              <a:rPr lang="ru-RU" dirty="0"/>
              <a:t> Если способ представления информации таков, что она не может быть непосредственно воспринята человеком, возникает необходимость в преобразователях информации в доступный для человека способ представления. </a:t>
            </a:r>
          </a:p>
          <a:p>
            <a:pPr marL="596646" indent="-514350">
              <a:buFont typeface="+mj-lt"/>
              <a:buAutoNum type="arabicPeriod"/>
            </a:pPr>
            <a:endParaRPr lang="ru-RU" dirty="0"/>
          </a:p>
          <a:p>
            <a:pPr marL="596646" indent="-514350">
              <a:buFont typeface="+mj-lt"/>
              <a:buAutoNum type="arabicPeriod"/>
            </a:pPr>
            <a:r>
              <a:rPr lang="ru-RU" dirty="0"/>
              <a:t>Как уже было отмечено, информация может быть охарактеризована способом своего представления или тем, что еще называется языком в обиходном смысле</a:t>
            </a:r>
            <a:r>
              <a:rPr lang="ru-RU" dirty="0" smtClean="0"/>
              <a:t>.</a:t>
            </a:r>
            <a:endParaRPr lang="ru-RU" dirty="0"/>
          </a:p>
          <a:p>
            <a:pPr marL="596646" indent="-514350">
              <a:buFont typeface="+mj-lt"/>
              <a:buAutoNum type="arabicPeriod"/>
            </a:pPr>
            <a:endParaRPr lang="ru-RU" dirty="0"/>
          </a:p>
          <a:p>
            <a:pPr marL="596646" indent="-514350">
              <a:buFont typeface="+mj-lt"/>
              <a:buAutoNum type="arabicPeriod"/>
            </a:pPr>
            <a:r>
              <a:rPr lang="ru-RU" dirty="0"/>
              <a:t> Человеку должен быть доступен смысл представленной информации, ее семантика.</a:t>
            </a:r>
          </a:p>
        </p:txBody>
      </p:sp>
    </p:spTree>
    <p:extLst>
      <p:ext uri="{BB962C8B-B14F-4D97-AF65-F5344CB8AC3E}">
        <p14:creationId xmlns:p14="http://schemas.microsoft.com/office/powerpoint/2010/main" val="586211238"/>
      </p:ext>
    </p:extLst>
  </p:cSld>
  <p:clrMapOvr>
    <a:masterClrMapping/>
  </p:clrMapOvr>
  <p:transition spd="slow">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200" dirty="0"/>
              <a:t>Таблица </a:t>
            </a:r>
            <a:r>
              <a:rPr lang="ru-RU" sz="3200" dirty="0" smtClean="0"/>
              <a:t>Распределение </a:t>
            </a:r>
            <a:r>
              <a:rPr lang="ru-RU" sz="3200" dirty="0"/>
              <a:t>методов реализации угроз информационной безопасности по уровням</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63" y="1844824"/>
            <a:ext cx="9147663" cy="5013176"/>
          </a:xfrm>
        </p:spPr>
      </p:pic>
    </p:spTree>
    <p:extLst>
      <p:ext uri="{BB962C8B-B14F-4D97-AF65-F5344CB8AC3E}">
        <p14:creationId xmlns:p14="http://schemas.microsoft.com/office/powerpoint/2010/main" val="1980129233"/>
      </p:ext>
    </p:extLst>
  </p:cSld>
  <p:clrMapOvr>
    <a:masterClrMapping/>
  </p:clrMapOvr>
  <p:transition spd="slow">
    <p:pull/>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476672"/>
            <a:ext cx="8100392" cy="2120256"/>
          </a:xfrm>
        </p:spPr>
        <p:txBody>
          <a:bodyPr>
            <a:normAutofit fontScale="90000"/>
          </a:bodyPr>
          <a:lstStyle/>
          <a:p>
            <a:pPr algn="ctr"/>
            <a:r>
              <a:rPr lang="ru-RU" dirty="0" smtClean="0"/>
              <a:t/>
            </a:r>
            <a:br>
              <a:rPr lang="ru-RU" dirty="0" smtClean="0"/>
            </a:br>
            <a:r>
              <a:rPr lang="ru-RU" dirty="0"/>
              <a:t/>
            </a:r>
            <a:br>
              <a:rPr lang="ru-RU" dirty="0"/>
            </a:br>
            <a:r>
              <a:rPr lang="ru-RU" dirty="0" smtClean="0"/>
              <a:t/>
            </a:r>
            <a:br>
              <a:rPr lang="ru-RU" dirty="0" smtClean="0"/>
            </a:br>
            <a:r>
              <a:rPr lang="ru-RU" b="1" u="sng" dirty="0" smtClean="0"/>
              <a:t>Вопрос 6, 7</a:t>
            </a:r>
            <a:r>
              <a:rPr lang="ru-RU" dirty="0" smtClean="0"/>
              <a:t>:</a:t>
            </a:r>
            <a:r>
              <a:rPr lang="ru-RU" dirty="0"/>
              <a:t/>
            </a:r>
            <a:br>
              <a:rPr lang="ru-RU" dirty="0"/>
            </a:br>
            <a:r>
              <a:rPr lang="ru-RU" dirty="0" smtClean="0"/>
              <a:t/>
            </a:r>
            <a:br>
              <a:rPr lang="ru-RU" dirty="0" smtClean="0"/>
            </a:br>
            <a:r>
              <a:rPr lang="ru-RU" dirty="0" smtClean="0"/>
              <a:t>Классификация видов угроз    ИБ по ряду признаков </a:t>
            </a:r>
            <a:endParaRPr lang="ru-RU" dirty="0"/>
          </a:p>
        </p:txBody>
      </p:sp>
      <p:sp>
        <p:nvSpPr>
          <p:cNvPr id="3" name="TextBox 2"/>
          <p:cNvSpPr txBox="1"/>
          <p:nvPr/>
        </p:nvSpPr>
        <p:spPr>
          <a:xfrm>
            <a:off x="6296890" y="4912312"/>
            <a:ext cx="2567947" cy="923330"/>
          </a:xfrm>
          <a:prstGeom prst="rect">
            <a:avLst/>
          </a:prstGeom>
          <a:noFill/>
        </p:spPr>
        <p:txBody>
          <a:bodyPr wrap="none" rtlCol="0">
            <a:spAutoFit/>
          </a:bodyPr>
          <a:lstStyle/>
          <a:p>
            <a:r>
              <a:rPr lang="ru-RU" dirty="0" smtClean="0">
                <a:latin typeface="Times New Roman" pitchFamily="18" charset="0"/>
                <a:cs typeface="Times New Roman" pitchFamily="18" charset="0"/>
              </a:rPr>
              <a:t>Автор: </a:t>
            </a:r>
            <a:r>
              <a:rPr lang="ru-RU" dirty="0" err="1" smtClean="0">
                <a:latin typeface="Times New Roman" pitchFamily="18" charset="0"/>
                <a:cs typeface="Times New Roman" pitchFamily="18" charset="0"/>
              </a:rPr>
              <a:t>Корнийчук</a:t>
            </a:r>
            <a:r>
              <a:rPr lang="ru-RU" dirty="0" smtClean="0">
                <a:latin typeface="Times New Roman" pitchFamily="18" charset="0"/>
                <a:cs typeface="Times New Roman" pitchFamily="18" charset="0"/>
              </a:rPr>
              <a:t>  Олег</a:t>
            </a:r>
          </a:p>
          <a:p>
            <a:r>
              <a:rPr lang="ru-RU" dirty="0" smtClean="0">
                <a:latin typeface="Times New Roman" pitchFamily="18" charset="0"/>
                <a:cs typeface="Times New Roman" pitchFamily="18" charset="0"/>
              </a:rPr>
              <a:t>Группа: ИТ-10-01</a:t>
            </a:r>
          </a:p>
          <a:p>
            <a:endParaRPr lang="ru-RU" dirty="0"/>
          </a:p>
        </p:txBody>
      </p:sp>
    </p:spTree>
    <p:extLst>
      <p:ext uri="{BB962C8B-B14F-4D97-AF65-F5344CB8AC3E}">
        <p14:creationId xmlns:p14="http://schemas.microsoft.com/office/powerpoint/2010/main" val="732779783"/>
      </p:ext>
    </p:extLst>
  </p:cSld>
  <p:clrMapOvr>
    <a:masterClrMapping/>
  </p:clrMapOvr>
  <p:transition>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1066800" y="228600"/>
            <a:ext cx="7848600" cy="6213475"/>
          </a:xfrm>
          <a:prstGeom prst="rect">
            <a:avLst/>
          </a:prstGeom>
          <a:noFill/>
          <a:ln w="9525">
            <a:noFill/>
            <a:miter lim="800000"/>
            <a:headEnd/>
            <a:tailEnd/>
          </a:ln>
          <a:effectLst/>
        </p:spPr>
      </p:pic>
    </p:spTree>
    <p:extLst>
      <p:ext uri="{BB962C8B-B14F-4D97-AF65-F5344CB8AC3E}">
        <p14:creationId xmlns:p14="http://schemas.microsoft.com/office/powerpoint/2010/main" val="1830057047"/>
      </p:ext>
    </p:extLst>
  </p:cSld>
  <p:clrMapOvr>
    <a:masterClrMapping/>
  </p:clrMapOvr>
  <p:transition>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1143000" y="609600"/>
            <a:ext cx="7772400" cy="5796430"/>
          </a:xfrm>
          <a:prstGeom prst="rect">
            <a:avLst/>
          </a:prstGeom>
          <a:noFill/>
          <a:ln w="9525">
            <a:noFill/>
            <a:miter lim="800000"/>
            <a:headEnd/>
            <a:tailEnd/>
          </a:ln>
          <a:effectLst/>
        </p:spPr>
      </p:pic>
    </p:spTree>
    <p:extLst>
      <p:ext uri="{BB962C8B-B14F-4D97-AF65-F5344CB8AC3E}">
        <p14:creationId xmlns:p14="http://schemas.microsoft.com/office/powerpoint/2010/main" val="603488922"/>
      </p:ext>
    </p:extLst>
  </p:cSld>
  <p:clrMapOvr>
    <a:masterClrMapping/>
  </p:clrMapOvr>
  <p:transition>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90600" y="228600"/>
            <a:ext cx="8001000" cy="5897563"/>
          </a:xfrm>
        </p:spPr>
        <p:txBody>
          <a:bodyPr>
            <a:normAutofit/>
          </a:bodyPr>
          <a:lstStyle/>
          <a:p>
            <a:r>
              <a:rPr lang="ru-RU" sz="2200" dirty="0" smtClean="0">
                <a:latin typeface="Times New Roman" pitchFamily="18" charset="0"/>
                <a:cs typeface="Times New Roman" pitchFamily="18" charset="0"/>
              </a:rPr>
              <a:t>По виду угроз информационной безопасности разделяют технологические и организационные угрозы. </a:t>
            </a:r>
          </a:p>
          <a:p>
            <a:endParaRPr lang="ru-RU" sz="2200" dirty="0" smtClean="0"/>
          </a:p>
          <a:p>
            <a:endParaRPr lang="ru-RU" sz="2200" dirty="0" smtClean="0"/>
          </a:p>
          <a:p>
            <a:endParaRPr lang="ru-RU" sz="2200" dirty="0" smtClean="0"/>
          </a:p>
          <a:p>
            <a:endParaRPr lang="ru-RU" sz="2200" dirty="0" smtClean="0"/>
          </a:p>
          <a:p>
            <a:endParaRPr lang="ru-RU" sz="2200" dirty="0" smtClean="0"/>
          </a:p>
          <a:p>
            <a:pPr>
              <a:buNone/>
            </a:pPr>
            <a:endParaRPr lang="ru-RU" sz="2200" dirty="0" smtClean="0"/>
          </a:p>
          <a:p>
            <a:r>
              <a:rPr lang="ru-RU" sz="2200" dirty="0" smtClean="0">
                <a:latin typeface="Times New Roman" pitchFamily="18" charset="0"/>
                <a:cs typeface="Times New Roman" pitchFamily="18" charset="0"/>
              </a:rPr>
              <a:t>Технологические угрозы по характеру воздействия разделяются на физические и программные (логические). Т.е. получаем такую начальную классификацию: </a:t>
            </a:r>
          </a:p>
          <a:p>
            <a:endParaRPr lang="ru-RU" sz="2200" dirty="0" smtClean="0"/>
          </a:p>
        </p:txBody>
      </p:sp>
      <p:pic>
        <p:nvPicPr>
          <p:cNvPr id="3075" name="Picture 3"/>
          <p:cNvPicPr>
            <a:picLocks noChangeAspect="1" noChangeArrowheads="1"/>
          </p:cNvPicPr>
          <p:nvPr/>
        </p:nvPicPr>
        <p:blipFill>
          <a:blip r:embed="rId2"/>
          <a:srcRect/>
          <a:stretch>
            <a:fillRect/>
          </a:stretch>
        </p:blipFill>
        <p:spPr bwMode="auto">
          <a:xfrm>
            <a:off x="1905000" y="1066800"/>
            <a:ext cx="4476748" cy="2286000"/>
          </a:xfrm>
          <a:prstGeom prst="rect">
            <a:avLst/>
          </a:prstGeom>
          <a:noFill/>
          <a:ln w="9525">
            <a:noFill/>
            <a:miter lim="800000"/>
            <a:headEnd/>
            <a:tailEnd/>
          </a:ln>
          <a:effectLst/>
        </p:spPr>
      </p:pic>
      <p:pic>
        <p:nvPicPr>
          <p:cNvPr id="8" name="Picture 1"/>
          <p:cNvPicPr>
            <a:picLocks noChangeAspect="1" noChangeArrowheads="1"/>
          </p:cNvPicPr>
          <p:nvPr/>
        </p:nvPicPr>
        <p:blipFill>
          <a:blip r:embed="rId3"/>
          <a:srcRect/>
          <a:stretch>
            <a:fillRect/>
          </a:stretch>
        </p:blipFill>
        <p:spPr bwMode="auto">
          <a:xfrm>
            <a:off x="2209800" y="4495800"/>
            <a:ext cx="4374776" cy="2133600"/>
          </a:xfrm>
          <a:prstGeom prst="rect">
            <a:avLst/>
          </a:prstGeom>
          <a:noFill/>
          <a:ln w="9525">
            <a:noFill/>
            <a:miter lim="800000"/>
            <a:headEnd/>
            <a:tailEnd/>
          </a:ln>
          <a:effectLst/>
        </p:spPr>
      </p:pic>
    </p:spTree>
    <p:extLst>
      <p:ext uri="{BB962C8B-B14F-4D97-AF65-F5344CB8AC3E}">
        <p14:creationId xmlns:p14="http://schemas.microsoft.com/office/powerpoint/2010/main" val="1494726110"/>
      </p:ext>
    </p:extLst>
  </p:cSld>
  <p:clrMapOvr>
    <a:masterClrMapping/>
  </p:clrMapOvr>
  <p:transition>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90600" y="457200"/>
            <a:ext cx="7924800" cy="5668963"/>
          </a:xfrm>
        </p:spPr>
        <p:txBody>
          <a:bodyPr>
            <a:normAutofit/>
          </a:bodyPr>
          <a:lstStyle/>
          <a:p>
            <a:r>
              <a:rPr lang="ru-RU" sz="2200" dirty="0" smtClean="0">
                <a:latin typeface="Times New Roman" pitchFamily="18" charset="0"/>
                <a:cs typeface="Times New Roman" pitchFamily="18" charset="0"/>
              </a:rPr>
              <a:t>Физические угрозы могут исходить от действий нарушителя (человека), форс-мажорных обстоятельств и отказа оборудования и внутренних систем жизнеобеспечения. </a:t>
            </a:r>
          </a:p>
          <a:p>
            <a:endParaRPr lang="ru-RU" sz="2000" dirty="0"/>
          </a:p>
        </p:txBody>
      </p:sp>
      <p:pic>
        <p:nvPicPr>
          <p:cNvPr id="10241" name="Picture 1" descr="clip_image008"/>
          <p:cNvPicPr>
            <a:picLocks noChangeAspect="1" noChangeArrowheads="1"/>
          </p:cNvPicPr>
          <p:nvPr/>
        </p:nvPicPr>
        <p:blipFill>
          <a:blip r:embed="rId2"/>
          <a:srcRect/>
          <a:stretch>
            <a:fillRect/>
          </a:stretch>
        </p:blipFill>
        <p:spPr bwMode="auto">
          <a:xfrm>
            <a:off x="1905000" y="1828800"/>
            <a:ext cx="4267200" cy="3185853"/>
          </a:xfrm>
          <a:prstGeom prst="rect">
            <a:avLst/>
          </a:prstGeom>
          <a:noFill/>
          <a:ln w="9525">
            <a:noFill/>
            <a:miter lim="800000"/>
            <a:headEnd/>
            <a:tailEnd/>
          </a:ln>
        </p:spPr>
      </p:pic>
    </p:spTree>
    <p:extLst>
      <p:ext uri="{BB962C8B-B14F-4D97-AF65-F5344CB8AC3E}">
        <p14:creationId xmlns:p14="http://schemas.microsoft.com/office/powerpoint/2010/main" val="3710086384"/>
      </p:ext>
    </p:extLst>
  </p:cSld>
  <p:clrMapOvr>
    <a:masterClrMapping/>
  </p:clrMapOvr>
  <p:transition>
    <p:wipe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90600" y="457200"/>
            <a:ext cx="7696200" cy="5668963"/>
          </a:xfrm>
        </p:spPr>
        <p:txBody>
          <a:bodyPr>
            <a:normAutofit/>
          </a:bodyPr>
          <a:lstStyle/>
          <a:p>
            <a:r>
              <a:rPr lang="ru-RU" sz="2200" dirty="0" smtClean="0">
                <a:latin typeface="Times New Roman" pitchFamily="18" charset="0"/>
                <a:cs typeface="Times New Roman" pitchFamily="18" charset="0"/>
              </a:rPr>
              <a:t>Далее, положим, что нарушитель имеет физический доступ к помещению, в котором расположен ценный ресурс. Какие виды угроз информационной безопасности он может при этом осуществить? Чтобы реализовать угрозы при физическом доступе нарушитель может воздействовать либо непосредственно на ресурс, либо на канал связи. Таким образом, получим: </a:t>
            </a:r>
          </a:p>
        </p:txBody>
      </p:sp>
      <p:pic>
        <p:nvPicPr>
          <p:cNvPr id="9217" name="Picture 1"/>
          <p:cNvPicPr>
            <a:picLocks noChangeAspect="1" noChangeArrowheads="1"/>
          </p:cNvPicPr>
          <p:nvPr/>
        </p:nvPicPr>
        <p:blipFill>
          <a:blip r:embed="rId2"/>
          <a:srcRect/>
          <a:stretch>
            <a:fillRect/>
          </a:stretch>
        </p:blipFill>
        <p:spPr bwMode="auto">
          <a:xfrm>
            <a:off x="1295400" y="3048000"/>
            <a:ext cx="6781800" cy="3352800"/>
          </a:xfrm>
          <a:prstGeom prst="rect">
            <a:avLst/>
          </a:prstGeom>
          <a:noFill/>
          <a:ln w="9525">
            <a:noFill/>
            <a:miter lim="800000"/>
            <a:headEnd/>
            <a:tailEnd/>
          </a:ln>
          <a:effectLst/>
        </p:spPr>
      </p:pic>
    </p:spTree>
    <p:extLst>
      <p:ext uri="{BB962C8B-B14F-4D97-AF65-F5344CB8AC3E}">
        <p14:creationId xmlns:p14="http://schemas.microsoft.com/office/powerpoint/2010/main" val="3241601639"/>
      </p:ext>
    </p:extLst>
  </p:cSld>
  <p:clrMapOvr>
    <a:masterClrMapping/>
  </p:clrMapOvr>
  <p:transition>
    <p:wipe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143000" y="228600"/>
            <a:ext cx="7543800" cy="6248400"/>
          </a:xfrm>
        </p:spPr>
        <p:txBody>
          <a:bodyPr>
            <a:normAutofit/>
          </a:bodyPr>
          <a:lstStyle/>
          <a:p>
            <a:r>
              <a:rPr lang="ru-RU" sz="2200" dirty="0" smtClean="0">
                <a:latin typeface="Times New Roman" pitchFamily="18" charset="0"/>
                <a:cs typeface="Times New Roman" pitchFamily="18" charset="0"/>
              </a:rPr>
              <a:t>Далее перейдем к рассмотрению программных угроз. </a:t>
            </a:r>
          </a:p>
          <a:p>
            <a:r>
              <a:rPr lang="ru-RU" sz="2200" dirty="0" smtClean="0">
                <a:latin typeface="Times New Roman" pitchFamily="18" charset="0"/>
                <a:cs typeface="Times New Roman" pitchFamily="18" charset="0"/>
              </a:rPr>
              <a:t>Программные угрозы разделяются на угрозы, исходящие от локального нарушителя, и угрозы, исходящие от удаленного нарушителя. </a:t>
            </a:r>
          </a:p>
          <a:p>
            <a:endParaRPr lang="ru-RU" sz="2200" dirty="0" smtClean="0"/>
          </a:p>
          <a:p>
            <a:endParaRPr lang="ru-RU" sz="2200" dirty="0" smtClean="0"/>
          </a:p>
          <a:p>
            <a:endParaRPr lang="ru-RU" sz="2200" dirty="0" smtClean="0"/>
          </a:p>
          <a:p>
            <a:endParaRPr lang="ru-RU" sz="2200" dirty="0" smtClean="0"/>
          </a:p>
          <a:p>
            <a:endParaRPr lang="ru-RU" sz="2200" dirty="0" smtClean="0"/>
          </a:p>
          <a:p>
            <a:endParaRPr lang="ru-RU" sz="2200" dirty="0" smtClean="0"/>
          </a:p>
          <a:p>
            <a:endParaRPr lang="ru-RU" sz="2200" dirty="0" smtClean="0"/>
          </a:p>
        </p:txBody>
      </p:sp>
      <p:pic>
        <p:nvPicPr>
          <p:cNvPr id="8194" name="Picture 2"/>
          <p:cNvPicPr>
            <a:picLocks noChangeAspect="1" noChangeArrowheads="1"/>
          </p:cNvPicPr>
          <p:nvPr/>
        </p:nvPicPr>
        <p:blipFill>
          <a:blip r:embed="rId2"/>
          <a:srcRect/>
          <a:stretch>
            <a:fillRect/>
          </a:stretch>
        </p:blipFill>
        <p:spPr bwMode="auto">
          <a:xfrm>
            <a:off x="1828800" y="2667000"/>
            <a:ext cx="5694485" cy="2209800"/>
          </a:xfrm>
          <a:prstGeom prst="rect">
            <a:avLst/>
          </a:prstGeom>
          <a:noFill/>
          <a:ln w="9525">
            <a:noFill/>
            <a:miter lim="800000"/>
            <a:headEnd/>
            <a:tailEnd/>
          </a:ln>
          <a:effectLst/>
        </p:spPr>
      </p:pic>
    </p:spTree>
    <p:extLst>
      <p:ext uri="{BB962C8B-B14F-4D97-AF65-F5344CB8AC3E}">
        <p14:creationId xmlns:p14="http://schemas.microsoft.com/office/powerpoint/2010/main" val="4166102397"/>
      </p:ext>
    </p:extLst>
  </p:cSld>
  <p:clrMapOvr>
    <a:masterClrMapping/>
  </p:clrMapOvr>
  <p:transition>
    <p:wipe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14400" y="457200"/>
            <a:ext cx="7772400" cy="5668963"/>
          </a:xfrm>
        </p:spPr>
        <p:txBody>
          <a:bodyPr>
            <a:normAutofit/>
          </a:bodyPr>
          <a:lstStyle/>
          <a:p>
            <a:r>
              <a:rPr lang="ru-RU" sz="2200" dirty="0" smtClean="0">
                <a:latin typeface="Times New Roman" pitchFamily="18" charset="0"/>
                <a:cs typeface="Times New Roman" pitchFamily="18" charset="0"/>
              </a:rPr>
              <a:t>Рассмотрим программные локальные угрозы на ценный информационный ресурс. При локальном доступе на программном уровне нарушить может осуществить угрозу только на ресурс, при этом на ресурсе располагаются следующие компоненты: операционная система, прикладное программное обеспечение, а также сама ценная информация, хранящаяся и обрабатываемая на ресурсе. Нарушение функционирования, целостности или конфиденциальности любого из этих элементов может привести к потере ценной информации. Получим: </a:t>
            </a:r>
          </a:p>
          <a:p>
            <a:endParaRPr lang="ru-RU" sz="2200" dirty="0"/>
          </a:p>
        </p:txBody>
      </p:sp>
      <p:pic>
        <p:nvPicPr>
          <p:cNvPr id="7171" name="Picture 3"/>
          <p:cNvPicPr>
            <a:picLocks noChangeAspect="1" noChangeArrowheads="1"/>
          </p:cNvPicPr>
          <p:nvPr/>
        </p:nvPicPr>
        <p:blipFill>
          <a:blip r:embed="rId2"/>
          <a:srcRect/>
          <a:stretch>
            <a:fillRect/>
          </a:stretch>
        </p:blipFill>
        <p:spPr bwMode="auto">
          <a:xfrm>
            <a:off x="1447800" y="4191000"/>
            <a:ext cx="6412290" cy="2133600"/>
          </a:xfrm>
          <a:prstGeom prst="rect">
            <a:avLst/>
          </a:prstGeom>
          <a:noFill/>
          <a:ln w="9525">
            <a:noFill/>
            <a:miter lim="800000"/>
            <a:headEnd/>
            <a:tailEnd/>
          </a:ln>
          <a:effectLst/>
        </p:spPr>
      </p:pic>
    </p:spTree>
    <p:extLst>
      <p:ext uri="{BB962C8B-B14F-4D97-AF65-F5344CB8AC3E}">
        <p14:creationId xmlns:p14="http://schemas.microsoft.com/office/powerpoint/2010/main" val="494594848"/>
      </p:ext>
    </p:extLst>
  </p:cSld>
  <p:clrMapOvr>
    <a:masterClrMapping/>
  </p:clrMapOvr>
  <p:transition>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90600" y="228600"/>
            <a:ext cx="7696200" cy="6248400"/>
          </a:xfrm>
        </p:spPr>
        <p:txBody>
          <a:bodyPr>
            <a:normAutofit/>
          </a:bodyPr>
          <a:lstStyle/>
          <a:p>
            <a:r>
              <a:rPr lang="ru-RU" sz="2200" dirty="0" smtClean="0">
                <a:latin typeface="Times New Roman" pitchFamily="18" charset="0"/>
                <a:cs typeface="Times New Roman" pitchFamily="18" charset="0"/>
              </a:rPr>
              <a:t>Рассмотрим удаленные программные угрозы. </a:t>
            </a:r>
          </a:p>
          <a:p>
            <a:r>
              <a:rPr lang="ru-RU" sz="2200" dirty="0" smtClean="0">
                <a:latin typeface="Times New Roman" pitchFamily="18" charset="0"/>
                <a:cs typeface="Times New Roman" pitchFamily="18" charset="0"/>
              </a:rPr>
              <a:t>При удаленном программном доступе нарушитель может воздействовать как на ресурс, содержащий ценную информацию, так и на каналы связи, связывающие ресурсы между собой. </a:t>
            </a:r>
          </a:p>
          <a:p>
            <a:endParaRPr lang="ru-RU" sz="2200" dirty="0" smtClean="0"/>
          </a:p>
          <a:p>
            <a:endParaRPr lang="ru-RU" sz="2200" dirty="0" smtClean="0"/>
          </a:p>
          <a:p>
            <a:endParaRPr lang="ru-RU" sz="2200" dirty="0" smtClean="0"/>
          </a:p>
          <a:p>
            <a:endParaRPr lang="ru-RU" sz="2200" dirty="0" smtClean="0"/>
          </a:p>
          <a:p>
            <a:r>
              <a:rPr lang="ru-RU" sz="2200" dirty="0" smtClean="0">
                <a:latin typeface="Times New Roman" pitchFamily="18" charset="0"/>
                <a:cs typeface="Times New Roman" pitchFamily="18" charset="0"/>
              </a:rPr>
              <a:t>При этом при удаленном доступе к ресурсу нарушить может воздействовать на следующие его компоненты: операционную систему, сетевые службы и ценную информацию, к которой может быть открыт удаленный доступ. </a:t>
            </a:r>
          </a:p>
          <a:p>
            <a:pPr>
              <a:buNone/>
            </a:pPr>
            <a:endParaRPr lang="ru-RU" sz="2200" dirty="0" smtClean="0"/>
          </a:p>
        </p:txBody>
      </p:sp>
      <p:pic>
        <p:nvPicPr>
          <p:cNvPr id="6145" name="Picture 1" descr="clip_image016"/>
          <p:cNvPicPr>
            <a:picLocks noChangeAspect="1" noChangeArrowheads="1"/>
          </p:cNvPicPr>
          <p:nvPr/>
        </p:nvPicPr>
        <p:blipFill>
          <a:blip r:embed="rId2"/>
          <a:srcRect/>
          <a:stretch>
            <a:fillRect/>
          </a:stretch>
        </p:blipFill>
        <p:spPr bwMode="auto">
          <a:xfrm>
            <a:off x="1295400" y="2133600"/>
            <a:ext cx="5638800" cy="1524000"/>
          </a:xfrm>
          <a:prstGeom prst="rect">
            <a:avLst/>
          </a:prstGeom>
          <a:noFill/>
          <a:ln w="9525">
            <a:noFill/>
            <a:miter lim="800000"/>
            <a:headEnd/>
            <a:tailEnd/>
          </a:ln>
        </p:spPr>
      </p:pic>
      <p:pic>
        <p:nvPicPr>
          <p:cNvPr id="6146" name="Picture 2"/>
          <p:cNvPicPr>
            <a:picLocks noChangeAspect="1" noChangeArrowheads="1"/>
          </p:cNvPicPr>
          <p:nvPr/>
        </p:nvPicPr>
        <p:blipFill>
          <a:blip r:embed="rId3"/>
          <a:srcRect/>
          <a:stretch>
            <a:fillRect/>
          </a:stretch>
        </p:blipFill>
        <p:spPr bwMode="auto">
          <a:xfrm>
            <a:off x="1295400" y="5157192"/>
            <a:ext cx="7315200" cy="1600200"/>
          </a:xfrm>
          <a:prstGeom prst="rect">
            <a:avLst/>
          </a:prstGeom>
          <a:noFill/>
          <a:ln w="9525">
            <a:noFill/>
            <a:miter lim="800000"/>
            <a:headEnd/>
            <a:tailEnd/>
          </a:ln>
          <a:effectLst/>
        </p:spPr>
      </p:pic>
    </p:spTree>
    <p:extLst>
      <p:ext uri="{BB962C8B-B14F-4D97-AF65-F5344CB8AC3E}">
        <p14:creationId xmlns:p14="http://schemas.microsoft.com/office/powerpoint/2010/main" val="1710605562"/>
      </p:ext>
    </p:extLst>
  </p:cSld>
  <p:clrMapOvr>
    <a:masterClrMapping/>
  </p:clrMapOvr>
  <p:transition>
    <p:wipe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66800" y="457200"/>
            <a:ext cx="7620000" cy="5668963"/>
          </a:xfrm>
        </p:spPr>
        <p:txBody>
          <a:bodyPr>
            <a:normAutofit/>
          </a:bodyPr>
          <a:lstStyle/>
          <a:p>
            <a:r>
              <a:rPr lang="ru-RU" sz="2000" dirty="0" smtClean="0">
                <a:latin typeface="Times New Roman" pitchFamily="18" charset="0"/>
                <a:cs typeface="Times New Roman" pitchFamily="18" charset="0"/>
              </a:rPr>
              <a:t>При удаленном программном доступе к каналу связи для реализации угроз нарушитель может воздействовать непосредственно на сетевое оборудование или на протоколы передачи данных. </a:t>
            </a:r>
          </a:p>
          <a:p>
            <a:endParaRPr lang="ru-RU" sz="2000" dirty="0"/>
          </a:p>
        </p:txBody>
      </p:sp>
      <p:pic>
        <p:nvPicPr>
          <p:cNvPr id="5121" name="Picture 1" descr="clip_image020"/>
          <p:cNvPicPr>
            <a:picLocks noChangeAspect="1" noChangeArrowheads="1"/>
          </p:cNvPicPr>
          <p:nvPr/>
        </p:nvPicPr>
        <p:blipFill>
          <a:blip r:embed="rId2"/>
          <a:srcRect/>
          <a:stretch>
            <a:fillRect/>
          </a:stretch>
        </p:blipFill>
        <p:spPr bwMode="auto">
          <a:xfrm>
            <a:off x="1371600" y="1981200"/>
            <a:ext cx="7200900" cy="1524000"/>
          </a:xfrm>
          <a:prstGeom prst="rect">
            <a:avLst/>
          </a:prstGeom>
          <a:noFill/>
          <a:ln w="9525">
            <a:noFill/>
            <a:miter lim="800000"/>
            <a:headEnd/>
            <a:tailEnd/>
          </a:ln>
        </p:spPr>
      </p:pic>
    </p:spTree>
    <p:extLst>
      <p:ext uri="{BB962C8B-B14F-4D97-AF65-F5344CB8AC3E}">
        <p14:creationId xmlns:p14="http://schemas.microsoft.com/office/powerpoint/2010/main" val="2051328196"/>
      </p:ext>
    </p:extLst>
  </p:cSld>
  <p:clrMapOvr>
    <a:masterClrMapping/>
  </p:clrMapOvr>
  <p:transition>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90600" y="228600"/>
            <a:ext cx="7696200" cy="5897563"/>
          </a:xfrm>
        </p:spPr>
        <p:txBody>
          <a:bodyPr>
            <a:normAutofit/>
          </a:bodyPr>
          <a:lstStyle/>
          <a:p>
            <a:r>
              <a:rPr lang="ru-RU" sz="2000" dirty="0" smtClean="0">
                <a:latin typeface="Times New Roman" pitchFamily="18" charset="0"/>
                <a:cs typeface="Times New Roman" pitchFamily="18" charset="0"/>
              </a:rPr>
              <a:t>Каким образом может быть реализована угроза информационной безопасности с помощью сотрудника организации? Злоумышленник может применить воздействие на сотрудника для получения необходимых ему сведений или сотрудник сам реализует угрозу. Организационные угрозы на информацию разделяют следующим образом: </a:t>
            </a:r>
          </a:p>
          <a:p>
            <a:endParaRPr lang="ru-RU" sz="2000" dirty="0" smtClean="0"/>
          </a:p>
          <a:p>
            <a:endParaRPr lang="ru-RU" sz="2000" dirty="0" smtClean="0"/>
          </a:p>
          <a:p>
            <a:endParaRPr lang="ru-RU" sz="2000" dirty="0" smtClean="0"/>
          </a:p>
          <a:p>
            <a:endParaRPr lang="ru-RU" sz="2000" dirty="0" smtClean="0"/>
          </a:p>
          <a:p>
            <a:pPr>
              <a:buNone/>
            </a:pPr>
            <a:endParaRPr lang="ru-RU" sz="2000" dirty="0" smtClean="0"/>
          </a:p>
          <a:p>
            <a:r>
              <a:rPr lang="ru-RU" sz="2000" dirty="0" smtClean="0">
                <a:latin typeface="Times New Roman" pitchFamily="18" charset="0"/>
                <a:cs typeface="Times New Roman" pitchFamily="18" charset="0"/>
              </a:rPr>
              <a:t>Воздействие на персонал может быть физическим и психологическим. </a:t>
            </a:r>
          </a:p>
          <a:p>
            <a:endParaRPr lang="ru-RU" sz="2000" dirty="0" smtClean="0"/>
          </a:p>
        </p:txBody>
      </p:sp>
      <p:pic>
        <p:nvPicPr>
          <p:cNvPr id="4097" name="Picture 1"/>
          <p:cNvPicPr>
            <a:picLocks noChangeAspect="1" noChangeArrowheads="1"/>
          </p:cNvPicPr>
          <p:nvPr/>
        </p:nvPicPr>
        <p:blipFill>
          <a:blip r:embed="rId2"/>
          <a:srcRect/>
          <a:stretch>
            <a:fillRect/>
          </a:stretch>
        </p:blipFill>
        <p:spPr bwMode="auto">
          <a:xfrm>
            <a:off x="1066800" y="2209800"/>
            <a:ext cx="4176032" cy="1828800"/>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3352800" y="4572000"/>
            <a:ext cx="4191000" cy="2133600"/>
          </a:xfrm>
          <a:prstGeom prst="rect">
            <a:avLst/>
          </a:prstGeom>
          <a:noFill/>
          <a:ln w="9525">
            <a:noFill/>
            <a:miter lim="800000"/>
            <a:headEnd/>
            <a:tailEnd/>
          </a:ln>
          <a:effectLst/>
        </p:spPr>
      </p:pic>
    </p:spTree>
    <p:extLst>
      <p:ext uri="{BB962C8B-B14F-4D97-AF65-F5344CB8AC3E}">
        <p14:creationId xmlns:p14="http://schemas.microsoft.com/office/powerpoint/2010/main" val="3257737669"/>
      </p:ext>
    </p:extLst>
  </p:cSld>
  <p:clrMapOvr>
    <a:masterClrMapping/>
  </p:clrMapOvr>
  <p:transition>
    <p:wipe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66800" y="304800"/>
            <a:ext cx="7620000" cy="6248400"/>
          </a:xfrm>
        </p:spPr>
        <p:txBody>
          <a:bodyPr>
            <a:normAutofit/>
          </a:bodyPr>
          <a:lstStyle/>
          <a:p>
            <a:r>
              <a:rPr lang="ru-RU" sz="2000" dirty="0" smtClean="0">
                <a:latin typeface="Times New Roman" pitchFamily="18" charset="0"/>
                <a:cs typeface="Times New Roman" pitchFamily="18" charset="0"/>
              </a:rPr>
              <a:t>Воздействие на персонал (физическое и психологическое) может быть реализовано с целью получения ценной информации или с целью нарушения непрерывности ведения бизнеса. </a:t>
            </a:r>
          </a:p>
          <a:p>
            <a:endParaRPr lang="ru-RU" sz="2000" dirty="0"/>
          </a:p>
        </p:txBody>
      </p:sp>
      <p:pic>
        <p:nvPicPr>
          <p:cNvPr id="44034" name="Picture 2"/>
          <p:cNvPicPr>
            <a:picLocks noChangeAspect="1" noChangeArrowheads="1"/>
          </p:cNvPicPr>
          <p:nvPr/>
        </p:nvPicPr>
        <p:blipFill>
          <a:blip r:embed="rId2"/>
          <a:srcRect/>
          <a:stretch>
            <a:fillRect/>
          </a:stretch>
        </p:blipFill>
        <p:spPr bwMode="auto">
          <a:xfrm>
            <a:off x="1219200" y="1676399"/>
            <a:ext cx="6705600" cy="3733801"/>
          </a:xfrm>
          <a:prstGeom prst="rect">
            <a:avLst/>
          </a:prstGeom>
          <a:noFill/>
          <a:ln w="9525">
            <a:noFill/>
            <a:miter lim="800000"/>
            <a:headEnd/>
            <a:tailEnd/>
          </a:ln>
          <a:effectLst/>
        </p:spPr>
      </p:pic>
    </p:spTree>
    <p:extLst>
      <p:ext uri="{BB962C8B-B14F-4D97-AF65-F5344CB8AC3E}">
        <p14:creationId xmlns:p14="http://schemas.microsoft.com/office/powerpoint/2010/main" val="1246354478"/>
      </p:ext>
    </p:extLst>
  </p:cSld>
  <p:clrMapOvr>
    <a:masterClrMapping/>
  </p:clrMapOvr>
  <p:transition>
    <p:wipe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90600" y="304800"/>
            <a:ext cx="7696200" cy="6248400"/>
          </a:xfrm>
        </p:spPr>
        <p:txBody>
          <a:bodyPr>
            <a:normAutofit/>
          </a:bodyPr>
          <a:lstStyle/>
          <a:p>
            <a:r>
              <a:rPr lang="ru-RU" sz="2000" dirty="0" smtClean="0">
                <a:latin typeface="Times New Roman" pitchFamily="18" charset="0"/>
                <a:cs typeface="Times New Roman" pitchFamily="18" charset="0"/>
              </a:rPr>
              <a:t>А действия персонала - умышленными или неумышленными.</a:t>
            </a:r>
          </a:p>
          <a:p>
            <a:endParaRPr lang="ru-RU" sz="2000" dirty="0" smtClean="0"/>
          </a:p>
          <a:p>
            <a:endParaRPr lang="ru-RU" sz="2000" dirty="0" smtClean="0"/>
          </a:p>
          <a:p>
            <a:endParaRPr lang="ru-RU" sz="2000" dirty="0" smtClean="0"/>
          </a:p>
          <a:p>
            <a:endParaRPr lang="ru-RU" sz="2000" dirty="0" smtClean="0"/>
          </a:p>
          <a:p>
            <a:endParaRPr lang="ru-RU" sz="2000" dirty="0" smtClean="0"/>
          </a:p>
          <a:p>
            <a:r>
              <a:rPr lang="ru-RU" sz="2000" dirty="0" smtClean="0">
                <a:latin typeface="Times New Roman" pitchFamily="18" charset="0"/>
                <a:cs typeface="Times New Roman" pitchFamily="18" charset="0"/>
              </a:rPr>
              <a:t>При этом и умышленные и неумышленные действия могут угрожать как информации, так и непрерывности ведения бизнеса.  </a:t>
            </a:r>
            <a:endParaRPr lang="ru-RU" sz="2000" dirty="0">
              <a:latin typeface="Times New Roman" pitchFamily="18" charset="0"/>
              <a:cs typeface="Times New Roman" pitchFamily="18" charset="0"/>
            </a:endParaRPr>
          </a:p>
        </p:txBody>
      </p:sp>
      <p:pic>
        <p:nvPicPr>
          <p:cNvPr id="45058" name="Picture 2"/>
          <p:cNvPicPr>
            <a:picLocks noChangeAspect="1" noChangeArrowheads="1"/>
          </p:cNvPicPr>
          <p:nvPr/>
        </p:nvPicPr>
        <p:blipFill>
          <a:blip r:embed="rId2"/>
          <a:srcRect/>
          <a:stretch>
            <a:fillRect/>
          </a:stretch>
        </p:blipFill>
        <p:spPr bwMode="auto">
          <a:xfrm>
            <a:off x="1295400" y="762000"/>
            <a:ext cx="4914472" cy="1524000"/>
          </a:xfrm>
          <a:prstGeom prst="rect">
            <a:avLst/>
          </a:prstGeom>
          <a:noFill/>
          <a:ln w="9525">
            <a:noFill/>
            <a:miter lim="800000"/>
            <a:headEnd/>
            <a:tailEnd/>
          </a:ln>
          <a:effectLst/>
        </p:spPr>
      </p:pic>
      <p:pic>
        <p:nvPicPr>
          <p:cNvPr id="45060" name="Picture 4"/>
          <p:cNvPicPr>
            <a:picLocks noChangeAspect="1" noChangeArrowheads="1"/>
          </p:cNvPicPr>
          <p:nvPr/>
        </p:nvPicPr>
        <p:blipFill>
          <a:blip r:embed="rId3"/>
          <a:srcRect/>
          <a:stretch>
            <a:fillRect/>
          </a:stretch>
        </p:blipFill>
        <p:spPr bwMode="auto">
          <a:xfrm>
            <a:off x="1447800" y="3581400"/>
            <a:ext cx="6477000" cy="2667000"/>
          </a:xfrm>
          <a:prstGeom prst="rect">
            <a:avLst/>
          </a:prstGeom>
          <a:noFill/>
          <a:ln w="9525">
            <a:noFill/>
            <a:miter lim="800000"/>
            <a:headEnd/>
            <a:tailEnd/>
          </a:ln>
          <a:effectLst/>
        </p:spPr>
      </p:pic>
    </p:spTree>
    <p:extLst>
      <p:ext uri="{BB962C8B-B14F-4D97-AF65-F5344CB8AC3E}">
        <p14:creationId xmlns:p14="http://schemas.microsoft.com/office/powerpoint/2010/main" val="3466879242"/>
      </p:ext>
    </p:extLst>
  </p:cSld>
  <p:clrMapOvr>
    <a:masterClrMapping/>
  </p:clrMapOvr>
  <p:transition>
    <p:wipe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17741" y="260648"/>
            <a:ext cx="8100392" cy="1944216"/>
          </a:xfrm>
        </p:spPr>
        <p:txBody>
          <a:bodyPr>
            <a:normAutofit fontScale="90000"/>
          </a:bodyPr>
          <a:lstStyle/>
          <a:p>
            <a:pPr algn="ctr"/>
            <a:r>
              <a:rPr lang="ru-RU" sz="3900" b="1" u="sng" dirty="0" smtClean="0"/>
              <a:t>Вопросы 8-13:</a:t>
            </a:r>
            <a:r>
              <a:rPr lang="ru-RU" sz="3900" dirty="0" smtClean="0"/>
              <a:t/>
            </a:r>
            <a:br>
              <a:rPr lang="ru-RU" sz="3900" dirty="0" smtClean="0"/>
            </a:br>
            <a:r>
              <a:rPr lang="ru-RU" sz="3900" dirty="0" smtClean="0"/>
              <a:t/>
            </a:r>
            <a:br>
              <a:rPr lang="ru-RU" sz="3900" dirty="0" smtClean="0"/>
            </a:br>
            <a:r>
              <a:rPr lang="ru-RU" sz="3900" dirty="0" smtClean="0"/>
              <a:t>Уровни информационной безопасности</a:t>
            </a:r>
            <a:endParaRPr lang="ru-RU" sz="3900" dirty="0"/>
          </a:p>
        </p:txBody>
      </p:sp>
      <p:sp>
        <p:nvSpPr>
          <p:cNvPr id="5" name="TextBox 4"/>
          <p:cNvSpPr txBox="1"/>
          <p:nvPr/>
        </p:nvSpPr>
        <p:spPr>
          <a:xfrm>
            <a:off x="6296891" y="4876800"/>
            <a:ext cx="2740622" cy="923330"/>
          </a:xfrm>
          <a:prstGeom prst="rect">
            <a:avLst/>
          </a:prstGeom>
          <a:noFill/>
        </p:spPr>
        <p:txBody>
          <a:bodyPr wrap="none" rtlCol="0">
            <a:spAutoFit/>
          </a:bodyPr>
          <a:lstStyle/>
          <a:p>
            <a:r>
              <a:rPr lang="ru-RU" dirty="0" smtClean="0">
                <a:latin typeface="Times New Roman" pitchFamily="18" charset="0"/>
                <a:cs typeface="Times New Roman" pitchFamily="18" charset="0"/>
              </a:rPr>
              <a:t>Автор: Артёменко Оксана</a:t>
            </a:r>
          </a:p>
          <a:p>
            <a:r>
              <a:rPr lang="ru-RU" dirty="0" smtClean="0">
                <a:latin typeface="Times New Roman" pitchFamily="18" charset="0"/>
                <a:cs typeface="Times New Roman" pitchFamily="18" charset="0"/>
              </a:rPr>
              <a:t>Группа: ИТ-10-01</a:t>
            </a:r>
          </a:p>
          <a:p>
            <a:endParaRPr lang="ru-RU" dirty="0"/>
          </a:p>
        </p:txBody>
      </p:sp>
    </p:spTree>
    <p:extLst>
      <p:ext uri="{BB962C8B-B14F-4D97-AF65-F5344CB8AC3E}">
        <p14:creationId xmlns:p14="http://schemas.microsoft.com/office/powerpoint/2010/main" val="4757732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436097" y="980728"/>
            <a:ext cx="3680732" cy="5661248"/>
          </a:xfrm>
        </p:spPr>
        <p:txBody>
          <a:bodyPr/>
          <a:lstStyle/>
          <a:p>
            <a:r>
              <a:rPr lang="ru-RU" sz="2000" b="0" dirty="0">
                <a:solidFill>
                  <a:srgbClr val="000000"/>
                </a:solidFill>
                <a:latin typeface="Symbol" pitchFamily="18" charset="2"/>
                <a:cs typeface="Times New Roman" pitchFamily="18" charset="0"/>
              </a:rPr>
              <a:t>·</a:t>
            </a:r>
            <a:r>
              <a:rPr lang="ru-RU" sz="2000" dirty="0">
                <a:solidFill>
                  <a:srgbClr val="000000"/>
                </a:solidFill>
                <a:latin typeface="Times New Roman" pitchFamily="18" charset="0"/>
                <a:cs typeface="Times New Roman" pitchFamily="18" charset="0"/>
              </a:rPr>
              <a:t>  </a:t>
            </a:r>
            <a:r>
              <a:rPr lang="ru-RU" sz="2000" u="sng" dirty="0">
                <a:solidFill>
                  <a:srgbClr val="C00000"/>
                </a:solidFill>
                <a:latin typeface="Times New Roman" pitchFamily="18" charset="0"/>
                <a:cs typeface="Times New Roman" pitchFamily="18" charset="0"/>
                <a:hlinkClick r:id="rId2" action="ppaction://hlinksldjump"/>
              </a:rPr>
              <a:t>законодательный</a:t>
            </a:r>
            <a:r>
              <a:rPr lang="ru-RU" sz="2000" b="0" dirty="0">
                <a:solidFill>
                  <a:srgbClr val="000000"/>
                </a:solidFill>
                <a:latin typeface="Times New Roman" pitchFamily="18" charset="0"/>
                <a:cs typeface="Times New Roman" pitchFamily="18" charset="0"/>
                <a:hlinkClick r:id="rId2" action="ppaction://hlinksldjump"/>
              </a:rPr>
              <a:t> </a:t>
            </a:r>
            <a:r>
              <a:rPr lang="ru-RU" sz="2000" b="0" dirty="0">
                <a:solidFill>
                  <a:srgbClr val="000000"/>
                </a:solidFill>
                <a:latin typeface="Times New Roman" pitchFamily="18" charset="0"/>
                <a:cs typeface="Times New Roman" pitchFamily="18" charset="0"/>
              </a:rPr>
              <a:t>- законы, нормативные акты, стандарты и т. д</a:t>
            </a:r>
            <a:r>
              <a:rPr lang="ru-RU" sz="2000" b="0" dirty="0" smtClean="0">
                <a:solidFill>
                  <a:srgbClr val="000000"/>
                </a:solidFill>
                <a:latin typeface="Times New Roman" pitchFamily="18" charset="0"/>
                <a:cs typeface="Times New Roman" pitchFamily="18" charset="0"/>
              </a:rPr>
              <a:t>.</a:t>
            </a:r>
            <a:br>
              <a:rPr lang="ru-RU" sz="2000" b="0" dirty="0" smtClean="0">
                <a:solidFill>
                  <a:srgbClr val="000000"/>
                </a:solidFill>
                <a:latin typeface="Times New Roman" pitchFamily="18" charset="0"/>
                <a:cs typeface="Times New Roman" pitchFamily="18" charset="0"/>
              </a:rPr>
            </a:br>
            <a:r>
              <a:rPr lang="ru-RU" sz="2000" b="0" dirty="0">
                <a:solidFill>
                  <a:srgbClr val="000000"/>
                </a:solidFill>
                <a:latin typeface="Times New Roman" pitchFamily="18" charset="0"/>
                <a:cs typeface="Times New Roman" pitchFamily="18" charset="0"/>
              </a:rPr>
              <a:t/>
            </a:r>
            <a:br>
              <a:rPr lang="ru-RU" sz="2000" b="0" dirty="0">
                <a:solidFill>
                  <a:srgbClr val="000000"/>
                </a:solidFill>
                <a:latin typeface="Times New Roman" pitchFamily="18" charset="0"/>
                <a:cs typeface="Times New Roman" pitchFamily="18" charset="0"/>
              </a:rPr>
            </a:br>
            <a:r>
              <a:rPr lang="ru-RU" sz="2000" b="0" dirty="0">
                <a:solidFill>
                  <a:srgbClr val="000000"/>
                </a:solidFill>
                <a:latin typeface="Symbol" pitchFamily="18" charset="2"/>
                <a:cs typeface="Times New Roman" pitchFamily="18" charset="0"/>
              </a:rPr>
              <a:t>·</a:t>
            </a:r>
            <a:r>
              <a:rPr lang="ru-RU" sz="2000" dirty="0">
                <a:solidFill>
                  <a:srgbClr val="000000"/>
                </a:solidFill>
                <a:latin typeface="Times New Roman" pitchFamily="18" charset="0"/>
                <a:cs typeface="Times New Roman" pitchFamily="18" charset="0"/>
              </a:rPr>
              <a:t>  </a:t>
            </a:r>
            <a:r>
              <a:rPr lang="ru-RU" sz="2000" u="sng" dirty="0">
                <a:solidFill>
                  <a:srgbClr val="C00000"/>
                </a:solidFill>
                <a:latin typeface="Times New Roman" pitchFamily="18" charset="0"/>
                <a:cs typeface="Times New Roman" pitchFamily="18" charset="0"/>
                <a:hlinkClick r:id="rId3" action="ppaction://hlinksldjump"/>
              </a:rPr>
              <a:t>административный</a:t>
            </a:r>
            <a:r>
              <a:rPr lang="ru-RU" sz="2000" dirty="0">
                <a:latin typeface="Times New Roman" pitchFamily="18" charset="0"/>
                <a:cs typeface="Times New Roman" pitchFamily="18" charset="0"/>
                <a:hlinkClick r:id="rId3" action="ppaction://hlinksldjump"/>
              </a:rPr>
              <a:t> </a:t>
            </a:r>
            <a:r>
              <a:rPr lang="ru-RU" sz="2000" b="0" dirty="0">
                <a:solidFill>
                  <a:schemeClr val="tx1"/>
                </a:solidFill>
                <a:latin typeface="Times New Roman" pitchFamily="18" charset="0"/>
                <a:cs typeface="Times New Roman" pitchFamily="18" charset="0"/>
              </a:rPr>
              <a:t>(приказы и другие действия руководства организаций, связанных с защищаемыми информационными системами</a:t>
            </a:r>
            <a:r>
              <a:rPr lang="ru-RU" sz="2000" b="0" dirty="0" smtClean="0">
                <a:solidFill>
                  <a:schemeClr val="tx1"/>
                </a:solidFill>
                <a:latin typeface="Times New Roman" pitchFamily="18" charset="0"/>
                <a:cs typeface="Times New Roman" pitchFamily="18" charset="0"/>
              </a:rPr>
              <a:t>).</a:t>
            </a:r>
            <a:br>
              <a:rPr lang="ru-RU" sz="2000" b="0" dirty="0" smtClean="0">
                <a:solidFill>
                  <a:schemeClr val="tx1"/>
                </a:solidFill>
                <a:latin typeface="Times New Roman" pitchFamily="18" charset="0"/>
                <a:cs typeface="Times New Roman" pitchFamily="18" charset="0"/>
              </a:rPr>
            </a:br>
            <a:r>
              <a:rPr lang="ru-RU" sz="2000" b="0" dirty="0">
                <a:solidFill>
                  <a:schemeClr val="tx1"/>
                </a:solidFill>
                <a:latin typeface="Times New Roman" pitchFamily="18" charset="0"/>
                <a:cs typeface="Times New Roman" pitchFamily="18" charset="0"/>
              </a:rPr>
              <a:t/>
            </a:r>
            <a:br>
              <a:rPr lang="ru-RU" sz="2000" b="0" dirty="0">
                <a:solidFill>
                  <a:schemeClr val="tx1"/>
                </a:solidFill>
                <a:latin typeface="Times New Roman" pitchFamily="18" charset="0"/>
                <a:cs typeface="Times New Roman" pitchFamily="18" charset="0"/>
              </a:rPr>
            </a:br>
            <a:r>
              <a:rPr lang="ru-RU" sz="2000" b="0" dirty="0">
                <a:solidFill>
                  <a:srgbClr val="000000"/>
                </a:solidFill>
                <a:latin typeface="Symbol" pitchFamily="18" charset="2"/>
                <a:cs typeface="Times New Roman" pitchFamily="18" charset="0"/>
              </a:rPr>
              <a:t>·  </a:t>
            </a:r>
            <a:r>
              <a:rPr lang="ru-RU" sz="2000" u="sng" dirty="0" smtClean="0">
                <a:solidFill>
                  <a:srgbClr val="C00000"/>
                </a:solidFill>
                <a:latin typeface="Times New Roman" pitchFamily="18" charset="0"/>
                <a:cs typeface="Times New Roman" pitchFamily="18" charset="0"/>
                <a:hlinkClick r:id="rId4" action="ppaction://hlinksldjump"/>
              </a:rPr>
              <a:t>процедурный</a:t>
            </a:r>
            <a:r>
              <a:rPr lang="ru-RU" sz="2000" dirty="0" smtClean="0">
                <a:latin typeface="Times New Roman" pitchFamily="18" charset="0"/>
                <a:cs typeface="Times New Roman" pitchFamily="18" charset="0"/>
                <a:hlinkClick r:id="rId4" action="ppaction://hlinksldjump"/>
              </a:rPr>
              <a:t> </a:t>
            </a:r>
            <a:r>
              <a:rPr lang="ru-RU" sz="2000" b="0" dirty="0">
                <a:solidFill>
                  <a:schemeClr val="tx1"/>
                </a:solidFill>
                <a:latin typeface="Times New Roman" pitchFamily="18" charset="0"/>
                <a:cs typeface="Times New Roman" pitchFamily="18" charset="0"/>
              </a:rPr>
              <a:t>(меры безопасности, ориентированные на людей</a:t>
            </a:r>
            <a:r>
              <a:rPr lang="ru-RU" sz="2000" b="0" dirty="0" smtClean="0">
                <a:solidFill>
                  <a:schemeClr val="tx1"/>
                </a:solidFill>
                <a:latin typeface="Times New Roman" pitchFamily="18" charset="0"/>
                <a:cs typeface="Times New Roman" pitchFamily="18" charset="0"/>
              </a:rPr>
              <a:t>).</a:t>
            </a:r>
            <a:br>
              <a:rPr lang="ru-RU" sz="2000" b="0" dirty="0" smtClean="0">
                <a:solidFill>
                  <a:schemeClr val="tx1"/>
                </a:solidFill>
                <a:latin typeface="Times New Roman" pitchFamily="18" charset="0"/>
                <a:cs typeface="Times New Roman" pitchFamily="18" charset="0"/>
              </a:rPr>
            </a:br>
            <a:r>
              <a:rPr lang="ru-RU" sz="2000" b="0" dirty="0">
                <a:solidFill>
                  <a:schemeClr val="tx1"/>
                </a:solidFill>
                <a:latin typeface="Times New Roman" pitchFamily="18" charset="0"/>
                <a:cs typeface="Times New Roman" pitchFamily="18" charset="0"/>
              </a:rPr>
              <a:t/>
            </a:r>
            <a:br>
              <a:rPr lang="ru-RU" sz="2000" b="0" dirty="0">
                <a:solidFill>
                  <a:schemeClr val="tx1"/>
                </a:solidFill>
                <a:latin typeface="Times New Roman" pitchFamily="18" charset="0"/>
                <a:cs typeface="Times New Roman" pitchFamily="18" charset="0"/>
              </a:rPr>
            </a:br>
            <a:r>
              <a:rPr lang="ru-RU" sz="2000" u="sng" dirty="0">
                <a:solidFill>
                  <a:srgbClr val="C00000"/>
                </a:solidFill>
                <a:latin typeface="Times New Roman" pitchFamily="18" charset="0"/>
                <a:cs typeface="Times New Roman" pitchFamily="18" charset="0"/>
                <a:hlinkClick r:id="rId5" action="ppaction://hlinksldjump"/>
              </a:rPr>
              <a:t>программно-технический</a:t>
            </a:r>
            <a:r>
              <a:rPr lang="ru-RU" sz="2000" b="0" dirty="0">
                <a:solidFill>
                  <a:srgbClr val="000000"/>
                </a:solidFill>
                <a:latin typeface="Times New Roman" pitchFamily="18" charset="0"/>
                <a:cs typeface="Times New Roman" pitchFamily="18" charset="0"/>
                <a:hlinkClick r:id="rId5" action="ppaction://hlinksldjump"/>
              </a:rPr>
              <a:t> </a:t>
            </a:r>
            <a:r>
              <a:rPr lang="ru-RU" sz="2000" b="0" dirty="0">
                <a:solidFill>
                  <a:srgbClr val="000000"/>
                </a:solidFill>
                <a:latin typeface="Times New Roman" pitchFamily="18" charset="0"/>
                <a:cs typeface="Times New Roman" pitchFamily="18" charset="0"/>
              </a:rPr>
              <a:t>– электронные устройства и специальные программы защиты информации на ЭВМ</a:t>
            </a:r>
            <a:r>
              <a:rPr lang="ru-RU" sz="2000" b="0" dirty="0" smtClean="0">
                <a:solidFill>
                  <a:srgbClr val="000000"/>
                </a:solidFill>
                <a:latin typeface="Times New Roman" pitchFamily="18" charset="0"/>
                <a:cs typeface="Times New Roman" pitchFamily="18" charset="0"/>
              </a:rPr>
              <a:t>.</a:t>
            </a:r>
            <a:endParaRPr lang="ru-RU" dirty="0"/>
          </a:p>
        </p:txBody>
      </p:sp>
      <p:pic>
        <p:nvPicPr>
          <p:cNvPr id="5" name="Рисунок 4"/>
          <p:cNvPicPr>
            <a:picLocks noGrp="1" noChangeAspect="1"/>
          </p:cNvPicPr>
          <p:nvPr>
            <p:ph type="pic" idx="1"/>
          </p:nvPr>
        </p:nvPicPr>
        <p:blipFill>
          <a:blip r:embed="rId6">
            <a:extLst>
              <a:ext uri="{28A0092B-C50C-407E-A947-70E740481C1C}">
                <a14:useLocalDpi xmlns:a14="http://schemas.microsoft.com/office/drawing/2010/main" val="0"/>
              </a:ext>
            </a:extLst>
          </a:blip>
          <a:srcRect l="3946" r="3946"/>
          <a:stretch>
            <a:fillRect/>
          </a:stretch>
        </p:blipFill>
        <p:spPr/>
      </p:pic>
      <p:sp>
        <p:nvSpPr>
          <p:cNvPr id="3" name="Текст 2"/>
          <p:cNvSpPr>
            <a:spLocks noGrp="1"/>
          </p:cNvSpPr>
          <p:nvPr>
            <p:ph type="body" sz="half" idx="2"/>
          </p:nvPr>
        </p:nvSpPr>
        <p:spPr/>
        <p:txBody>
          <a:bodyPr/>
          <a:lstStyle/>
          <a:p>
            <a:endParaRPr lang="ru-RU" dirty="0"/>
          </a:p>
        </p:txBody>
      </p:sp>
      <p:sp>
        <p:nvSpPr>
          <p:cNvPr id="6" name="Прямоугольник 5"/>
          <p:cNvSpPr/>
          <p:nvPr/>
        </p:nvSpPr>
        <p:spPr>
          <a:xfrm>
            <a:off x="-6503" y="0"/>
            <a:ext cx="9123332" cy="646331"/>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scene3d>
              <a:camera prst="orthographicFront"/>
              <a:lightRig rig="threePt" dir="t"/>
            </a:scene3d>
            <a:sp3d extrusionH="57150">
              <a:bevelT w="50800" h="38100" prst="riblet"/>
            </a:sp3d>
          </a:bodyPr>
          <a:lstStyle/>
          <a:p>
            <a:pPr algn="ctr"/>
            <a:r>
              <a:rPr lang="ru-RU" sz="3600" b="1" i="1" dirty="0">
                <a:solidFill>
                  <a:schemeClr val="accent3">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Уровни формирования режима </a:t>
            </a:r>
            <a:r>
              <a:rPr lang="ru-RU" sz="3600" b="1" i="1" dirty="0" smtClean="0">
                <a:solidFill>
                  <a:schemeClr val="accent3">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ИБ:</a:t>
            </a:r>
            <a:endParaRPr lang="ru-RU" sz="3600" b="1" i="1" dirty="0">
              <a:solidFill>
                <a:schemeClr val="accent3">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04207039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effectLst/>
              </a:rPr>
              <a:t>Законодательный уровень</a:t>
            </a:r>
            <a:endParaRPr lang="ru-RU" b="1" dirty="0"/>
          </a:p>
        </p:txBody>
      </p:sp>
      <p:sp>
        <p:nvSpPr>
          <p:cNvPr id="3" name="Прямоугольник 2"/>
          <p:cNvSpPr/>
          <p:nvPr/>
        </p:nvSpPr>
        <p:spPr>
          <a:xfrm>
            <a:off x="1259632" y="1327974"/>
            <a:ext cx="2106539" cy="523220"/>
          </a:xfrm>
          <a:prstGeom prst="rect">
            <a:avLst/>
          </a:prstGeom>
        </p:spPr>
        <p:txBody>
          <a:bodyPr wrap="none">
            <a:spAutoFit/>
          </a:bodyPr>
          <a:lstStyle/>
          <a:p>
            <a:r>
              <a:rPr lang="ru-RU" sz="2800" dirty="0" smtClean="0">
                <a:latin typeface="Times New Roman" pitchFamily="18" charset="0"/>
                <a:cs typeface="Times New Roman" pitchFamily="18" charset="0"/>
              </a:rPr>
              <a:t>Группы мер:</a:t>
            </a:r>
            <a:endParaRPr lang="ru-RU" sz="2800" dirty="0">
              <a:latin typeface="Times New Roman" pitchFamily="18" charset="0"/>
              <a:cs typeface="Times New Roman" pitchFamily="18" charset="0"/>
            </a:endParaRPr>
          </a:p>
        </p:txBody>
      </p:sp>
      <p:sp>
        <p:nvSpPr>
          <p:cNvPr id="4" name="Прямоугольник 3"/>
          <p:cNvSpPr/>
          <p:nvPr/>
        </p:nvSpPr>
        <p:spPr>
          <a:xfrm>
            <a:off x="1022260" y="1988840"/>
            <a:ext cx="7992888" cy="4154984"/>
          </a:xfrm>
          <a:prstGeom prst="rect">
            <a:avLst/>
          </a:prstGeom>
        </p:spPr>
        <p:txBody>
          <a:bodyPr wrap="square">
            <a:spAutoFit/>
          </a:bodyPr>
          <a:lstStyle/>
          <a:p>
            <a:r>
              <a:rPr lang="ru-RU" sz="2400" dirty="0" smtClean="0">
                <a:latin typeface="Times New Roman" pitchFamily="18" charset="0"/>
                <a:cs typeface="Times New Roman" pitchFamily="18" charset="0"/>
              </a:rPr>
              <a:t>1. </a:t>
            </a:r>
            <a:r>
              <a:rPr lang="ru-RU" sz="2400" b="1" dirty="0" smtClean="0">
                <a:latin typeface="Times New Roman" pitchFamily="18" charset="0"/>
                <a:cs typeface="Times New Roman" pitchFamily="18" charset="0"/>
              </a:rPr>
              <a:t>меры ограниченной направленности</a:t>
            </a: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направленные на создание и поддержание в обществе негативного (в том числе карательного) отношения к нарушениям и нарушителям информационной </a:t>
            </a:r>
            <a:r>
              <a:rPr lang="ru-RU" sz="2400" dirty="0" smtClean="0">
                <a:latin typeface="Times New Roman" pitchFamily="18" charset="0"/>
                <a:cs typeface="Times New Roman" pitchFamily="18" charset="0"/>
              </a:rPr>
              <a:t>безопасности.</a:t>
            </a:r>
            <a:endParaRPr lang="ru-RU" sz="2400" dirty="0">
              <a:latin typeface="Times New Roman" pitchFamily="18" charset="0"/>
              <a:cs typeface="Times New Roman" pitchFamily="18" charset="0"/>
            </a:endParaRPr>
          </a:p>
          <a:p>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2. </a:t>
            </a:r>
            <a:r>
              <a:rPr lang="ru-RU" sz="2400" b="1" dirty="0" smtClean="0">
                <a:latin typeface="Times New Roman" pitchFamily="18" charset="0"/>
                <a:cs typeface="Times New Roman" pitchFamily="18" charset="0"/>
              </a:rPr>
              <a:t>направляющие </a:t>
            </a:r>
            <a:r>
              <a:rPr lang="ru-RU" sz="2400" b="1" dirty="0">
                <a:latin typeface="Times New Roman" pitchFamily="18" charset="0"/>
                <a:cs typeface="Times New Roman" pitchFamily="18" charset="0"/>
              </a:rPr>
              <a:t>и координирующие меры</a:t>
            </a:r>
            <a:r>
              <a:rPr lang="ru-RU" sz="2400" dirty="0">
                <a:latin typeface="Times New Roman" pitchFamily="18" charset="0"/>
                <a:cs typeface="Times New Roman" pitchFamily="18" charset="0"/>
              </a:rPr>
              <a:t>, способствующие повышению образованности общества в области информационной безопасности, помогающие в разработке и распространении средств обеспечения информационной </a:t>
            </a:r>
            <a:r>
              <a:rPr lang="ru-RU" sz="2400" dirty="0" smtClean="0">
                <a:latin typeface="Times New Roman" pitchFamily="18" charset="0"/>
                <a:cs typeface="Times New Roman" pitchFamily="18" charset="0"/>
              </a:rPr>
              <a:t>безопасности </a:t>
            </a:r>
            <a:r>
              <a:rPr lang="ru-RU" sz="2400" b="1" dirty="0">
                <a:latin typeface="Times New Roman" pitchFamily="18" charset="0"/>
                <a:cs typeface="Times New Roman" pitchFamily="18" charset="0"/>
              </a:rPr>
              <a:t>(меры созидательной направленности)</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751293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25514"/>
            <a:ext cx="8064896" cy="1138773"/>
          </a:xfrm>
          <a:prstGeom prst="rect">
            <a:avLst/>
          </a:prstGeom>
        </p:spPr>
        <p:txBody>
          <a:bodyPr wrap="square">
            <a:spAutoFit/>
          </a:bodyPr>
          <a:lstStyle/>
          <a:p>
            <a:pPr algn="ctr"/>
            <a:r>
              <a:rPr lang="ru-RU" sz="3400" b="1" dirty="0"/>
              <a:t>Обзор российского законодательства в области информационной </a:t>
            </a:r>
            <a:r>
              <a:rPr lang="ru-RU" sz="3400" b="1" dirty="0" smtClean="0"/>
              <a:t>безопасности</a:t>
            </a:r>
            <a:endParaRPr lang="ru-RU" sz="3400" b="1" dirty="0"/>
          </a:p>
        </p:txBody>
      </p:sp>
      <p:sp>
        <p:nvSpPr>
          <p:cNvPr id="3" name="Прямоугольник 2"/>
          <p:cNvSpPr/>
          <p:nvPr/>
        </p:nvSpPr>
        <p:spPr>
          <a:xfrm>
            <a:off x="953852" y="1364287"/>
            <a:ext cx="8100392" cy="830997"/>
          </a:xfrm>
          <a:prstGeom prst="rect">
            <a:avLst/>
          </a:prstGeom>
        </p:spPr>
        <p:txBody>
          <a:bodyPr wrap="square">
            <a:spAutoFit/>
          </a:bodyPr>
          <a:lstStyle/>
          <a:p>
            <a:pPr algn="ctr"/>
            <a:r>
              <a:rPr lang="ru-RU" sz="2400" b="1" dirty="0"/>
              <a:t>Правовые акты общего назначения, затрагивающие вопросы информационной безопасности</a:t>
            </a:r>
          </a:p>
        </p:txBody>
      </p:sp>
      <p:sp>
        <p:nvSpPr>
          <p:cNvPr id="4" name="TextBox 3"/>
          <p:cNvSpPr txBox="1"/>
          <p:nvPr/>
        </p:nvSpPr>
        <p:spPr>
          <a:xfrm>
            <a:off x="1043608" y="2195284"/>
            <a:ext cx="8100392" cy="4524315"/>
          </a:xfrm>
          <a:prstGeom prst="rect">
            <a:avLst/>
          </a:prstGeom>
          <a:noFill/>
        </p:spPr>
        <p:txBody>
          <a:bodyPr wrap="square" rtlCol="0">
            <a:spAutoFit/>
          </a:bodyPr>
          <a:lstStyle/>
          <a:p>
            <a:pPr marL="457200" indent="-457200">
              <a:buAutoNum type="arabicPeriod"/>
            </a:pPr>
            <a:r>
              <a:rPr lang="ru-RU" sz="2400" u="sng" dirty="0" smtClean="0">
                <a:latin typeface="Times New Roman" pitchFamily="18" charset="0"/>
                <a:cs typeface="Times New Roman" pitchFamily="18" charset="0"/>
              </a:rPr>
              <a:t>Конституция РФ</a:t>
            </a:r>
            <a:r>
              <a:rPr lang="ru-RU" sz="2400" dirty="0" smtClean="0">
                <a:latin typeface="Times New Roman" pitchFamily="18" charset="0"/>
                <a:cs typeface="Times New Roman" pitchFamily="18" charset="0"/>
              </a:rPr>
              <a:t>: </a:t>
            </a:r>
          </a:p>
          <a:p>
            <a:r>
              <a:rPr lang="ru-RU" sz="2400" b="1" dirty="0">
                <a:latin typeface="Times New Roman" pitchFamily="18" charset="0"/>
                <a:cs typeface="Times New Roman" pitchFamily="18" charset="0"/>
              </a:rPr>
              <a:t>С</a:t>
            </a:r>
            <a:r>
              <a:rPr lang="ru-RU" sz="2400" b="1" dirty="0" smtClean="0">
                <a:latin typeface="Times New Roman" pitchFamily="18" charset="0"/>
                <a:cs typeface="Times New Roman" pitchFamily="18" charset="0"/>
              </a:rPr>
              <a:t>татья 24 </a:t>
            </a:r>
            <a:r>
              <a:rPr lang="ru-RU" dirty="0" smtClean="0">
                <a:latin typeface="Times New Roman" pitchFamily="18" charset="0"/>
                <a:cs typeface="Times New Roman" pitchFamily="18" charset="0"/>
              </a:rPr>
              <a:t>(</a:t>
            </a:r>
            <a:r>
              <a:rPr lang="ru-RU" dirty="0">
                <a:latin typeface="Times New Roman" pitchFamily="18" charset="0"/>
                <a:cs typeface="Times New Roman" pitchFamily="18" charset="0"/>
              </a:rPr>
              <a:t>органы государственной власти и органы местного самоуправления, их должностные лица обязаны обеспечить каждому возможность ознакомления с документами и материалами, непосредственно затрагивающими его права и свободы, если иное не предусмотрено </a:t>
            </a:r>
            <a:r>
              <a:rPr lang="ru-RU" dirty="0" smtClean="0">
                <a:latin typeface="Times New Roman" pitchFamily="18" charset="0"/>
                <a:cs typeface="Times New Roman" pitchFamily="18" charset="0"/>
              </a:rPr>
              <a:t>законом) ;</a:t>
            </a:r>
          </a:p>
          <a:p>
            <a:r>
              <a:rPr lang="ru-RU" sz="2400" b="1" dirty="0" smtClean="0">
                <a:latin typeface="Times New Roman" pitchFamily="18" charset="0"/>
                <a:cs typeface="Times New Roman" pitchFamily="18" charset="0"/>
              </a:rPr>
              <a:t>Статья 41 </a:t>
            </a:r>
            <a:r>
              <a:rPr lang="ru-RU" dirty="0" smtClean="0">
                <a:latin typeface="Times New Roman" pitchFamily="18" charset="0"/>
                <a:cs typeface="Times New Roman" pitchFamily="18" charset="0"/>
              </a:rPr>
              <a:t>(</a:t>
            </a:r>
            <a:r>
              <a:rPr lang="ru-RU" dirty="0">
                <a:latin typeface="Times New Roman" pitchFamily="18" charset="0"/>
                <a:cs typeface="Times New Roman" pitchFamily="18" charset="0"/>
              </a:rPr>
              <a:t>гарантирует право на знание фактов и обстоятельств, создающих угрозу для жизни и здоровья </a:t>
            </a:r>
            <a:r>
              <a:rPr lang="ru-RU" dirty="0" smtClean="0">
                <a:latin typeface="Times New Roman" pitchFamily="18" charset="0"/>
                <a:cs typeface="Times New Roman" pitchFamily="18" charset="0"/>
              </a:rPr>
              <a:t>людей);</a:t>
            </a:r>
          </a:p>
          <a:p>
            <a:r>
              <a:rPr lang="ru-RU" sz="2400" b="1" dirty="0" smtClean="0">
                <a:latin typeface="Times New Roman" pitchFamily="18" charset="0"/>
                <a:cs typeface="Times New Roman" pitchFamily="18" charset="0"/>
              </a:rPr>
              <a:t>Статья 42 </a:t>
            </a:r>
            <a:r>
              <a:rPr lang="ru-RU" dirty="0" smtClean="0">
                <a:latin typeface="Times New Roman" pitchFamily="18" charset="0"/>
                <a:cs typeface="Times New Roman" pitchFamily="18" charset="0"/>
              </a:rPr>
              <a:t>(гарантирует </a:t>
            </a:r>
            <a:r>
              <a:rPr lang="ru-RU" dirty="0">
                <a:latin typeface="Times New Roman" pitchFamily="18" charset="0"/>
                <a:cs typeface="Times New Roman" pitchFamily="18" charset="0"/>
              </a:rPr>
              <a:t>право на знание достоверной информации о состоянии окружающей </a:t>
            </a:r>
            <a:r>
              <a:rPr lang="ru-RU" dirty="0" smtClean="0">
                <a:latin typeface="Times New Roman" pitchFamily="18" charset="0"/>
                <a:cs typeface="Times New Roman" pitchFamily="18" charset="0"/>
              </a:rPr>
              <a:t>среды)</a:t>
            </a:r>
            <a:r>
              <a:rPr lang="ru-RU" dirty="0">
                <a:latin typeface="Times New Roman" pitchFamily="18" charset="0"/>
                <a:cs typeface="Times New Roman" pitchFamily="18" charset="0"/>
              </a:rPr>
              <a:t>:</a:t>
            </a:r>
          </a:p>
          <a:p>
            <a:r>
              <a:rPr lang="ru-RU" sz="2400" b="1" dirty="0">
                <a:latin typeface="Times New Roman" pitchFamily="18" charset="0"/>
                <a:cs typeface="Times New Roman" pitchFamily="18" charset="0"/>
              </a:rPr>
              <a:t>Статья 23 </a:t>
            </a:r>
            <a:r>
              <a:rPr lang="ru-RU" sz="2000"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гарантирует </a:t>
            </a:r>
            <a:r>
              <a:rPr lang="ru-RU" dirty="0">
                <a:latin typeface="Times New Roman" pitchFamily="18" charset="0"/>
                <a:cs typeface="Times New Roman" pitchFamily="18" charset="0"/>
              </a:rPr>
              <a:t>право на личную и семейную тайну, на тайну переписки, телефонных переговоров, почтовых, телеграфных и иных </a:t>
            </a:r>
            <a:r>
              <a:rPr lang="ru-RU" dirty="0" smtClean="0">
                <a:latin typeface="Times New Roman" pitchFamily="18" charset="0"/>
                <a:cs typeface="Times New Roman" pitchFamily="18" charset="0"/>
              </a:rPr>
              <a:t>сообщений);</a:t>
            </a:r>
            <a:endParaRPr lang="en-US"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Статья </a:t>
            </a:r>
            <a:r>
              <a:rPr lang="ru-RU" sz="2400" b="1" dirty="0">
                <a:latin typeface="Times New Roman" pitchFamily="18" charset="0"/>
                <a:cs typeface="Times New Roman" pitchFamily="18" charset="0"/>
              </a:rPr>
              <a:t>29 </a:t>
            </a:r>
            <a:r>
              <a:rPr lang="ru-RU" dirty="0" smtClean="0">
                <a:latin typeface="Times New Roman" pitchFamily="18" charset="0"/>
                <a:cs typeface="Times New Roman" pitchFamily="18" charset="0"/>
              </a:rPr>
              <a:t>(гарантирует право </a:t>
            </a:r>
            <a:r>
              <a:rPr lang="ru-RU" dirty="0">
                <a:latin typeface="Times New Roman" pitchFamily="18" charset="0"/>
                <a:cs typeface="Times New Roman" pitchFamily="18" charset="0"/>
              </a:rPr>
              <a:t>свободно искать, получать, передавать, производить и распространять информацию любым законным </a:t>
            </a:r>
            <a:r>
              <a:rPr lang="ru-RU" dirty="0" smtClean="0">
                <a:latin typeface="Times New Roman" pitchFamily="18" charset="0"/>
                <a:cs typeface="Times New Roman" pitchFamily="18" charset="0"/>
              </a:rPr>
              <a:t>способом).</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49409257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188640"/>
            <a:ext cx="8100392" cy="7017306"/>
          </a:xfrm>
          <a:prstGeom prst="rect">
            <a:avLst/>
          </a:prstGeom>
        </p:spPr>
        <p:txBody>
          <a:bodyPr wrap="square">
            <a:spAutoFit/>
          </a:bodyPr>
          <a:lstStyle/>
          <a:p>
            <a:r>
              <a:rPr lang="ru-RU" sz="2400" dirty="0" smtClean="0">
                <a:latin typeface="Times New Roman" pitchFamily="18" charset="0"/>
                <a:cs typeface="Times New Roman" pitchFamily="18" charset="0"/>
              </a:rPr>
              <a:t>2. </a:t>
            </a:r>
            <a:r>
              <a:rPr lang="ru-RU" sz="2400" u="sng" dirty="0" smtClean="0">
                <a:latin typeface="Times New Roman" pitchFamily="18" charset="0"/>
                <a:cs typeface="Times New Roman" pitchFamily="18" charset="0"/>
              </a:rPr>
              <a:t>Гражданский кодекс РФ:</a:t>
            </a:r>
          </a:p>
          <a:p>
            <a:r>
              <a:rPr lang="ru-RU" sz="2400" b="1" dirty="0" smtClean="0">
                <a:latin typeface="Times New Roman" pitchFamily="18" charset="0"/>
                <a:cs typeface="Times New Roman" pitchFamily="18" charset="0"/>
              </a:rPr>
              <a:t>Статья 139 </a:t>
            </a:r>
            <a:r>
              <a:rPr lang="ru-RU" dirty="0" smtClean="0">
                <a:latin typeface="Times New Roman" pitchFamily="18" charset="0"/>
                <a:cs typeface="Times New Roman" pitchFamily="18" charset="0"/>
              </a:rPr>
              <a:t>(</a:t>
            </a:r>
            <a:r>
              <a:rPr lang="ru-RU" dirty="0">
                <a:latin typeface="Times New Roman" pitchFamily="18" charset="0"/>
                <a:cs typeface="Times New Roman" pitchFamily="18" charset="0"/>
              </a:rPr>
              <a:t>информация составляет служебную или коммерческую тайну в случае, когда информация имеет действительную или потенциальную коммерческую ценность в силу неизвестности ее третьим лицам, к ней нет свободного доступа на законном основании, и обладатель информации принимает меры к охране ее </a:t>
            </a:r>
            <a:r>
              <a:rPr lang="ru-RU" dirty="0" smtClean="0">
                <a:latin typeface="Times New Roman" pitchFamily="18" charset="0"/>
                <a:cs typeface="Times New Roman" pitchFamily="18" charset="0"/>
              </a:rPr>
              <a:t>конфиденциальности</a:t>
            </a:r>
            <a:r>
              <a:rPr lang="en-US"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a:t>
            </a:r>
            <a:r>
              <a:rPr lang="ru-RU"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endParaRPr lang="en-US" b="1" dirty="0">
              <a:latin typeface="Times New Roman" pitchFamily="18" charset="0"/>
              <a:cs typeface="Times New Roman" pitchFamily="18" charset="0"/>
            </a:endParaRPr>
          </a:p>
          <a:p>
            <a:r>
              <a:rPr lang="ru-RU"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3</a:t>
            </a:r>
            <a:r>
              <a:rPr lang="ru-RU" sz="2400" dirty="0" smtClean="0">
                <a:latin typeface="Times New Roman" pitchFamily="18" charset="0"/>
                <a:cs typeface="Times New Roman" pitchFamily="18" charset="0"/>
              </a:rPr>
              <a:t>. </a:t>
            </a:r>
            <a:r>
              <a:rPr lang="ru-RU" sz="2400" u="sng" dirty="0" smtClean="0">
                <a:latin typeface="Times New Roman" pitchFamily="18" charset="0"/>
                <a:cs typeface="Times New Roman" pitchFamily="18" charset="0"/>
              </a:rPr>
              <a:t>Уголовный </a:t>
            </a:r>
            <a:r>
              <a:rPr lang="ru-RU" sz="2400" u="sng" dirty="0">
                <a:latin typeface="Times New Roman" pitchFamily="18" charset="0"/>
                <a:cs typeface="Times New Roman" pitchFamily="18" charset="0"/>
              </a:rPr>
              <a:t>кодекс </a:t>
            </a:r>
            <a:r>
              <a:rPr lang="ru-RU" sz="2400" u="sng" dirty="0" smtClean="0">
                <a:latin typeface="Times New Roman" pitchFamily="18" charset="0"/>
                <a:cs typeface="Times New Roman" pitchFamily="18" charset="0"/>
              </a:rPr>
              <a:t>РФ</a:t>
            </a:r>
            <a:r>
              <a:rPr lang="ru-RU" sz="2400" dirty="0" smtClean="0">
                <a:latin typeface="Times New Roman" pitchFamily="18" charset="0"/>
                <a:cs typeface="Times New Roman" pitchFamily="18" charset="0"/>
              </a:rPr>
              <a:t>:</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Глава 28 </a:t>
            </a:r>
            <a:r>
              <a:rPr lang="ru-RU" sz="2400" dirty="0">
                <a:latin typeface="Times New Roman" pitchFamily="18" charset="0"/>
                <a:cs typeface="Times New Roman" pitchFamily="18" charset="0"/>
              </a:rPr>
              <a:t>"Преступления в сфере компьютерной </a:t>
            </a:r>
            <a:r>
              <a:rPr lang="ru-RU" sz="2400" dirty="0" smtClean="0">
                <a:latin typeface="Times New Roman" pitchFamily="18" charset="0"/>
                <a:cs typeface="Times New Roman" pitchFamily="18" charset="0"/>
              </a:rPr>
              <a:t>информации": </a:t>
            </a:r>
          </a:p>
          <a:p>
            <a:pPr marL="342900" indent="-342900">
              <a:buFont typeface="Arial" pitchFamily="34" charset="0"/>
              <a:buChar char="•"/>
            </a:pPr>
            <a:r>
              <a:rPr lang="ru-RU" sz="2200" b="1" dirty="0" smtClean="0">
                <a:latin typeface="Times New Roman" pitchFamily="18" charset="0"/>
                <a:cs typeface="Times New Roman" pitchFamily="18" charset="0"/>
              </a:rPr>
              <a:t>статья </a:t>
            </a:r>
            <a:r>
              <a:rPr lang="ru-RU" sz="2200" b="1" dirty="0">
                <a:latin typeface="Times New Roman" pitchFamily="18" charset="0"/>
                <a:cs typeface="Times New Roman" pitchFamily="18" charset="0"/>
              </a:rPr>
              <a:t>272</a:t>
            </a:r>
            <a:r>
              <a:rPr lang="ru-RU" sz="2200" dirty="0">
                <a:latin typeface="Times New Roman" pitchFamily="18" charset="0"/>
                <a:cs typeface="Times New Roman" pitchFamily="18" charset="0"/>
              </a:rPr>
              <a:t>. Неправомерный доступ к компьютерной информации;</a:t>
            </a:r>
          </a:p>
          <a:p>
            <a:pPr marL="342900" indent="-342900">
              <a:buFont typeface="Arial" pitchFamily="34" charset="0"/>
              <a:buChar char="•"/>
            </a:pPr>
            <a:r>
              <a:rPr lang="ru-RU" sz="2200" b="1" dirty="0">
                <a:latin typeface="Times New Roman" pitchFamily="18" charset="0"/>
                <a:cs typeface="Times New Roman" pitchFamily="18" charset="0"/>
              </a:rPr>
              <a:t>статья 273</a:t>
            </a:r>
            <a:r>
              <a:rPr lang="ru-RU" sz="2200" dirty="0">
                <a:latin typeface="Times New Roman" pitchFamily="18" charset="0"/>
                <a:cs typeface="Times New Roman" pitchFamily="18" charset="0"/>
              </a:rPr>
              <a:t>. Создание, использование и распространение вредоносных программ для ЭВМ;</a:t>
            </a:r>
          </a:p>
          <a:p>
            <a:pPr marL="342900" indent="-342900">
              <a:buFont typeface="Arial" pitchFamily="34" charset="0"/>
              <a:buChar char="•"/>
            </a:pPr>
            <a:r>
              <a:rPr lang="ru-RU" sz="2200" b="1" dirty="0">
                <a:latin typeface="Times New Roman" pitchFamily="18" charset="0"/>
                <a:cs typeface="Times New Roman" pitchFamily="18" charset="0"/>
              </a:rPr>
              <a:t>статья 274</a:t>
            </a:r>
            <a:r>
              <a:rPr lang="ru-RU" sz="2200" dirty="0">
                <a:latin typeface="Times New Roman" pitchFamily="18" charset="0"/>
                <a:cs typeface="Times New Roman" pitchFamily="18" charset="0"/>
              </a:rPr>
              <a:t>. Нарушение правил эксплуатации ЭВМ, системы ЭВМ или их сети</a:t>
            </a:r>
            <a:r>
              <a:rPr lang="ru-RU" sz="2200" dirty="0" smtClean="0">
                <a:latin typeface="Times New Roman" pitchFamily="18" charset="0"/>
                <a:cs typeface="Times New Roman" pitchFamily="18" charset="0"/>
              </a:rPr>
              <a:t>.</a:t>
            </a:r>
          </a:p>
          <a:p>
            <a:r>
              <a:rPr lang="ru-RU" sz="2400" b="1" dirty="0" smtClean="0">
                <a:latin typeface="Times New Roman" pitchFamily="18" charset="0"/>
                <a:cs typeface="Times New Roman" pitchFamily="18" charset="0"/>
              </a:rPr>
              <a:t>Статья 138 </a:t>
            </a:r>
            <a:r>
              <a:rPr lang="ru-RU" dirty="0" smtClean="0">
                <a:latin typeface="Times New Roman" pitchFamily="18" charset="0"/>
                <a:cs typeface="Times New Roman" pitchFamily="18" charset="0"/>
              </a:rPr>
              <a:t>(</a:t>
            </a:r>
            <a:r>
              <a:rPr lang="ru-RU" dirty="0">
                <a:latin typeface="Times New Roman" pitchFamily="18" charset="0"/>
                <a:cs typeface="Times New Roman" pitchFamily="18" charset="0"/>
              </a:rPr>
              <a:t>предусматривает наказание за нарушение тайны переписки, телефонных переговоров, почтовых, телеграфных или иных </a:t>
            </a:r>
            <a:r>
              <a:rPr lang="ru-RU" dirty="0" smtClean="0">
                <a:latin typeface="Times New Roman" pitchFamily="18" charset="0"/>
                <a:cs typeface="Times New Roman" pitchFamily="18" charset="0"/>
              </a:rPr>
              <a:t>сообщений).</a:t>
            </a:r>
            <a:endParaRPr lang="ru-RU" dirty="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Статья 183 </a:t>
            </a:r>
            <a:r>
              <a:rPr lang="ru-RU" dirty="0" smtClean="0">
                <a:latin typeface="Times New Roman" pitchFamily="18" charset="0"/>
                <a:cs typeface="Times New Roman" pitchFamily="18" charset="0"/>
              </a:rPr>
              <a:t>(предусматривает наказание за нарушение банковской и коммерческой тайны).</a:t>
            </a:r>
            <a:endParaRPr lang="ru-RU" dirty="0">
              <a:latin typeface="Times New Roman" pitchFamily="18" charset="0"/>
              <a:cs typeface="Times New Roman" pitchFamily="18" charset="0"/>
            </a:endParaRPr>
          </a:p>
          <a:p>
            <a:endParaRPr lang="ru-RU" sz="2400"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7248320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43608" y="332656"/>
            <a:ext cx="8100391" cy="3323987"/>
          </a:xfrm>
          <a:prstGeom prst="rect">
            <a:avLst/>
          </a:prstGeom>
        </p:spPr>
        <p:txBody>
          <a:bodyPr wrap="square">
            <a:spAutoFit/>
          </a:bodyPr>
          <a:lstStyle/>
          <a:p>
            <a:r>
              <a:rPr lang="ru-RU" sz="2400" dirty="0" smtClean="0">
                <a:latin typeface="Times New Roman" pitchFamily="18" charset="0"/>
                <a:cs typeface="Times New Roman" pitchFamily="18" charset="0"/>
              </a:rPr>
              <a:t>4. </a:t>
            </a:r>
            <a:r>
              <a:rPr lang="ru-RU" sz="2400" u="sng" dirty="0" smtClean="0">
                <a:latin typeface="Times New Roman" pitchFamily="18" charset="0"/>
                <a:cs typeface="Times New Roman" pitchFamily="18" charset="0"/>
              </a:rPr>
              <a:t>Закон «О государственной тайне» </a:t>
            </a:r>
          </a:p>
          <a:p>
            <a:r>
              <a:rPr lang="ru-RU" sz="2400" dirty="0" smtClean="0">
                <a:latin typeface="Times New Roman" pitchFamily="18" charset="0"/>
                <a:cs typeface="Times New Roman" pitchFamily="18" charset="0"/>
              </a:rPr>
              <a:t>(</a:t>
            </a:r>
            <a:r>
              <a:rPr lang="ru-RU" dirty="0" err="1"/>
              <a:t>гостайна</a:t>
            </a:r>
            <a:r>
              <a:rPr lang="ru-RU" dirty="0"/>
              <a:t> определена как защищаемые государством сведения в области его военной, внешнеполитической, экономической, разведывательной, контрразведывательной и оперативно-розыскной деятельности, распространение которых может нанести ущерб безопасности Российской Федерации</a:t>
            </a:r>
            <a:r>
              <a:rPr lang="ru-RU" dirty="0" smtClean="0"/>
              <a:t>.</a:t>
            </a:r>
          </a:p>
          <a:p>
            <a:r>
              <a:rPr lang="ru-RU" dirty="0" smtClean="0"/>
              <a:t>Защита информации </a:t>
            </a:r>
            <a:r>
              <a:rPr lang="ru-RU" dirty="0"/>
              <a:t>это технические, криптографические, программные и другие средства, предназначенные для защиты сведений, составляющих государственную тайну; средства, в которых они реализованы, а также средства контроля эффективности защиты информации. )</a:t>
            </a:r>
          </a:p>
          <a:p>
            <a:r>
              <a:rPr lang="ru-RU" dirty="0" smtClean="0">
                <a:latin typeface="Times New Roman" pitchFamily="18" charset="0"/>
                <a:cs typeface="Times New Roman" pitchFamily="18" charset="0"/>
              </a:rPr>
              <a:t> </a:t>
            </a:r>
          </a:p>
        </p:txBody>
      </p:sp>
      <p:sp>
        <p:nvSpPr>
          <p:cNvPr id="4" name="Прямоугольник 3"/>
          <p:cNvSpPr/>
          <p:nvPr/>
        </p:nvSpPr>
        <p:spPr>
          <a:xfrm>
            <a:off x="1043609" y="3429000"/>
            <a:ext cx="8100389" cy="3231654"/>
          </a:xfrm>
          <a:prstGeom prst="rect">
            <a:avLst/>
          </a:prstGeom>
        </p:spPr>
        <p:txBody>
          <a:bodyPr wrap="square">
            <a:spAutoFit/>
          </a:bodyPr>
          <a:lstStyle/>
          <a:p>
            <a:r>
              <a:rPr lang="ru-RU" sz="2400" dirty="0" smtClean="0">
                <a:latin typeface="Times New Roman" pitchFamily="18" charset="0"/>
                <a:cs typeface="Times New Roman" pitchFamily="18" charset="0"/>
              </a:rPr>
              <a:t>5. </a:t>
            </a:r>
            <a:r>
              <a:rPr lang="ru-RU" sz="2400" u="sng" dirty="0" smtClean="0">
                <a:latin typeface="Times New Roman" pitchFamily="18" charset="0"/>
                <a:cs typeface="Times New Roman" pitchFamily="18" charset="0"/>
              </a:rPr>
              <a:t>Закон </a:t>
            </a:r>
            <a:r>
              <a:rPr lang="ru-RU" sz="2400" u="sng" dirty="0">
                <a:latin typeface="Times New Roman" pitchFamily="18" charset="0"/>
                <a:cs typeface="Times New Roman" pitchFamily="18" charset="0"/>
              </a:rPr>
              <a:t>"Об информации, информатизации и защите </a:t>
            </a:r>
            <a:r>
              <a:rPr lang="ru-RU" sz="2400" u="sng" dirty="0" smtClean="0">
                <a:latin typeface="Times New Roman" pitchFamily="18" charset="0"/>
                <a:cs typeface="Times New Roman" pitchFamily="18" charset="0"/>
              </a:rPr>
              <a:t>информации</a:t>
            </a:r>
            <a:r>
              <a:rPr lang="ru-RU" sz="2400" dirty="0" smtClean="0">
                <a:latin typeface="Times New Roman" pitchFamily="18" charset="0"/>
                <a:cs typeface="Times New Roman" pitchFamily="18" charset="0"/>
              </a:rPr>
              <a:t>«</a:t>
            </a:r>
          </a:p>
          <a:p>
            <a:r>
              <a:rPr lang="ru-RU" sz="24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В нем даются основные определения и намечаются направления развития законодательства в данной области</a:t>
            </a:r>
            <a:r>
              <a:rPr lang="ru-RU" sz="2000" dirty="0" smtClean="0">
                <a:latin typeface="Times New Roman" pitchFamily="18" charset="0"/>
                <a:cs typeface="Times New Roman" pitchFamily="18" charset="0"/>
              </a:rPr>
              <a:t>. Закон выделяет цели защиты информации, ставя на первое место сохранение конфиденциальности информации. В качестве основного метода защиты информации закон предлагает </a:t>
            </a:r>
            <a:r>
              <a:rPr lang="ru-RU" sz="2000" dirty="0">
                <a:latin typeface="Times New Roman" pitchFamily="18" charset="0"/>
                <a:cs typeface="Times New Roman" pitchFamily="18" charset="0"/>
              </a:rPr>
              <a:t>для этой цели мощные универсальные средства: лицензирование и </a:t>
            </a:r>
            <a:r>
              <a:rPr lang="ru-RU" sz="2000" dirty="0" smtClean="0">
                <a:latin typeface="Times New Roman" pitchFamily="18" charset="0"/>
                <a:cs typeface="Times New Roman" pitchFamily="18" charset="0"/>
              </a:rPr>
              <a:t>сертификацию (</a:t>
            </a:r>
            <a:r>
              <a:rPr lang="ru-RU" sz="2000" b="1" dirty="0" smtClean="0">
                <a:latin typeface="Times New Roman" pitchFamily="18" charset="0"/>
                <a:cs typeface="Times New Roman" pitchFamily="18" charset="0"/>
              </a:rPr>
              <a:t>статья 19</a:t>
            </a:r>
            <a:r>
              <a:rPr lang="ru-RU" sz="2000" dirty="0" smtClean="0">
                <a:latin typeface="Times New Roman" pitchFamily="18" charset="0"/>
                <a:cs typeface="Times New Roman" pitchFamily="18" charset="0"/>
              </a:rPr>
              <a:t>).</a:t>
            </a:r>
            <a:r>
              <a:rPr lang="ru-RU" sz="2400" dirty="0"/>
              <a:t/>
            </a:r>
            <a:br>
              <a:rPr lang="ru-RU" sz="2400" dirty="0"/>
            </a:b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02125354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1438"/>
            <a:ext cx="8172400" cy="1077218"/>
          </a:xfrm>
          <a:prstGeom prst="rect">
            <a:avLst/>
          </a:prstGeom>
        </p:spPr>
        <p:txBody>
          <a:bodyPr wrap="square">
            <a:spAutoFit/>
          </a:bodyPr>
          <a:lstStyle/>
          <a:p>
            <a:r>
              <a:rPr lang="ru-RU" sz="2400" dirty="0" smtClean="0">
                <a:latin typeface="Times New Roman" pitchFamily="18" charset="0"/>
                <a:cs typeface="Times New Roman" pitchFamily="18" charset="0"/>
              </a:rPr>
              <a:t>6. </a:t>
            </a:r>
            <a:r>
              <a:rPr lang="ru-RU" sz="2400" u="sng" dirty="0" smtClean="0">
                <a:latin typeface="Times New Roman" pitchFamily="18" charset="0"/>
                <a:cs typeface="Times New Roman" pitchFamily="18" charset="0"/>
              </a:rPr>
              <a:t>Закон «О </a:t>
            </a:r>
            <a:r>
              <a:rPr lang="ru-RU" sz="2400" u="sng" dirty="0">
                <a:latin typeface="Times New Roman" pitchFamily="18" charset="0"/>
                <a:cs typeface="Times New Roman" pitchFamily="18" charset="0"/>
              </a:rPr>
              <a:t>лицензировании отдельных видов </a:t>
            </a:r>
            <a:r>
              <a:rPr lang="ru-RU" sz="2400" u="sng" dirty="0" smtClean="0">
                <a:latin typeface="Times New Roman" pitchFamily="18" charset="0"/>
                <a:cs typeface="Times New Roman" pitchFamily="18" charset="0"/>
              </a:rPr>
              <a:t>деятельности»</a:t>
            </a:r>
            <a:endParaRPr lang="ru-RU" sz="24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(содержит основные определения и устанавливает </a:t>
            </a:r>
            <a:r>
              <a:rPr lang="ru-RU" sz="2000" dirty="0">
                <a:latin typeface="Times New Roman" pitchFamily="18" charset="0"/>
                <a:cs typeface="Times New Roman" pitchFamily="18" charset="0"/>
              </a:rPr>
              <a:t>перечень видов деятельности, на осуществление которых требуются </a:t>
            </a:r>
            <a:r>
              <a:rPr lang="ru-RU" sz="2000" dirty="0" smtClean="0">
                <a:latin typeface="Times New Roman" pitchFamily="18" charset="0"/>
                <a:cs typeface="Times New Roman" pitchFamily="18" charset="0"/>
              </a:rPr>
              <a:t>лицензии).</a:t>
            </a:r>
            <a:r>
              <a:rPr lang="ru-RU" sz="2000" dirty="0">
                <a:latin typeface="Times New Roman" pitchFamily="18" charset="0"/>
                <a:cs typeface="Times New Roman" pitchFamily="18" charset="0"/>
              </a:rPr>
              <a:t> </a:t>
            </a:r>
          </a:p>
        </p:txBody>
      </p:sp>
      <p:sp>
        <p:nvSpPr>
          <p:cNvPr id="3" name="Прямоугольник 2"/>
          <p:cNvSpPr/>
          <p:nvPr/>
        </p:nvSpPr>
        <p:spPr>
          <a:xfrm>
            <a:off x="971600" y="1268760"/>
            <a:ext cx="8172400" cy="1446550"/>
          </a:xfrm>
          <a:prstGeom prst="rect">
            <a:avLst/>
          </a:prstGeom>
        </p:spPr>
        <p:txBody>
          <a:bodyPr wrap="square">
            <a:spAutoFit/>
          </a:bodyPr>
          <a:lstStyle/>
          <a:p>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7. </a:t>
            </a:r>
            <a:r>
              <a:rPr lang="ru-RU" sz="2400" u="sng" dirty="0" smtClean="0">
                <a:latin typeface="Times New Roman" pitchFamily="18" charset="0"/>
                <a:cs typeface="Times New Roman" pitchFamily="18" charset="0"/>
              </a:rPr>
              <a:t>Закон «Об </a:t>
            </a:r>
            <a:r>
              <a:rPr lang="ru-RU" sz="2400" u="sng" dirty="0">
                <a:latin typeface="Times New Roman" pitchFamily="18" charset="0"/>
                <a:cs typeface="Times New Roman" pitchFamily="18" charset="0"/>
              </a:rPr>
              <a:t>участии в международном информационном </a:t>
            </a:r>
            <a:r>
              <a:rPr lang="ru-RU" sz="2400" u="sng" dirty="0" smtClean="0">
                <a:latin typeface="Times New Roman" pitchFamily="18" charset="0"/>
                <a:cs typeface="Times New Roman" pitchFamily="18" charset="0"/>
              </a:rPr>
              <a:t>обмене</a:t>
            </a:r>
            <a:r>
              <a:rPr lang="ru-RU" sz="2400" dirty="0" smtClean="0">
                <a:latin typeface="Times New Roman" pitchFamily="18" charset="0"/>
                <a:cs typeface="Times New Roman" pitchFamily="18" charset="0"/>
              </a:rPr>
              <a:t>»</a:t>
            </a:r>
          </a:p>
          <a:p>
            <a:r>
              <a:rPr lang="ru-RU" sz="2000" dirty="0" smtClean="0">
                <a:latin typeface="Times New Roman" pitchFamily="18" charset="0"/>
                <a:cs typeface="Times New Roman" pitchFamily="18" charset="0"/>
              </a:rPr>
              <a:t>(</a:t>
            </a:r>
            <a:r>
              <a:rPr lang="ru-RU" sz="2000" dirty="0">
                <a:latin typeface="Times New Roman" pitchFamily="18" charset="0"/>
                <a:cs typeface="Times New Roman" pitchFamily="18" charset="0"/>
              </a:rPr>
              <a:t> В нем, как и в Законе "Об информации...", основным защитным средством являются лицензии и </a:t>
            </a:r>
            <a:r>
              <a:rPr lang="ru-RU" sz="2000" dirty="0" smtClean="0">
                <a:latin typeface="Times New Roman" pitchFamily="18" charset="0"/>
                <a:cs typeface="Times New Roman" pitchFamily="18" charset="0"/>
              </a:rPr>
              <a:t>сертификаты).</a:t>
            </a:r>
            <a:endParaRPr lang="ru-RU" sz="2000" dirty="0">
              <a:latin typeface="Times New Roman" pitchFamily="18" charset="0"/>
              <a:cs typeface="Times New Roman" pitchFamily="18" charset="0"/>
            </a:endParaRPr>
          </a:p>
        </p:txBody>
      </p:sp>
      <p:sp>
        <p:nvSpPr>
          <p:cNvPr id="4" name="Прямоугольник 3"/>
          <p:cNvSpPr/>
          <p:nvPr/>
        </p:nvSpPr>
        <p:spPr>
          <a:xfrm>
            <a:off x="971601" y="2962186"/>
            <a:ext cx="8172400" cy="1384995"/>
          </a:xfrm>
          <a:prstGeom prst="rect">
            <a:avLst/>
          </a:prstGeom>
        </p:spPr>
        <p:txBody>
          <a:bodyPr wrap="square">
            <a:spAutoFit/>
          </a:bodyPr>
          <a:lstStyle/>
          <a:p>
            <a:r>
              <a:rPr lang="ru-RU" sz="2400" dirty="0" smtClean="0">
                <a:latin typeface="Times New Roman" pitchFamily="18" charset="0"/>
                <a:cs typeface="Times New Roman" pitchFamily="18" charset="0"/>
              </a:rPr>
              <a:t>8 . </a:t>
            </a:r>
            <a:r>
              <a:rPr lang="ru-RU" sz="2400" u="sng" dirty="0" smtClean="0">
                <a:latin typeface="Times New Roman" pitchFamily="18" charset="0"/>
                <a:cs typeface="Times New Roman" pitchFamily="18" charset="0"/>
              </a:rPr>
              <a:t>Закон «Об </a:t>
            </a:r>
            <a:r>
              <a:rPr lang="ru-RU" sz="2400" u="sng" dirty="0">
                <a:latin typeface="Times New Roman" pitchFamily="18" charset="0"/>
                <a:cs typeface="Times New Roman" pitchFamily="18" charset="0"/>
              </a:rPr>
              <a:t>электронной цифровой </a:t>
            </a:r>
            <a:r>
              <a:rPr lang="ru-RU" sz="2400" u="sng" dirty="0" smtClean="0">
                <a:latin typeface="Times New Roman" pitchFamily="18" charset="0"/>
                <a:cs typeface="Times New Roman" pitchFamily="18" charset="0"/>
              </a:rPr>
              <a:t>подписи»</a:t>
            </a:r>
          </a:p>
          <a:p>
            <a:r>
              <a:rPr lang="ru-RU" sz="2000" dirty="0" smtClean="0">
                <a:latin typeface="Times New Roman" pitchFamily="18" charset="0"/>
                <a:cs typeface="Times New Roman" pitchFamily="18" charset="0"/>
              </a:rPr>
              <a:t>(развивает и конкретизирует положения закона "Об информации..."</a:t>
            </a:r>
            <a:r>
              <a:rPr lang="ru-RU" sz="2000" dirty="0" smtClean="0"/>
              <a:t>. </a:t>
            </a:r>
            <a:r>
              <a:rPr lang="ru-RU" sz="2000" dirty="0" smtClean="0">
                <a:latin typeface="Times New Roman" pitchFamily="18" charset="0"/>
                <a:cs typeface="Times New Roman" pitchFamily="18" charset="0"/>
              </a:rPr>
              <a:t>Закон содержит основные понятия и определяет </a:t>
            </a:r>
            <a:r>
              <a:rPr lang="ru-RU" sz="2000" dirty="0">
                <a:latin typeface="Times New Roman" pitchFamily="18" charset="0"/>
                <a:cs typeface="Times New Roman" pitchFamily="18" charset="0"/>
              </a:rPr>
              <a:t>сведения, которые должен содержать сертификат ключа подписи</a:t>
            </a:r>
            <a:r>
              <a:rPr lang="ru-RU" sz="2000" dirty="0" smtClean="0">
                <a:latin typeface="Times New Roman" pitchFamily="18" charset="0"/>
                <a:cs typeface="Times New Roman" pitchFamily="18" charset="0"/>
              </a:rPr>
              <a:t>).</a:t>
            </a:r>
            <a:endParaRPr lang="ru-RU" sz="2000" u="sng" dirty="0">
              <a:latin typeface="Times New Roman" pitchFamily="18" charset="0"/>
              <a:cs typeface="Times New Roman" pitchFamily="18" charset="0"/>
            </a:endParaRPr>
          </a:p>
        </p:txBody>
      </p:sp>
    </p:spTree>
    <p:extLst>
      <p:ext uri="{BB962C8B-B14F-4D97-AF65-F5344CB8AC3E}">
        <p14:creationId xmlns:p14="http://schemas.microsoft.com/office/powerpoint/2010/main" val="644292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188640"/>
            <a:ext cx="8100392" cy="954107"/>
          </a:xfrm>
          <a:prstGeom prst="rect">
            <a:avLst/>
          </a:prstGeom>
        </p:spPr>
        <p:txBody>
          <a:bodyPr wrap="square">
            <a:spAutoFit/>
          </a:bodyPr>
          <a:lstStyle/>
          <a:p>
            <a:pPr algn="ctr"/>
            <a:r>
              <a:rPr lang="ru-RU" sz="2800" b="1" dirty="0" smtClean="0">
                <a:latin typeface="Times New Roman" pitchFamily="18" charset="0"/>
                <a:cs typeface="Times New Roman" pitchFamily="18" charset="0"/>
              </a:rPr>
              <a:t>Основные </a:t>
            </a:r>
            <a:r>
              <a:rPr lang="ru-RU" sz="2800" b="1" dirty="0">
                <a:latin typeface="Times New Roman" pitchFamily="18" charset="0"/>
                <a:cs typeface="Times New Roman" pitchFamily="18" charset="0"/>
              </a:rPr>
              <a:t>направления деятельности на законодательном уровне:</a:t>
            </a:r>
          </a:p>
        </p:txBody>
      </p:sp>
      <p:sp>
        <p:nvSpPr>
          <p:cNvPr id="3" name="Прямоугольник 2"/>
          <p:cNvSpPr/>
          <p:nvPr/>
        </p:nvSpPr>
        <p:spPr>
          <a:xfrm>
            <a:off x="1043608" y="2136339"/>
            <a:ext cx="8100392" cy="2554545"/>
          </a:xfrm>
          <a:prstGeom prst="rect">
            <a:avLst/>
          </a:prstGeom>
        </p:spPr>
        <p:txBody>
          <a:bodyPr wrap="square">
            <a:spAutoFit/>
          </a:bodyPr>
          <a:lstStyle/>
          <a:p>
            <a:pPr marL="285750" lvl="0" indent="-285750">
              <a:buFont typeface="Arial" pitchFamily="34" charset="0"/>
              <a:buChar char="•"/>
            </a:pPr>
            <a:r>
              <a:rPr lang="ru-RU" sz="2000" dirty="0">
                <a:latin typeface="Times New Roman" pitchFamily="18" charset="0"/>
                <a:cs typeface="Times New Roman" pitchFamily="18" charset="0"/>
              </a:rPr>
              <a:t>разработка новых законов с учетом интересов всех категорий субъектов информационных отношений;</a:t>
            </a:r>
          </a:p>
          <a:p>
            <a:pPr lvl="0"/>
            <a:endParaRPr lang="ru-RU" sz="2000" dirty="0" smtClean="0">
              <a:latin typeface="Times New Roman" pitchFamily="18" charset="0"/>
              <a:cs typeface="Times New Roman" pitchFamily="18" charset="0"/>
            </a:endParaRPr>
          </a:p>
          <a:p>
            <a:pPr marL="285750" lvl="0" indent="-285750">
              <a:buFont typeface="Arial" pitchFamily="34" charset="0"/>
              <a:buChar char="•"/>
            </a:pPr>
            <a:r>
              <a:rPr lang="ru-RU" sz="2000" dirty="0" smtClean="0">
                <a:latin typeface="Times New Roman" pitchFamily="18" charset="0"/>
                <a:cs typeface="Times New Roman" pitchFamily="18" charset="0"/>
              </a:rPr>
              <a:t>ориентация </a:t>
            </a:r>
            <a:r>
              <a:rPr lang="ru-RU" sz="2000" dirty="0">
                <a:latin typeface="Times New Roman" pitchFamily="18" charset="0"/>
                <a:cs typeface="Times New Roman" pitchFamily="18" charset="0"/>
              </a:rPr>
              <a:t>на созидательные, а не карательные законы;</a:t>
            </a:r>
          </a:p>
          <a:p>
            <a:pPr lvl="0"/>
            <a:endParaRPr lang="ru-RU" sz="2000" dirty="0" smtClean="0">
              <a:latin typeface="Times New Roman" pitchFamily="18" charset="0"/>
              <a:cs typeface="Times New Roman" pitchFamily="18" charset="0"/>
            </a:endParaRPr>
          </a:p>
          <a:p>
            <a:pPr marL="285750" lvl="0" indent="-285750">
              <a:buFont typeface="Arial" pitchFamily="34" charset="0"/>
              <a:buChar char="•"/>
            </a:pPr>
            <a:r>
              <a:rPr lang="ru-RU" sz="2000" dirty="0" smtClean="0">
                <a:latin typeface="Times New Roman" pitchFamily="18" charset="0"/>
                <a:cs typeface="Times New Roman" pitchFamily="18" charset="0"/>
              </a:rPr>
              <a:t>интеграция </a:t>
            </a:r>
            <a:r>
              <a:rPr lang="ru-RU" sz="2000" dirty="0">
                <a:latin typeface="Times New Roman" pitchFamily="18" charset="0"/>
                <a:cs typeface="Times New Roman" pitchFamily="18" charset="0"/>
              </a:rPr>
              <a:t>в мировое правовое пространство;</a:t>
            </a:r>
          </a:p>
          <a:p>
            <a:pPr lvl="0"/>
            <a:endParaRPr lang="ru-RU" sz="2000" dirty="0" smtClean="0">
              <a:latin typeface="Times New Roman" pitchFamily="18" charset="0"/>
              <a:cs typeface="Times New Roman" pitchFamily="18" charset="0"/>
            </a:endParaRPr>
          </a:p>
          <a:p>
            <a:pPr marL="285750" lvl="0" indent="-285750">
              <a:buFont typeface="Arial" pitchFamily="34" charset="0"/>
              <a:buChar char="•"/>
            </a:pPr>
            <a:r>
              <a:rPr lang="ru-RU" sz="2000" dirty="0" smtClean="0">
                <a:latin typeface="Times New Roman" pitchFamily="18" charset="0"/>
                <a:cs typeface="Times New Roman" pitchFamily="18" charset="0"/>
              </a:rPr>
              <a:t>учет </a:t>
            </a:r>
            <a:r>
              <a:rPr lang="ru-RU" sz="2000" dirty="0">
                <a:latin typeface="Times New Roman" pitchFamily="18" charset="0"/>
                <a:cs typeface="Times New Roman" pitchFamily="18" charset="0"/>
              </a:rPr>
              <a:t>современного состояния информационных технологий.</a:t>
            </a:r>
          </a:p>
        </p:txBody>
      </p:sp>
      <p:sp>
        <p:nvSpPr>
          <p:cNvPr id="4" name="Управляющая кнопка: домой 3">
            <a:hlinkClick r:id="rId2" action="ppaction://hlinksldjump" highlightClick="1"/>
          </p:cNvPr>
          <p:cNvSpPr/>
          <p:nvPr/>
        </p:nvSpPr>
        <p:spPr>
          <a:xfrm>
            <a:off x="7956376" y="6021288"/>
            <a:ext cx="864096" cy="72008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65417209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05113" y="0"/>
            <a:ext cx="7498080" cy="1143000"/>
          </a:xfrm>
        </p:spPr>
        <p:txBody>
          <a:bodyPr>
            <a:normAutofit/>
          </a:bodyPr>
          <a:lstStyle/>
          <a:p>
            <a:pPr algn="ctr"/>
            <a:r>
              <a:rPr lang="ru-RU" sz="4200" b="1" dirty="0" smtClean="0"/>
              <a:t>Административный уровень</a:t>
            </a:r>
            <a:endParaRPr lang="ru-RU" sz="4200" b="1" dirty="0"/>
          </a:p>
        </p:txBody>
      </p:sp>
      <p:sp>
        <p:nvSpPr>
          <p:cNvPr id="5" name="Прямоугольник 4"/>
          <p:cNvSpPr/>
          <p:nvPr/>
        </p:nvSpPr>
        <p:spPr>
          <a:xfrm>
            <a:off x="964307" y="4272677"/>
            <a:ext cx="8244408" cy="369332"/>
          </a:xfrm>
          <a:prstGeom prst="rect">
            <a:avLst/>
          </a:prstGeom>
        </p:spPr>
        <p:txBody>
          <a:bodyPr wrap="square">
            <a:spAutoFit/>
          </a:bodyPr>
          <a:lstStyle/>
          <a:p>
            <a:r>
              <a:rPr lang="ru-RU" dirty="0" smtClean="0"/>
              <a:t>	</a:t>
            </a:r>
            <a:endParaRPr lang="ru-RU" dirty="0">
              <a:latin typeface="Times New Roman" pitchFamily="18" charset="0"/>
              <a:cs typeface="Times New Roman" pitchFamily="18" charset="0"/>
            </a:endParaRPr>
          </a:p>
        </p:txBody>
      </p:sp>
      <p:sp>
        <p:nvSpPr>
          <p:cNvPr id="3" name="TextBox 2"/>
          <p:cNvSpPr txBox="1"/>
          <p:nvPr/>
        </p:nvSpPr>
        <p:spPr>
          <a:xfrm>
            <a:off x="940223" y="1220631"/>
            <a:ext cx="8179693" cy="4570482"/>
          </a:xfrm>
          <a:prstGeom prst="rect">
            <a:avLst/>
          </a:prstGeom>
          <a:noFill/>
        </p:spPr>
        <p:txBody>
          <a:bodyPr wrap="square" rtlCol="0">
            <a:spAutoFit/>
          </a:bodyPr>
          <a:lstStyle/>
          <a:p>
            <a:pPr algn="ctr"/>
            <a:r>
              <a:rPr lang="ru-RU" sz="2100" b="1" dirty="0" smtClean="0">
                <a:latin typeface="Times New Roman" pitchFamily="18" charset="0"/>
                <a:cs typeface="Times New Roman" pitchFamily="18" charset="0"/>
              </a:rPr>
              <a:t>Меры административного уровня</a:t>
            </a:r>
          </a:p>
          <a:p>
            <a:pPr algn="ctr"/>
            <a:r>
              <a:rPr lang="ru-RU" sz="2100" b="1" dirty="0" smtClean="0">
                <a:latin typeface="Times New Roman" pitchFamily="18" charset="0"/>
                <a:cs typeface="Times New Roman" pitchFamily="18" charset="0"/>
              </a:rPr>
              <a:t>(т.е. меры предпринимаемые руководством организации):</a:t>
            </a:r>
          </a:p>
          <a:p>
            <a:endParaRPr lang="ru-RU" sz="2100" dirty="0">
              <a:latin typeface="Times New Roman" pitchFamily="18" charset="0"/>
              <a:cs typeface="Times New Roman" pitchFamily="18" charset="0"/>
            </a:endParaRPr>
          </a:p>
          <a:p>
            <a:r>
              <a:rPr lang="ru-RU" sz="2100" dirty="0" smtClean="0">
                <a:latin typeface="Times New Roman" pitchFamily="18" charset="0"/>
                <a:cs typeface="Times New Roman" pitchFamily="18" charset="0"/>
              </a:rPr>
              <a:t>1</a:t>
            </a:r>
            <a:r>
              <a:rPr lang="ru-RU" sz="2100" dirty="0">
                <a:latin typeface="Times New Roman" pitchFamily="18" charset="0"/>
                <a:cs typeface="Times New Roman" pitchFamily="18" charset="0"/>
              </a:rPr>
              <a:t>.   Разработка политики безопасности</a:t>
            </a:r>
            <a:r>
              <a:rPr lang="ru-RU" sz="2100" dirty="0" smtClean="0">
                <a:latin typeface="Times New Roman" pitchFamily="18" charset="0"/>
                <a:cs typeface="Times New Roman" pitchFamily="18" charset="0"/>
              </a:rPr>
              <a:t>;</a:t>
            </a:r>
          </a:p>
          <a:p>
            <a:endParaRPr lang="ru-RU" sz="2100" dirty="0">
              <a:latin typeface="Times New Roman" pitchFamily="18" charset="0"/>
              <a:cs typeface="Times New Roman" pitchFamily="18" charset="0"/>
            </a:endParaRPr>
          </a:p>
          <a:p>
            <a:r>
              <a:rPr lang="ru-RU" sz="2100" dirty="0">
                <a:latin typeface="Times New Roman" pitchFamily="18" charset="0"/>
                <a:cs typeface="Times New Roman" pitchFamily="18" charset="0"/>
              </a:rPr>
              <a:t>2.   Проведение анализа рисков</a:t>
            </a:r>
            <a:r>
              <a:rPr lang="ru-RU" sz="2100" dirty="0" smtClean="0">
                <a:latin typeface="Times New Roman" pitchFamily="18" charset="0"/>
                <a:cs typeface="Times New Roman" pitchFamily="18" charset="0"/>
              </a:rPr>
              <a:t>;</a:t>
            </a:r>
          </a:p>
          <a:p>
            <a:endParaRPr lang="ru-RU" sz="2100" dirty="0">
              <a:latin typeface="Times New Roman" pitchFamily="18" charset="0"/>
              <a:cs typeface="Times New Roman" pitchFamily="18" charset="0"/>
            </a:endParaRPr>
          </a:p>
          <a:p>
            <a:r>
              <a:rPr lang="ru-RU" sz="2100" dirty="0">
                <a:latin typeface="Times New Roman" pitchFamily="18" charset="0"/>
                <a:cs typeface="Times New Roman" pitchFamily="18" charset="0"/>
              </a:rPr>
              <a:t>3.   Планирование обеспечения информационной безопасности</a:t>
            </a:r>
            <a:r>
              <a:rPr lang="ru-RU" sz="2100" dirty="0" smtClean="0">
                <a:latin typeface="Times New Roman" pitchFamily="18" charset="0"/>
                <a:cs typeface="Times New Roman" pitchFamily="18" charset="0"/>
              </a:rPr>
              <a:t>;</a:t>
            </a:r>
          </a:p>
          <a:p>
            <a:endParaRPr lang="ru-RU" sz="2100" dirty="0">
              <a:latin typeface="Times New Roman" pitchFamily="18" charset="0"/>
              <a:cs typeface="Times New Roman" pitchFamily="18" charset="0"/>
            </a:endParaRPr>
          </a:p>
          <a:p>
            <a:r>
              <a:rPr lang="ru-RU" sz="2100" dirty="0">
                <a:latin typeface="Times New Roman" pitchFamily="18" charset="0"/>
                <a:cs typeface="Times New Roman" pitchFamily="18" charset="0"/>
              </a:rPr>
              <a:t>4.   Планирование действий в чрезвычайных ситуациях</a:t>
            </a:r>
            <a:r>
              <a:rPr lang="ru-RU" sz="2100" dirty="0" smtClean="0">
                <a:latin typeface="Times New Roman" pitchFamily="18" charset="0"/>
                <a:cs typeface="Times New Roman" pitchFamily="18" charset="0"/>
              </a:rPr>
              <a:t>;</a:t>
            </a:r>
          </a:p>
          <a:p>
            <a:endParaRPr lang="ru-RU" sz="2100" dirty="0">
              <a:latin typeface="Times New Roman" pitchFamily="18" charset="0"/>
              <a:cs typeface="Times New Roman" pitchFamily="18" charset="0"/>
            </a:endParaRPr>
          </a:p>
          <a:p>
            <a:r>
              <a:rPr lang="ru-RU" sz="2100" dirty="0">
                <a:latin typeface="Times New Roman" pitchFamily="18" charset="0"/>
                <a:cs typeface="Times New Roman" pitchFamily="18" charset="0"/>
              </a:rPr>
              <a:t>5.   Подбор механизмов и средств обеспечения информационной безопасности</a:t>
            </a:r>
          </a:p>
          <a:p>
            <a:endParaRPr lang="ru-RU" dirty="0"/>
          </a:p>
        </p:txBody>
      </p:sp>
      <p:sp>
        <p:nvSpPr>
          <p:cNvPr id="7" name="Прямоугольник 6"/>
          <p:cNvSpPr/>
          <p:nvPr/>
        </p:nvSpPr>
        <p:spPr>
          <a:xfrm>
            <a:off x="1032966" y="3344290"/>
            <a:ext cx="8179693" cy="400110"/>
          </a:xfrm>
          <a:prstGeom prst="rect">
            <a:avLst/>
          </a:prstGeom>
        </p:spPr>
        <p:txBody>
          <a:bodyPr wrap="square">
            <a:spAutoFit/>
          </a:bodyPr>
          <a:lstStyle/>
          <a:p>
            <a:r>
              <a:rPr lang="ru-RU" sz="20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9608877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332656"/>
            <a:ext cx="8100392" cy="3447098"/>
          </a:xfrm>
          <a:prstGeom prst="rect">
            <a:avLst/>
          </a:prstGeom>
        </p:spPr>
        <p:txBody>
          <a:bodyPr wrap="square">
            <a:spAutoFit/>
          </a:bodyPr>
          <a:lstStyle/>
          <a:p>
            <a:r>
              <a:rPr lang="ru-RU" sz="2000" dirty="0">
                <a:latin typeface="Times New Roman" pitchFamily="18" charset="0"/>
                <a:cs typeface="Times New Roman" pitchFamily="18" charset="0"/>
              </a:rPr>
              <a:t>Первые два этапа обычно трактуются как выработка политики безопасности и составляют так называемый административный уровень системы ОБИ предприятия</a:t>
            </a:r>
            <a:r>
              <a:rPr lang="ru-RU" sz="2000" dirty="0" smtClean="0">
                <a:latin typeface="Times New Roman" pitchFamily="18" charset="0"/>
                <a:cs typeface="Times New Roman" pitchFamily="18" charset="0"/>
              </a:rPr>
              <a:t>.</a:t>
            </a:r>
          </a:p>
          <a:p>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Третий </a:t>
            </a:r>
            <a:r>
              <a:rPr lang="ru-RU" sz="2000" dirty="0">
                <a:latin typeface="Times New Roman" pitchFamily="18" charset="0"/>
                <a:cs typeface="Times New Roman" pitchFamily="18" charset="0"/>
              </a:rPr>
              <a:t>и четвертый этапы заключаются в разработке процедур безопасности. На этих этапах формируется  уровень планирования системы ОБИ.</a:t>
            </a:r>
          </a:p>
          <a:p>
            <a:endParaRPr lang="ru-RU" sz="2000" dirty="0">
              <a:latin typeface="Times New Roman" pitchFamily="18" charset="0"/>
              <a:cs typeface="Times New Roman" pitchFamily="18" charset="0"/>
            </a:endParaRPr>
          </a:p>
          <a:p>
            <a:r>
              <a:rPr lang="ru-RU" sz="2000" dirty="0">
                <a:latin typeface="Times New Roman" pitchFamily="18" charset="0"/>
                <a:cs typeface="Times New Roman" pitchFamily="18" charset="0"/>
              </a:rPr>
              <a:t>На последнем этапе практических мероприятий определяется программно-технический уровень системы ОБИ.</a:t>
            </a:r>
          </a:p>
          <a:p>
            <a:endParaRPr lang="ru-RU" dirty="0"/>
          </a:p>
        </p:txBody>
      </p:sp>
    </p:spTree>
    <p:extLst>
      <p:ext uri="{BB962C8B-B14F-4D97-AF65-F5344CB8AC3E}">
        <p14:creationId xmlns:p14="http://schemas.microsoft.com/office/powerpoint/2010/main" val="363144296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43608" y="750071"/>
            <a:ext cx="8100392" cy="6463308"/>
          </a:xfrm>
          <a:prstGeom prst="rect">
            <a:avLst/>
          </a:prstGeom>
        </p:spPr>
        <p:txBody>
          <a:bodyPr wrap="square">
            <a:spAutoFit/>
          </a:bodyPr>
          <a:lstStyle/>
          <a:p>
            <a:r>
              <a:rPr lang="ru-RU" dirty="0" smtClean="0">
                <a:latin typeface="Times New Roman" pitchFamily="18" charset="0"/>
                <a:cs typeface="Times New Roman" pitchFamily="18" charset="0"/>
              </a:rPr>
              <a:t>	Основой </a:t>
            </a:r>
            <a:r>
              <a:rPr lang="ru-RU" dirty="0">
                <a:latin typeface="Times New Roman" pitchFamily="18" charset="0"/>
                <a:cs typeface="Times New Roman" pitchFamily="18" charset="0"/>
              </a:rPr>
              <a:t>мер административного </a:t>
            </a:r>
            <a:r>
              <a:rPr lang="ru-RU" dirty="0" smtClean="0">
                <a:latin typeface="Times New Roman" pitchFamily="18" charset="0"/>
                <a:cs typeface="Times New Roman" pitchFamily="18" charset="0"/>
              </a:rPr>
              <a:t>уровня </a:t>
            </a:r>
            <a:r>
              <a:rPr lang="ru-RU" dirty="0">
                <a:latin typeface="Times New Roman" pitchFamily="18" charset="0"/>
                <a:cs typeface="Times New Roman" pitchFamily="18" charset="0"/>
              </a:rPr>
              <a:t>является политика безопасности.</a:t>
            </a:r>
          </a:p>
          <a:p>
            <a:r>
              <a:rPr lang="ru-RU" dirty="0">
                <a:latin typeface="Times New Roman" pitchFamily="18" charset="0"/>
                <a:cs typeface="Times New Roman" pitchFamily="18" charset="0"/>
              </a:rPr>
              <a:t>	Под </a:t>
            </a:r>
            <a:r>
              <a:rPr lang="ru-RU" b="1" dirty="0">
                <a:latin typeface="Times New Roman" pitchFamily="18" charset="0"/>
                <a:cs typeface="Times New Roman" pitchFamily="18" charset="0"/>
              </a:rPr>
              <a:t>политикой безопасности </a:t>
            </a:r>
            <a:r>
              <a:rPr lang="ru-RU" dirty="0">
                <a:latin typeface="Times New Roman" pitchFamily="18" charset="0"/>
                <a:cs typeface="Times New Roman" pitchFamily="18" charset="0"/>
              </a:rPr>
              <a:t>понимается совокупность документированных управленческих решений, направленных на защиту информации и ассоциированных с ней ресурсов.</a:t>
            </a:r>
          </a:p>
          <a:p>
            <a:r>
              <a:rPr lang="ru-RU" dirty="0">
                <a:latin typeface="Times New Roman" pitchFamily="18" charset="0"/>
                <a:cs typeface="Times New Roman" pitchFamily="18" charset="0"/>
              </a:rPr>
              <a:t>	Политика безопасности определяет стратегию организации в области информационной безопасности, а также ту меру внимания и количество ресурсов, которую руководство считает целесообразным выделить</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Политика </a:t>
            </a:r>
            <a:r>
              <a:rPr lang="ru-RU" dirty="0">
                <a:latin typeface="Times New Roman" pitchFamily="18" charset="0"/>
                <a:cs typeface="Times New Roman" pitchFamily="18" charset="0"/>
              </a:rPr>
              <a:t>безопасности строится на основе анализа рисков, которые признаются реальными для информационной системы организации. Когда риски проанализированы и стратегия защиты определена, составляется программа, реализация которой должна обеспечить информационную безопасность. Под эту программу выделяются ресурсы, назначаются ответственные, определяется порядок контроля выполнения программы и т.п</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Разработка </a:t>
            </a:r>
            <a:r>
              <a:rPr lang="ru-RU" dirty="0">
                <a:latin typeface="Times New Roman" pitchFamily="18" charset="0"/>
                <a:cs typeface="Times New Roman" pitchFamily="18" charset="0"/>
              </a:rPr>
              <a:t>политики безопасности требует учета специфики конкретных организаций. Бессмысленно переносить практику режимных государственных организаций на коммерческие структуры, учебные заведения или персональные компьютерные системы. В этой области целесообразно предложить, во-первых, основные принципы разработки политики безопасности, а, во-вторых — готовые шаблоны для наиболее важных разновидностей организаций.</a:t>
            </a:r>
          </a:p>
          <a:p>
            <a:endParaRPr lang="ru-RU" dirty="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
        <p:nvSpPr>
          <p:cNvPr id="4" name="TextBox 3"/>
          <p:cNvSpPr txBox="1"/>
          <p:nvPr/>
        </p:nvSpPr>
        <p:spPr>
          <a:xfrm>
            <a:off x="2411760" y="116632"/>
            <a:ext cx="5132111" cy="646331"/>
          </a:xfrm>
          <a:prstGeom prst="rect">
            <a:avLst/>
          </a:prstGeom>
          <a:noFill/>
        </p:spPr>
        <p:txBody>
          <a:bodyPr wrap="none" rtlCol="0">
            <a:spAutoFit/>
          </a:bodyPr>
          <a:lstStyle/>
          <a:p>
            <a:r>
              <a:rPr lang="ru-RU" sz="3600" b="1" dirty="0" smtClean="0">
                <a:effectLst>
                  <a:outerShdw blurRad="38100" dist="38100" dir="2700000" algn="tl">
                    <a:srgbClr val="000000">
                      <a:alpha val="43137"/>
                    </a:srgbClr>
                  </a:outerShdw>
                </a:effectLst>
                <a:latin typeface="Times New Roman" pitchFamily="18" charset="0"/>
                <a:cs typeface="Times New Roman" pitchFamily="18" charset="0"/>
              </a:rPr>
              <a:t>Политика безопасности</a:t>
            </a:r>
            <a:endParaRPr lang="ru-RU" sz="3600" b="1" dirty="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402258147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332656"/>
            <a:ext cx="8028384" cy="2677656"/>
          </a:xfrm>
          <a:prstGeom prst="rect">
            <a:avLst/>
          </a:prstGeom>
        </p:spPr>
        <p:txBody>
          <a:bodyPr wrap="square">
            <a:spAutoFit/>
          </a:bodyPr>
          <a:lstStyle/>
          <a:p>
            <a:pPr algn="ctr"/>
            <a:r>
              <a:rPr lang="ru-RU" sz="2800" b="1" dirty="0" smtClean="0">
                <a:effectLst>
                  <a:outerShdw blurRad="38100" dist="38100" dir="2700000" algn="tl">
                    <a:srgbClr val="000000">
                      <a:alpha val="43137"/>
                    </a:srgbClr>
                  </a:outerShdw>
                </a:effectLst>
                <a:latin typeface="Times New Roman" pitchFamily="18" charset="0"/>
                <a:cs typeface="Times New Roman" pitchFamily="18" charset="0"/>
              </a:rPr>
              <a:t>Типы (модели) политики </a:t>
            </a:r>
            <a:r>
              <a:rPr lang="ru-RU" sz="2800" b="1" dirty="0">
                <a:effectLst>
                  <a:outerShdw blurRad="38100" dist="38100" dir="2700000" algn="tl">
                    <a:srgbClr val="000000">
                      <a:alpha val="43137"/>
                    </a:srgbClr>
                  </a:outerShdw>
                </a:effectLst>
                <a:latin typeface="Times New Roman" pitchFamily="18" charset="0"/>
                <a:cs typeface="Times New Roman" pitchFamily="18" charset="0"/>
              </a:rPr>
              <a:t>безопасности</a:t>
            </a:r>
            <a:r>
              <a:rPr lang="ru-RU" sz="2800" b="1" dirty="0" smtClean="0">
                <a:effectLst>
                  <a:outerShdw blurRad="38100" dist="38100" dir="2700000" algn="tl">
                    <a:srgbClr val="000000">
                      <a:alpha val="43137"/>
                    </a:srgbClr>
                  </a:outerShdw>
                </a:effectLst>
                <a:latin typeface="Times New Roman" pitchFamily="18" charset="0"/>
                <a:cs typeface="Times New Roman" pitchFamily="18" charset="0"/>
              </a:rPr>
              <a:t>:</a:t>
            </a:r>
          </a:p>
          <a:p>
            <a:pPr algn="ctr"/>
            <a:r>
              <a:rPr lang="ru-RU" sz="2000" b="1" dirty="0">
                <a:latin typeface="Times New Roman" pitchFamily="18" charset="0"/>
                <a:cs typeface="Times New Roman" pitchFamily="18" charset="0"/>
              </a:rPr>
              <a:t> </a:t>
            </a:r>
            <a:endParaRPr lang="ru-RU" sz="2000" b="1" dirty="0" smtClean="0">
              <a:latin typeface="Times New Roman" pitchFamily="18" charset="0"/>
              <a:cs typeface="Times New Roman" pitchFamily="18" charset="0"/>
            </a:endParaRPr>
          </a:p>
          <a:p>
            <a:pPr marL="285750" indent="-285750">
              <a:buFont typeface="Arial" pitchFamily="34" charset="0"/>
              <a:buChar char="•"/>
            </a:pPr>
            <a:r>
              <a:rPr lang="ru-RU" sz="2400" dirty="0" smtClean="0">
                <a:latin typeface="Times New Roman" pitchFamily="18" charset="0"/>
                <a:cs typeface="Times New Roman" pitchFamily="18" charset="0"/>
                <a:hlinkClick r:id="rId2" action="ppaction://hlinksldjump"/>
              </a:rPr>
              <a:t>дискреционная</a:t>
            </a:r>
            <a:endParaRPr lang="ru-RU" sz="2400" dirty="0" smtClean="0">
              <a:latin typeface="Times New Roman" pitchFamily="18" charset="0"/>
              <a:cs typeface="Times New Roman" pitchFamily="18" charset="0"/>
            </a:endParaRPr>
          </a:p>
          <a:p>
            <a:pPr marL="285750" indent="-285750">
              <a:buFont typeface="Arial" pitchFamily="34" charset="0"/>
              <a:buChar char="•"/>
            </a:pPr>
            <a:endParaRPr lang="ru-RU" sz="2400" dirty="0" smtClean="0">
              <a:latin typeface="Times New Roman" pitchFamily="18" charset="0"/>
              <a:cs typeface="Times New Roman" pitchFamily="18" charset="0"/>
            </a:endParaRPr>
          </a:p>
          <a:p>
            <a:pPr marL="285750" indent="-285750">
              <a:buFont typeface="Arial" pitchFamily="34" charset="0"/>
              <a:buChar char="•"/>
            </a:pPr>
            <a:r>
              <a:rPr lang="ru-RU" sz="2400" dirty="0" smtClean="0">
                <a:latin typeface="Times New Roman" pitchFamily="18" charset="0"/>
                <a:cs typeface="Times New Roman" pitchFamily="18" charset="0"/>
                <a:hlinkClick r:id="rId3" action="ppaction://hlinksldjump"/>
              </a:rPr>
              <a:t>мандатная </a:t>
            </a:r>
            <a:endParaRPr lang="ru-RU" sz="2400" dirty="0" smtClean="0">
              <a:latin typeface="Times New Roman" pitchFamily="18" charset="0"/>
              <a:cs typeface="Times New Roman" pitchFamily="18" charset="0"/>
            </a:endParaRPr>
          </a:p>
          <a:p>
            <a:pPr marL="285750" indent="-285750">
              <a:buFont typeface="Arial" pitchFamily="34" charset="0"/>
              <a:buChar char="•"/>
            </a:pPr>
            <a:endParaRPr lang="ru-RU" sz="2400" dirty="0">
              <a:latin typeface="Times New Roman" pitchFamily="18" charset="0"/>
              <a:cs typeface="Times New Roman" pitchFamily="18" charset="0"/>
            </a:endParaRPr>
          </a:p>
          <a:p>
            <a:pPr marL="285750" indent="-285750">
              <a:buFont typeface="Arial" pitchFamily="34" charset="0"/>
              <a:buChar char="•"/>
            </a:pPr>
            <a:r>
              <a:rPr lang="ru-RU" sz="2400" dirty="0" smtClean="0">
                <a:latin typeface="Times New Roman" pitchFamily="18" charset="0"/>
                <a:cs typeface="Times New Roman" pitchFamily="18" charset="0"/>
                <a:hlinkClick r:id="rId4" action="ppaction://hlinksldjump"/>
              </a:rPr>
              <a:t>ролевая</a:t>
            </a:r>
            <a:endParaRPr lang="ru-RU" sz="2400" dirty="0">
              <a:latin typeface="Times New Roman" pitchFamily="18" charset="0"/>
              <a:cs typeface="Times New Roman" pitchFamily="18" charset="0"/>
            </a:endParaRPr>
          </a:p>
        </p:txBody>
      </p:sp>
      <p:sp>
        <p:nvSpPr>
          <p:cNvPr id="3" name="Прямоугольник 2"/>
          <p:cNvSpPr/>
          <p:nvPr/>
        </p:nvSpPr>
        <p:spPr>
          <a:xfrm>
            <a:off x="1115616" y="3912117"/>
            <a:ext cx="8028384" cy="707886"/>
          </a:xfrm>
          <a:prstGeom prst="rect">
            <a:avLst/>
          </a:prstGeom>
        </p:spPr>
        <p:txBody>
          <a:bodyPr wrap="square">
            <a:spAutoFit/>
          </a:bodyPr>
          <a:lstStyle/>
          <a:p>
            <a:r>
              <a:rPr lang="ru-RU" sz="2000" b="1" i="1" dirty="0">
                <a:latin typeface="Times New Roman" pitchFamily="18" charset="0"/>
                <a:cs typeface="Times New Roman" pitchFamily="18" charset="0"/>
              </a:rPr>
              <a:t>Модель политики безопасности</a:t>
            </a:r>
            <a:r>
              <a:rPr lang="ru-RU" sz="2000" i="1" dirty="0">
                <a:latin typeface="Times New Roman" pitchFamily="18" charset="0"/>
                <a:cs typeface="Times New Roman" pitchFamily="18" charset="0"/>
              </a:rPr>
              <a:t> </a:t>
            </a:r>
            <a:r>
              <a:rPr lang="ru-RU" sz="2000" dirty="0">
                <a:latin typeface="Times New Roman" pitchFamily="18" charset="0"/>
                <a:cs typeface="Times New Roman" pitchFamily="18" charset="0"/>
              </a:rPr>
              <a:t>— формальное выражение политики безопасности.</a:t>
            </a:r>
          </a:p>
        </p:txBody>
      </p:sp>
    </p:spTree>
    <p:extLst>
      <p:ext uri="{BB962C8B-B14F-4D97-AF65-F5344CB8AC3E}">
        <p14:creationId xmlns:p14="http://schemas.microsoft.com/office/powerpoint/2010/main" val="266737708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91542"/>
            <a:ext cx="8172400" cy="1077218"/>
          </a:xfrm>
          <a:prstGeom prst="rect">
            <a:avLst/>
          </a:prstGeom>
        </p:spPr>
        <p:txBody>
          <a:bodyPr wrap="square">
            <a:spAutoFit/>
          </a:bodyPr>
          <a:lstStyle/>
          <a:p>
            <a:pPr algn="ctr"/>
            <a:r>
              <a:rPr lang="ru-RU" sz="3200" b="1" dirty="0">
                <a:effectLst>
                  <a:outerShdw blurRad="38100" dist="38100" dir="2700000" algn="tl">
                    <a:srgbClr val="000000">
                      <a:alpha val="43137"/>
                    </a:srgbClr>
                  </a:outerShdw>
                </a:effectLst>
                <a:latin typeface="Times New Roman" pitchFamily="18" charset="0"/>
                <a:cs typeface="Times New Roman" pitchFamily="18" charset="0"/>
              </a:rPr>
              <a:t> </a:t>
            </a:r>
            <a:r>
              <a:rPr lang="ru-RU" sz="3200" b="1" i="1" dirty="0" smtClean="0">
                <a:effectLst>
                  <a:outerShdw blurRad="38100" dist="38100" dir="2700000" algn="tl">
                    <a:srgbClr val="000000">
                      <a:alpha val="43137"/>
                    </a:srgbClr>
                  </a:outerShdw>
                </a:effectLst>
                <a:latin typeface="Times New Roman" pitchFamily="18" charset="0"/>
                <a:cs typeface="Times New Roman" pitchFamily="18" charset="0"/>
              </a:rPr>
              <a:t>Дискреционная </a:t>
            </a:r>
            <a:r>
              <a:rPr lang="ru-RU" sz="3200" b="1" i="1" dirty="0">
                <a:effectLst>
                  <a:outerShdw blurRad="38100" dist="38100" dir="2700000" algn="tl">
                    <a:srgbClr val="000000">
                      <a:alpha val="43137"/>
                    </a:srgbClr>
                  </a:outerShdw>
                </a:effectLst>
                <a:latin typeface="Times New Roman" pitchFamily="18" charset="0"/>
                <a:cs typeface="Times New Roman" pitchFamily="18" charset="0"/>
              </a:rPr>
              <a:t>(</a:t>
            </a:r>
            <a:r>
              <a:rPr lang="ru-RU" sz="3200" b="1" i="1" dirty="0" smtClean="0">
                <a:effectLst>
                  <a:outerShdw blurRad="38100" dist="38100" dir="2700000" algn="tl">
                    <a:srgbClr val="000000">
                      <a:alpha val="43137"/>
                    </a:srgbClr>
                  </a:outerShdw>
                </a:effectLst>
                <a:latin typeface="Times New Roman" pitchFamily="18" charset="0"/>
                <a:cs typeface="Times New Roman" pitchFamily="18" charset="0"/>
              </a:rPr>
              <a:t>дискретная) </a:t>
            </a:r>
            <a:r>
              <a:rPr lang="en-US" sz="3200" b="1" i="1" dirty="0">
                <a:effectLst>
                  <a:outerShdw blurRad="38100" dist="38100" dir="2700000" algn="tl">
                    <a:srgbClr val="000000">
                      <a:alpha val="43137"/>
                    </a:srgbClr>
                  </a:outerShdw>
                </a:effectLst>
                <a:latin typeface="Times New Roman" pitchFamily="18" charset="0"/>
                <a:cs typeface="Times New Roman" pitchFamily="18" charset="0"/>
              </a:rPr>
              <a:t>no</a:t>
            </a:r>
            <a:r>
              <a:rPr lang="ru-RU" sz="3200" b="1" i="1" dirty="0">
                <a:effectLst>
                  <a:outerShdw blurRad="38100" dist="38100" dir="2700000" algn="tl">
                    <a:srgbClr val="000000">
                      <a:alpha val="43137"/>
                    </a:srgbClr>
                  </a:outerShdw>
                </a:effectLst>
                <a:latin typeface="Times New Roman" pitchFamily="18" charset="0"/>
                <a:cs typeface="Times New Roman" pitchFamily="18" charset="0"/>
              </a:rPr>
              <a:t>л</a:t>
            </a:r>
            <a:r>
              <a:rPr lang="en-US" sz="3200" b="1" i="1" dirty="0" err="1">
                <a:effectLst>
                  <a:outerShdw blurRad="38100" dist="38100" dir="2700000" algn="tl">
                    <a:srgbClr val="000000">
                      <a:alpha val="43137"/>
                    </a:srgbClr>
                  </a:outerShdw>
                </a:effectLst>
                <a:latin typeface="Times New Roman" pitchFamily="18" charset="0"/>
                <a:cs typeface="Times New Roman" pitchFamily="18" charset="0"/>
              </a:rPr>
              <a:t>umu</a:t>
            </a:r>
            <a:r>
              <a:rPr lang="ru-RU" sz="3200" b="1" i="1" dirty="0" smtClean="0">
                <a:effectLst>
                  <a:outerShdw blurRad="38100" dist="38100" dir="2700000" algn="tl">
                    <a:srgbClr val="000000">
                      <a:alpha val="43137"/>
                    </a:srgbClr>
                  </a:outerShdw>
                </a:effectLst>
                <a:latin typeface="Times New Roman" pitchFamily="18" charset="0"/>
                <a:cs typeface="Times New Roman" pitchFamily="18" charset="0"/>
              </a:rPr>
              <a:t>к</a:t>
            </a:r>
            <a:r>
              <a:rPr lang="ru-RU" sz="3200" b="1" i="1" dirty="0">
                <a:effectLst>
                  <a:outerShdw blurRad="38100" dist="38100" dir="2700000" algn="tl">
                    <a:srgbClr val="000000">
                      <a:alpha val="43137"/>
                    </a:srgbClr>
                  </a:outerShdw>
                </a:effectLst>
                <a:latin typeface="Times New Roman" pitchFamily="18" charset="0"/>
                <a:cs typeface="Times New Roman" pitchFamily="18" charset="0"/>
              </a:rPr>
              <a:t>а</a:t>
            </a:r>
            <a:r>
              <a:rPr lang="en-US" sz="3200" b="1" i="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3200" b="1" i="1" dirty="0">
                <a:effectLst>
                  <a:outerShdw blurRad="38100" dist="38100" dir="2700000" algn="tl">
                    <a:srgbClr val="000000">
                      <a:alpha val="43137"/>
                    </a:srgbClr>
                  </a:outerShdw>
                </a:effectLst>
                <a:latin typeface="Times New Roman" pitchFamily="18" charset="0"/>
                <a:cs typeface="Times New Roman" pitchFamily="18" charset="0"/>
              </a:rPr>
              <a:t>б</a:t>
            </a:r>
            <a:r>
              <a:rPr lang="en-US" sz="3200" b="1" i="1" dirty="0">
                <a:effectLst>
                  <a:outerShdw blurRad="38100" dist="38100" dir="2700000" algn="tl">
                    <a:srgbClr val="000000">
                      <a:alpha val="43137"/>
                    </a:srgbClr>
                  </a:outerShdw>
                </a:effectLst>
                <a:latin typeface="Times New Roman" pitchFamily="18" charset="0"/>
                <a:cs typeface="Times New Roman" pitchFamily="18" charset="0"/>
              </a:rPr>
              <a:t>e</a:t>
            </a:r>
            <a:r>
              <a:rPr lang="ru-RU" sz="3200" b="1" i="1" dirty="0">
                <a:effectLst>
                  <a:outerShdw blurRad="38100" dist="38100" dir="2700000" algn="tl">
                    <a:srgbClr val="000000">
                      <a:alpha val="43137"/>
                    </a:srgbClr>
                  </a:outerShdw>
                </a:effectLst>
                <a:latin typeface="Times New Roman" pitchFamily="18" charset="0"/>
                <a:cs typeface="Times New Roman" pitchFamily="18" charset="0"/>
              </a:rPr>
              <a:t>з</a:t>
            </a:r>
            <a:r>
              <a:rPr lang="en-US" sz="3200" b="1" i="1" dirty="0" err="1">
                <a:effectLst>
                  <a:outerShdw blurRad="38100" dist="38100" dir="2700000" algn="tl">
                    <a:srgbClr val="000000">
                      <a:alpha val="43137"/>
                    </a:srgbClr>
                  </a:outerShdw>
                </a:effectLst>
                <a:latin typeface="Times New Roman" pitchFamily="18" charset="0"/>
                <a:cs typeface="Times New Roman" pitchFamily="18" charset="0"/>
              </a:rPr>
              <a:t>onac</a:t>
            </a:r>
            <a:r>
              <a:rPr lang="ru-RU" sz="3200" b="1" i="1" dirty="0">
                <a:effectLst>
                  <a:outerShdw blurRad="38100" dist="38100" dir="2700000" algn="tl">
                    <a:srgbClr val="000000">
                      <a:alpha val="43137"/>
                    </a:srgbClr>
                  </a:outerShdw>
                </a:effectLst>
                <a:latin typeface="Times New Roman" pitchFamily="18" charset="0"/>
                <a:cs typeface="Times New Roman" pitchFamily="18" charset="0"/>
              </a:rPr>
              <a:t>н</a:t>
            </a:r>
            <a:r>
              <a:rPr lang="en-US" sz="3200" b="1" i="1" dirty="0" err="1">
                <a:effectLst>
                  <a:outerShdw blurRad="38100" dist="38100" dir="2700000" algn="tl">
                    <a:srgbClr val="000000">
                      <a:alpha val="43137"/>
                    </a:srgbClr>
                  </a:outerShdw>
                </a:effectLst>
                <a:latin typeface="Times New Roman" pitchFamily="18" charset="0"/>
                <a:cs typeface="Times New Roman" pitchFamily="18" charset="0"/>
              </a:rPr>
              <a:t>ocmu</a:t>
            </a:r>
            <a:endParaRPr lang="ru-RU" sz="32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Прямоугольник 2"/>
          <p:cNvSpPr/>
          <p:nvPr/>
        </p:nvSpPr>
        <p:spPr>
          <a:xfrm>
            <a:off x="971600" y="1700808"/>
            <a:ext cx="8172400" cy="2554545"/>
          </a:xfrm>
          <a:prstGeom prst="rect">
            <a:avLst/>
          </a:prstGeom>
        </p:spPr>
        <p:txBody>
          <a:bodyPr wrap="square">
            <a:spAutoFit/>
          </a:bodyPr>
          <a:lstStyle/>
          <a:p>
            <a:r>
              <a:rPr lang="ru-RU" sz="2000" dirty="0">
                <a:latin typeface="Times New Roman" pitchFamily="18" charset="0"/>
                <a:cs typeface="Times New Roman" pitchFamily="18" charset="0"/>
              </a:rPr>
              <a:t>Основой дискреционной (дискретной) </a:t>
            </a:r>
            <a:r>
              <a:rPr lang="ru-RU" sz="2000" dirty="0" err="1">
                <a:latin typeface="Times New Roman" pitchFamily="18" charset="0"/>
                <a:cs typeface="Times New Roman" pitchFamily="18" charset="0"/>
              </a:rPr>
              <a:t>noлumuкu</a:t>
            </a:r>
            <a:r>
              <a:rPr lang="ru-RU" sz="2000" dirty="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бeзonacнocmu</a:t>
            </a:r>
            <a:r>
              <a:rPr lang="ru-RU" sz="2000" dirty="0" smtClean="0">
                <a:latin typeface="Times New Roman" pitchFamily="18" charset="0"/>
                <a:cs typeface="Times New Roman" pitchFamily="18" charset="0"/>
              </a:rPr>
              <a:t> является </a:t>
            </a:r>
            <a:r>
              <a:rPr lang="ru-RU" sz="2000" dirty="0">
                <a:latin typeface="Times New Roman" pitchFamily="18" charset="0"/>
                <a:cs typeface="Times New Roman" pitchFamily="18" charset="0"/>
              </a:rPr>
              <a:t>дискреционное управление доступом (</a:t>
            </a:r>
            <a:r>
              <a:rPr lang="ru-RU" sz="2000" dirty="0" err="1">
                <a:latin typeface="Times New Roman" pitchFamily="18" charset="0"/>
                <a:cs typeface="Times New Roman" pitchFamily="18" charset="0"/>
              </a:rPr>
              <a:t>Discretionary</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Access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Control</a:t>
            </a:r>
            <a:r>
              <a:rPr lang="ru-RU" sz="2000" dirty="0">
                <a:latin typeface="Times New Roman" pitchFamily="18" charset="0"/>
                <a:cs typeface="Times New Roman" pitchFamily="18" charset="0"/>
              </a:rPr>
              <a:t> – DAC), которое определяется двумя свойствами</a:t>
            </a:r>
            <a:r>
              <a:rPr lang="ru-RU" sz="2000" dirty="0" smtClean="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a:p>
            <a:pPr marL="342900" indent="-342900">
              <a:buFont typeface="Arial" pitchFamily="34" charset="0"/>
              <a:buChar char="•"/>
            </a:pPr>
            <a:r>
              <a:rPr lang="ru-RU" sz="2000" dirty="0">
                <a:latin typeface="Times New Roman" pitchFamily="18" charset="0"/>
                <a:cs typeface="Times New Roman" pitchFamily="18" charset="0"/>
              </a:rPr>
              <a:t>все субъекты и объекты должны быть идентифицированы</a:t>
            </a:r>
            <a:r>
              <a:rPr lang="ru-RU" sz="2000" dirty="0" smtClean="0">
                <a:latin typeface="Times New Roman" pitchFamily="18" charset="0"/>
                <a:cs typeface="Times New Roman" pitchFamily="18" charset="0"/>
              </a:rPr>
              <a:t>;</a:t>
            </a:r>
          </a:p>
          <a:p>
            <a:pPr marL="342900" indent="-342900">
              <a:buFont typeface="Arial" pitchFamily="34" charset="0"/>
              <a:buChar char="•"/>
            </a:pPr>
            <a:endParaRPr lang="ru-RU" sz="2000" dirty="0" smtClean="0">
              <a:latin typeface="Times New Roman" pitchFamily="18" charset="0"/>
              <a:cs typeface="Times New Roman" pitchFamily="18" charset="0"/>
            </a:endParaRPr>
          </a:p>
          <a:p>
            <a:pPr marL="342900" indent="-342900">
              <a:buFont typeface="Arial" pitchFamily="34" charset="0"/>
              <a:buChar char="•"/>
            </a:pPr>
            <a:r>
              <a:rPr lang="ru-RU" sz="2000" dirty="0" smtClean="0">
                <a:latin typeface="Times New Roman" pitchFamily="18" charset="0"/>
                <a:cs typeface="Times New Roman" pitchFamily="18" charset="0"/>
              </a:rPr>
              <a:t>права </a:t>
            </a:r>
            <a:r>
              <a:rPr lang="ru-RU" sz="2000" dirty="0">
                <a:latin typeface="Times New Roman" pitchFamily="18" charset="0"/>
                <a:cs typeface="Times New Roman" pitchFamily="18" charset="0"/>
              </a:rPr>
              <a:t>доступа субъекта к объекту системы определяются на основании некоторого внешнего по отношению к системе правила.</a:t>
            </a:r>
          </a:p>
        </p:txBody>
      </p:sp>
      <p:sp>
        <p:nvSpPr>
          <p:cNvPr id="4" name="Прямоугольник 3"/>
          <p:cNvSpPr/>
          <p:nvPr/>
        </p:nvSpPr>
        <p:spPr>
          <a:xfrm>
            <a:off x="975762" y="4826675"/>
            <a:ext cx="8168237" cy="1323439"/>
          </a:xfrm>
          <a:prstGeom prst="rect">
            <a:avLst/>
          </a:prstGeom>
        </p:spPr>
        <p:txBody>
          <a:bodyPr wrap="square">
            <a:spAutoFit/>
          </a:bodyPr>
          <a:lstStyle/>
          <a:p>
            <a:r>
              <a:rPr lang="ru-RU" sz="2000" dirty="0" smtClean="0">
                <a:latin typeface="Times New Roman" pitchFamily="18" charset="0"/>
                <a:cs typeface="Times New Roman" pitchFamily="18" charset="0"/>
              </a:rPr>
              <a:t>	Дискреционное </a:t>
            </a:r>
            <a:r>
              <a:rPr lang="ru-RU" sz="2000" dirty="0">
                <a:latin typeface="Times New Roman" pitchFamily="18" charset="0"/>
                <a:cs typeface="Times New Roman" pitchFamily="18" charset="0"/>
              </a:rPr>
              <a:t>управление доступом является основной реализацией разграничительной политики доступа к ресурсам при обработке конфиденциальных сведений согласно требованиям к системе защиты информации.</a:t>
            </a:r>
          </a:p>
        </p:txBody>
      </p:sp>
    </p:spTree>
    <p:extLst>
      <p:ext uri="{BB962C8B-B14F-4D97-AF65-F5344CB8AC3E}">
        <p14:creationId xmlns:p14="http://schemas.microsoft.com/office/powerpoint/2010/main" val="314588048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58847"/>
            <a:ext cx="8172400" cy="6863417"/>
          </a:xfrm>
          <a:prstGeom prst="rect">
            <a:avLst/>
          </a:prstGeom>
        </p:spPr>
        <p:txBody>
          <a:bodyPr wrap="square">
            <a:spAutoFit/>
          </a:bodyPr>
          <a:lstStyle/>
          <a:p>
            <a:r>
              <a:rPr lang="ru-RU" sz="2000" dirty="0" smtClean="0">
                <a:latin typeface="Times New Roman" pitchFamily="18" charset="0"/>
                <a:cs typeface="Times New Roman" pitchFamily="18" charset="0"/>
              </a:rPr>
              <a:t>	Данная </a:t>
            </a:r>
            <a:r>
              <a:rPr lang="ru-RU" sz="2000" dirty="0">
                <a:latin typeface="Times New Roman" pitchFamily="18" charset="0"/>
                <a:cs typeface="Times New Roman" pitchFamily="18" charset="0"/>
              </a:rPr>
              <a:t>модель характеризуется разграничением доступа между поименованными субъектами и объектами. Субъект с определенным правом доступа может передать это право любому другому субъекту. Для каждой пары (субъект--объект) должно быть задано явное и недвусмысленное перечисление допустимых типов доступа (читать, писать и т.д.), которые являются санкционированными для данного субъекта (индивида или группы индивидов) к данному ресурсу (объекту). Возможны, по меньшей мере, два подхода к построению дискреционного управления доступом:</a:t>
            </a:r>
          </a:p>
          <a:p>
            <a:pPr marL="342900" indent="-342900">
              <a:buFont typeface="Arial" pitchFamily="34" charset="0"/>
              <a:buChar char="•"/>
            </a:pPr>
            <a:r>
              <a:rPr lang="ru-RU" sz="2000" dirty="0">
                <a:latin typeface="Times New Roman" pitchFamily="18" charset="0"/>
                <a:cs typeface="Times New Roman" pitchFamily="18" charset="0"/>
              </a:rPr>
              <a:t>каждый объект системы имеет привязанного к нему субъекта, называемого владельцем. Именно владелец устанавливает права доступа к объекту;</a:t>
            </a:r>
          </a:p>
          <a:p>
            <a:pPr marL="342900" indent="-342900">
              <a:buFont typeface="Arial" pitchFamily="34" charset="0"/>
              <a:buChar char="•"/>
            </a:pPr>
            <a:r>
              <a:rPr lang="ru-RU" sz="2000" dirty="0">
                <a:latin typeface="Times New Roman" pitchFamily="18" charset="0"/>
                <a:cs typeface="Times New Roman" pitchFamily="18" charset="0"/>
              </a:rPr>
              <a:t>система имеет одного выделенного субъекта – </a:t>
            </a:r>
            <a:r>
              <a:rPr lang="ru-RU" sz="2000" dirty="0" err="1">
                <a:latin typeface="Times New Roman" pitchFamily="18" charset="0"/>
                <a:cs typeface="Times New Roman" pitchFamily="18" charset="0"/>
              </a:rPr>
              <a:t>суперпользователя</a:t>
            </a:r>
            <a:r>
              <a:rPr lang="ru-RU" sz="2000" dirty="0">
                <a:latin typeface="Times New Roman" pitchFamily="18" charset="0"/>
                <a:cs typeface="Times New Roman" pitchFamily="18" charset="0"/>
              </a:rPr>
              <a:t>, который имеет право устанавливать права владения для всех остальных субъектов системы</a:t>
            </a:r>
            <a:r>
              <a:rPr lang="ru-RU" sz="2000" dirty="0" smtClean="0">
                <a:latin typeface="Times New Roman" pitchFamily="18" charset="0"/>
                <a:cs typeface="Times New Roman" pitchFamily="18" charset="0"/>
              </a:rPr>
              <a:t>.</a:t>
            </a:r>
          </a:p>
          <a:p>
            <a:pPr marL="342900" indent="-342900">
              <a:buFont typeface="Arial" pitchFamily="34" charset="0"/>
              <a:buChar char="•"/>
            </a:pPr>
            <a:endParaRPr lang="ru-RU" sz="2000" dirty="0">
              <a:latin typeface="Times New Roman" pitchFamily="18" charset="0"/>
              <a:cs typeface="Times New Roman" pitchFamily="18" charset="0"/>
            </a:endParaRPr>
          </a:p>
          <a:p>
            <a:r>
              <a:rPr lang="ru-RU" sz="2000" dirty="0" smtClean="0">
                <a:latin typeface="Times New Roman" pitchFamily="18" charset="0"/>
                <a:cs typeface="Times New Roman" pitchFamily="18" charset="0"/>
              </a:rPr>
              <a:t>	Возможны </a:t>
            </a:r>
            <a:r>
              <a:rPr lang="ru-RU" sz="2000" dirty="0">
                <a:latin typeface="Times New Roman" pitchFamily="18" charset="0"/>
                <a:cs typeface="Times New Roman" pitchFamily="18" charset="0"/>
              </a:rPr>
              <a:t>и смешанные варианты построения, когда одновременно в системе присутствуют как владельцы, устанавливающие права доступа к своим объектам, так и </a:t>
            </a:r>
            <a:r>
              <a:rPr lang="ru-RU" sz="2000" dirty="0" err="1">
                <a:latin typeface="Times New Roman" pitchFamily="18" charset="0"/>
                <a:cs typeface="Times New Roman" pitchFamily="18" charset="0"/>
              </a:rPr>
              <a:t>суперпользователь</a:t>
            </a:r>
            <a:r>
              <a:rPr lang="ru-RU" sz="2000" dirty="0">
                <a:latin typeface="Times New Roman" pitchFamily="18" charset="0"/>
                <a:cs typeface="Times New Roman" pitchFamily="18" charset="0"/>
              </a:rPr>
              <a:t>, имеющий возможность изменения прав для любого объекта и/или изменения его владельца. Именно такой смешанный вариант реализован в большинстве операционных систем (UNIX или </a:t>
            </a:r>
            <a:r>
              <a:rPr lang="ru-RU" sz="2000" dirty="0" err="1">
                <a:latin typeface="Times New Roman" pitchFamily="18" charset="0"/>
                <a:cs typeface="Times New Roman" pitchFamily="18" charset="0"/>
              </a:rPr>
              <a:t>Windows</a:t>
            </a:r>
            <a:r>
              <a:rPr lang="ru-RU" sz="2000" dirty="0">
                <a:latin typeface="Times New Roman" pitchFamily="18" charset="0"/>
                <a:cs typeface="Times New Roman" pitchFamily="18" charset="0"/>
              </a:rPr>
              <a:t> семейства NT).</a:t>
            </a:r>
          </a:p>
        </p:txBody>
      </p:sp>
    </p:spTree>
    <p:extLst>
      <p:ext uri="{BB962C8B-B14F-4D97-AF65-F5344CB8AC3E}">
        <p14:creationId xmlns:p14="http://schemas.microsoft.com/office/powerpoint/2010/main" val="25713065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157889747"/>
              </p:ext>
            </p:extLst>
          </p:nvPr>
        </p:nvGraphicFramePr>
        <p:xfrm>
          <a:off x="1037959" y="25121"/>
          <a:ext cx="8100392" cy="1097280"/>
        </p:xfrm>
        <a:graphic>
          <a:graphicData uri="http://schemas.openxmlformats.org/drawingml/2006/table">
            <a:tbl>
              <a:tblPr firstRow="1" bandRow="1">
                <a:tableStyleId>{7DF18680-E054-41AD-8BC1-D1AEF772440D}</a:tableStyleId>
              </a:tblPr>
              <a:tblGrid>
                <a:gridCol w="8100392"/>
              </a:tblGrid>
              <a:tr h="137513">
                <a:tc>
                  <a:txBody>
                    <a:bodyPr/>
                    <a:lstStyle/>
                    <a:p>
                      <a:pPr algn="ctr"/>
                      <a:r>
                        <a:rPr lang="ru-RU" sz="2000" dirty="0" smtClean="0">
                          <a:latin typeface="Times New Roman" pitchFamily="18" charset="0"/>
                          <a:cs typeface="Times New Roman" pitchFamily="18" charset="0"/>
                        </a:rPr>
                        <a:t>Достоинства</a:t>
                      </a:r>
                      <a:endParaRPr lang="ru-RU" sz="2000" dirty="0">
                        <a:latin typeface="Times New Roman" pitchFamily="18" charset="0"/>
                        <a:cs typeface="Times New Roman" pitchFamily="18" charset="0"/>
                      </a:endParaRPr>
                    </a:p>
                  </a:txBody>
                  <a:tcPr/>
                </a:tc>
              </a:tr>
              <a:tr h="370840">
                <a:tc>
                  <a:txBody>
                    <a:bodyPr/>
                    <a:lstStyle/>
                    <a:p>
                      <a:r>
                        <a:rPr kumimoji="0" lang="ru-RU" sz="2000" b="0" i="0" kern="1200" dirty="0" smtClean="0">
                          <a:solidFill>
                            <a:schemeClr val="dk1"/>
                          </a:solidFill>
                          <a:effectLst/>
                          <a:latin typeface="Times New Roman" pitchFamily="18" charset="0"/>
                          <a:ea typeface="+mn-ea"/>
                          <a:cs typeface="Times New Roman" pitchFamily="18" charset="0"/>
                        </a:rPr>
                        <a:t>Относительно простая реализация </a:t>
                      </a:r>
                      <a:r>
                        <a:rPr kumimoji="0" lang="ru-RU" sz="2000" b="0" i="0" kern="1200" dirty="0" err="1" smtClean="0">
                          <a:solidFill>
                            <a:schemeClr val="dk1"/>
                          </a:solidFill>
                          <a:effectLst/>
                          <a:latin typeface="Times New Roman" pitchFamily="18" charset="0"/>
                          <a:ea typeface="+mn-ea"/>
                          <a:cs typeface="Times New Roman" pitchFamily="18" charset="0"/>
                        </a:rPr>
                        <a:t>соответствующиего</a:t>
                      </a:r>
                      <a:r>
                        <a:rPr kumimoji="0" lang="ru-RU" sz="2000" b="0" i="0" kern="1200" dirty="0" smtClean="0">
                          <a:solidFill>
                            <a:schemeClr val="dk1"/>
                          </a:solidFill>
                          <a:effectLst/>
                          <a:latin typeface="Times New Roman" pitchFamily="18" charset="0"/>
                          <a:ea typeface="+mn-ea"/>
                          <a:cs typeface="Times New Roman" pitchFamily="18" charset="0"/>
                        </a:rPr>
                        <a:t> разграничения доступа.</a:t>
                      </a:r>
                      <a:endParaRPr lang="ru-RU" sz="2000" dirty="0">
                        <a:latin typeface="Times New Roman" pitchFamily="18" charset="0"/>
                        <a:cs typeface="Times New Roman" pitchFamily="18" charset="0"/>
                      </a:endParaRPr>
                    </a:p>
                  </a:txBody>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3598828456"/>
              </p:ext>
            </p:extLst>
          </p:nvPr>
        </p:nvGraphicFramePr>
        <p:xfrm>
          <a:off x="1043608" y="1196752"/>
          <a:ext cx="8100392" cy="5151120"/>
        </p:xfrm>
        <a:graphic>
          <a:graphicData uri="http://schemas.openxmlformats.org/drawingml/2006/table">
            <a:tbl>
              <a:tblPr firstRow="1" bandRow="1">
                <a:tableStyleId>{7DF18680-E054-41AD-8BC1-D1AEF772440D}</a:tableStyleId>
              </a:tblPr>
              <a:tblGrid>
                <a:gridCol w="8100392"/>
              </a:tblGrid>
              <a:tr h="117832">
                <a:tc>
                  <a:txBody>
                    <a:bodyPr/>
                    <a:lstStyle/>
                    <a:p>
                      <a:pPr algn="ctr"/>
                      <a:r>
                        <a:rPr lang="ru-RU" sz="2000" dirty="0" smtClean="0">
                          <a:latin typeface="Times New Roman" pitchFamily="18" charset="0"/>
                          <a:cs typeface="Times New Roman" pitchFamily="18" charset="0"/>
                        </a:rPr>
                        <a:t>Недостатки</a:t>
                      </a:r>
                      <a:endParaRPr lang="ru-RU" sz="2000" dirty="0">
                        <a:latin typeface="Times New Roman" pitchFamily="18" charset="0"/>
                        <a:cs typeface="Times New Roman" pitchFamily="18" charset="0"/>
                      </a:endParaRPr>
                    </a:p>
                  </a:txBody>
                  <a:tcPr/>
                </a:tc>
              </a:tr>
              <a:tr h="370840">
                <a:tc>
                  <a:txBody>
                    <a:bodyPr/>
                    <a:lstStyle/>
                    <a:p>
                      <a:pPr marL="342900" indent="-342900">
                        <a:buAutoNum type="arabicPeriod"/>
                      </a:pPr>
                      <a:r>
                        <a:rPr lang="ru-RU" sz="2000" dirty="0" smtClean="0">
                          <a:latin typeface="Times New Roman" pitchFamily="18" charset="0"/>
                          <a:cs typeface="Times New Roman" pitchFamily="18" charset="0"/>
                        </a:rPr>
                        <a:t>Статичность определённых</a:t>
                      </a:r>
                      <a:r>
                        <a:rPr lang="ru-RU" sz="2000" baseline="0" dirty="0" smtClean="0">
                          <a:latin typeface="Times New Roman" pitchFamily="18" charset="0"/>
                          <a:cs typeface="Times New Roman" pitchFamily="18" charset="0"/>
                        </a:rPr>
                        <a:t> в ней правил разграничения доступа. Не учитывает динамику изменений  состояний компьютерной системы.</a:t>
                      </a:r>
                    </a:p>
                    <a:p>
                      <a:pPr marL="342900" indent="-342900">
                        <a:buAutoNum type="arabicPeriod"/>
                      </a:pPr>
                      <a:r>
                        <a:rPr kumimoji="0" lang="ru-RU" sz="2000" b="0" i="0" kern="1200" dirty="0" smtClean="0">
                          <a:solidFill>
                            <a:schemeClr val="dk1"/>
                          </a:solidFill>
                          <a:effectLst/>
                          <a:latin typeface="Times New Roman" pitchFamily="18" charset="0"/>
                          <a:ea typeface="+mn-ea"/>
                          <a:cs typeface="Times New Roman" pitchFamily="18" charset="0"/>
                        </a:rPr>
                        <a:t>При использовании дискреционной политики безопасности возникает вопрос определения правил распространения прав доступа и анализа их влияния на безопасность компьютерной системы. </a:t>
                      </a:r>
                    </a:p>
                    <a:p>
                      <a:pPr marL="0" indent="0">
                        <a:buNone/>
                      </a:pPr>
                      <a:r>
                        <a:rPr kumimoji="0" lang="ru-RU" sz="2000" b="0" i="0" kern="1200" dirty="0" smtClean="0">
                          <a:solidFill>
                            <a:schemeClr val="dk1"/>
                          </a:solidFill>
                          <a:effectLst/>
                          <a:latin typeface="Times New Roman" pitchFamily="18" charset="0"/>
                          <a:ea typeface="+mn-ea"/>
                          <a:cs typeface="Times New Roman" pitchFamily="18" charset="0"/>
                        </a:rPr>
                        <a:t>        </a:t>
                      </a:r>
                    </a:p>
                    <a:p>
                      <a:pPr marL="0" indent="0">
                        <a:buNone/>
                      </a:pPr>
                      <a:r>
                        <a:rPr kumimoji="0" lang="ru-RU" sz="2000" b="0" i="0" kern="1200" dirty="0" smtClean="0">
                          <a:solidFill>
                            <a:schemeClr val="dk1"/>
                          </a:solidFill>
                          <a:effectLst/>
                          <a:latin typeface="Times New Roman" pitchFamily="18" charset="0"/>
                          <a:ea typeface="+mn-ea"/>
                          <a:cs typeface="Times New Roman" pitchFamily="18" charset="0"/>
                        </a:rPr>
                        <a:t>        В общем случае при использовании данной политики безопасности перед системой защиты, которая при санкционировании доступа субъекта к объекту руководствуется некоторым набором правил, стоит алгоритмически неразрешимая задача: проверить приведут ли его действия к нарушению безопасности или нет.</a:t>
                      </a:r>
                    </a:p>
                    <a:p>
                      <a:pPr marL="0" indent="0">
                        <a:buNone/>
                      </a:pPr>
                      <a:r>
                        <a:rPr kumimoji="0" lang="ru-RU" sz="2000" b="0" i="0" kern="1200" dirty="0" smtClean="0">
                          <a:solidFill>
                            <a:schemeClr val="dk1"/>
                          </a:solidFill>
                          <a:effectLst/>
                          <a:latin typeface="Times New Roman" pitchFamily="18" charset="0"/>
                          <a:ea typeface="+mn-ea"/>
                          <a:cs typeface="Times New Roman" pitchFamily="18" charset="0"/>
                        </a:rPr>
                        <a:t>        В то же время имеются модели компьютерных систем, реализующих дискреционную политику безопасности (модель </a:t>
                      </a:r>
                      <a:r>
                        <a:rPr kumimoji="0" lang="en-US" sz="2000" b="0" i="0" kern="1200" dirty="0" smtClean="0">
                          <a:solidFill>
                            <a:schemeClr val="dk1"/>
                          </a:solidFill>
                          <a:effectLst/>
                          <a:latin typeface="Times New Roman" pitchFamily="18" charset="0"/>
                          <a:ea typeface="+mn-ea"/>
                          <a:cs typeface="Times New Roman" pitchFamily="18" charset="0"/>
                        </a:rPr>
                        <a:t>Take– Grant</a:t>
                      </a:r>
                      <a:r>
                        <a:rPr kumimoji="0" lang="ru-RU" sz="2000" b="0" i="0" kern="1200" dirty="0" smtClean="0">
                          <a:solidFill>
                            <a:schemeClr val="dk1"/>
                          </a:solidFill>
                          <a:effectLst/>
                          <a:latin typeface="Times New Roman" pitchFamily="18" charset="0"/>
                          <a:ea typeface="+mn-ea"/>
                          <a:cs typeface="Times New Roman" pitchFamily="18" charset="0"/>
                        </a:rPr>
                        <a:t>),  которые предоставляют алгоритмы проверки безопасности.</a:t>
                      </a:r>
                    </a:p>
                  </a:txBody>
                  <a:tcPr/>
                </a:tc>
              </a:tr>
              <a:tr h="370840">
                <a:tc>
                  <a:txBody>
                    <a:bodyPr/>
                    <a:lstStyle/>
                    <a:p>
                      <a:pPr marL="0" indent="0">
                        <a:buNone/>
                      </a:pPr>
                      <a:endParaRPr kumimoji="0" lang="ru-RU" sz="2000" b="0" i="0" kern="1200" dirty="0" smtClean="0">
                        <a:solidFill>
                          <a:schemeClr val="dk1"/>
                        </a:solidFill>
                        <a:effectLst/>
                        <a:latin typeface="Times New Roman" pitchFamily="18" charset="0"/>
                        <a:ea typeface="+mn-ea"/>
                        <a:cs typeface="Times New Roman" pitchFamily="18" charset="0"/>
                      </a:endParaRPr>
                    </a:p>
                  </a:txBody>
                  <a:tcPr/>
                </a:tc>
              </a:tr>
            </a:tbl>
          </a:graphicData>
        </a:graphic>
      </p:graphicFrame>
      <p:sp>
        <p:nvSpPr>
          <p:cNvPr id="4" name="Управляющая кнопка: в начало 3">
            <a:hlinkClick r:id="rId2" action="ppaction://hlinksldjump" highlightClick="1"/>
          </p:cNvPr>
          <p:cNvSpPr/>
          <p:nvPr/>
        </p:nvSpPr>
        <p:spPr>
          <a:xfrm>
            <a:off x="7884368" y="6309320"/>
            <a:ext cx="1008112" cy="432048"/>
          </a:xfrm>
          <a:prstGeom prst="actionButtonBeginn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752368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8531"/>
            <a:ext cx="8100392" cy="1077218"/>
          </a:xfrm>
          <a:prstGeom prst="rect">
            <a:avLst/>
          </a:prstGeom>
        </p:spPr>
        <p:txBody>
          <a:bodyPr wrap="square">
            <a:spAutoFit/>
          </a:bodyPr>
          <a:lstStyle/>
          <a:p>
            <a:pPr algn="ctr"/>
            <a:r>
              <a:rPr lang="ru-RU" sz="3200" b="1" i="1" dirty="0" smtClean="0">
                <a:effectLst>
                  <a:outerShdw blurRad="38100" dist="38100" dir="2700000" algn="tl">
                    <a:srgbClr val="000000">
                      <a:alpha val="43137"/>
                    </a:srgbClr>
                  </a:outerShdw>
                </a:effectLst>
                <a:latin typeface="Times New Roman" pitchFamily="18" charset="0"/>
                <a:cs typeface="Times New Roman" pitchFamily="18" charset="0"/>
              </a:rPr>
              <a:t>Мандатная (полномочная) </a:t>
            </a:r>
            <a:r>
              <a:rPr lang="ru-RU" sz="3200" b="1" i="1" dirty="0">
                <a:effectLst>
                  <a:outerShdw blurRad="38100" dist="38100" dir="2700000" algn="tl">
                    <a:srgbClr val="000000">
                      <a:alpha val="43137"/>
                    </a:srgbClr>
                  </a:outerShdw>
                </a:effectLst>
                <a:latin typeface="Times New Roman" pitchFamily="18" charset="0"/>
                <a:cs typeface="Times New Roman" pitchFamily="18" charset="0"/>
              </a:rPr>
              <a:t>политика безопасности</a:t>
            </a:r>
          </a:p>
        </p:txBody>
      </p:sp>
      <p:sp>
        <p:nvSpPr>
          <p:cNvPr id="3" name="Прямоугольник 2"/>
          <p:cNvSpPr/>
          <p:nvPr/>
        </p:nvSpPr>
        <p:spPr>
          <a:xfrm>
            <a:off x="971600" y="1085749"/>
            <a:ext cx="8190415" cy="4755148"/>
          </a:xfrm>
          <a:prstGeom prst="rect">
            <a:avLst/>
          </a:prstGeom>
        </p:spPr>
        <p:txBody>
          <a:bodyPr wrap="square">
            <a:spAutoFit/>
          </a:bodyPr>
          <a:lstStyle/>
          <a:p>
            <a:r>
              <a:rPr lang="ru-RU" sz="1900" dirty="0">
                <a:latin typeface="Times New Roman" pitchFamily="18" charset="0"/>
                <a:cs typeface="Times New Roman" pitchFamily="18" charset="0"/>
              </a:rPr>
              <a:t>Основу</a:t>
            </a:r>
            <a:r>
              <a:rPr lang="ru-RU" sz="1900" i="1" dirty="0">
                <a:latin typeface="Times New Roman" pitchFamily="18" charset="0"/>
                <a:cs typeface="Times New Roman" pitchFamily="18" charset="0"/>
              </a:rPr>
              <a:t> </a:t>
            </a:r>
            <a:r>
              <a:rPr lang="ru-RU" sz="1900" dirty="0">
                <a:latin typeface="Times New Roman" pitchFamily="18" charset="0"/>
                <a:cs typeface="Times New Roman" pitchFamily="18" charset="0"/>
              </a:rPr>
              <a:t>мандатной (полномочной</a:t>
            </a:r>
            <a:r>
              <a:rPr lang="ru-RU" sz="1900" dirty="0" smtClean="0">
                <a:latin typeface="Times New Roman" pitchFamily="18" charset="0"/>
                <a:cs typeface="Times New Roman" pitchFamily="18" charset="0"/>
              </a:rPr>
              <a:t>)</a:t>
            </a:r>
            <a:r>
              <a:rPr lang="ru-RU" sz="1900" dirty="0">
                <a:latin typeface="Times New Roman" pitchFamily="18" charset="0"/>
                <a:cs typeface="Times New Roman" pitchFamily="18" charset="0"/>
              </a:rPr>
              <a:t> политики безопасности составляет мандатное управление доступом (</a:t>
            </a:r>
            <a:r>
              <a:rPr lang="ru-RU" sz="1900" dirty="0" err="1">
                <a:latin typeface="Times New Roman" pitchFamily="18" charset="0"/>
                <a:cs typeface="Times New Roman" pitchFamily="18" charset="0"/>
              </a:rPr>
              <a:t>Mandatory</a:t>
            </a:r>
            <a:r>
              <a:rPr lang="ru-RU" sz="1900" dirty="0">
                <a:latin typeface="Times New Roman" pitchFamily="18" charset="0"/>
                <a:cs typeface="Times New Roman" pitchFamily="18" charset="0"/>
              </a:rPr>
              <a:t> </a:t>
            </a:r>
            <a:r>
              <a:rPr lang="ru-RU" sz="1900" dirty="0" err="1">
                <a:latin typeface="Times New Roman" pitchFamily="18" charset="0"/>
                <a:cs typeface="Times New Roman" pitchFamily="18" charset="0"/>
              </a:rPr>
              <a:t>Access</a:t>
            </a:r>
            <a:r>
              <a:rPr lang="ru-RU" sz="1900" dirty="0">
                <a:latin typeface="Times New Roman" pitchFamily="18" charset="0"/>
                <a:cs typeface="Times New Roman" pitchFamily="18" charset="0"/>
              </a:rPr>
              <a:t> </a:t>
            </a:r>
            <a:r>
              <a:rPr lang="ru-RU" sz="1900" dirty="0" err="1">
                <a:latin typeface="Times New Roman" pitchFamily="18" charset="0"/>
                <a:cs typeface="Times New Roman" pitchFamily="18" charset="0"/>
              </a:rPr>
              <a:t>Control</a:t>
            </a:r>
            <a:r>
              <a:rPr lang="ru-RU" sz="1900" dirty="0">
                <a:latin typeface="Times New Roman" pitchFamily="18" charset="0"/>
                <a:cs typeface="Times New Roman" pitchFamily="18" charset="0"/>
              </a:rPr>
              <a:t> – МАС), которое подразумевает, что</a:t>
            </a:r>
            <a:r>
              <a:rPr lang="ru-RU" sz="1900" dirty="0" smtClean="0">
                <a:latin typeface="Times New Roman" pitchFamily="18" charset="0"/>
                <a:cs typeface="Times New Roman" pitchFamily="18" charset="0"/>
              </a:rPr>
              <a:t>:</a:t>
            </a:r>
          </a:p>
          <a:p>
            <a:endParaRPr lang="ru-RU" sz="1900" dirty="0" smtClean="0">
              <a:latin typeface="Times New Roman" pitchFamily="18" charset="0"/>
              <a:cs typeface="Times New Roman" pitchFamily="18" charset="0"/>
            </a:endParaRPr>
          </a:p>
          <a:p>
            <a:pPr marL="285750" indent="-285750">
              <a:buFont typeface="Arial" pitchFamily="34" charset="0"/>
              <a:buChar char="•"/>
            </a:pPr>
            <a:r>
              <a:rPr lang="ru-RU" sz="1900" dirty="0" smtClean="0">
                <a:latin typeface="Times New Roman" pitchFamily="18" charset="0"/>
                <a:cs typeface="Times New Roman" pitchFamily="18" charset="0"/>
              </a:rPr>
              <a:t>все </a:t>
            </a:r>
            <a:r>
              <a:rPr lang="ru-RU" sz="1900" dirty="0">
                <a:latin typeface="Times New Roman" pitchFamily="18" charset="0"/>
                <a:cs typeface="Times New Roman" pitchFamily="18" charset="0"/>
              </a:rPr>
              <a:t>субъекты и объекты системы должны быть однозначно идентифицированы</a:t>
            </a:r>
            <a:r>
              <a:rPr lang="ru-RU" sz="1900" dirty="0" smtClean="0">
                <a:latin typeface="Times New Roman" pitchFamily="18" charset="0"/>
                <a:cs typeface="Times New Roman" pitchFamily="18" charset="0"/>
              </a:rPr>
              <a:t>;</a:t>
            </a:r>
          </a:p>
          <a:p>
            <a:pPr marL="285750" indent="-285750">
              <a:buFont typeface="Arial" pitchFamily="34" charset="0"/>
              <a:buChar char="•"/>
            </a:pPr>
            <a:endParaRPr lang="ru-RU" sz="1900" dirty="0" smtClean="0">
              <a:latin typeface="Times New Roman" pitchFamily="18" charset="0"/>
              <a:cs typeface="Times New Roman" pitchFamily="18" charset="0"/>
            </a:endParaRPr>
          </a:p>
          <a:p>
            <a:pPr marL="285750" lvl="0" indent="-285750">
              <a:buFont typeface="Arial" pitchFamily="34" charset="0"/>
              <a:buChar char="•"/>
            </a:pPr>
            <a:r>
              <a:rPr lang="ru-RU" sz="1900" dirty="0">
                <a:latin typeface="Times New Roman" pitchFamily="18" charset="0"/>
                <a:cs typeface="Times New Roman" pitchFamily="18" charset="0"/>
              </a:rPr>
              <a:t>задана решетка уровней конфиденциальности информации;</a:t>
            </a:r>
          </a:p>
          <a:p>
            <a:endParaRPr lang="ru-RU" sz="1900" dirty="0" smtClean="0">
              <a:latin typeface="Times New Roman" pitchFamily="18" charset="0"/>
              <a:cs typeface="Times New Roman" pitchFamily="18" charset="0"/>
            </a:endParaRPr>
          </a:p>
          <a:p>
            <a:pPr marL="285750" lvl="0" indent="-285750">
              <a:buFont typeface="Arial" pitchFamily="34" charset="0"/>
              <a:buChar char="•"/>
            </a:pPr>
            <a:r>
              <a:rPr lang="ru-RU" sz="1900" dirty="0">
                <a:latin typeface="Times New Roman" pitchFamily="18" charset="0"/>
                <a:cs typeface="Times New Roman" pitchFamily="18" charset="0"/>
              </a:rPr>
              <a:t>каждому объекту системы присвоен уровень конфиденци­альности, определяющий ценность содержащейся в нем инфор­мации;</a:t>
            </a:r>
          </a:p>
          <a:p>
            <a:pPr marL="285750" indent="-285750">
              <a:buFont typeface="Arial" pitchFamily="34" charset="0"/>
              <a:buChar char="•"/>
            </a:pPr>
            <a:endParaRPr lang="ru-RU" sz="1900" dirty="0" smtClean="0">
              <a:latin typeface="Times New Roman" pitchFamily="18" charset="0"/>
              <a:cs typeface="Times New Roman" pitchFamily="18" charset="0"/>
            </a:endParaRPr>
          </a:p>
          <a:p>
            <a:pPr marL="285750" lvl="0" indent="-285750">
              <a:buFont typeface="Arial" pitchFamily="34" charset="0"/>
              <a:buChar char="•"/>
            </a:pPr>
            <a:r>
              <a:rPr lang="ru-RU" sz="1900" dirty="0">
                <a:latin typeface="Times New Roman" pitchFamily="18" charset="0"/>
                <a:cs typeface="Times New Roman" pitchFamily="18" charset="0"/>
              </a:rPr>
              <a:t>каждому субъекту системы присвоен уровень доступа, опре­деляющий уровень доверия к нему в компьютерной системе</a:t>
            </a:r>
            <a:r>
              <a:rPr lang="ru-RU" sz="1900" dirty="0" smtClean="0">
                <a:latin typeface="Times New Roman" pitchFamily="18" charset="0"/>
                <a:cs typeface="Times New Roman" pitchFamily="18" charset="0"/>
              </a:rPr>
              <a:t>.</a:t>
            </a:r>
          </a:p>
          <a:p>
            <a:pPr marL="285750" lvl="0" indent="-285750">
              <a:buFont typeface="Arial" pitchFamily="34" charset="0"/>
              <a:buChar char="•"/>
            </a:pPr>
            <a:endParaRPr lang="ru-RU" sz="1900" dirty="0">
              <a:latin typeface="Times New Roman" pitchFamily="18" charset="0"/>
              <a:cs typeface="Times New Roman" pitchFamily="18" charset="0"/>
            </a:endParaRPr>
          </a:p>
          <a:p>
            <a:pPr marL="285750" lvl="0" indent="-285750">
              <a:buFont typeface="Arial" pitchFamily="34" charset="0"/>
              <a:buChar char="•"/>
            </a:pPr>
            <a:endParaRPr lang="ru-RU" dirty="0"/>
          </a:p>
        </p:txBody>
      </p:sp>
    </p:spTree>
    <p:extLst>
      <p:ext uri="{BB962C8B-B14F-4D97-AF65-F5344CB8AC3E}">
        <p14:creationId xmlns:p14="http://schemas.microsoft.com/office/powerpoint/2010/main" val="63517862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34640" y="4509120"/>
            <a:ext cx="8100392" cy="1631216"/>
          </a:xfrm>
          <a:prstGeom prst="rect">
            <a:avLst/>
          </a:prstGeom>
        </p:spPr>
        <p:txBody>
          <a:bodyPr wrap="square">
            <a:spAutoFit/>
          </a:bodyPr>
          <a:lstStyle/>
          <a:p>
            <a:r>
              <a:rPr lang="ru-RU" sz="2000" dirty="0">
                <a:latin typeface="Times New Roman" pitchFamily="18" charset="0"/>
                <a:cs typeface="Times New Roman" pitchFamily="18" charset="0"/>
              </a:rPr>
              <a:t>Основная цель мандатной политики безопасности - предотв­ращение утечки информации от объектов с высоким уровнем до­ступа к объектам с низким уровнем доступа, т.е. противодействие возникновению в компьютерной системе неблагоприятных инфор­мационных потоков сверху вниз.</a:t>
            </a:r>
          </a:p>
        </p:txBody>
      </p:sp>
      <p:sp>
        <p:nvSpPr>
          <p:cNvPr id="3" name="Прямоугольник 2"/>
          <p:cNvSpPr/>
          <p:nvPr/>
        </p:nvSpPr>
        <p:spPr>
          <a:xfrm>
            <a:off x="1025673" y="548680"/>
            <a:ext cx="8109359" cy="2554545"/>
          </a:xfrm>
          <a:prstGeom prst="rect">
            <a:avLst/>
          </a:prstGeom>
        </p:spPr>
        <p:txBody>
          <a:bodyPr wrap="square">
            <a:spAutoFit/>
          </a:bodyPr>
          <a:lstStyle/>
          <a:p>
            <a:pPr marL="342900" indent="-342900">
              <a:buFont typeface="Arial" pitchFamily="34" charset="0"/>
              <a:buChar char="•"/>
            </a:pPr>
            <a:r>
              <a:rPr lang="ru-RU" sz="2000" dirty="0" smtClean="0">
                <a:latin typeface="Times New Roman" pitchFamily="18" charset="0"/>
                <a:cs typeface="Times New Roman" pitchFamily="18" charset="0"/>
              </a:rPr>
              <a:t>	субъект </a:t>
            </a:r>
            <a:r>
              <a:rPr lang="ru-RU" sz="2000" dirty="0">
                <a:latin typeface="Times New Roman" pitchFamily="18" charset="0"/>
                <a:cs typeface="Times New Roman" pitchFamily="18" charset="0"/>
              </a:rPr>
              <a:t>может читать объект, только если иерархическая классификация субъекта не меньше, чем иерархическая классификация объекта, и неиерархические категории субъекта включают в себя все иерархические категории объекта;</a:t>
            </a:r>
          </a:p>
          <a:p>
            <a:pPr marL="342900" indent="-342900">
              <a:buFont typeface="Arial" pitchFamily="34" charset="0"/>
              <a:buChar char="•"/>
            </a:pPr>
            <a:r>
              <a:rPr lang="ru-RU" sz="2000" dirty="0" smtClean="0">
                <a:latin typeface="Times New Roman" pitchFamily="18" charset="0"/>
                <a:cs typeface="Times New Roman" pitchFamily="18" charset="0"/>
              </a:rPr>
              <a:t>         субъект </a:t>
            </a:r>
            <a:r>
              <a:rPr lang="ru-RU" sz="2000" dirty="0">
                <a:latin typeface="Times New Roman" pitchFamily="18" charset="0"/>
                <a:cs typeface="Times New Roman" pitchFamily="18" charset="0"/>
              </a:rPr>
              <a:t>осуществляет запись в объект, только если классификационный уровень субъекта не больше, чем классификационный уровень объекта, и все иерархические категории субъекта включаются в неиерархические категории объекта.</a:t>
            </a:r>
          </a:p>
        </p:txBody>
      </p:sp>
    </p:spTree>
    <p:extLst>
      <p:ext uri="{BB962C8B-B14F-4D97-AF65-F5344CB8AC3E}">
        <p14:creationId xmlns:p14="http://schemas.microsoft.com/office/powerpoint/2010/main" val="134230759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81789141"/>
              </p:ext>
            </p:extLst>
          </p:nvPr>
        </p:nvGraphicFramePr>
        <p:xfrm>
          <a:off x="1043608" y="0"/>
          <a:ext cx="8100392" cy="5059680"/>
        </p:xfrm>
        <a:graphic>
          <a:graphicData uri="http://schemas.openxmlformats.org/drawingml/2006/table">
            <a:tbl>
              <a:tblPr firstRow="1" bandRow="1">
                <a:tableStyleId>{7DF18680-E054-41AD-8BC1-D1AEF772440D}</a:tableStyleId>
              </a:tblPr>
              <a:tblGrid>
                <a:gridCol w="8100392"/>
              </a:tblGrid>
              <a:tr h="137513">
                <a:tc>
                  <a:txBody>
                    <a:bodyPr/>
                    <a:lstStyle/>
                    <a:p>
                      <a:pPr algn="ctr"/>
                      <a:r>
                        <a:rPr lang="ru-RU" sz="2000" dirty="0" smtClean="0">
                          <a:latin typeface="Times New Roman" pitchFamily="18" charset="0"/>
                          <a:cs typeface="Times New Roman" pitchFamily="18" charset="0"/>
                        </a:rPr>
                        <a:t>Достоинства</a:t>
                      </a:r>
                      <a:endParaRPr lang="ru-RU" sz="2000" dirty="0">
                        <a:latin typeface="Times New Roman" pitchFamily="18" charset="0"/>
                        <a:cs typeface="Times New Roman" pitchFamily="18" charset="0"/>
                      </a:endParaRPr>
                    </a:p>
                  </a:txBody>
                  <a:tcPr/>
                </a:tc>
              </a:tr>
              <a:tr h="370840">
                <a:tc>
                  <a:txBody>
                    <a:bodyPr/>
                    <a:lstStyle/>
                    <a:p>
                      <a:pPr marL="342900" indent="-342900">
                        <a:buAutoNum type="arabicPeriod"/>
                      </a:pPr>
                      <a:r>
                        <a:rPr kumimoji="0" lang="ru-RU" sz="2000" kern="1200" dirty="0" smtClean="0">
                          <a:solidFill>
                            <a:schemeClr val="dk1"/>
                          </a:solidFill>
                          <a:effectLst/>
                          <a:latin typeface="Times New Roman" pitchFamily="18" charset="0"/>
                          <a:ea typeface="+mn-ea"/>
                          <a:cs typeface="Times New Roman" pitchFamily="18" charset="0"/>
                        </a:rPr>
                        <a:t>Проверки безопасности является алгоритмически разрешимой. </a:t>
                      </a:r>
                      <a:r>
                        <a:rPr kumimoji="0" lang="ru-RU" sz="2000" b="1" kern="1200" dirty="0" smtClean="0">
                          <a:solidFill>
                            <a:schemeClr val="dk1"/>
                          </a:solidFill>
                          <a:effectLst/>
                          <a:latin typeface="Times New Roman" pitchFamily="18" charset="0"/>
                          <a:ea typeface="+mn-ea"/>
                          <a:cs typeface="Times New Roman" pitchFamily="18" charset="0"/>
                        </a:rPr>
                        <a:t>Е</a:t>
                      </a:r>
                      <a:r>
                        <a:rPr kumimoji="0" lang="ru-RU" sz="2000" b="1" i="1" kern="1200" dirty="0" smtClean="0">
                          <a:solidFill>
                            <a:schemeClr val="dk1"/>
                          </a:solidFill>
                          <a:effectLst/>
                          <a:latin typeface="Times New Roman" pitchFamily="18" charset="0"/>
                          <a:ea typeface="+mn-ea"/>
                          <a:cs typeface="Times New Roman" pitchFamily="18" charset="0"/>
                        </a:rPr>
                        <a:t>сли начальное состояние системы безопасно, и все переходы системы из состояния в состояние не нарушают ограничений, сформулированных политикой безопасности, то любое состояние</a:t>
                      </a:r>
                      <a:r>
                        <a:rPr kumimoji="0" lang="ru-RU" sz="2000" b="1" i="0" kern="1200" dirty="0" smtClean="0">
                          <a:solidFill>
                            <a:schemeClr val="dk1"/>
                          </a:solidFill>
                          <a:effectLst/>
                          <a:latin typeface="Times New Roman" pitchFamily="18" charset="0"/>
                          <a:ea typeface="+mn-ea"/>
                          <a:cs typeface="Times New Roman" pitchFamily="18" charset="0"/>
                        </a:rPr>
                        <a:t> </a:t>
                      </a:r>
                      <a:r>
                        <a:rPr kumimoji="0" lang="ru-RU" sz="2000" b="1" i="1" kern="1200" dirty="0" smtClean="0">
                          <a:solidFill>
                            <a:schemeClr val="dk1"/>
                          </a:solidFill>
                          <a:effectLst/>
                          <a:latin typeface="Times New Roman" pitchFamily="18" charset="0"/>
                          <a:ea typeface="+mn-ea"/>
                          <a:cs typeface="Times New Roman" pitchFamily="18" charset="0"/>
                        </a:rPr>
                        <a:t>системы безопасно.</a:t>
                      </a:r>
                      <a:endParaRPr kumimoji="0" lang="ru-RU" sz="2000" b="1" kern="1200" dirty="0" smtClean="0">
                        <a:solidFill>
                          <a:schemeClr val="dk1"/>
                        </a:solidFill>
                        <a:effectLst/>
                        <a:latin typeface="Times New Roman" pitchFamily="18" charset="0"/>
                        <a:ea typeface="+mn-ea"/>
                        <a:cs typeface="Times New Roman" pitchFamily="18" charset="0"/>
                      </a:endParaRPr>
                    </a:p>
                    <a:p>
                      <a:pPr marL="342900" indent="-342900">
                        <a:buAutoNum type="arabicPeriod"/>
                      </a:pPr>
                      <a:r>
                        <a:rPr kumimoji="0" lang="ru-RU" sz="2000" b="0" i="0" kern="1200" dirty="0" smtClean="0">
                          <a:solidFill>
                            <a:schemeClr val="dk1"/>
                          </a:solidFill>
                          <a:effectLst/>
                          <a:latin typeface="Times New Roman" pitchFamily="18" charset="0"/>
                          <a:ea typeface="+mn-ea"/>
                          <a:cs typeface="Times New Roman" pitchFamily="18" charset="0"/>
                        </a:rPr>
                        <a:t>Более высокая степень надёжности по сравнению с дискреционной политикой</a:t>
                      </a:r>
                      <a:r>
                        <a:rPr kumimoji="0" lang="ru-RU" sz="2000" b="0" i="0" kern="1200" baseline="0" dirty="0" smtClean="0">
                          <a:solidFill>
                            <a:schemeClr val="dk1"/>
                          </a:solidFill>
                          <a:effectLst/>
                          <a:latin typeface="Times New Roman" pitchFamily="18" charset="0"/>
                          <a:ea typeface="+mn-ea"/>
                          <a:cs typeface="Times New Roman" pitchFamily="18" charset="0"/>
                        </a:rPr>
                        <a:t> безопасности. </a:t>
                      </a:r>
                      <a:r>
                        <a:rPr kumimoji="0" lang="ru-RU" sz="2000" b="0" i="0" kern="1200" dirty="0" smtClean="0">
                          <a:solidFill>
                            <a:schemeClr val="dk1"/>
                          </a:solidFill>
                          <a:effectLst/>
                          <a:latin typeface="Times New Roman" pitchFamily="18" charset="0"/>
                          <a:ea typeface="+mn-ea"/>
                          <a:cs typeface="Times New Roman" pitchFamily="18" charset="0"/>
                        </a:rPr>
                        <a:t>Это связано с тем, что МБО такой системы должен отслеживать, не только правила доступа субъектов системы к объектам, но и состояния самой АС. </a:t>
                      </a:r>
                      <a:r>
                        <a:rPr kumimoji="0" lang="ru-RU" sz="2000" b="0" i="0" kern="1200" dirty="0" err="1" smtClean="0">
                          <a:solidFill>
                            <a:schemeClr val="dk1"/>
                          </a:solidFill>
                          <a:effectLst/>
                          <a:latin typeface="Times New Roman" pitchFamily="18" charset="0"/>
                          <a:ea typeface="+mn-ea"/>
                          <a:cs typeface="Times New Roman" pitchFamily="18" charset="0"/>
                        </a:rPr>
                        <a:t>Т.о</a:t>
                      </a:r>
                      <a:r>
                        <a:rPr kumimoji="0" lang="ru-RU" sz="2000" b="0" i="0" kern="1200" dirty="0" smtClean="0">
                          <a:solidFill>
                            <a:schemeClr val="dk1"/>
                          </a:solidFill>
                          <a:effectLst/>
                          <a:latin typeface="Times New Roman" pitchFamily="18" charset="0"/>
                          <a:ea typeface="+mn-ea"/>
                          <a:cs typeface="Times New Roman" pitchFamily="18" charset="0"/>
                        </a:rPr>
                        <a:t>. каналы утечки в системах данного типа не заложены в нее непосредственно, а могут появиться только при практической реализации системы.</a:t>
                      </a:r>
                      <a:endParaRPr kumimoji="0" lang="ru-RU" sz="2000" b="0" i="0" kern="1200" baseline="0" dirty="0" smtClean="0">
                        <a:solidFill>
                          <a:schemeClr val="dk1"/>
                        </a:solidFill>
                        <a:effectLst/>
                        <a:latin typeface="Times New Roman" pitchFamily="18" charset="0"/>
                        <a:ea typeface="+mn-ea"/>
                        <a:cs typeface="Times New Roman" pitchFamily="18" charset="0"/>
                      </a:endParaRPr>
                    </a:p>
                    <a:p>
                      <a:pPr marL="342900" indent="-342900">
                        <a:buAutoNum type="arabicPeriod"/>
                      </a:pPr>
                      <a:r>
                        <a:rPr kumimoji="0" lang="ru-RU" sz="2000" kern="1200" dirty="0" smtClean="0">
                          <a:solidFill>
                            <a:schemeClr val="dk1"/>
                          </a:solidFill>
                          <a:effectLst/>
                          <a:latin typeface="Times New Roman" pitchFamily="18" charset="0"/>
                          <a:ea typeface="+mn-ea"/>
                          <a:cs typeface="Times New Roman" pitchFamily="18" charset="0"/>
                        </a:rPr>
                        <a:t>Прави­ла мандатной политики безопасности более ясны и просты для понимания разработчиками и пользователями, что также являет­ся фактором, положительно влияющим на уровень безопасности системы.</a:t>
                      </a:r>
                      <a:endParaRPr lang="ru-RU" sz="2000" dirty="0">
                        <a:latin typeface="Times New Roman" pitchFamily="18" charset="0"/>
                        <a:cs typeface="Times New Roman" pitchFamily="18" charset="0"/>
                      </a:endParaRPr>
                    </a:p>
                  </a:txBody>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1381955731"/>
              </p:ext>
            </p:extLst>
          </p:nvPr>
        </p:nvGraphicFramePr>
        <p:xfrm>
          <a:off x="1043608" y="5085184"/>
          <a:ext cx="8100392" cy="1097280"/>
        </p:xfrm>
        <a:graphic>
          <a:graphicData uri="http://schemas.openxmlformats.org/drawingml/2006/table">
            <a:tbl>
              <a:tblPr firstRow="1" bandRow="1">
                <a:tableStyleId>{7DF18680-E054-41AD-8BC1-D1AEF772440D}</a:tableStyleId>
              </a:tblPr>
              <a:tblGrid>
                <a:gridCol w="8100392"/>
              </a:tblGrid>
              <a:tr h="143232">
                <a:tc>
                  <a:txBody>
                    <a:bodyPr/>
                    <a:lstStyle/>
                    <a:p>
                      <a:pPr algn="ctr"/>
                      <a:r>
                        <a:rPr lang="ru-RU" sz="2000" dirty="0" smtClean="0">
                          <a:latin typeface="Times New Roman" pitchFamily="18" charset="0"/>
                          <a:cs typeface="Times New Roman" pitchFamily="18" charset="0"/>
                        </a:rPr>
                        <a:t>Недостатки</a:t>
                      </a:r>
                      <a:endParaRPr lang="ru-RU" sz="2000" dirty="0">
                        <a:latin typeface="Times New Roman" pitchFamily="18" charset="0"/>
                        <a:cs typeface="Times New Roman" pitchFamily="18" charset="0"/>
                      </a:endParaRPr>
                    </a:p>
                  </a:txBody>
                  <a:tcPr/>
                </a:tc>
              </a:tr>
              <a:tr h="370840">
                <a:tc>
                  <a:txBody>
                    <a:bodyPr/>
                    <a:lstStyle/>
                    <a:p>
                      <a:pPr marL="0" indent="0">
                        <a:buNone/>
                      </a:pPr>
                      <a:r>
                        <a:rPr kumimoji="0" lang="ru-RU" sz="2000" kern="1200" dirty="0" smtClean="0">
                          <a:solidFill>
                            <a:schemeClr val="dk1"/>
                          </a:solidFill>
                          <a:effectLst/>
                          <a:latin typeface="Times New Roman" pitchFamily="18" charset="0"/>
                          <a:ea typeface="+mn-ea"/>
                          <a:cs typeface="Times New Roman" pitchFamily="18" charset="0"/>
                        </a:rPr>
                        <a:t>Реализация систем с политикой безопасно­сти данного типа довольно сложна и требует значительных ресур­сов компьютерной системы.</a:t>
                      </a:r>
                      <a:endParaRPr kumimoji="0" lang="ru-RU" sz="2000" b="0" i="0" kern="1200" dirty="0" smtClean="0">
                        <a:solidFill>
                          <a:schemeClr val="dk1"/>
                        </a:solidFill>
                        <a:effectLst/>
                        <a:latin typeface="Times New Roman" pitchFamily="18" charset="0"/>
                        <a:ea typeface="+mn-ea"/>
                        <a:cs typeface="Times New Roman" pitchFamily="18" charset="0"/>
                      </a:endParaRPr>
                    </a:p>
                  </a:txBody>
                  <a:tcPr/>
                </a:tc>
              </a:tr>
            </a:tbl>
          </a:graphicData>
        </a:graphic>
      </p:graphicFrame>
      <p:sp>
        <p:nvSpPr>
          <p:cNvPr id="4" name="Управляющая кнопка: в начало 3">
            <a:hlinkClick r:id="rId2" action="ppaction://hlinksldjump" highlightClick="1"/>
          </p:cNvPr>
          <p:cNvSpPr/>
          <p:nvPr/>
        </p:nvSpPr>
        <p:spPr>
          <a:xfrm>
            <a:off x="7884368" y="6309320"/>
            <a:ext cx="1008112" cy="432048"/>
          </a:xfrm>
          <a:prstGeom prst="actionButtonBeginn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86729107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33505"/>
            <a:ext cx="8100392" cy="553998"/>
          </a:xfrm>
          <a:prstGeom prst="rect">
            <a:avLst/>
          </a:prstGeom>
        </p:spPr>
        <p:txBody>
          <a:bodyPr wrap="square">
            <a:spAutoFit/>
          </a:bodyPr>
          <a:lstStyle/>
          <a:p>
            <a:pPr algn="ctr"/>
            <a:r>
              <a:rPr lang="ru-RU" sz="3000" b="1" i="1" dirty="0">
                <a:effectLst>
                  <a:outerShdw blurRad="38100" dist="38100" dir="2700000" algn="tl">
                    <a:srgbClr val="000000">
                      <a:alpha val="43137"/>
                    </a:srgbClr>
                  </a:outerShdw>
                </a:effectLst>
                <a:latin typeface="Times New Roman" pitchFamily="18" charset="0"/>
                <a:cs typeface="Times New Roman" pitchFamily="18" charset="0"/>
              </a:rPr>
              <a:t>Ролевое управление доступом.</a:t>
            </a:r>
            <a:endParaRPr lang="ru-RU" sz="30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Прямоугольник 2"/>
          <p:cNvSpPr/>
          <p:nvPr/>
        </p:nvSpPr>
        <p:spPr>
          <a:xfrm>
            <a:off x="1043608" y="564337"/>
            <a:ext cx="8100392" cy="5940088"/>
          </a:xfrm>
          <a:prstGeom prst="rect">
            <a:avLst/>
          </a:prstGeom>
        </p:spPr>
        <p:txBody>
          <a:bodyPr wrap="square">
            <a:spAutoFit/>
          </a:bodyPr>
          <a:lstStyle/>
          <a:p>
            <a:r>
              <a:rPr lang="ru-RU" sz="1900" dirty="0" smtClean="0">
                <a:latin typeface="Times New Roman" pitchFamily="18" charset="0"/>
                <a:cs typeface="Times New Roman" pitchFamily="18" charset="0"/>
              </a:rPr>
              <a:t>	Ролевое </a:t>
            </a:r>
            <a:r>
              <a:rPr lang="ru-RU" sz="1900" dirty="0">
                <a:latin typeface="Times New Roman" pitchFamily="18" charset="0"/>
                <a:cs typeface="Times New Roman" pitchFamily="18" charset="0"/>
              </a:rPr>
              <a:t>разграничение доступа является развитием политики дискреционного разграничения доступа; при этом права доступа субъектов системы на объекты группируются с учетом специфики их применения, образуя роли</a:t>
            </a:r>
            <a:r>
              <a:rPr lang="ru-RU" sz="1900" dirty="0" smtClean="0">
                <a:latin typeface="Times New Roman" pitchFamily="18" charset="0"/>
                <a:cs typeface="Times New Roman" pitchFamily="18" charset="0"/>
              </a:rPr>
              <a:t>.</a:t>
            </a:r>
          </a:p>
          <a:p>
            <a:r>
              <a:rPr lang="ru-RU" sz="1900" dirty="0" smtClean="0">
                <a:latin typeface="Times New Roman" pitchFamily="18" charset="0"/>
                <a:cs typeface="Times New Roman" pitchFamily="18" charset="0"/>
              </a:rPr>
              <a:t>	Задание </a:t>
            </a:r>
            <a:r>
              <a:rPr lang="ru-RU" sz="1900" dirty="0">
                <a:latin typeface="Times New Roman" pitchFamily="18" charset="0"/>
                <a:cs typeface="Times New Roman" pitchFamily="18" charset="0"/>
              </a:rPr>
              <a:t>ролей позволяет определить более четкие и понятные для пользователей компьютерной системы правила </a:t>
            </a:r>
            <a:r>
              <a:rPr lang="ru-RU" sz="1900" dirty="0" smtClean="0">
                <a:latin typeface="Times New Roman" pitchFamily="18" charset="0"/>
                <a:cs typeface="Times New Roman" pitchFamily="18" charset="0"/>
              </a:rPr>
              <a:t>разграничения </a:t>
            </a:r>
            <a:r>
              <a:rPr lang="ru-RU" sz="1900" dirty="0">
                <a:latin typeface="Times New Roman" pitchFamily="18" charset="0"/>
                <a:cs typeface="Times New Roman" pitchFamily="18" charset="0"/>
              </a:rPr>
              <a:t>доступа. При этом такой подход часто используется в системах, для пользователей которых четко определен круг их должностных полномочий и обязанностей</a:t>
            </a:r>
            <a:r>
              <a:rPr lang="ru-RU" sz="1900" dirty="0" smtClean="0">
                <a:latin typeface="Times New Roman" pitchFamily="18" charset="0"/>
                <a:cs typeface="Times New Roman" pitchFamily="18" charset="0"/>
              </a:rPr>
              <a:t>. </a:t>
            </a:r>
          </a:p>
          <a:p>
            <a:r>
              <a:rPr lang="ru-RU" sz="1900" dirty="0" smtClean="0">
                <a:latin typeface="Times New Roman" pitchFamily="18" charset="0"/>
                <a:cs typeface="Times New Roman" pitchFamily="18" charset="0"/>
              </a:rPr>
              <a:t>	Ролевое </a:t>
            </a:r>
            <a:r>
              <a:rPr lang="ru-RU" sz="1900" dirty="0">
                <a:latin typeface="Times New Roman" pitchFamily="18" charset="0"/>
                <a:cs typeface="Times New Roman" pitchFamily="18" charset="0"/>
              </a:rPr>
              <a:t>разграничение доступа позволяет </a:t>
            </a:r>
            <a:r>
              <a:rPr lang="ru-RU" sz="1900" dirty="0" smtClean="0">
                <a:latin typeface="Times New Roman" pitchFamily="18" charset="0"/>
                <a:cs typeface="Times New Roman" pitchFamily="18" charset="0"/>
              </a:rPr>
              <a:t>реализовать </a:t>
            </a:r>
            <a:r>
              <a:rPr lang="ru-RU" sz="1900" dirty="0">
                <a:latin typeface="Times New Roman" pitchFamily="18" charset="0"/>
                <a:cs typeface="Times New Roman" pitchFamily="18" charset="0"/>
              </a:rPr>
              <a:t>гибкие, изменяющиеся динамически в процессе </a:t>
            </a:r>
            <a:r>
              <a:rPr lang="ru-RU" sz="1900" dirty="0" smtClean="0">
                <a:latin typeface="Times New Roman" pitchFamily="18" charset="0"/>
                <a:cs typeface="Times New Roman" pitchFamily="18" charset="0"/>
              </a:rPr>
              <a:t>функционирования </a:t>
            </a:r>
            <a:r>
              <a:rPr lang="ru-RU" sz="1900" dirty="0">
                <a:latin typeface="Times New Roman" pitchFamily="18" charset="0"/>
                <a:cs typeface="Times New Roman" pitchFamily="18" charset="0"/>
              </a:rPr>
              <a:t>компьютерной системы правила разграничения доступа</a:t>
            </a:r>
            <a:r>
              <a:rPr lang="ru-RU" sz="1900" dirty="0" smtClean="0">
                <a:latin typeface="Times New Roman" pitchFamily="18" charset="0"/>
                <a:cs typeface="Times New Roman" pitchFamily="18" charset="0"/>
              </a:rPr>
              <a:t>.</a:t>
            </a:r>
          </a:p>
          <a:p>
            <a:r>
              <a:rPr lang="ru-RU" sz="1900" dirty="0" smtClean="0">
                <a:latin typeface="Times New Roman" pitchFamily="18" charset="0"/>
                <a:cs typeface="Times New Roman" pitchFamily="18" charset="0"/>
              </a:rPr>
              <a:t>	Роль </a:t>
            </a:r>
            <a:r>
              <a:rPr lang="ru-RU" sz="1900" dirty="0">
                <a:latin typeface="Times New Roman" pitchFamily="18" charset="0"/>
                <a:cs typeface="Times New Roman" pitchFamily="18" charset="0"/>
              </a:rPr>
              <a:t>является совокупностью прав доступа на объекты компьютерной системы, однако ролевое разграничение отнюдь не является частным случаем дискреционного разграничения, так как ее правила определяют порядок предоставления прав доступа субъектам компьютерной системы в зависимости от сессии его работы и от имеющихся (или отсутствующих) у него ролей в каждый момент времени, что является характерным для систем мандатного разграничения доступа. С другой стороны, правила ролевого разграничения доступа являются более гибкими, чем при мандатном подходе к разграничению</a:t>
            </a:r>
            <a:r>
              <a:rPr lang="ru-RU" sz="1900" dirty="0" smtClean="0">
                <a:latin typeface="Times New Roman" pitchFamily="18" charset="0"/>
                <a:cs typeface="Times New Roman" pitchFamily="18" charset="0"/>
              </a:rPr>
              <a:t>.</a:t>
            </a:r>
            <a:endParaRPr lang="ru-RU" sz="1900" dirty="0">
              <a:latin typeface="Times New Roman" pitchFamily="18" charset="0"/>
              <a:cs typeface="Times New Roman" pitchFamily="18" charset="0"/>
            </a:endParaRPr>
          </a:p>
        </p:txBody>
      </p:sp>
      <p:sp>
        <p:nvSpPr>
          <p:cNvPr id="6" name="Управляющая кнопка: домой 5">
            <a:hlinkClick r:id="rId2" action="ppaction://hlinksldjump" highlightClick="1"/>
          </p:cNvPr>
          <p:cNvSpPr/>
          <p:nvPr/>
        </p:nvSpPr>
        <p:spPr>
          <a:xfrm>
            <a:off x="8279904" y="6144385"/>
            <a:ext cx="864096" cy="72008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57951493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13972" y="0"/>
            <a:ext cx="8100392" cy="940648"/>
          </a:xfrm>
        </p:spPr>
        <p:txBody>
          <a:bodyPr/>
          <a:lstStyle/>
          <a:p>
            <a:pPr algn="ctr"/>
            <a:r>
              <a:rPr lang="ru-RU" b="1" dirty="0" smtClean="0"/>
              <a:t>Процедурный уровень</a:t>
            </a:r>
            <a:endParaRPr lang="ru-RU" b="1" dirty="0"/>
          </a:p>
        </p:txBody>
      </p:sp>
      <p:sp>
        <p:nvSpPr>
          <p:cNvPr id="3" name="Прямоугольник 2"/>
          <p:cNvSpPr/>
          <p:nvPr/>
        </p:nvSpPr>
        <p:spPr>
          <a:xfrm>
            <a:off x="1043608" y="994187"/>
            <a:ext cx="8100392" cy="5601533"/>
          </a:xfrm>
          <a:prstGeom prst="rect">
            <a:avLst/>
          </a:prstGeom>
        </p:spPr>
        <p:txBody>
          <a:bodyPr wrap="square">
            <a:spAutoFit/>
          </a:bodyPr>
          <a:lstStyle/>
          <a:p>
            <a:r>
              <a:rPr lang="ru-RU" sz="2000" dirty="0">
                <a:latin typeface="Times New Roman" pitchFamily="18" charset="0"/>
                <a:cs typeface="Times New Roman" pitchFamily="18" charset="0"/>
              </a:rPr>
              <a:t>К процедурному уровню относятся меры безопасности, реализуемые людьми</a:t>
            </a:r>
            <a:r>
              <a:rPr lang="ru-RU" sz="2000" dirty="0" smtClean="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a:p>
            <a:r>
              <a:rPr lang="ru-RU" sz="2000" dirty="0">
                <a:latin typeface="Times New Roman" pitchFamily="18" charset="0"/>
                <a:cs typeface="Times New Roman" pitchFamily="18" charset="0"/>
              </a:rPr>
              <a:t>Г</a:t>
            </a:r>
            <a:r>
              <a:rPr lang="ru-RU" sz="2000" dirty="0" smtClean="0">
                <a:latin typeface="Times New Roman" pitchFamily="18" charset="0"/>
                <a:cs typeface="Times New Roman" pitchFamily="18" charset="0"/>
              </a:rPr>
              <a:t>руппы </a:t>
            </a:r>
            <a:r>
              <a:rPr lang="ru-RU" sz="2000" dirty="0">
                <a:latin typeface="Times New Roman" pitchFamily="18" charset="0"/>
                <a:cs typeface="Times New Roman" pitchFamily="18" charset="0"/>
              </a:rPr>
              <a:t>процедурных мер, направленных на обеспечение информационной безопасности: </a:t>
            </a:r>
            <a:endParaRPr lang="ru-RU" sz="2000" dirty="0" smtClean="0">
              <a:latin typeface="Times New Roman" pitchFamily="18" charset="0"/>
              <a:cs typeface="Times New Roman" pitchFamily="18" charset="0"/>
            </a:endParaRPr>
          </a:p>
          <a:p>
            <a:endParaRPr lang="ru-RU" sz="2000" dirty="0">
              <a:latin typeface="Times New Roman" pitchFamily="18" charset="0"/>
              <a:cs typeface="Times New Roman" pitchFamily="18" charset="0"/>
            </a:endParaRPr>
          </a:p>
          <a:p>
            <a:pPr marL="285750" indent="-285750">
              <a:buFont typeface="Arial" pitchFamily="34" charset="0"/>
              <a:buChar char="•"/>
            </a:pPr>
            <a:r>
              <a:rPr lang="ru-RU" sz="2000" dirty="0">
                <a:latin typeface="Times New Roman" pitchFamily="18" charset="0"/>
                <a:cs typeface="Times New Roman" pitchFamily="18" charset="0"/>
                <a:hlinkClick r:id="rId2" action="ppaction://hlinksldjump"/>
              </a:rPr>
              <a:t>управление персоналом</a:t>
            </a:r>
            <a:r>
              <a:rPr lang="ru-RU" sz="2000" dirty="0">
                <a:latin typeface="Times New Roman" pitchFamily="18" charset="0"/>
                <a:cs typeface="Times New Roman" pitchFamily="18" charset="0"/>
              </a:rPr>
              <a:t>;</a:t>
            </a:r>
          </a:p>
          <a:p>
            <a:pPr marL="285750" indent="-285750">
              <a:buFont typeface="Arial" pitchFamily="34" charset="0"/>
              <a:buChar char="•"/>
            </a:pPr>
            <a:r>
              <a:rPr lang="ru-RU" sz="2000" dirty="0">
                <a:latin typeface="Times New Roman" pitchFamily="18" charset="0"/>
                <a:cs typeface="Times New Roman" pitchFamily="18" charset="0"/>
                <a:hlinkClick r:id="rId3" action="ppaction://hlinksldjump"/>
              </a:rPr>
              <a:t>физическая защита</a:t>
            </a:r>
            <a:r>
              <a:rPr lang="ru-RU" sz="2000" dirty="0">
                <a:latin typeface="Times New Roman" pitchFamily="18" charset="0"/>
                <a:cs typeface="Times New Roman" pitchFamily="18" charset="0"/>
              </a:rPr>
              <a:t>;</a:t>
            </a:r>
          </a:p>
          <a:p>
            <a:pPr marL="285750" indent="-285750">
              <a:buFont typeface="Arial" pitchFamily="34" charset="0"/>
              <a:buChar char="•"/>
            </a:pPr>
            <a:r>
              <a:rPr lang="ru-RU" sz="2000" dirty="0">
                <a:latin typeface="Times New Roman" pitchFamily="18" charset="0"/>
                <a:cs typeface="Times New Roman" pitchFamily="18" charset="0"/>
                <a:hlinkClick r:id="rId4" action="ppaction://hlinksldjump"/>
              </a:rPr>
              <a:t>поддержание работоспособности</a:t>
            </a:r>
            <a:r>
              <a:rPr lang="ru-RU" sz="2000" dirty="0">
                <a:latin typeface="Times New Roman" pitchFamily="18" charset="0"/>
                <a:cs typeface="Times New Roman" pitchFamily="18" charset="0"/>
              </a:rPr>
              <a:t>;</a:t>
            </a:r>
          </a:p>
          <a:p>
            <a:pPr marL="285750" indent="-285750">
              <a:buFont typeface="Arial" pitchFamily="34" charset="0"/>
              <a:buChar char="•"/>
            </a:pPr>
            <a:r>
              <a:rPr lang="ru-RU" sz="2000" dirty="0">
                <a:latin typeface="Times New Roman" pitchFamily="18" charset="0"/>
                <a:cs typeface="Times New Roman" pitchFamily="18" charset="0"/>
                <a:hlinkClick r:id="rId5" action="ppaction://hlinksldjump"/>
              </a:rPr>
              <a:t>реагирование на нарушения режима безопасности</a:t>
            </a:r>
            <a:r>
              <a:rPr lang="ru-RU" sz="2000" dirty="0">
                <a:latin typeface="Times New Roman" pitchFamily="18" charset="0"/>
                <a:cs typeface="Times New Roman" pitchFamily="18" charset="0"/>
              </a:rPr>
              <a:t>;</a:t>
            </a:r>
          </a:p>
          <a:p>
            <a:pPr marL="285750" indent="-285750">
              <a:buFont typeface="Arial" pitchFamily="34" charset="0"/>
              <a:buChar char="•"/>
            </a:pPr>
            <a:r>
              <a:rPr lang="ru-RU" sz="2000" dirty="0">
                <a:latin typeface="Times New Roman" pitchFamily="18" charset="0"/>
                <a:cs typeface="Times New Roman" pitchFamily="18" charset="0"/>
                <a:hlinkClick r:id="rId6" action="ppaction://hlinksldjump"/>
              </a:rPr>
              <a:t>планирование восстановительных работ</a:t>
            </a:r>
            <a:r>
              <a:rPr lang="ru-RU" sz="2000" dirty="0" smtClean="0">
                <a:latin typeface="Times New Roman" pitchFamily="18" charset="0"/>
                <a:cs typeface="Times New Roman" pitchFamily="18" charset="0"/>
                <a:hlinkClick r:id="rId6" action="ppaction://hlinksldjump"/>
              </a:rPr>
              <a:t>.</a:t>
            </a:r>
            <a:endParaRPr lang="ru-RU" sz="2000" dirty="0" smtClean="0">
              <a:latin typeface="Times New Roman" pitchFamily="18" charset="0"/>
              <a:cs typeface="Times New Roman" pitchFamily="18" charset="0"/>
            </a:endParaRPr>
          </a:p>
          <a:p>
            <a:pPr marL="285750" indent="-285750">
              <a:buFont typeface="Arial" pitchFamily="34" charset="0"/>
              <a:buChar char="•"/>
            </a:pPr>
            <a:endParaRPr lang="ru-RU" sz="2000" dirty="0">
              <a:latin typeface="Times New Roman" pitchFamily="18" charset="0"/>
              <a:cs typeface="Times New Roman" pitchFamily="18" charset="0"/>
            </a:endParaRPr>
          </a:p>
          <a:p>
            <a:r>
              <a:rPr lang="ru-RU" sz="2000" dirty="0">
                <a:latin typeface="Times New Roman" pitchFamily="18" charset="0"/>
                <a:cs typeface="Times New Roman" pitchFamily="18" charset="0"/>
              </a:rPr>
              <a:t>На этом уровне применимы важные принципы безопасности:</a:t>
            </a:r>
          </a:p>
          <a:p>
            <a:pPr marL="342900" indent="-342900">
              <a:buFont typeface="Arial" pitchFamily="34" charset="0"/>
              <a:buChar char="•"/>
            </a:pPr>
            <a:r>
              <a:rPr lang="ru-RU" sz="2000" dirty="0">
                <a:latin typeface="Times New Roman" pitchFamily="18" charset="0"/>
                <a:cs typeface="Times New Roman" pitchFamily="18" charset="0"/>
              </a:rPr>
              <a:t>непрерывность защиты в пространстве и времени;</a:t>
            </a:r>
          </a:p>
          <a:p>
            <a:pPr marL="342900" indent="-342900">
              <a:buFont typeface="Arial" pitchFamily="34" charset="0"/>
              <a:buChar char="•"/>
            </a:pPr>
            <a:r>
              <a:rPr lang="ru-RU" sz="2000" dirty="0">
                <a:latin typeface="Times New Roman" pitchFamily="18" charset="0"/>
                <a:cs typeface="Times New Roman" pitchFamily="18" charset="0"/>
              </a:rPr>
              <a:t>разделение обязанностей;</a:t>
            </a:r>
          </a:p>
          <a:p>
            <a:pPr marL="342900" indent="-342900">
              <a:buFont typeface="Arial" pitchFamily="34" charset="0"/>
              <a:buChar char="•"/>
            </a:pPr>
            <a:r>
              <a:rPr lang="ru-RU" sz="2000" dirty="0">
                <a:latin typeface="Times New Roman" pitchFamily="18" charset="0"/>
                <a:cs typeface="Times New Roman" pitchFamily="18" charset="0"/>
              </a:rPr>
              <a:t>минимизация привилегий.</a:t>
            </a:r>
          </a:p>
          <a:p>
            <a:pPr marL="285750" indent="-285750">
              <a:buFont typeface="Arial" pitchFamily="34" charset="0"/>
              <a:buChar char="•"/>
            </a:pPr>
            <a:endParaRPr lang="ru-RU" sz="2000" dirty="0">
              <a:latin typeface="Times New Roman" pitchFamily="18" charset="0"/>
              <a:cs typeface="Times New Roman" pitchFamily="18" charset="0"/>
            </a:endParaRPr>
          </a:p>
          <a:p>
            <a:endParaRPr lang="ru-RU" dirty="0"/>
          </a:p>
        </p:txBody>
      </p:sp>
      <p:sp>
        <p:nvSpPr>
          <p:cNvPr id="5" name="Управляющая кнопка: домой 4">
            <a:hlinkClick r:id="rId7" action="ppaction://hlinksldjump" highlightClick="1"/>
          </p:cNvPr>
          <p:cNvSpPr/>
          <p:nvPr/>
        </p:nvSpPr>
        <p:spPr>
          <a:xfrm>
            <a:off x="7956376" y="6021288"/>
            <a:ext cx="864096" cy="72008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9271728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3454" y="404664"/>
            <a:ext cx="8100392" cy="3785652"/>
          </a:xfrm>
          <a:prstGeom prst="rect">
            <a:avLst/>
          </a:prstGeom>
        </p:spPr>
        <p:txBody>
          <a:bodyPr wrap="square">
            <a:spAutoFit/>
          </a:bodyPr>
          <a:lstStyle/>
          <a:p>
            <a:r>
              <a:rPr lang="ru-RU" sz="2000" dirty="0" smtClean="0">
                <a:latin typeface="Times New Roman" pitchFamily="18" charset="0"/>
                <a:cs typeface="Times New Roman" pitchFamily="18" charset="0"/>
              </a:rPr>
              <a:t>В рамках </a:t>
            </a:r>
            <a:r>
              <a:rPr lang="ru-RU" sz="2000" b="1" dirty="0" smtClean="0">
                <a:latin typeface="Times New Roman" pitchFamily="18" charset="0"/>
                <a:cs typeface="Times New Roman" pitchFamily="18" charset="0"/>
              </a:rPr>
              <a:t>управления </a:t>
            </a:r>
            <a:r>
              <a:rPr lang="ru-RU" sz="2000" b="1" dirty="0">
                <a:latin typeface="Times New Roman" pitchFamily="18" charset="0"/>
                <a:cs typeface="Times New Roman" pitchFamily="18" charset="0"/>
              </a:rPr>
              <a:t>персоналом </a:t>
            </a:r>
            <a:r>
              <a:rPr lang="ru-RU" sz="2000" dirty="0">
                <a:latin typeface="Times New Roman" pitchFamily="18" charset="0"/>
                <a:cs typeface="Times New Roman" pitchFamily="18" charset="0"/>
              </a:rPr>
              <a:t>в контексте информационной </a:t>
            </a:r>
            <a:r>
              <a:rPr lang="ru-RU" sz="2000" dirty="0" smtClean="0">
                <a:latin typeface="Times New Roman" pitchFamily="18" charset="0"/>
                <a:cs typeface="Times New Roman" pitchFamily="18" charset="0"/>
              </a:rPr>
              <a:t>безопасности должно:</a:t>
            </a:r>
          </a:p>
          <a:p>
            <a:endParaRPr lang="ru-RU" sz="2000" dirty="0" smtClean="0">
              <a:latin typeface="Times New Roman" pitchFamily="18" charset="0"/>
              <a:cs typeface="Times New Roman" pitchFamily="18" charset="0"/>
            </a:endParaRPr>
          </a:p>
          <a:p>
            <a:pPr marL="342900" indent="-342900">
              <a:buAutoNum type="arabicPeriod"/>
            </a:pPr>
            <a:r>
              <a:rPr lang="ru-RU" sz="2000" dirty="0" smtClean="0">
                <a:latin typeface="Times New Roman" pitchFamily="18" charset="0"/>
                <a:cs typeface="Times New Roman" pitchFamily="18" charset="0"/>
              </a:rPr>
              <a:t>для </a:t>
            </a:r>
            <a:r>
              <a:rPr lang="ru-RU" sz="2000" dirty="0">
                <a:latin typeface="Times New Roman" pitchFamily="18" charset="0"/>
                <a:cs typeface="Times New Roman" pitchFamily="18" charset="0"/>
              </a:rPr>
              <a:t>каждой должности </a:t>
            </a:r>
            <a:r>
              <a:rPr lang="ru-RU" sz="2000" dirty="0" smtClean="0">
                <a:latin typeface="Times New Roman" pitchFamily="18" charset="0"/>
                <a:cs typeface="Times New Roman" pitchFamily="18" charset="0"/>
              </a:rPr>
              <a:t>существовать </a:t>
            </a:r>
            <a:r>
              <a:rPr lang="ru-RU" sz="2000" dirty="0">
                <a:latin typeface="Times New Roman" pitchFamily="18" charset="0"/>
                <a:cs typeface="Times New Roman" pitchFamily="18" charset="0"/>
              </a:rPr>
              <a:t>квалификационные требования по информационной безопасности. </a:t>
            </a:r>
            <a:endParaRPr lang="ru-RU" sz="2000" dirty="0" smtClean="0">
              <a:latin typeface="Times New Roman" pitchFamily="18" charset="0"/>
              <a:cs typeface="Times New Roman" pitchFamily="18" charset="0"/>
            </a:endParaRPr>
          </a:p>
          <a:p>
            <a:pPr marL="342900" indent="-342900">
              <a:buAutoNum type="arabicPeriod"/>
            </a:pPr>
            <a:endParaRPr lang="ru-RU" sz="2000" dirty="0" smtClean="0">
              <a:latin typeface="Times New Roman" pitchFamily="18" charset="0"/>
              <a:cs typeface="Times New Roman" pitchFamily="18" charset="0"/>
            </a:endParaRPr>
          </a:p>
          <a:p>
            <a:pPr marL="342900" indent="-342900">
              <a:buAutoNum type="arabicPeriod"/>
            </a:pPr>
            <a:r>
              <a:rPr lang="ru-RU" sz="2000" dirty="0">
                <a:latin typeface="Times New Roman" pitchFamily="18" charset="0"/>
                <a:cs typeface="Times New Roman" pitchFamily="18" charset="0"/>
              </a:rPr>
              <a:t>в должностные инструкции должны входить разделы, касающиеся информационной безопасности</a:t>
            </a:r>
            <a:r>
              <a:rPr lang="ru-RU" sz="2000" dirty="0" smtClean="0">
                <a:latin typeface="Times New Roman" pitchFamily="18" charset="0"/>
                <a:cs typeface="Times New Roman" pitchFamily="18" charset="0"/>
              </a:rPr>
              <a:t>.</a:t>
            </a:r>
          </a:p>
          <a:p>
            <a:pPr marL="342900" indent="-342900">
              <a:buAutoNum type="arabicPeriod"/>
            </a:pPr>
            <a:endParaRPr lang="ru-RU" sz="2000" dirty="0" smtClean="0">
              <a:latin typeface="Times New Roman" pitchFamily="18" charset="0"/>
              <a:cs typeface="Times New Roman" pitchFamily="18" charset="0"/>
            </a:endParaRPr>
          </a:p>
          <a:p>
            <a:pPr marL="342900" indent="-342900">
              <a:buAutoNum type="arabicPeriod"/>
            </a:pPr>
            <a:r>
              <a:rPr lang="ru-RU" sz="2000" dirty="0">
                <a:latin typeface="Times New Roman" pitchFamily="18" charset="0"/>
                <a:cs typeface="Times New Roman" pitchFamily="18" charset="0"/>
              </a:rPr>
              <a:t>каждого работника </a:t>
            </a:r>
            <a:r>
              <a:rPr lang="ru-RU" sz="2000" dirty="0" smtClean="0">
                <a:latin typeface="Times New Roman" pitchFamily="18" charset="0"/>
                <a:cs typeface="Times New Roman" pitchFamily="18" charset="0"/>
              </a:rPr>
              <a:t>необходимо </a:t>
            </a:r>
            <a:r>
              <a:rPr lang="ru-RU" sz="2000" dirty="0">
                <a:latin typeface="Times New Roman" pitchFamily="18" charset="0"/>
                <a:cs typeface="Times New Roman" pitchFamily="18" charset="0"/>
              </a:rPr>
              <a:t>обучить мерам обеспечения информационной безопасности теоретически и отработать выполнение этих мер практически.</a:t>
            </a:r>
          </a:p>
        </p:txBody>
      </p:sp>
      <p:sp>
        <p:nvSpPr>
          <p:cNvPr id="3" name="Управляющая кнопка: назад 2">
            <a:hlinkClick r:id="rId2" action="ppaction://hlinksldjump" highlightClick="1"/>
          </p:cNvPr>
          <p:cNvSpPr/>
          <p:nvPr/>
        </p:nvSpPr>
        <p:spPr>
          <a:xfrm>
            <a:off x="7812360" y="6309320"/>
            <a:ext cx="1152128" cy="54868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4498106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71600" y="260648"/>
            <a:ext cx="8172400" cy="4401205"/>
          </a:xfrm>
          <a:prstGeom prst="rect">
            <a:avLst/>
          </a:prstGeom>
        </p:spPr>
        <p:txBody>
          <a:bodyPr wrap="square">
            <a:spAutoFit/>
          </a:bodyPr>
          <a:lstStyle/>
          <a:p>
            <a:r>
              <a:rPr lang="ru-RU" sz="2000" dirty="0">
                <a:latin typeface="Times New Roman" pitchFamily="18" charset="0"/>
                <a:cs typeface="Times New Roman" pitchFamily="18" charset="0"/>
              </a:rPr>
              <a:t>Информационная безопасность ИС предприятия зависит от окружения, в котором она работает. Необходимо </a:t>
            </a:r>
            <a:r>
              <a:rPr lang="ru-RU" sz="2000" dirty="0" smtClean="0">
                <a:latin typeface="Times New Roman" pitchFamily="18" charset="0"/>
                <a:cs typeface="Times New Roman" pitchFamily="18" charset="0"/>
              </a:rPr>
              <a:t>принимать </a:t>
            </a:r>
            <a:r>
              <a:rPr lang="ru-RU" sz="2000" dirty="0">
                <a:latin typeface="Times New Roman" pitchFamily="18" charset="0"/>
                <a:cs typeface="Times New Roman" pitchFamily="18" charset="0"/>
              </a:rPr>
              <a:t>меры для обеспечения физической защиты зданий и прилегающей территории, поддерживающей инфраструктуры и самих компьютеров</a:t>
            </a:r>
            <a:r>
              <a:rPr lang="ru-RU" sz="2000" dirty="0" smtClean="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a:p>
            <a:pPr algn="ctr"/>
            <a:r>
              <a:rPr lang="ru-RU" sz="2400" b="1" dirty="0" smtClean="0">
                <a:latin typeface="Times New Roman" pitchFamily="18" charset="0"/>
                <a:cs typeface="Times New Roman" pitchFamily="18" charset="0"/>
              </a:rPr>
              <a:t> </a:t>
            </a:r>
            <a:r>
              <a:rPr lang="ru-RU" sz="2400" b="1" dirty="0">
                <a:latin typeface="Times New Roman" pitchFamily="18" charset="0"/>
                <a:cs typeface="Times New Roman" pitchFamily="18" charset="0"/>
              </a:rPr>
              <a:t>Меры физической </a:t>
            </a:r>
            <a:r>
              <a:rPr lang="ru-RU" sz="2400" b="1" dirty="0" smtClean="0">
                <a:latin typeface="Times New Roman" pitchFamily="18" charset="0"/>
                <a:cs typeface="Times New Roman" pitchFamily="18" charset="0"/>
              </a:rPr>
              <a:t>защиты:</a:t>
            </a:r>
          </a:p>
          <a:p>
            <a:endParaRPr lang="ru-RU" sz="2000" dirty="0" smtClean="0">
              <a:latin typeface="Times New Roman" pitchFamily="18" charset="0"/>
              <a:cs typeface="Times New Roman" pitchFamily="18" charset="0"/>
            </a:endParaRPr>
          </a:p>
          <a:p>
            <a:pPr marL="285750" indent="-285750">
              <a:buFont typeface="Arial" pitchFamily="34" charset="0"/>
              <a:buChar char="•"/>
            </a:pPr>
            <a:r>
              <a:rPr lang="ru-RU" sz="2000" dirty="0">
                <a:latin typeface="Times New Roman" pitchFamily="18" charset="0"/>
                <a:cs typeface="Times New Roman" pitchFamily="18" charset="0"/>
              </a:rPr>
              <a:t>физическое управление доступом</a:t>
            </a:r>
            <a:r>
              <a:rPr lang="ru-RU" sz="2000" dirty="0" smtClean="0">
                <a:latin typeface="Times New Roman" pitchFamily="18" charset="0"/>
                <a:cs typeface="Times New Roman" pitchFamily="18" charset="0"/>
              </a:rPr>
              <a:t>;</a:t>
            </a:r>
          </a:p>
          <a:p>
            <a:pPr marL="285750" indent="-285750">
              <a:buFont typeface="Arial" pitchFamily="34" charset="0"/>
              <a:buChar char="•"/>
            </a:pPr>
            <a:endParaRPr lang="ru-RU" sz="2000" dirty="0">
              <a:latin typeface="Times New Roman" pitchFamily="18" charset="0"/>
              <a:cs typeface="Times New Roman" pitchFamily="18" charset="0"/>
            </a:endParaRPr>
          </a:p>
          <a:p>
            <a:pPr marL="285750" indent="-285750">
              <a:buFont typeface="Arial" pitchFamily="34" charset="0"/>
              <a:buChar char="•"/>
            </a:pPr>
            <a:r>
              <a:rPr lang="ru-RU" sz="2000" dirty="0">
                <a:latin typeface="Times New Roman" pitchFamily="18" charset="0"/>
                <a:cs typeface="Times New Roman" pitchFamily="18" charset="0"/>
              </a:rPr>
              <a:t>противопожарные меры</a:t>
            </a:r>
            <a:r>
              <a:rPr lang="ru-RU" sz="2000" dirty="0" smtClean="0">
                <a:latin typeface="Times New Roman" pitchFamily="18" charset="0"/>
                <a:cs typeface="Times New Roman" pitchFamily="18" charset="0"/>
              </a:rPr>
              <a:t>;</a:t>
            </a:r>
          </a:p>
          <a:p>
            <a:pPr marL="285750" indent="-285750">
              <a:buFont typeface="Arial" pitchFamily="34" charset="0"/>
              <a:buChar char="•"/>
            </a:pPr>
            <a:endParaRPr lang="ru-RU" sz="2000" dirty="0">
              <a:latin typeface="Times New Roman" pitchFamily="18" charset="0"/>
              <a:cs typeface="Times New Roman" pitchFamily="18" charset="0"/>
            </a:endParaRPr>
          </a:p>
          <a:p>
            <a:pPr marL="285750" indent="-285750">
              <a:buFont typeface="Arial" pitchFamily="34" charset="0"/>
              <a:buChar char="•"/>
            </a:pPr>
            <a:r>
              <a:rPr lang="ru-RU" sz="2000" dirty="0">
                <a:latin typeface="Times New Roman" pitchFamily="18" charset="0"/>
                <a:cs typeface="Times New Roman" pitchFamily="18" charset="0"/>
              </a:rPr>
              <a:t>защита поддерживающей инфраструктуры.</a:t>
            </a:r>
          </a:p>
          <a:p>
            <a:endParaRPr lang="ru-RU" dirty="0"/>
          </a:p>
          <a:p>
            <a:endParaRPr lang="ru-RU" dirty="0"/>
          </a:p>
        </p:txBody>
      </p:sp>
      <p:sp>
        <p:nvSpPr>
          <p:cNvPr id="4" name="Управляющая кнопка: назад 3">
            <a:hlinkClick r:id="rId2" action="ppaction://hlinksldjump" highlightClick="1"/>
          </p:cNvPr>
          <p:cNvSpPr/>
          <p:nvPr/>
        </p:nvSpPr>
        <p:spPr>
          <a:xfrm>
            <a:off x="7812360" y="6165304"/>
            <a:ext cx="1152128" cy="54868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57580517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71494"/>
            <a:ext cx="8172400" cy="5601533"/>
          </a:xfrm>
          <a:prstGeom prst="rect">
            <a:avLst/>
          </a:prstGeom>
          <a:noFill/>
        </p:spPr>
        <p:txBody>
          <a:bodyPr wrap="square" rtlCol="0">
            <a:spAutoFit/>
          </a:bodyPr>
          <a:lstStyle/>
          <a:p>
            <a:pPr algn="ctr"/>
            <a:r>
              <a:rPr lang="ru-RU" sz="2400" b="1" dirty="0" smtClean="0">
                <a:latin typeface="Times New Roman" pitchFamily="18" charset="0"/>
                <a:cs typeface="Times New Roman" pitchFamily="18" charset="0"/>
              </a:rPr>
              <a:t>Меры по поддержанию работоспособности:</a:t>
            </a:r>
          </a:p>
          <a:p>
            <a:pPr marL="285750" indent="-285750">
              <a:buFont typeface="Arial" pitchFamily="34" charset="0"/>
              <a:buChar char="•"/>
            </a:pPr>
            <a:endParaRPr lang="ru-RU" sz="2000" dirty="0">
              <a:latin typeface="Times New Roman" pitchFamily="18" charset="0"/>
              <a:cs typeface="Times New Roman" pitchFamily="18" charset="0"/>
            </a:endParaRPr>
          </a:p>
          <a:p>
            <a:pPr marL="285750" indent="-285750">
              <a:buFont typeface="Arial" pitchFamily="34" charset="0"/>
              <a:buChar char="•"/>
            </a:pPr>
            <a:r>
              <a:rPr lang="ru-RU" sz="2000" dirty="0">
                <a:latin typeface="Times New Roman" pitchFamily="18" charset="0"/>
                <a:cs typeface="Times New Roman" pitchFamily="18" charset="0"/>
              </a:rPr>
              <a:t>поддержка пользователей ИС</a:t>
            </a:r>
            <a:r>
              <a:rPr lang="ru-RU" sz="2000" dirty="0" smtClean="0">
                <a:latin typeface="Times New Roman" pitchFamily="18" charset="0"/>
                <a:cs typeface="Times New Roman" pitchFamily="18" charset="0"/>
              </a:rPr>
              <a:t>;</a:t>
            </a:r>
          </a:p>
          <a:p>
            <a:pPr marL="285750" indent="-285750">
              <a:buFont typeface="Arial" pitchFamily="34" charset="0"/>
              <a:buChar char="•"/>
            </a:pPr>
            <a:endParaRPr lang="ru-RU" sz="2000" dirty="0">
              <a:latin typeface="Times New Roman" pitchFamily="18" charset="0"/>
              <a:cs typeface="Times New Roman" pitchFamily="18" charset="0"/>
            </a:endParaRPr>
          </a:p>
          <a:p>
            <a:pPr marL="285750" indent="-285750">
              <a:buFont typeface="Arial" pitchFamily="34" charset="0"/>
              <a:buChar char="•"/>
            </a:pPr>
            <a:r>
              <a:rPr lang="ru-RU" sz="2000" dirty="0">
                <a:latin typeface="Times New Roman" pitchFamily="18" charset="0"/>
                <a:cs typeface="Times New Roman" pitchFamily="18" charset="0"/>
              </a:rPr>
              <a:t>поддержка программного обеспечения</a:t>
            </a:r>
            <a:r>
              <a:rPr lang="ru-RU" sz="2000" dirty="0" smtClean="0">
                <a:latin typeface="Times New Roman" pitchFamily="18" charset="0"/>
                <a:cs typeface="Times New Roman" pitchFamily="18" charset="0"/>
              </a:rPr>
              <a:t>;</a:t>
            </a:r>
          </a:p>
          <a:p>
            <a:pPr marL="285750" indent="-285750">
              <a:buFont typeface="Arial" pitchFamily="34" charset="0"/>
              <a:buChar char="•"/>
            </a:pPr>
            <a:endParaRPr lang="ru-RU" sz="2000" dirty="0">
              <a:latin typeface="Times New Roman" pitchFamily="18" charset="0"/>
              <a:cs typeface="Times New Roman" pitchFamily="18" charset="0"/>
            </a:endParaRPr>
          </a:p>
          <a:p>
            <a:pPr marL="285750" indent="-285750">
              <a:buFont typeface="Arial" pitchFamily="34" charset="0"/>
              <a:buChar char="•"/>
            </a:pPr>
            <a:r>
              <a:rPr lang="ru-RU" sz="2000" dirty="0">
                <a:latin typeface="Times New Roman" pitchFamily="18" charset="0"/>
                <a:cs typeface="Times New Roman" pitchFamily="18" charset="0"/>
              </a:rPr>
              <a:t>конфигурационное управление</a:t>
            </a:r>
            <a:r>
              <a:rPr lang="ru-RU" sz="2000" dirty="0" smtClean="0">
                <a:latin typeface="Times New Roman" pitchFamily="18" charset="0"/>
                <a:cs typeface="Times New Roman" pitchFamily="18" charset="0"/>
              </a:rPr>
              <a:t>;</a:t>
            </a:r>
          </a:p>
          <a:p>
            <a:pPr marL="285750" indent="-285750">
              <a:buFont typeface="Arial" pitchFamily="34" charset="0"/>
              <a:buChar char="•"/>
            </a:pPr>
            <a:endParaRPr lang="ru-RU" sz="2000" dirty="0">
              <a:latin typeface="Times New Roman" pitchFamily="18" charset="0"/>
              <a:cs typeface="Times New Roman" pitchFamily="18" charset="0"/>
            </a:endParaRPr>
          </a:p>
          <a:p>
            <a:pPr marL="285750" indent="-285750">
              <a:buFont typeface="Arial" pitchFamily="34" charset="0"/>
              <a:buChar char="•"/>
            </a:pPr>
            <a:r>
              <a:rPr lang="ru-RU" sz="2000" dirty="0">
                <a:latin typeface="Times New Roman" pitchFamily="18" charset="0"/>
                <a:cs typeface="Times New Roman" pitchFamily="18" charset="0"/>
              </a:rPr>
              <a:t>резервное копирование</a:t>
            </a:r>
            <a:r>
              <a:rPr lang="ru-RU" sz="2000" dirty="0" smtClean="0">
                <a:latin typeface="Times New Roman" pitchFamily="18" charset="0"/>
                <a:cs typeface="Times New Roman" pitchFamily="18" charset="0"/>
              </a:rPr>
              <a:t>;</a:t>
            </a:r>
          </a:p>
          <a:p>
            <a:pPr marL="285750" indent="-285750">
              <a:buFont typeface="Arial" pitchFamily="34" charset="0"/>
              <a:buChar char="•"/>
            </a:pPr>
            <a:endParaRPr lang="ru-RU" sz="2000" dirty="0">
              <a:latin typeface="Times New Roman" pitchFamily="18" charset="0"/>
              <a:cs typeface="Times New Roman" pitchFamily="18" charset="0"/>
            </a:endParaRPr>
          </a:p>
          <a:p>
            <a:pPr marL="285750" indent="-285750">
              <a:buFont typeface="Arial" pitchFamily="34" charset="0"/>
              <a:buChar char="•"/>
            </a:pPr>
            <a:r>
              <a:rPr lang="ru-RU" sz="2000" dirty="0">
                <a:latin typeface="Times New Roman" pitchFamily="18" charset="0"/>
                <a:cs typeface="Times New Roman" pitchFamily="18" charset="0"/>
              </a:rPr>
              <a:t>управление носителями</a:t>
            </a:r>
            <a:r>
              <a:rPr lang="ru-RU" sz="2000" dirty="0" smtClean="0">
                <a:latin typeface="Times New Roman" pitchFamily="18" charset="0"/>
                <a:cs typeface="Times New Roman" pitchFamily="18" charset="0"/>
              </a:rPr>
              <a:t>;</a:t>
            </a:r>
          </a:p>
          <a:p>
            <a:pPr marL="285750" indent="-285750">
              <a:buFont typeface="Arial" pitchFamily="34" charset="0"/>
              <a:buChar char="•"/>
            </a:pPr>
            <a:endParaRPr lang="ru-RU" sz="2000" dirty="0">
              <a:latin typeface="Times New Roman" pitchFamily="18" charset="0"/>
              <a:cs typeface="Times New Roman" pitchFamily="18" charset="0"/>
            </a:endParaRPr>
          </a:p>
          <a:p>
            <a:pPr marL="285750" indent="-285750">
              <a:buFont typeface="Arial" pitchFamily="34" charset="0"/>
              <a:buChar char="•"/>
            </a:pPr>
            <a:r>
              <a:rPr lang="ru-RU" sz="2000" dirty="0">
                <a:latin typeface="Times New Roman" pitchFamily="18" charset="0"/>
                <a:cs typeface="Times New Roman" pitchFamily="18" charset="0"/>
              </a:rPr>
              <a:t>документирование</a:t>
            </a:r>
            <a:r>
              <a:rPr lang="ru-RU" sz="2000" dirty="0" smtClean="0">
                <a:latin typeface="Times New Roman" pitchFamily="18" charset="0"/>
                <a:cs typeface="Times New Roman" pitchFamily="18" charset="0"/>
              </a:rPr>
              <a:t>;</a:t>
            </a:r>
          </a:p>
          <a:p>
            <a:pPr marL="285750" indent="-285750">
              <a:buFont typeface="Arial" pitchFamily="34" charset="0"/>
              <a:buChar char="•"/>
            </a:pPr>
            <a:endParaRPr lang="ru-RU" sz="2000" dirty="0">
              <a:latin typeface="Times New Roman" pitchFamily="18" charset="0"/>
              <a:cs typeface="Times New Roman" pitchFamily="18" charset="0"/>
            </a:endParaRPr>
          </a:p>
          <a:p>
            <a:pPr marL="285750" indent="-285750">
              <a:buFont typeface="Arial" pitchFamily="34" charset="0"/>
              <a:buChar char="•"/>
            </a:pPr>
            <a:r>
              <a:rPr lang="ru-RU" sz="2000" dirty="0">
                <a:latin typeface="Times New Roman" pitchFamily="18" charset="0"/>
                <a:cs typeface="Times New Roman" pitchFamily="18" charset="0"/>
              </a:rPr>
              <a:t>регламентные работы.</a:t>
            </a:r>
          </a:p>
          <a:p>
            <a:r>
              <a:rPr lang="ru-RU" dirty="0" smtClean="0"/>
              <a:t> </a:t>
            </a:r>
          </a:p>
          <a:p>
            <a:endParaRPr lang="ru-RU" dirty="0"/>
          </a:p>
          <a:p>
            <a:endParaRPr lang="ru-RU" dirty="0"/>
          </a:p>
        </p:txBody>
      </p:sp>
      <p:sp>
        <p:nvSpPr>
          <p:cNvPr id="3" name="Управляющая кнопка: назад 2">
            <a:hlinkClick r:id="rId2" action="ppaction://hlinksldjump" highlightClick="1"/>
          </p:cNvPr>
          <p:cNvSpPr/>
          <p:nvPr/>
        </p:nvSpPr>
        <p:spPr>
          <a:xfrm>
            <a:off x="7812360" y="6165304"/>
            <a:ext cx="1152128" cy="54868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54722791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9292" y="260648"/>
            <a:ext cx="8100392" cy="6247864"/>
          </a:xfrm>
          <a:prstGeom prst="rect">
            <a:avLst/>
          </a:prstGeom>
        </p:spPr>
        <p:txBody>
          <a:bodyPr wrap="square">
            <a:spAutoFit/>
          </a:bodyPr>
          <a:lstStyle/>
          <a:p>
            <a:r>
              <a:rPr lang="ru-RU" sz="2000" dirty="0" smtClean="0">
                <a:latin typeface="Times New Roman" pitchFamily="18" charset="0"/>
                <a:cs typeface="Times New Roman" pitchFamily="18" charset="0"/>
              </a:rPr>
              <a:t>	Программа </a:t>
            </a:r>
            <a:r>
              <a:rPr lang="ru-RU" sz="2000" dirty="0">
                <a:latin typeface="Times New Roman" pitchFamily="18" charset="0"/>
                <a:cs typeface="Times New Roman" pitchFamily="18" charset="0"/>
              </a:rPr>
              <a:t>информационной безопасности должна предусматривать набор оперативных мероприятий, направленных на обнаружение и нейтрализацию нарушений режима безопасности. Важно, чтобы в подобных случаях последовательность действий была спланирована заранее, поскольку меры нужно принимать срочные и скоординированные</a:t>
            </a:r>
            <a:r>
              <a:rPr lang="ru-RU" sz="2000" dirty="0" smtClean="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a:p>
            <a:r>
              <a:rPr lang="ru-RU" sz="2000" dirty="0" smtClean="0">
                <a:latin typeface="Times New Roman" pitchFamily="18" charset="0"/>
                <a:cs typeface="Times New Roman" pitchFamily="18" charset="0"/>
              </a:rPr>
              <a:t>	Реакция </a:t>
            </a:r>
            <a:r>
              <a:rPr lang="ru-RU" sz="2000" dirty="0">
                <a:latin typeface="Times New Roman" pitchFamily="18" charset="0"/>
                <a:cs typeface="Times New Roman" pitchFamily="18" charset="0"/>
              </a:rPr>
              <a:t>на нарушения режима информационной безопасности преследует две главные цели</a:t>
            </a:r>
            <a:r>
              <a:rPr lang="ru-RU" sz="2000" dirty="0" smtClean="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a:p>
            <a:pPr marL="285750" indent="-285750">
              <a:buFont typeface="Arial" pitchFamily="34" charset="0"/>
              <a:buChar char="•"/>
            </a:pPr>
            <a:r>
              <a:rPr lang="ru-RU" sz="2000" dirty="0">
                <a:latin typeface="Times New Roman" pitchFamily="18" charset="0"/>
                <a:cs typeface="Times New Roman" pitchFamily="18" charset="0"/>
              </a:rPr>
              <a:t>блокирование нарушителя и уменьшение наносимого вреда</a:t>
            </a:r>
            <a:r>
              <a:rPr lang="ru-RU" sz="2000" dirty="0" smtClean="0">
                <a:latin typeface="Times New Roman" pitchFamily="18" charset="0"/>
                <a:cs typeface="Times New Roman" pitchFamily="18" charset="0"/>
              </a:rPr>
              <a:t>;</a:t>
            </a:r>
          </a:p>
          <a:p>
            <a:pPr marL="285750" indent="-285750">
              <a:buFont typeface="Arial" pitchFamily="34" charset="0"/>
              <a:buChar char="•"/>
            </a:pPr>
            <a:endParaRPr lang="ru-RU" sz="2000" dirty="0">
              <a:latin typeface="Times New Roman" pitchFamily="18" charset="0"/>
              <a:cs typeface="Times New Roman" pitchFamily="18" charset="0"/>
            </a:endParaRPr>
          </a:p>
          <a:p>
            <a:pPr marL="285750" indent="-285750">
              <a:buFont typeface="Arial" pitchFamily="34" charset="0"/>
              <a:buChar char="•"/>
            </a:pPr>
            <a:r>
              <a:rPr lang="ru-RU" sz="2000" dirty="0">
                <a:latin typeface="Times New Roman" pitchFamily="18" charset="0"/>
                <a:cs typeface="Times New Roman" pitchFamily="18" charset="0"/>
              </a:rPr>
              <a:t>недопущение повторных нарушений</a:t>
            </a:r>
            <a:r>
              <a:rPr lang="ru-RU" sz="2000" dirty="0" smtClean="0">
                <a:latin typeface="Times New Roman" pitchFamily="18" charset="0"/>
                <a:cs typeface="Times New Roman" pitchFamily="18" charset="0"/>
              </a:rPr>
              <a:t>.</a:t>
            </a:r>
          </a:p>
          <a:p>
            <a:pPr marL="285750" indent="-285750">
              <a:buFont typeface="Arial" pitchFamily="34" charset="0"/>
              <a:buChar char="•"/>
            </a:pPr>
            <a:endParaRPr lang="ru-RU" sz="2000" dirty="0">
              <a:latin typeface="Times New Roman" pitchFamily="18" charset="0"/>
              <a:cs typeface="Times New Roman" pitchFamily="18" charset="0"/>
            </a:endParaRPr>
          </a:p>
          <a:p>
            <a:r>
              <a:rPr lang="ru-RU" sz="2000" dirty="0" smtClean="0">
                <a:latin typeface="Times New Roman" pitchFamily="18" charset="0"/>
                <a:cs typeface="Times New Roman" pitchFamily="18" charset="0"/>
              </a:rPr>
              <a:t>	На </a:t>
            </a:r>
            <a:r>
              <a:rPr lang="ru-RU" sz="2000" dirty="0">
                <a:latin typeface="Times New Roman" pitchFamily="18" charset="0"/>
                <a:cs typeface="Times New Roman" pitchFamily="18" charset="0"/>
              </a:rPr>
              <a:t>предприятии должен быть выделен сотрудник, доступный 24 часа в сутки, отвечающий за реакцию на нарушения. Все пользователи ИС должны знать координаты этого человека и обращаться к нему при первых признаках опасности. В случае невозможности связи с данным сотрудником, должны быть разработаны и внедрены процедуры первичной реакции на информационный инцидент.</a:t>
            </a:r>
          </a:p>
        </p:txBody>
      </p:sp>
      <p:sp>
        <p:nvSpPr>
          <p:cNvPr id="3" name="Управляющая кнопка: назад 2">
            <a:hlinkClick r:id="rId2" action="ppaction://hlinksldjump" highlightClick="1"/>
          </p:cNvPr>
          <p:cNvSpPr/>
          <p:nvPr/>
        </p:nvSpPr>
        <p:spPr>
          <a:xfrm>
            <a:off x="7812360" y="6165304"/>
            <a:ext cx="1152128" cy="54868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24010233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38458"/>
            <a:ext cx="8100392" cy="7755969"/>
          </a:xfrm>
          <a:prstGeom prst="rect">
            <a:avLst/>
          </a:prstGeom>
        </p:spPr>
        <p:txBody>
          <a:bodyPr wrap="square">
            <a:spAutoFit/>
          </a:bodyPr>
          <a:lstStyle/>
          <a:p>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Планирование </a:t>
            </a:r>
            <a:r>
              <a:rPr lang="ru-RU" sz="2000" b="1" dirty="0">
                <a:latin typeface="Times New Roman" pitchFamily="18" charset="0"/>
                <a:cs typeface="Times New Roman" pitchFamily="18" charset="0"/>
              </a:rPr>
              <a:t>восстановительных работ </a:t>
            </a:r>
            <a:r>
              <a:rPr lang="ru-RU" sz="2000" dirty="0">
                <a:latin typeface="Times New Roman" pitchFamily="18" charset="0"/>
                <a:cs typeface="Times New Roman" pitchFamily="18" charset="0"/>
              </a:rPr>
              <a:t>позволяет подготовиться к авариям ИС, уменьшить ущерб от них и сохранить способность к функционированию, хотя бы в минимальном объеме</a:t>
            </a:r>
            <a:r>
              <a:rPr lang="ru-RU" sz="2000" dirty="0" smtClean="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a:p>
            <a:r>
              <a:rPr lang="ru-RU" sz="2000" dirty="0" smtClean="0">
                <a:latin typeface="Times New Roman" pitchFamily="18" charset="0"/>
                <a:cs typeface="Times New Roman" pitchFamily="18" charset="0"/>
              </a:rPr>
              <a:t>	Механизмы </a:t>
            </a:r>
            <a:r>
              <a:rPr lang="ru-RU" sz="2000" dirty="0">
                <a:latin typeface="Times New Roman" pitchFamily="18" charset="0"/>
                <a:cs typeface="Times New Roman" pitchFamily="18" charset="0"/>
              </a:rPr>
              <a:t>контроля, существенные для предприятия с юридической точки зрения, включают в себя</a:t>
            </a:r>
            <a:r>
              <a:rPr lang="ru-RU" sz="2000" dirty="0" smtClean="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a:p>
            <a:pPr marL="342900" indent="-342900">
              <a:buFont typeface="Arial" pitchFamily="34" charset="0"/>
              <a:buChar char="•"/>
            </a:pPr>
            <a:r>
              <a:rPr lang="ru-RU" sz="2000" dirty="0">
                <a:latin typeface="Times New Roman" pitchFamily="18" charset="0"/>
                <a:cs typeface="Times New Roman" pitchFamily="18" charset="0"/>
              </a:rPr>
              <a:t>Защиту данных и тайну персональной информации;</a:t>
            </a:r>
          </a:p>
          <a:p>
            <a:pPr marL="342900" indent="-342900">
              <a:buFont typeface="Arial" pitchFamily="34" charset="0"/>
              <a:buChar char="•"/>
            </a:pPr>
            <a:r>
              <a:rPr lang="ru-RU" sz="2000" dirty="0">
                <a:latin typeface="Times New Roman" pitchFamily="18" charset="0"/>
                <a:cs typeface="Times New Roman" pitchFamily="18" charset="0"/>
              </a:rPr>
              <a:t>Охрану документов организации;</a:t>
            </a:r>
          </a:p>
          <a:p>
            <a:pPr marL="342900" indent="-342900">
              <a:buFont typeface="Arial" pitchFamily="34" charset="0"/>
              <a:buChar char="•"/>
            </a:pPr>
            <a:r>
              <a:rPr lang="ru-RU" sz="2000" dirty="0">
                <a:latin typeface="Times New Roman" pitchFamily="18" charset="0"/>
                <a:cs typeface="Times New Roman" pitchFamily="18" charset="0"/>
              </a:rPr>
              <a:t>Права на интеллектуальную собственность</a:t>
            </a:r>
            <a:r>
              <a:rPr lang="ru-RU" sz="2000" dirty="0" smtClean="0">
                <a:latin typeface="Times New Roman" pitchFamily="18" charset="0"/>
                <a:cs typeface="Times New Roman" pitchFamily="18" charset="0"/>
              </a:rPr>
              <a:t>.</a:t>
            </a:r>
          </a:p>
          <a:p>
            <a:pPr marL="342900" indent="-342900">
              <a:buFont typeface="Arial" pitchFamily="34" charset="0"/>
              <a:buChar char="•"/>
            </a:pPr>
            <a:endParaRPr lang="ru-RU" sz="2000" dirty="0">
              <a:latin typeface="Times New Roman" pitchFamily="18" charset="0"/>
              <a:cs typeface="Times New Roman" pitchFamily="18" charset="0"/>
            </a:endParaRPr>
          </a:p>
          <a:p>
            <a:r>
              <a:rPr lang="ru-RU" sz="2000" dirty="0" smtClean="0">
                <a:latin typeface="Times New Roman" pitchFamily="18" charset="0"/>
                <a:cs typeface="Times New Roman" pitchFamily="18" charset="0"/>
              </a:rPr>
              <a:t>	Также процесс </a:t>
            </a:r>
            <a:r>
              <a:rPr lang="ru-RU" sz="2000" dirty="0">
                <a:latin typeface="Times New Roman" pitchFamily="18" charset="0"/>
                <a:cs typeface="Times New Roman" pitchFamily="18" charset="0"/>
              </a:rPr>
              <a:t>планирования таких работ можно разделить на следующие этапы</a:t>
            </a:r>
            <a:r>
              <a:rPr lang="ru-RU" sz="2000" dirty="0" smtClean="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a:p>
            <a:pPr marL="342900" indent="-342900">
              <a:buFont typeface="Arial" pitchFamily="34" charset="0"/>
              <a:buChar char="•"/>
            </a:pPr>
            <a:r>
              <a:rPr lang="ru-RU" sz="2000" dirty="0">
                <a:latin typeface="Times New Roman" pitchFamily="18" charset="0"/>
                <a:cs typeface="Times New Roman" pitchFamily="18" charset="0"/>
              </a:rPr>
              <a:t>выявление критически важных функций организации, установление приоритетов;</a:t>
            </a:r>
          </a:p>
          <a:p>
            <a:pPr marL="342900" indent="-342900">
              <a:buFont typeface="Arial" pitchFamily="34" charset="0"/>
              <a:buChar char="•"/>
            </a:pPr>
            <a:r>
              <a:rPr lang="ru-RU" sz="2000" dirty="0">
                <a:latin typeface="Times New Roman" pitchFamily="18" charset="0"/>
                <a:cs typeface="Times New Roman" pitchFamily="18" charset="0"/>
              </a:rPr>
              <a:t>идентификация ресурсов, необходимых для выполнения критически важных функций;</a:t>
            </a:r>
          </a:p>
          <a:p>
            <a:pPr marL="342900" indent="-342900">
              <a:buFont typeface="Arial" pitchFamily="34" charset="0"/>
              <a:buChar char="•"/>
            </a:pPr>
            <a:r>
              <a:rPr lang="ru-RU" sz="2000" dirty="0">
                <a:latin typeface="Times New Roman" pitchFamily="18" charset="0"/>
                <a:cs typeface="Times New Roman" pitchFamily="18" charset="0"/>
              </a:rPr>
              <a:t>определение перечня возможных аварий;</a:t>
            </a:r>
          </a:p>
          <a:p>
            <a:pPr marL="342900" indent="-342900">
              <a:buFont typeface="Arial" pitchFamily="34" charset="0"/>
              <a:buChar char="•"/>
            </a:pPr>
            <a:r>
              <a:rPr lang="ru-RU" sz="2000" dirty="0">
                <a:latin typeface="Times New Roman" pitchFamily="18" charset="0"/>
                <a:cs typeface="Times New Roman" pitchFamily="18" charset="0"/>
              </a:rPr>
              <a:t>разработка стратегии восстановительных работ;</a:t>
            </a:r>
          </a:p>
          <a:p>
            <a:pPr marL="342900" indent="-342900">
              <a:buFont typeface="Arial" pitchFamily="34" charset="0"/>
              <a:buChar char="•"/>
            </a:pPr>
            <a:r>
              <a:rPr lang="ru-RU" sz="2000" dirty="0">
                <a:latin typeface="Times New Roman" pitchFamily="18" charset="0"/>
                <a:cs typeface="Times New Roman" pitchFamily="18" charset="0"/>
              </a:rPr>
              <a:t>подготовка к реализации выбранной стратегии;</a:t>
            </a:r>
          </a:p>
          <a:p>
            <a:pPr marL="342900" indent="-342900">
              <a:buFont typeface="Arial" pitchFamily="34" charset="0"/>
              <a:buChar char="•"/>
            </a:pPr>
            <a:r>
              <a:rPr lang="ru-RU" sz="2000" dirty="0">
                <a:latin typeface="Times New Roman" pitchFamily="18" charset="0"/>
                <a:cs typeface="Times New Roman" pitchFamily="18" charset="0"/>
              </a:rPr>
              <a:t>проверка стратегии.</a:t>
            </a:r>
          </a:p>
          <a:p>
            <a:pPr marL="342900" indent="-342900">
              <a:buFont typeface="Arial" pitchFamily="34" charset="0"/>
              <a:buChar char="•"/>
            </a:pPr>
            <a:endParaRPr lang="ru-RU" sz="2000" dirty="0" smtClean="0">
              <a:latin typeface="Times New Roman" pitchFamily="18" charset="0"/>
              <a:cs typeface="Times New Roman" pitchFamily="18" charset="0"/>
            </a:endParaRPr>
          </a:p>
          <a:p>
            <a:endParaRPr lang="ru-RU" sz="2000" dirty="0">
              <a:latin typeface="Times New Roman" pitchFamily="18" charset="0"/>
              <a:cs typeface="Times New Roman" pitchFamily="18" charset="0"/>
            </a:endParaRPr>
          </a:p>
          <a:p>
            <a:r>
              <a:rPr lang="ru-RU" sz="20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5" name="Управляющая кнопка: назад 4">
            <a:hlinkClick r:id="rId2" action="ppaction://hlinksldjump" highlightClick="1"/>
          </p:cNvPr>
          <p:cNvSpPr/>
          <p:nvPr/>
        </p:nvSpPr>
        <p:spPr>
          <a:xfrm>
            <a:off x="7812360" y="6153700"/>
            <a:ext cx="1152128" cy="54868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55638198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3605" y="116632"/>
            <a:ext cx="8100392" cy="883693"/>
          </a:xfrm>
        </p:spPr>
        <p:txBody>
          <a:bodyPr>
            <a:normAutofit fontScale="90000"/>
          </a:bodyPr>
          <a:lstStyle/>
          <a:p>
            <a:pPr algn="ctr"/>
            <a:r>
              <a:rPr lang="ru-RU" b="1" dirty="0" smtClean="0"/>
              <a:t>Программно-технический уровень</a:t>
            </a:r>
            <a:endParaRPr lang="ru-RU" b="1" dirty="0"/>
          </a:p>
        </p:txBody>
      </p:sp>
      <p:sp>
        <p:nvSpPr>
          <p:cNvPr id="3" name="Прямоугольник 2"/>
          <p:cNvSpPr/>
          <p:nvPr/>
        </p:nvSpPr>
        <p:spPr>
          <a:xfrm>
            <a:off x="1033605" y="1268760"/>
            <a:ext cx="8100392" cy="5016758"/>
          </a:xfrm>
          <a:prstGeom prst="rect">
            <a:avLst/>
          </a:prstGeom>
        </p:spPr>
        <p:txBody>
          <a:bodyPr wrap="square">
            <a:spAutoFit/>
          </a:bodyPr>
          <a:lstStyle/>
          <a:p>
            <a:r>
              <a:rPr lang="ru-RU" sz="2000" dirty="0" smtClean="0">
                <a:latin typeface="Times New Roman" pitchFamily="18" charset="0"/>
                <a:cs typeface="Times New Roman" pitchFamily="18" charset="0"/>
              </a:rPr>
              <a:t>	Программно-технические </a:t>
            </a:r>
            <a:r>
              <a:rPr lang="ru-RU" sz="2000" dirty="0">
                <a:latin typeface="Times New Roman" pitchFamily="18" charset="0"/>
                <a:cs typeface="Times New Roman" pitchFamily="18" charset="0"/>
              </a:rPr>
              <a:t>средства защиты располагаются на следующих рубежах</a:t>
            </a:r>
            <a:r>
              <a:rPr lang="ru-RU" sz="2000" dirty="0" smtClean="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a:p>
            <a:pPr marL="342900" indent="-342900">
              <a:buFont typeface="Arial" pitchFamily="34" charset="0"/>
              <a:buChar char="•"/>
            </a:pPr>
            <a:r>
              <a:rPr lang="ru-RU" sz="2000" dirty="0">
                <a:latin typeface="Times New Roman" pitchFamily="18" charset="0"/>
                <a:cs typeface="Times New Roman" pitchFamily="18" charset="0"/>
              </a:rPr>
              <a:t>Защита внешнего периметра КСПД</a:t>
            </a:r>
            <a:r>
              <a:rPr lang="ru-RU" sz="2000" dirty="0" smtClean="0">
                <a:latin typeface="Times New Roman" pitchFamily="18" charset="0"/>
                <a:cs typeface="Times New Roman" pitchFamily="18" charset="0"/>
              </a:rPr>
              <a:t>;</a:t>
            </a:r>
          </a:p>
          <a:p>
            <a:pPr marL="342900" indent="-342900">
              <a:buFont typeface="Arial" pitchFamily="34" charset="0"/>
              <a:buChar char="•"/>
            </a:pPr>
            <a:endParaRPr lang="ru-RU" sz="2000" dirty="0">
              <a:latin typeface="Times New Roman" pitchFamily="18" charset="0"/>
              <a:cs typeface="Times New Roman" pitchFamily="18" charset="0"/>
            </a:endParaRPr>
          </a:p>
          <a:p>
            <a:pPr marL="342900" indent="-342900">
              <a:buFont typeface="Arial" pitchFamily="34" charset="0"/>
              <a:buChar char="•"/>
            </a:pPr>
            <a:r>
              <a:rPr lang="ru-RU" sz="2000" dirty="0">
                <a:latin typeface="Times New Roman" pitchFamily="18" charset="0"/>
                <a:cs typeface="Times New Roman" pitchFamily="18" charset="0"/>
              </a:rPr>
              <a:t>Защита внутренних сетевых сервисов и информационных обменов</a:t>
            </a:r>
            <a:r>
              <a:rPr lang="ru-RU" sz="2000" dirty="0" smtClean="0">
                <a:latin typeface="Times New Roman" pitchFamily="18" charset="0"/>
                <a:cs typeface="Times New Roman" pitchFamily="18" charset="0"/>
              </a:rPr>
              <a:t>;</a:t>
            </a:r>
          </a:p>
          <a:p>
            <a:pPr marL="342900" indent="-342900">
              <a:buFont typeface="Arial" pitchFamily="34" charset="0"/>
              <a:buChar char="•"/>
            </a:pPr>
            <a:endParaRPr lang="ru-RU" sz="2000" dirty="0">
              <a:latin typeface="Times New Roman" pitchFamily="18" charset="0"/>
              <a:cs typeface="Times New Roman" pitchFamily="18" charset="0"/>
            </a:endParaRPr>
          </a:p>
          <a:p>
            <a:pPr marL="342900" indent="-342900">
              <a:buFont typeface="Arial" pitchFamily="34" charset="0"/>
              <a:buChar char="•"/>
            </a:pPr>
            <a:r>
              <a:rPr lang="ru-RU" sz="2000" dirty="0">
                <a:latin typeface="Times New Roman" pitchFamily="18" charset="0"/>
                <a:cs typeface="Times New Roman" pitchFamily="18" charset="0"/>
              </a:rPr>
              <a:t>Защита серверов и рабочих станций</a:t>
            </a:r>
            <a:r>
              <a:rPr lang="ru-RU" sz="2000" dirty="0" smtClean="0">
                <a:latin typeface="Times New Roman" pitchFamily="18" charset="0"/>
                <a:cs typeface="Times New Roman" pitchFamily="18" charset="0"/>
              </a:rPr>
              <a:t>;</a:t>
            </a:r>
          </a:p>
          <a:p>
            <a:pPr marL="342900" indent="-342900">
              <a:buFont typeface="Arial" pitchFamily="34" charset="0"/>
              <a:buChar char="•"/>
            </a:pPr>
            <a:endParaRPr lang="ru-RU" sz="2000" dirty="0">
              <a:latin typeface="Times New Roman" pitchFamily="18" charset="0"/>
              <a:cs typeface="Times New Roman" pitchFamily="18" charset="0"/>
            </a:endParaRPr>
          </a:p>
          <a:p>
            <a:pPr marL="342900" indent="-342900">
              <a:buFont typeface="Arial" pitchFamily="34" charset="0"/>
              <a:buChar char="•"/>
            </a:pPr>
            <a:r>
              <a:rPr lang="ru-RU" sz="2000" dirty="0">
                <a:latin typeface="Times New Roman" pitchFamily="18" charset="0"/>
                <a:cs typeface="Times New Roman" pitchFamily="18" charset="0"/>
              </a:rPr>
              <a:t>Защита системных ресурсов и локальных приложений на серверах и рабочих станциях</a:t>
            </a:r>
            <a:r>
              <a:rPr lang="ru-RU" sz="2000" dirty="0" smtClean="0">
                <a:latin typeface="Times New Roman" pitchFamily="18" charset="0"/>
                <a:cs typeface="Times New Roman" pitchFamily="18" charset="0"/>
              </a:rPr>
              <a:t>;</a:t>
            </a:r>
          </a:p>
          <a:p>
            <a:pPr marL="342900" indent="-342900">
              <a:buFont typeface="Arial" pitchFamily="34" charset="0"/>
              <a:buChar char="•"/>
            </a:pPr>
            <a:endParaRPr lang="ru-RU" sz="2000" dirty="0">
              <a:latin typeface="Times New Roman" pitchFamily="18" charset="0"/>
              <a:cs typeface="Times New Roman" pitchFamily="18" charset="0"/>
            </a:endParaRPr>
          </a:p>
          <a:p>
            <a:pPr marL="342900" indent="-342900">
              <a:buFont typeface="Arial" pitchFamily="34" charset="0"/>
              <a:buChar char="•"/>
            </a:pPr>
            <a:r>
              <a:rPr lang="ru-RU" sz="2000" dirty="0">
                <a:latin typeface="Times New Roman" pitchFamily="18" charset="0"/>
                <a:cs typeface="Times New Roman" pitchFamily="18" charset="0"/>
              </a:rPr>
              <a:t>Защита выделенного сегмента руководства компании.</a:t>
            </a:r>
          </a:p>
          <a:p>
            <a:endParaRPr lang="ru-RU" sz="2000" dirty="0" smtClean="0">
              <a:latin typeface="Times New Roman" pitchFamily="18" charset="0"/>
              <a:cs typeface="Times New Roman" pitchFamily="18" charset="0"/>
            </a:endParaRPr>
          </a:p>
          <a:p>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37355439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23851" y="1021808"/>
            <a:ext cx="8100392" cy="5632311"/>
          </a:xfrm>
          <a:prstGeom prst="rect">
            <a:avLst/>
          </a:prstGeom>
        </p:spPr>
        <p:txBody>
          <a:bodyPr wrap="square">
            <a:spAutoFit/>
          </a:bodyPr>
          <a:lstStyle/>
          <a:p>
            <a:r>
              <a:rPr lang="ru-RU" sz="2000" dirty="0">
                <a:latin typeface="Times New Roman" pitchFamily="18" charset="0"/>
                <a:cs typeface="Times New Roman" pitchFamily="18" charset="0"/>
              </a:rPr>
              <a:t>На программно-техническом уровне выполнение защитных функций ИС осуществляется следующими служебными сервисами обеспечения информационной безопасности:</a:t>
            </a:r>
          </a:p>
          <a:p>
            <a:endParaRPr lang="ru-RU" sz="2000" dirty="0">
              <a:latin typeface="Times New Roman" pitchFamily="18" charset="0"/>
              <a:cs typeface="Times New Roman" pitchFamily="18" charset="0"/>
            </a:endParaRPr>
          </a:p>
          <a:p>
            <a:pPr marL="342900" indent="-342900">
              <a:buFont typeface="Arial" pitchFamily="34" charset="0"/>
              <a:buChar char="•"/>
            </a:pPr>
            <a:r>
              <a:rPr lang="ru-RU" sz="2000" dirty="0">
                <a:latin typeface="Times New Roman" pitchFamily="18" charset="0"/>
                <a:cs typeface="Times New Roman" pitchFamily="18" charset="0"/>
              </a:rPr>
              <a:t>идентификация/аутентификация пользователей </a:t>
            </a:r>
            <a:r>
              <a:rPr lang="ru-RU" sz="2000" dirty="0" smtClean="0">
                <a:latin typeface="Times New Roman" pitchFamily="18" charset="0"/>
                <a:cs typeface="Times New Roman" pitchFamily="18" charset="0"/>
              </a:rPr>
              <a:t>ИС (обеспечивает </a:t>
            </a:r>
            <a:r>
              <a:rPr lang="ru-RU" sz="2000" dirty="0">
                <a:latin typeface="Times New Roman" pitchFamily="18" charset="0"/>
                <a:cs typeface="Times New Roman" pitchFamily="18" charset="0"/>
              </a:rPr>
              <a:t>аутентификацию участников коммуникации и аутентификацию источника </a:t>
            </a:r>
            <a:r>
              <a:rPr lang="ru-RU" sz="2000" dirty="0" smtClean="0">
                <a:latin typeface="Times New Roman" pitchFamily="18" charset="0"/>
                <a:cs typeface="Times New Roman" pitchFamily="18" charset="0"/>
              </a:rPr>
              <a:t>данных);</a:t>
            </a:r>
          </a:p>
          <a:p>
            <a:pPr marL="342900" indent="-342900">
              <a:buFont typeface="Arial" pitchFamily="34" charset="0"/>
              <a:buChar char="•"/>
            </a:pPr>
            <a:endParaRPr lang="ru-RU" sz="2000" dirty="0" smtClean="0">
              <a:latin typeface="Times New Roman" pitchFamily="18" charset="0"/>
              <a:cs typeface="Times New Roman" pitchFamily="18" charset="0"/>
            </a:endParaRPr>
          </a:p>
          <a:p>
            <a:pPr marL="342900" indent="-342900">
              <a:buFont typeface="Arial" pitchFamily="34" charset="0"/>
              <a:buChar char="•"/>
            </a:pPr>
            <a:r>
              <a:rPr lang="ru-RU" sz="2000" dirty="0" smtClean="0">
                <a:latin typeface="Times New Roman" pitchFamily="18" charset="0"/>
                <a:cs typeface="Times New Roman" pitchFamily="18" charset="0"/>
              </a:rPr>
              <a:t>разграничение </a:t>
            </a:r>
            <a:r>
              <a:rPr lang="ru-RU" sz="2000" dirty="0">
                <a:latin typeface="Times New Roman" pitchFamily="18" charset="0"/>
                <a:cs typeface="Times New Roman" pitchFamily="18" charset="0"/>
              </a:rPr>
              <a:t>доступа объектов и субъектов информационного обмена</a:t>
            </a:r>
            <a:r>
              <a:rPr lang="ru-RU" sz="2000" dirty="0" smtClean="0">
                <a:latin typeface="Times New Roman" pitchFamily="18" charset="0"/>
                <a:cs typeface="Times New Roman" pitchFamily="18" charset="0"/>
              </a:rPr>
              <a:t>;</a:t>
            </a:r>
          </a:p>
          <a:p>
            <a:pPr marL="342900" indent="-342900">
              <a:buFont typeface="Arial" pitchFamily="34" charset="0"/>
              <a:buChar char="•"/>
            </a:pPr>
            <a:endParaRPr lang="ru-RU" sz="2000" dirty="0" smtClean="0">
              <a:latin typeface="Times New Roman" pitchFamily="18" charset="0"/>
              <a:cs typeface="Times New Roman" pitchFamily="18" charset="0"/>
            </a:endParaRPr>
          </a:p>
          <a:p>
            <a:pPr marL="342900" indent="-342900">
              <a:buFont typeface="Arial" pitchFamily="34" charset="0"/>
              <a:buChar char="•"/>
            </a:pPr>
            <a:r>
              <a:rPr lang="ru-RU" sz="2000" dirty="0" smtClean="0">
                <a:latin typeface="Times New Roman" pitchFamily="18" charset="0"/>
                <a:cs typeface="Times New Roman" pitchFamily="18" charset="0"/>
              </a:rPr>
              <a:t>протоколирование/аудит </a:t>
            </a:r>
            <a:r>
              <a:rPr lang="ru-RU" sz="2000" dirty="0">
                <a:latin typeface="Times New Roman" pitchFamily="18" charset="0"/>
                <a:cs typeface="Times New Roman" pitchFamily="18" charset="0"/>
              </a:rPr>
              <a:t>действий легальных пользователей</a:t>
            </a:r>
            <a:r>
              <a:rPr lang="ru-RU" sz="2000" dirty="0" smtClean="0">
                <a:latin typeface="Times New Roman" pitchFamily="18" charset="0"/>
                <a:cs typeface="Times New Roman" pitchFamily="18" charset="0"/>
              </a:rPr>
              <a:t>;</a:t>
            </a:r>
          </a:p>
          <a:p>
            <a:pPr marL="342900" indent="-342900">
              <a:buFont typeface="Arial" pitchFamily="34" charset="0"/>
              <a:buChar char="•"/>
            </a:pPr>
            <a:endParaRPr lang="ru-RU" sz="2000" dirty="0" smtClean="0">
              <a:latin typeface="Times New Roman" pitchFamily="18" charset="0"/>
              <a:cs typeface="Times New Roman" pitchFamily="18" charset="0"/>
            </a:endParaRPr>
          </a:p>
          <a:p>
            <a:pPr marL="342900" indent="-342900">
              <a:buFont typeface="Arial" pitchFamily="34" charset="0"/>
              <a:buChar char="•"/>
            </a:pPr>
            <a:r>
              <a:rPr lang="ru-RU" sz="2000" dirty="0" smtClean="0">
                <a:latin typeface="Times New Roman" pitchFamily="18" charset="0"/>
                <a:cs typeface="Times New Roman" pitchFamily="18" charset="0"/>
              </a:rPr>
              <a:t>экранирование </a:t>
            </a:r>
            <a:r>
              <a:rPr lang="ru-RU" sz="2000" dirty="0">
                <a:latin typeface="Times New Roman" pitchFamily="18" charset="0"/>
                <a:cs typeface="Times New Roman" pitchFamily="18" charset="0"/>
              </a:rPr>
              <a:t>информационных потоков и ресурсов КСПД</a:t>
            </a:r>
            <a:r>
              <a:rPr lang="ru-RU" sz="2000" dirty="0" smtClean="0">
                <a:latin typeface="Times New Roman" pitchFamily="18" charset="0"/>
                <a:cs typeface="Times New Roman" pitchFamily="18" charset="0"/>
              </a:rPr>
              <a:t>;</a:t>
            </a:r>
          </a:p>
          <a:p>
            <a:pPr marL="342900" indent="-342900">
              <a:buFont typeface="Arial" pitchFamily="34" charset="0"/>
              <a:buChar char="•"/>
            </a:pPr>
            <a:endParaRPr lang="ru-RU" sz="2000" dirty="0" smtClean="0">
              <a:latin typeface="Times New Roman" pitchFamily="18" charset="0"/>
              <a:cs typeface="Times New Roman" pitchFamily="18" charset="0"/>
            </a:endParaRPr>
          </a:p>
          <a:p>
            <a:pPr marL="342900" indent="-342900">
              <a:buFont typeface="Arial" pitchFamily="34" charset="0"/>
              <a:buChar char="•"/>
            </a:pPr>
            <a:r>
              <a:rPr lang="ru-RU" sz="2000" dirty="0" smtClean="0">
                <a:latin typeface="Times New Roman" pitchFamily="18" charset="0"/>
                <a:cs typeface="Times New Roman" pitchFamily="18" charset="0"/>
              </a:rPr>
              <a:t>туннелирование </a:t>
            </a:r>
            <a:r>
              <a:rPr lang="ru-RU" sz="2000" dirty="0">
                <a:latin typeface="Times New Roman" pitchFamily="18" charset="0"/>
                <a:cs typeface="Times New Roman" pitchFamily="18" charset="0"/>
              </a:rPr>
              <a:t>информационных потоков</a:t>
            </a:r>
            <a:r>
              <a:rPr lang="ru-RU" sz="2000" dirty="0" smtClean="0">
                <a:latin typeface="Times New Roman" pitchFamily="18" charset="0"/>
                <a:cs typeface="Times New Roman" pitchFamily="18" charset="0"/>
              </a:rPr>
              <a:t>;</a:t>
            </a:r>
          </a:p>
          <a:p>
            <a:pPr marL="342900" indent="-342900">
              <a:buFont typeface="Arial" pitchFamily="34" charset="0"/>
              <a:buChar char="•"/>
            </a:pPr>
            <a:endParaRPr lang="ru-RU" sz="2000" dirty="0" smtClean="0">
              <a:latin typeface="Times New Roman" pitchFamily="18" charset="0"/>
              <a:cs typeface="Times New Roman" pitchFamily="18" charset="0"/>
            </a:endParaRPr>
          </a:p>
          <a:p>
            <a:pPr marL="342900" indent="-342900">
              <a:buFont typeface="Arial" pitchFamily="34" charset="0"/>
              <a:buChar char="•"/>
            </a:pPr>
            <a:r>
              <a:rPr lang="ru-RU" sz="2000" dirty="0" smtClean="0">
                <a:latin typeface="Times New Roman" pitchFamily="18" charset="0"/>
                <a:cs typeface="Times New Roman" pitchFamily="18" charset="0"/>
              </a:rPr>
              <a:t>шифрование </a:t>
            </a:r>
            <a:r>
              <a:rPr lang="ru-RU" sz="2000" dirty="0">
                <a:latin typeface="Times New Roman" pitchFamily="18" charset="0"/>
                <a:cs typeface="Times New Roman" pitchFamily="18" charset="0"/>
              </a:rPr>
              <a:t>информационных потоков, критической информации</a:t>
            </a:r>
            <a:r>
              <a:rPr lang="ru-RU" sz="2000" dirty="0" smtClean="0">
                <a:latin typeface="Times New Roman" pitchFamily="18" charset="0"/>
                <a:cs typeface="Times New Roman" pitchFamily="18" charset="0"/>
              </a:rPr>
              <a:t>;</a:t>
            </a:r>
          </a:p>
        </p:txBody>
      </p:sp>
      <p:sp>
        <p:nvSpPr>
          <p:cNvPr id="4" name="Прямоугольник 3"/>
          <p:cNvSpPr/>
          <p:nvPr/>
        </p:nvSpPr>
        <p:spPr>
          <a:xfrm>
            <a:off x="1023851" y="0"/>
            <a:ext cx="8100392" cy="1015663"/>
          </a:xfrm>
          <a:prstGeom prst="rect">
            <a:avLst/>
          </a:prstGeom>
        </p:spPr>
        <p:txBody>
          <a:bodyPr wrap="square">
            <a:spAutoFit/>
          </a:bodyPr>
          <a:lstStyle/>
          <a:p>
            <a:r>
              <a:rPr lang="ru-RU" sz="2000" b="1" i="1" u="sng" dirty="0">
                <a:latin typeface="Times New Roman" pitchFamily="18" charset="0"/>
                <a:cs typeface="Times New Roman" pitchFamily="18" charset="0"/>
              </a:rPr>
              <a:t>Сервис безопасности</a:t>
            </a:r>
            <a:r>
              <a:rPr lang="ru-RU" sz="2000" b="1" u="sng" dirty="0">
                <a:latin typeface="Times New Roman" pitchFamily="18" charset="0"/>
                <a:cs typeface="Times New Roman" pitchFamily="18" charset="0"/>
              </a:rPr>
              <a:t> </a:t>
            </a:r>
            <a:r>
              <a:rPr lang="ru-RU" sz="2000" dirty="0">
                <a:latin typeface="Times New Roman" pitchFamily="18" charset="0"/>
                <a:cs typeface="Times New Roman" pitchFamily="18" charset="0"/>
              </a:rPr>
              <a:t>представляет собой совокупность механизмов, процедур и других средств управления для снижения рисков, связанных с угрозой утраты или раскрытия </a:t>
            </a:r>
            <a:r>
              <a:rPr lang="ru-RU" sz="2000" dirty="0" smtClean="0">
                <a:latin typeface="Times New Roman" pitchFamily="18" charset="0"/>
                <a:cs typeface="Times New Roman" pitchFamily="18" charset="0"/>
              </a:rPr>
              <a:t>данных.</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30467528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332656"/>
            <a:ext cx="8100392" cy="1631216"/>
          </a:xfrm>
          <a:prstGeom prst="rect">
            <a:avLst/>
          </a:prstGeom>
        </p:spPr>
        <p:txBody>
          <a:bodyPr wrap="square">
            <a:spAutoFit/>
          </a:bodyPr>
          <a:lstStyle/>
          <a:p>
            <a:pPr marL="342900" indent="-342900" algn="ctr">
              <a:buFont typeface="Arial" pitchFamily="34" charset="0"/>
              <a:buChar char="•"/>
            </a:pPr>
            <a:r>
              <a:rPr lang="ru-RU" sz="2000" dirty="0">
                <a:latin typeface="Times New Roman" pitchFamily="18" charset="0"/>
                <a:cs typeface="Times New Roman" pitchFamily="18" charset="0"/>
              </a:rPr>
              <a:t>контроль целостности</a:t>
            </a:r>
            <a:r>
              <a:rPr lang="ru-RU" sz="2000" dirty="0" smtClean="0">
                <a:latin typeface="Times New Roman" pitchFamily="18" charset="0"/>
                <a:cs typeface="Times New Roman" pitchFamily="18" charset="0"/>
              </a:rPr>
              <a:t>;</a:t>
            </a:r>
          </a:p>
          <a:p>
            <a:pPr marL="342900" indent="-342900">
              <a:buFont typeface="Arial" pitchFamily="34" charset="0"/>
              <a:buChar char="•"/>
            </a:pPr>
            <a:endParaRPr lang="ru-RU" sz="2000" dirty="0">
              <a:latin typeface="Times New Roman" pitchFamily="18" charset="0"/>
              <a:cs typeface="Times New Roman" pitchFamily="18" charset="0"/>
            </a:endParaRPr>
          </a:p>
          <a:p>
            <a:pPr marL="342900" indent="-342900" algn="ctr">
              <a:buFont typeface="Arial" pitchFamily="34" charset="0"/>
              <a:buChar char="•"/>
            </a:pPr>
            <a:r>
              <a:rPr lang="ru-RU" sz="2000" dirty="0">
                <a:latin typeface="Times New Roman" pitchFamily="18" charset="0"/>
                <a:cs typeface="Times New Roman" pitchFamily="18" charset="0"/>
              </a:rPr>
              <a:t>контроль защищенности</a:t>
            </a:r>
            <a:r>
              <a:rPr lang="ru-RU" sz="2000" dirty="0" smtClean="0">
                <a:latin typeface="Times New Roman" pitchFamily="18" charset="0"/>
                <a:cs typeface="Times New Roman" pitchFamily="18" charset="0"/>
              </a:rPr>
              <a:t>;</a:t>
            </a:r>
          </a:p>
          <a:p>
            <a:pPr marL="342900" indent="-342900" algn="ctr">
              <a:buFont typeface="Arial" pitchFamily="34" charset="0"/>
              <a:buChar char="•"/>
            </a:pPr>
            <a:endParaRPr lang="ru-RU" sz="2000" dirty="0">
              <a:latin typeface="Times New Roman" pitchFamily="18" charset="0"/>
              <a:cs typeface="Times New Roman" pitchFamily="18" charset="0"/>
            </a:endParaRPr>
          </a:p>
          <a:p>
            <a:pPr marL="342900" indent="-342900" algn="ctr">
              <a:buFont typeface="Arial" pitchFamily="34" charset="0"/>
              <a:buChar char="•"/>
            </a:pPr>
            <a:r>
              <a:rPr lang="ru-RU" sz="2000" dirty="0">
                <a:latin typeface="Times New Roman" pitchFamily="18" charset="0"/>
                <a:cs typeface="Times New Roman" pitchFamily="18" charset="0"/>
              </a:rPr>
              <a:t>управление СОИБ.</a:t>
            </a:r>
            <a:endParaRPr lang="ru-RU" sz="2000" dirty="0"/>
          </a:p>
        </p:txBody>
      </p:sp>
    </p:spTree>
    <p:extLst>
      <p:ext uri="{BB962C8B-B14F-4D97-AF65-F5344CB8AC3E}">
        <p14:creationId xmlns:p14="http://schemas.microsoft.com/office/powerpoint/2010/main" val="401700458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55612" y="0"/>
            <a:ext cx="8172400" cy="5458936"/>
          </a:xfrm>
        </p:spPr>
        <p:txBody>
          <a:bodyPr>
            <a:normAutofit fontScale="90000"/>
          </a:bodyPr>
          <a:lstStyle/>
          <a:p>
            <a:pPr algn="ctr"/>
            <a:r>
              <a:rPr lang="ru-RU" dirty="0" smtClean="0">
                <a:latin typeface="Times New Roman" pitchFamily="18" charset="0"/>
                <a:cs typeface="Times New Roman" pitchFamily="18" charset="0"/>
              </a:rPr>
              <a:t>Вопросы 14-19:</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14. 1)Понятие авторизации, идентификации и аутентификации пользователей.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2)Парольная аутентификация, её достоинства и недостатки. 3)Биометрическая идентификация/аутентификация </a:t>
            </a:r>
            <a:endParaRPr lang="ru-RU" dirty="0">
              <a:latin typeface="Times New Roman" pitchFamily="18" charset="0"/>
              <a:cs typeface="Times New Roman" pitchFamily="18" charset="0"/>
            </a:endParaRPr>
          </a:p>
        </p:txBody>
      </p:sp>
      <p:sp>
        <p:nvSpPr>
          <p:cNvPr id="3" name="TextBox 2"/>
          <p:cNvSpPr txBox="1"/>
          <p:nvPr/>
        </p:nvSpPr>
        <p:spPr>
          <a:xfrm>
            <a:off x="6296891" y="5800130"/>
            <a:ext cx="2366545" cy="923330"/>
          </a:xfrm>
          <a:prstGeom prst="rect">
            <a:avLst/>
          </a:prstGeom>
          <a:noFill/>
        </p:spPr>
        <p:txBody>
          <a:bodyPr wrap="none" rtlCol="0">
            <a:spAutoFit/>
          </a:bodyPr>
          <a:lstStyle/>
          <a:p>
            <a:r>
              <a:rPr lang="ru-RU" dirty="0" smtClean="0">
                <a:latin typeface="Times New Roman" pitchFamily="18" charset="0"/>
                <a:cs typeface="Times New Roman" pitchFamily="18" charset="0"/>
              </a:rPr>
              <a:t>Автор: Бессонов Илья</a:t>
            </a:r>
          </a:p>
          <a:p>
            <a:r>
              <a:rPr lang="ru-RU" dirty="0" smtClean="0">
                <a:latin typeface="Times New Roman" pitchFamily="18" charset="0"/>
                <a:cs typeface="Times New Roman" pitchFamily="18" charset="0"/>
              </a:rPr>
              <a:t>Группа: ИТ-10-01</a:t>
            </a:r>
          </a:p>
          <a:p>
            <a:endParaRPr lang="ru-RU" dirty="0"/>
          </a:p>
        </p:txBody>
      </p:sp>
    </p:spTree>
    <p:extLst>
      <p:ext uri="{BB962C8B-B14F-4D97-AF65-F5344CB8AC3E}">
        <p14:creationId xmlns:p14="http://schemas.microsoft.com/office/powerpoint/2010/main" val="7518755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1143" y="2132856"/>
            <a:ext cx="8072462" cy="5229200"/>
          </a:xfrm>
        </p:spPr>
        <p:txBody>
          <a:bodyPr>
            <a:normAutofit fontScale="85000" lnSpcReduction="20000"/>
          </a:bodyPr>
          <a:lstStyle/>
          <a:p>
            <a:pPr>
              <a:buNone/>
            </a:pPr>
            <a:r>
              <a:rPr lang="en-US" sz="2400" dirty="0" smtClean="0">
                <a:latin typeface="Times New Roman" pitchFamily="18" charset="0"/>
                <a:cs typeface="Times New Roman" pitchFamily="18" charset="0"/>
              </a:rPr>
              <a:t>    	  1)</a:t>
            </a:r>
            <a:r>
              <a:rPr lang="ru-RU" sz="2400" dirty="0" smtClean="0">
                <a:latin typeface="Times New Roman" pitchFamily="18" charset="0"/>
                <a:cs typeface="Times New Roman" pitchFamily="18" charset="0"/>
              </a:rPr>
              <a:t>Совокупность выполнения процедур идентификации и аутентификации принято называть процедурой </a:t>
            </a:r>
            <a:r>
              <a:rPr lang="ru-RU" sz="2400" b="1" i="1" dirty="0" smtClean="0">
                <a:latin typeface="Times New Roman" pitchFamily="18" charset="0"/>
                <a:cs typeface="Times New Roman" pitchFamily="18" charset="0"/>
              </a:rPr>
              <a:t>авторизации</a:t>
            </a:r>
            <a:r>
              <a:rPr lang="ru-RU"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Идентификация призвана каждому пользователю (группе пользователей) сопоставить соответствующую ему разграничительную политику доступа на защищаемом объекте. Для этого пользователь должен себя идентифицировать — указать свое «имя» (идентификатор). Таким образом проверяется, относится ли регистрирующийся пользователь к пользователям, идентифицируемым системой. В соответствии с введенным идентификатором пользователю будут сопоставлены соответствующие права доступа.</a:t>
            </a:r>
            <a:endParaRPr lang="en-US" sz="2400" dirty="0" smtClean="0">
              <a:latin typeface="Times New Roman" pitchFamily="18" charset="0"/>
              <a:cs typeface="Times New Roman" pitchFamily="18" charset="0"/>
            </a:endParaRPr>
          </a:p>
          <a:p>
            <a:pPr>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Аутентификация предназначена для контроля процедуры идентификации. Для этого пользователь должен ввести секретное слово — пароль. Правильность вводимого пароля подтверждает однозначное соответствие между регистрирующимся пользователем и идентифицированным пользователем.</a:t>
            </a:r>
          </a:p>
          <a:p>
            <a:pPr>
              <a:buNone/>
            </a:pPr>
            <a:endParaRPr lang="en-US" sz="2400" dirty="0"/>
          </a:p>
          <a:p>
            <a:pPr>
              <a:buNone/>
            </a:pPr>
            <a:r>
              <a:rPr lang="en-US" sz="2400" dirty="0" smtClean="0"/>
              <a:t>	</a:t>
            </a:r>
          </a:p>
          <a:p>
            <a:endParaRPr lang="ru-RU" sz="2400" dirty="0"/>
          </a:p>
        </p:txBody>
      </p:sp>
      <p:sp>
        <p:nvSpPr>
          <p:cNvPr id="9" name="Прямоугольник 8"/>
          <p:cNvSpPr/>
          <p:nvPr/>
        </p:nvSpPr>
        <p:spPr>
          <a:xfrm>
            <a:off x="1043608" y="142852"/>
            <a:ext cx="8100392" cy="1754326"/>
          </a:xfrm>
          <a:prstGeom prst="rect">
            <a:avLst/>
          </a:prstGeom>
          <a:noFill/>
        </p:spPr>
        <p:txBody>
          <a:bodyPr wrap="square" lIns="91440" tIns="45720" rIns="91440" bIns="45720">
            <a:spAutoFit/>
          </a:bodyPr>
          <a:lstStyle/>
          <a:p>
            <a:pPr algn="ctr"/>
            <a:r>
              <a:rPr lang="ru-RU" sz="36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Понятия авторизации, идентификации и аутентификации пользователей</a:t>
            </a:r>
            <a:endParaRPr lang="ru-RU" sz="36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994743174"/>
      </p:ext>
    </p:extLst>
  </p:cSld>
  <p:clrMapOvr>
    <a:masterClrMapping/>
  </p:clrMapOvr>
  <p:transition>
    <p:wedg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0100" y="2348880"/>
            <a:ext cx="8072462" cy="3483619"/>
          </a:xfrm>
        </p:spPr>
        <p:txBody>
          <a:bodyPr>
            <a:normAutofit/>
          </a:bodyPr>
          <a:lstStyle/>
          <a:p>
            <a:pPr>
              <a:buNone/>
            </a:pPr>
            <a:r>
              <a:rPr lang="en-US" sz="2000" dirty="0" smtClean="0">
                <a:latin typeface="Times New Roman" pitchFamily="18" charset="0"/>
                <a:cs typeface="Times New Roman" pitchFamily="18" charset="0"/>
              </a:rPr>
              <a:t>	  2) </a:t>
            </a:r>
            <a:r>
              <a:rPr lang="ru-RU" sz="2000" b="1" i="1" dirty="0" smtClean="0">
                <a:latin typeface="Times New Roman" pitchFamily="18" charset="0"/>
                <a:cs typeface="Times New Roman" pitchFamily="18" charset="0"/>
              </a:rPr>
              <a:t>Достоинства: </a:t>
            </a:r>
            <a:r>
              <a:rPr lang="ru-RU" sz="2000" dirty="0" smtClean="0">
                <a:latin typeface="Times New Roman" pitchFamily="18" charset="0"/>
                <a:cs typeface="Times New Roman" pitchFamily="18" charset="0"/>
              </a:rPr>
              <a:t>простота и привычность</a:t>
            </a:r>
            <a:endParaRPr lang="ru-RU" sz="2000" b="1" i="1" dirty="0" smtClean="0">
              <a:latin typeface="Times New Roman" pitchFamily="18" charset="0"/>
              <a:cs typeface="Times New Roman" pitchFamily="18" charset="0"/>
            </a:endParaRPr>
          </a:p>
          <a:p>
            <a:pPr>
              <a:buNone/>
            </a:pPr>
            <a:r>
              <a:rPr lang="ru-RU" sz="2000" dirty="0" smtClean="0">
                <a:latin typeface="Times New Roman" pitchFamily="18" charset="0"/>
                <a:cs typeface="Times New Roman" pitchFamily="18" charset="0"/>
              </a:rPr>
              <a:t>             </a:t>
            </a:r>
            <a:r>
              <a:rPr lang="ru-RU" sz="2000" b="1" i="1" dirty="0" smtClean="0">
                <a:latin typeface="Times New Roman" pitchFamily="18" charset="0"/>
                <a:cs typeface="Times New Roman" pitchFamily="18" charset="0"/>
              </a:rPr>
              <a:t>Недостатки</a:t>
            </a:r>
            <a:r>
              <a:rPr lang="ru-RU" sz="2000" b="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1.возможность подобрать пароль из-за достаточно небрежного отношения большинства пользователей к формированию пароля</a:t>
            </a:r>
          </a:p>
          <a:p>
            <a:pPr>
              <a:buNone/>
            </a:pPr>
            <a:r>
              <a:rPr lang="ru-RU" sz="2000" b="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2.существуют и свободно доступны различные утилиты подбора паролей, в том числе, специализированные для конкретных широко распространенных программных средств</a:t>
            </a:r>
          </a:p>
          <a:p>
            <a:pPr>
              <a:buNone/>
            </a:pPr>
            <a:r>
              <a:rPr lang="ru-RU" sz="2000" b="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3. пароль может быть подсмотрен или перехвачен при вводе</a:t>
            </a:r>
            <a:endParaRPr lang="ru-RU" sz="2000" b="1" dirty="0" smtClean="0">
              <a:latin typeface="Times New Roman" pitchFamily="18" charset="0"/>
              <a:cs typeface="Times New Roman" pitchFamily="18" charset="0"/>
            </a:endParaRPr>
          </a:p>
        </p:txBody>
      </p:sp>
      <p:sp>
        <p:nvSpPr>
          <p:cNvPr id="5" name="Прямоугольник 4"/>
          <p:cNvSpPr/>
          <p:nvPr/>
        </p:nvSpPr>
        <p:spPr>
          <a:xfrm>
            <a:off x="1000100" y="285728"/>
            <a:ext cx="8143900" cy="1323439"/>
          </a:xfrm>
          <a:prstGeom prst="rect">
            <a:avLst/>
          </a:prstGeom>
        </p:spPr>
        <p:txBody>
          <a:bodyPr wrap="square">
            <a:spAutoFit/>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Парольная аутентификация, ее достоинства и недостатки</a:t>
            </a:r>
            <a:endParaRPr lang="ru-RU"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690212183"/>
      </p:ext>
    </p:extLst>
  </p:cSld>
  <p:clrMapOvr>
    <a:masterClrMapping/>
  </p:clrMapOvr>
  <p:transition>
    <p:wedg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1556792"/>
            <a:ext cx="8100392" cy="4800600"/>
          </a:xfrm>
        </p:spPr>
        <p:txBody>
          <a:bodyPr>
            <a:noAutofit/>
          </a:bodyPr>
          <a:lstStyle/>
          <a:p>
            <a:pPr>
              <a:buNone/>
            </a:pPr>
            <a:r>
              <a:rPr lang="ru-RU" sz="2400" b="1"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3)</a:t>
            </a:r>
            <a:r>
              <a:rPr lang="ru-RU" sz="2400" b="1" dirty="0" smtClean="0">
                <a:latin typeface="Times New Roman" pitchFamily="18" charset="0"/>
                <a:cs typeface="Times New Roman" pitchFamily="18" charset="0"/>
              </a:rPr>
              <a:t>Биометрия</a:t>
            </a:r>
            <a:r>
              <a:rPr lang="ru-RU" sz="2400" dirty="0" smtClean="0">
                <a:latin typeface="Times New Roman" pitchFamily="18" charset="0"/>
                <a:cs typeface="Times New Roman" pitchFamily="18" charset="0"/>
              </a:rPr>
              <a:t> представляет собой совокупность автоматизированных методов идентификации и/или аутентификации людей на основе их физиологических и поведенческих характеристик. К числу физиологических характеристик принадлежат особенности </a:t>
            </a:r>
            <a:r>
              <a:rPr lang="ru-RU" sz="2400" b="1" dirty="0" smtClean="0">
                <a:latin typeface="Times New Roman" pitchFamily="18" charset="0"/>
                <a:cs typeface="Times New Roman" pitchFamily="18" charset="0"/>
              </a:rPr>
              <a:t>отпечатков пальцев</a:t>
            </a:r>
            <a:r>
              <a:rPr lang="ru-RU" sz="2400"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сетчатки</a:t>
            </a:r>
            <a:r>
              <a:rPr lang="ru-RU" sz="2400" dirty="0" smtClean="0">
                <a:latin typeface="Times New Roman" pitchFamily="18" charset="0"/>
                <a:cs typeface="Times New Roman" pitchFamily="18" charset="0"/>
              </a:rPr>
              <a:t> и </a:t>
            </a:r>
            <a:r>
              <a:rPr lang="ru-RU" sz="2400" b="1" dirty="0" smtClean="0">
                <a:latin typeface="Times New Roman" pitchFamily="18" charset="0"/>
                <a:cs typeface="Times New Roman" pitchFamily="18" charset="0"/>
              </a:rPr>
              <a:t>роговицы</a:t>
            </a:r>
            <a:r>
              <a:rPr lang="ru-RU" sz="2400" dirty="0" smtClean="0">
                <a:latin typeface="Times New Roman" pitchFamily="18" charset="0"/>
                <a:cs typeface="Times New Roman" pitchFamily="18" charset="0"/>
              </a:rPr>
              <a:t> глаз, </a:t>
            </a:r>
            <a:r>
              <a:rPr lang="ru-RU" sz="2400" b="1" dirty="0" smtClean="0">
                <a:latin typeface="Times New Roman" pitchFamily="18" charset="0"/>
                <a:cs typeface="Times New Roman" pitchFamily="18" charset="0"/>
              </a:rPr>
              <a:t>геометрия руки и лица</a:t>
            </a:r>
            <a:r>
              <a:rPr lang="ru-RU" sz="2400" dirty="0" smtClean="0">
                <a:latin typeface="Times New Roman" pitchFamily="18" charset="0"/>
                <a:cs typeface="Times New Roman" pitchFamily="18" charset="0"/>
              </a:rPr>
              <a:t> и т.п. К поведенческим характеристикам относятся </a:t>
            </a:r>
            <a:r>
              <a:rPr lang="ru-RU" sz="2400" b="1" dirty="0" smtClean="0">
                <a:latin typeface="Times New Roman" pitchFamily="18" charset="0"/>
                <a:cs typeface="Times New Roman" pitchFamily="18" charset="0"/>
              </a:rPr>
              <a:t>динамика подписи</a:t>
            </a:r>
            <a:r>
              <a:rPr lang="ru-RU" sz="2400" dirty="0" smtClean="0">
                <a:latin typeface="Times New Roman" pitchFamily="18" charset="0"/>
                <a:cs typeface="Times New Roman" pitchFamily="18" charset="0"/>
              </a:rPr>
              <a:t> (ручной), стиль </a:t>
            </a:r>
            <a:r>
              <a:rPr lang="ru-RU" sz="2400" b="1" dirty="0" smtClean="0">
                <a:latin typeface="Times New Roman" pitchFamily="18" charset="0"/>
                <a:cs typeface="Times New Roman" pitchFamily="18" charset="0"/>
              </a:rPr>
              <a:t>работы с клавиатурой</a:t>
            </a:r>
            <a:r>
              <a:rPr lang="ru-RU" sz="2400" dirty="0" smtClean="0">
                <a:latin typeface="Times New Roman" pitchFamily="18" charset="0"/>
                <a:cs typeface="Times New Roman" pitchFamily="18" charset="0"/>
              </a:rPr>
              <a:t>. На стыке физиологии и поведения находятся анализ особенностей </a:t>
            </a:r>
            <a:r>
              <a:rPr lang="ru-RU" sz="2400" b="1" dirty="0" smtClean="0">
                <a:latin typeface="Times New Roman" pitchFamily="18" charset="0"/>
                <a:cs typeface="Times New Roman" pitchFamily="18" charset="0"/>
              </a:rPr>
              <a:t>голоса</a:t>
            </a:r>
            <a:r>
              <a:rPr lang="ru-RU" sz="2400" dirty="0" smtClean="0">
                <a:latin typeface="Times New Roman" pitchFamily="18" charset="0"/>
                <a:cs typeface="Times New Roman" pitchFamily="18" charset="0"/>
              </a:rPr>
              <a:t> и </a:t>
            </a:r>
            <a:r>
              <a:rPr lang="ru-RU" sz="2400" b="1" dirty="0" smtClean="0">
                <a:latin typeface="Times New Roman" pitchFamily="18" charset="0"/>
                <a:cs typeface="Times New Roman" pitchFamily="18" charset="0"/>
              </a:rPr>
              <a:t>распознавание речи</a:t>
            </a:r>
            <a:r>
              <a:rPr lang="ru-RU"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
        <p:nvSpPr>
          <p:cNvPr id="4" name="Прямоугольник 3"/>
          <p:cNvSpPr/>
          <p:nvPr/>
        </p:nvSpPr>
        <p:spPr>
          <a:xfrm>
            <a:off x="1043608" y="0"/>
            <a:ext cx="8100392" cy="1877437"/>
          </a:xfrm>
          <a:prstGeom prst="rect">
            <a:avLst/>
          </a:prstGeom>
        </p:spPr>
        <p:txBody>
          <a:bodyPr wrap="square">
            <a:spAutoFit/>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Биометрическая   </a:t>
            </a:r>
            <a:r>
              <a:rPr lang="ru-RU"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идентификация /аутентификация</a:t>
            </a:r>
          </a:p>
          <a:p>
            <a:pPr algn="ctr"/>
            <a:endParaRPr lang="ru-RU" sz="36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96971803"/>
      </p:ext>
    </p:extLst>
  </p:cSld>
  <p:clrMapOvr>
    <a:masterClrMapping/>
  </p:clrMapOvr>
  <p:transition>
    <p:wedg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1589241"/>
            <a:ext cx="8100392" cy="5234354"/>
          </a:xfrm>
        </p:spPr>
        <p:txBody>
          <a:bodyPr>
            <a:noAutofit/>
          </a:bodyPr>
          <a:lstStyle/>
          <a:p>
            <a:r>
              <a:rPr lang="ru-RU" sz="2000" dirty="0" smtClean="0">
                <a:latin typeface="Times New Roman" pitchFamily="18" charset="0"/>
                <a:cs typeface="Times New Roman" pitchFamily="18" charset="0"/>
              </a:rPr>
              <a:t>В общем виде работа с биометрическими данными организована следующим образом. Сначала создается и поддерживается база данных характеристик потенциальных пользователей. Для этого биометрические характеристики пользователя снимаются, обрабатываются, и результат обработки (называемый </a:t>
            </a:r>
            <a:r>
              <a:rPr lang="ru-RU" sz="2000" b="1" dirty="0" smtClean="0">
                <a:latin typeface="Times New Roman" pitchFamily="18" charset="0"/>
                <a:cs typeface="Times New Roman" pitchFamily="18" charset="0"/>
              </a:rPr>
              <a:t>биометрическим шаблоном</a:t>
            </a:r>
            <a:r>
              <a:rPr lang="ru-RU" sz="2000" dirty="0" smtClean="0">
                <a:latin typeface="Times New Roman" pitchFamily="18" charset="0"/>
                <a:cs typeface="Times New Roman" pitchFamily="18" charset="0"/>
              </a:rPr>
              <a:t>) заносится в базу данных (исходные данные, такие как результат сканирования пальца или роговицы, обычно не хранятся). </a:t>
            </a:r>
          </a:p>
          <a:p>
            <a:r>
              <a:rPr lang="ru-RU" sz="2000" dirty="0" smtClean="0">
                <a:latin typeface="Times New Roman" pitchFamily="18" charset="0"/>
                <a:cs typeface="Times New Roman" pitchFamily="18" charset="0"/>
              </a:rPr>
              <a:t>В дальнейшем для идентификации (и одновременно аутентификации) пользователя процесс снятия и обработки повторяется, после чего производится поиск в базе данных шаблонов. В случае успешного поиска личность пользователя и ее подлинность считаются установленными. Для аутентификации достаточно произвести сравнение с одним биометрическим шаблоном, выбранным на основе предварительно введенных данных. </a:t>
            </a:r>
          </a:p>
        </p:txBody>
      </p:sp>
      <p:sp>
        <p:nvSpPr>
          <p:cNvPr id="4" name="Прямоугольник 3"/>
          <p:cNvSpPr/>
          <p:nvPr/>
        </p:nvSpPr>
        <p:spPr>
          <a:xfrm>
            <a:off x="1043608" y="0"/>
            <a:ext cx="8100392" cy="954107"/>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Биометрическая   идентификация/аутентификация</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911646069"/>
      </p:ext>
    </p:extLst>
  </p:cSld>
  <p:clrMapOvr>
    <a:masterClrMapping/>
  </p:clrMapOvr>
  <p:transition>
    <p:wedg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1196752"/>
            <a:ext cx="8100392" cy="5021204"/>
          </a:xfrm>
        </p:spPr>
        <p:txBody>
          <a:bodyPr>
            <a:normAutofit/>
          </a:bodyPr>
          <a:lstStyle/>
          <a:p>
            <a:pPr>
              <a:buNone/>
            </a:pPr>
            <a:r>
              <a:rPr lang="ru-RU" sz="2000" dirty="0" smtClean="0">
                <a:latin typeface="Times New Roman" pitchFamily="18" charset="0"/>
                <a:cs typeface="Times New Roman" pitchFamily="18" charset="0"/>
              </a:rPr>
              <a:t>	  </a:t>
            </a:r>
            <a:r>
              <a:rPr lang="ru-RU" sz="2000" b="1" i="1" dirty="0" smtClean="0">
                <a:latin typeface="Times New Roman" pitchFamily="18" charset="0"/>
                <a:cs typeface="Times New Roman" pitchFamily="18" charset="0"/>
              </a:rPr>
              <a:t>Достоинства: </a:t>
            </a:r>
            <a:r>
              <a:rPr lang="ru-RU" sz="2000" dirty="0" smtClean="0">
                <a:latin typeface="Times New Roman" pitchFamily="18" charset="0"/>
                <a:cs typeface="Times New Roman" pitchFamily="18" charset="0"/>
              </a:rPr>
              <a:t>пользователю гораздо удобнее предъявить себя самого, чем что-то запоминать</a:t>
            </a:r>
          </a:p>
          <a:p>
            <a:pPr>
              <a:buNone/>
            </a:pPr>
            <a:r>
              <a:rPr lang="ru-RU" sz="2000" dirty="0" smtClean="0">
                <a:latin typeface="Times New Roman" pitchFamily="18" charset="0"/>
                <a:cs typeface="Times New Roman" pitchFamily="18" charset="0"/>
              </a:rPr>
              <a:t>        </a:t>
            </a:r>
            <a:r>
              <a:rPr lang="ru-RU" sz="2000" b="1" i="1" dirty="0" smtClean="0">
                <a:latin typeface="Times New Roman" pitchFamily="18" charset="0"/>
                <a:cs typeface="Times New Roman" pitchFamily="18" charset="0"/>
              </a:rPr>
              <a:t>Недостатки:  </a:t>
            </a:r>
            <a:r>
              <a:rPr lang="ru-RU" sz="2000" dirty="0" smtClean="0">
                <a:latin typeface="Times New Roman" pitchFamily="18" charset="0"/>
                <a:cs typeface="Times New Roman" pitchFamily="18" charset="0"/>
              </a:rPr>
              <a:t>1) биометрический шаблон сравнивается не с результатом первоначальной обработки характеристик пользователя, а с тем, что пришло к месту сравнения</a:t>
            </a:r>
          </a:p>
          <a:p>
            <a:pPr>
              <a:buNone/>
            </a:pPr>
            <a:r>
              <a:rPr lang="ru-RU" sz="2000" b="1" i="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2) биометрические методы не более надежны, чем база данных шаблонов</a:t>
            </a:r>
          </a:p>
          <a:p>
            <a:pPr>
              <a:buNone/>
            </a:pPr>
            <a:r>
              <a:rPr lang="ru-RU" sz="2000" dirty="0" smtClean="0">
                <a:latin typeface="Times New Roman" pitchFamily="18" charset="0"/>
                <a:cs typeface="Times New Roman" pitchFamily="18" charset="0"/>
              </a:rPr>
              <a:t>                                     3)</a:t>
            </a:r>
            <a:r>
              <a:rPr lang="ru-RU" sz="2000" b="1" i="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следует учитывать разницу между применением биометрии на контролируемой территории, под бдительным оком охраны, и в "полевых" условиях, когда, например к устройству сканирования роговицы могут поднести муляж</a:t>
            </a:r>
          </a:p>
          <a:p>
            <a:pPr>
              <a:buNone/>
            </a:pPr>
            <a:r>
              <a:rPr lang="ru-RU" sz="2000" b="1" i="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4) биометрические данные человека меняются, так что база шаблонов нуждается в сопровождении, что создает определенные проблемы и для пользователей, и для администраторов. </a:t>
            </a:r>
          </a:p>
          <a:p>
            <a:endParaRPr lang="ru-RU" dirty="0"/>
          </a:p>
        </p:txBody>
      </p:sp>
      <p:sp>
        <p:nvSpPr>
          <p:cNvPr id="4" name="Прямоугольник 3"/>
          <p:cNvSpPr/>
          <p:nvPr/>
        </p:nvSpPr>
        <p:spPr>
          <a:xfrm>
            <a:off x="971600" y="0"/>
            <a:ext cx="8172400" cy="954107"/>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Биометрическая   идентификация/аутентификация</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32192136"/>
      </p:ext>
    </p:extLst>
  </p:cSld>
  <p:clrMapOvr>
    <a:masterClrMapping/>
  </p:clrMapOvr>
  <p:transition>
    <p:wedg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53147" y="1628800"/>
            <a:ext cx="8172400" cy="4800600"/>
          </a:xfrm>
        </p:spPr>
        <p:txBody>
          <a:bodyPr>
            <a:normAutofit/>
          </a:bodyPr>
          <a:lstStyle/>
          <a:p>
            <a:pPr>
              <a:buNone/>
            </a:pPr>
            <a:r>
              <a:rPr lang="ru-RU" sz="2400" dirty="0" smtClean="0">
                <a:latin typeface="Times New Roman" pitchFamily="18" charset="0"/>
                <a:cs typeface="Times New Roman" pitchFamily="18" charset="0"/>
              </a:rPr>
              <a:t>     Но </a:t>
            </a:r>
            <a:r>
              <a:rPr lang="ru-RU" sz="2400" b="1" dirty="0" smtClean="0">
                <a:latin typeface="Times New Roman" pitchFamily="18" charset="0"/>
                <a:cs typeface="Times New Roman" pitchFamily="18" charset="0"/>
              </a:rPr>
              <a:t>главная опасность </a:t>
            </a:r>
            <a:r>
              <a:rPr lang="ru-RU" sz="2400" dirty="0" smtClean="0">
                <a:latin typeface="Times New Roman" pitchFamily="18" charset="0"/>
                <a:cs typeface="Times New Roman" pitchFamily="18" charset="0"/>
              </a:rPr>
              <a:t>состоит в том, что любая "пробоина" для биометрии оказывается фатальной. Пароли, при всей их ненадежности, в крайнем случае можно сменить. Утерянную </a:t>
            </a:r>
            <a:r>
              <a:rPr lang="ru-RU" sz="2400" dirty="0" err="1" smtClean="0">
                <a:latin typeface="Times New Roman" pitchFamily="18" charset="0"/>
                <a:cs typeface="Times New Roman" pitchFamily="18" charset="0"/>
              </a:rPr>
              <a:t>аутентификационную</a:t>
            </a:r>
            <a:r>
              <a:rPr lang="ru-RU" sz="2400" dirty="0" smtClean="0">
                <a:latin typeface="Times New Roman" pitchFamily="18" charset="0"/>
                <a:cs typeface="Times New Roman" pitchFamily="18" charset="0"/>
              </a:rPr>
              <a:t> карту можно аннулировать и завести новую. Палец же, глаз или голос сменить нельзя. Если биометрические данные окажутся скомпрометированы, придется как минимум производить существенную модернизацию всей системы. </a:t>
            </a:r>
            <a:endParaRPr lang="ru-RU" sz="2400" dirty="0">
              <a:latin typeface="Times New Roman" pitchFamily="18" charset="0"/>
              <a:cs typeface="Times New Roman" pitchFamily="18" charset="0"/>
            </a:endParaRPr>
          </a:p>
        </p:txBody>
      </p:sp>
      <p:sp>
        <p:nvSpPr>
          <p:cNvPr id="4" name="Прямоугольник 3"/>
          <p:cNvSpPr/>
          <p:nvPr/>
        </p:nvSpPr>
        <p:spPr>
          <a:xfrm>
            <a:off x="1043608" y="0"/>
            <a:ext cx="8100392" cy="954107"/>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Биометрическая   идентификация/аутентификация</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195551178"/>
      </p:ext>
    </p:extLst>
  </p:cSld>
  <p:clrMapOvr>
    <a:masterClrMapping/>
  </p:clrMapOvr>
  <p:transition>
    <p:wedg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71600" y="620688"/>
            <a:ext cx="8028384" cy="3693319"/>
          </a:xfrm>
          <a:prstGeom prst="rect">
            <a:avLst/>
          </a:prstGeom>
        </p:spPr>
        <p:txBody>
          <a:bodyPr wrap="square">
            <a:spAutoFit/>
          </a:bodyPr>
          <a:lstStyle/>
          <a:p>
            <a:pPr algn="ctr"/>
            <a:r>
              <a:rPr lang="ru-RU" sz="39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15. 1) Понятие доступа к данным. и монитора безопасности.     </a:t>
            </a:r>
            <a:br>
              <a:rPr lang="ru-RU" sz="39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br>
            <a:r>
              <a:rPr lang="ru-RU" sz="39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2) Функции монитора безопасности. </a:t>
            </a:r>
            <a:br>
              <a:rPr lang="ru-RU" sz="39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br>
            <a:r>
              <a:rPr lang="ru-RU" sz="3900"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3) Управление доступом, ролевое управление доступом.</a:t>
            </a:r>
          </a:p>
        </p:txBody>
      </p:sp>
    </p:spTree>
    <p:extLst>
      <p:ext uri="{BB962C8B-B14F-4D97-AF65-F5344CB8AC3E}">
        <p14:creationId xmlns:p14="http://schemas.microsoft.com/office/powerpoint/2010/main" val="167753281"/>
      </p:ext>
    </p:extLst>
  </p:cSld>
  <p:clrMapOvr>
    <a:masterClrMapping/>
  </p:clrMapOvr>
  <p:transition>
    <p:wedg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1246048"/>
            <a:ext cx="8100392" cy="5594964"/>
          </a:xfrm>
        </p:spPr>
        <p:txBody>
          <a:bodyPr>
            <a:normAutofit/>
          </a:bodyPr>
          <a:lstStyle/>
          <a:p>
            <a:pPr>
              <a:buNone/>
            </a:pPr>
            <a:r>
              <a:rPr lang="en-US" sz="2200" dirty="0" smtClean="0"/>
              <a:t>	</a:t>
            </a:r>
            <a:r>
              <a:rPr lang="en-US" sz="2200"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Вопросы представления данных тесно связаны с операциями, при помощи которых эти данные обрабатываются. К числу таких операций относятся: </a:t>
            </a:r>
            <a:r>
              <a:rPr lang="ru-RU" sz="2200" i="1" dirty="0" smtClean="0">
                <a:latin typeface="Times New Roman" pitchFamily="18" charset="0"/>
                <a:cs typeface="Times New Roman" pitchFamily="18" charset="0"/>
              </a:rPr>
              <a:t>выборка, </a:t>
            </a:r>
            <a:r>
              <a:rPr lang="ru-RU" sz="2200" i="1" dirty="0" err="1" smtClean="0">
                <a:latin typeface="Times New Roman" pitchFamily="18" charset="0"/>
                <a:cs typeface="Times New Roman" pitchFamily="18" charset="0"/>
              </a:rPr>
              <a:t>изменение,включение</a:t>
            </a:r>
            <a:r>
              <a:rPr lang="ru-RU" sz="2200" dirty="0" smtClean="0">
                <a:latin typeface="Times New Roman" pitchFamily="18" charset="0"/>
                <a:cs typeface="Times New Roman" pitchFamily="18" charset="0"/>
              </a:rPr>
              <a:t> и </a:t>
            </a:r>
            <a:r>
              <a:rPr lang="ru-RU" sz="2200" i="1" dirty="0" smtClean="0">
                <a:latin typeface="Times New Roman" pitchFamily="18" charset="0"/>
                <a:cs typeface="Times New Roman" pitchFamily="18" charset="0"/>
              </a:rPr>
              <a:t>исключение</a:t>
            </a:r>
            <a:r>
              <a:rPr lang="ru-RU" sz="2200" dirty="0" smtClean="0">
                <a:latin typeface="Times New Roman" pitchFamily="18" charset="0"/>
                <a:cs typeface="Times New Roman" pitchFamily="18" charset="0"/>
              </a:rPr>
              <a:t> данных. В основе всех перечисленных операций лежит операция </a:t>
            </a:r>
            <a:r>
              <a:rPr lang="ru-RU" sz="2200" b="1" dirty="0" smtClean="0">
                <a:latin typeface="Times New Roman" pitchFamily="18" charset="0"/>
                <a:cs typeface="Times New Roman" pitchFamily="18" charset="0"/>
              </a:rPr>
              <a:t>доступа</a:t>
            </a:r>
            <a:r>
              <a:rPr lang="ru-RU" sz="2200" dirty="0" smtClean="0">
                <a:latin typeface="Times New Roman" pitchFamily="18" charset="0"/>
                <a:cs typeface="Times New Roman" pitchFamily="18" charset="0"/>
              </a:rPr>
              <a:t>, которую нельзя рассматривать независимо от способа представления. </a:t>
            </a:r>
            <a:endParaRPr lang="en-US" sz="2200" dirty="0" smtClean="0">
              <a:latin typeface="Times New Roman" pitchFamily="18" charset="0"/>
              <a:cs typeface="Times New Roman" pitchFamily="18" charset="0"/>
            </a:endParaRPr>
          </a:p>
          <a:p>
            <a:pPr>
              <a:buNone/>
            </a:pPr>
            <a:r>
              <a:rPr lang="en-US" sz="2200"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В задачах поиска предполагается, что все данные хранятся в памяти с определенной идентификацией и, говоря о доступе, имеют в виду прежде всего доступ к данным (называемым ключами), однозначно идентифицирующим связанные с ними совокупности данных. </a:t>
            </a:r>
            <a:endParaRPr lang="en-US" sz="2200" dirty="0" smtClean="0">
              <a:latin typeface="Times New Roman" pitchFamily="18" charset="0"/>
              <a:cs typeface="Times New Roman" pitchFamily="18" charset="0"/>
            </a:endParaRPr>
          </a:p>
          <a:p>
            <a:pPr>
              <a:buNone/>
            </a:pPr>
            <a:r>
              <a:rPr lang="en-US" sz="2200"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Существуют два класса методов, реализующих доступ</a:t>
            </a:r>
            <a:r>
              <a:rPr lang="en-US" sz="2200"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к</a:t>
            </a:r>
            <a:r>
              <a:rPr lang="en-US" sz="2200"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данным по ключу: </a:t>
            </a:r>
          </a:p>
          <a:p>
            <a:r>
              <a:rPr lang="ru-RU" sz="2200" dirty="0" smtClean="0">
                <a:latin typeface="Times New Roman" pitchFamily="18" charset="0"/>
                <a:cs typeface="Times New Roman" pitchFamily="18" charset="0"/>
              </a:rPr>
              <a:t>методы поиска по дереву, </a:t>
            </a:r>
          </a:p>
          <a:p>
            <a:r>
              <a:rPr lang="ru-RU" sz="2200" dirty="0" smtClean="0">
                <a:latin typeface="Times New Roman" pitchFamily="18" charset="0"/>
                <a:cs typeface="Times New Roman" pitchFamily="18" charset="0"/>
              </a:rPr>
              <a:t>методы хеширования. </a:t>
            </a:r>
          </a:p>
          <a:p>
            <a:pPr>
              <a:buNone/>
            </a:pPr>
            <a:endParaRPr lang="ru-RU" sz="2200" dirty="0"/>
          </a:p>
        </p:txBody>
      </p:sp>
      <p:sp>
        <p:nvSpPr>
          <p:cNvPr id="4" name="Прямоугольник 3"/>
          <p:cNvSpPr/>
          <p:nvPr/>
        </p:nvSpPr>
        <p:spPr>
          <a:xfrm>
            <a:off x="1043608" y="0"/>
            <a:ext cx="8100392" cy="1323439"/>
          </a:xfrm>
          <a:prstGeom prst="rect">
            <a:avLst/>
          </a:prstGeom>
        </p:spPr>
        <p:txBody>
          <a:bodyPr wrap="square">
            <a:spAutoFit/>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rPr>
              <a:t>Понятие доступа к данным и монитора безопасности</a:t>
            </a:r>
            <a:endParaRPr lang="ru-RU"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749933950"/>
      </p:ext>
    </p:extLst>
  </p:cSld>
  <p:clrMapOvr>
    <a:masterClrMapping/>
  </p:clrMapOvr>
  <p:transition>
    <p:wedg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33605" y="1181080"/>
            <a:ext cx="8100392" cy="5676920"/>
          </a:xfrm>
        </p:spPr>
        <p:txBody>
          <a:bodyPr>
            <a:normAutofit/>
          </a:bodyPr>
          <a:lstStyle/>
          <a:p>
            <a:pPr>
              <a:buNone/>
            </a:pPr>
            <a:r>
              <a:rPr lang="ru-RU" sz="2400" b="1" dirty="0" smtClean="0">
                <a:latin typeface="Times New Roman" pitchFamily="18" charset="0"/>
                <a:cs typeface="Times New Roman" pitchFamily="18" charset="0"/>
              </a:rPr>
              <a:t>	</a:t>
            </a:r>
            <a:r>
              <a:rPr lang="ru-RU" sz="2200" b="1" dirty="0" smtClean="0">
                <a:latin typeface="Times New Roman" pitchFamily="18" charset="0"/>
                <a:cs typeface="Times New Roman" pitchFamily="18" charset="0"/>
              </a:rPr>
              <a:t>Методы поиска по дереву: </a:t>
            </a:r>
          </a:p>
          <a:p>
            <a:pPr>
              <a:buNone/>
            </a:pPr>
            <a:r>
              <a:rPr lang="ru-RU" sz="2200" b="1" i="1" dirty="0" smtClean="0">
                <a:latin typeface="Times New Roman" pitchFamily="18" charset="0"/>
                <a:cs typeface="Times New Roman" pitchFamily="18" charset="0"/>
              </a:rPr>
              <a:t>	  </a:t>
            </a:r>
            <a:r>
              <a:rPr lang="ru-RU" sz="2200" b="1" i="1" u="sng" dirty="0" smtClean="0">
                <a:latin typeface="Times New Roman" pitchFamily="18" charset="0"/>
                <a:cs typeface="Times New Roman" pitchFamily="18" charset="0"/>
              </a:rPr>
              <a:t>Определение:</a:t>
            </a:r>
            <a:r>
              <a:rPr lang="ru-RU" sz="2200" i="1" dirty="0" smtClean="0">
                <a:latin typeface="Times New Roman" pitchFamily="18" charset="0"/>
                <a:cs typeface="Times New Roman" pitchFamily="18" charset="0"/>
              </a:rPr>
              <a:t> Деревом называется конечное множество, состоящее из одного или более элементов, называемых узлами, таких, что:                                  </a:t>
            </a:r>
          </a:p>
          <a:p>
            <a:pPr>
              <a:buNone/>
            </a:pPr>
            <a:r>
              <a:rPr lang="ru-RU" sz="2200" i="1" dirty="0">
                <a:latin typeface="Times New Roman" pitchFamily="18" charset="0"/>
                <a:cs typeface="Times New Roman" pitchFamily="18" charset="0"/>
              </a:rPr>
              <a:t> </a:t>
            </a:r>
            <a:r>
              <a:rPr lang="ru-RU" sz="2200" i="1" dirty="0" smtClean="0">
                <a:latin typeface="Times New Roman" pitchFamily="18" charset="0"/>
                <a:cs typeface="Times New Roman" pitchFamily="18" charset="0"/>
              </a:rPr>
              <a:t>  1)</a:t>
            </a:r>
            <a:r>
              <a:rPr lang="ru-RU" sz="2200" dirty="0" smtClean="0">
                <a:latin typeface="Times New Roman" pitchFamily="18" charset="0"/>
                <a:cs typeface="Times New Roman" pitchFamily="18" charset="0"/>
              </a:rPr>
              <a:t>между узлами имеет место отношение типа "исходный-порожденный"; </a:t>
            </a:r>
          </a:p>
          <a:p>
            <a:pPr>
              <a:buNone/>
            </a:pPr>
            <a:r>
              <a:rPr lang="ru-RU" sz="2200" dirty="0" smtClean="0">
                <a:latin typeface="Times New Roman" pitchFamily="18" charset="0"/>
                <a:cs typeface="Times New Roman" pitchFamily="18" charset="0"/>
              </a:rPr>
              <a:t>    2)есть только один узел, не имеющий исходного. Он называется корнем; </a:t>
            </a:r>
          </a:p>
          <a:p>
            <a:pPr>
              <a:buNone/>
            </a:pPr>
            <a:r>
              <a:rPr lang="ru-RU" sz="2200" dirty="0" smtClean="0">
                <a:latin typeface="Times New Roman" pitchFamily="18" charset="0"/>
                <a:cs typeface="Times New Roman" pitchFamily="18" charset="0"/>
              </a:rPr>
              <a:t>	3)все узлы за исключением корня имеют только один исходный; каждый узел может иметь несколько порожденных; </a:t>
            </a:r>
          </a:p>
          <a:p>
            <a:pPr marL="82296" indent="0">
              <a:buNone/>
            </a:pPr>
            <a:r>
              <a:rPr lang="ru-RU" sz="2200" dirty="0" smtClean="0">
                <a:latin typeface="Times New Roman" pitchFamily="18" charset="0"/>
                <a:cs typeface="Times New Roman" pitchFamily="18" charset="0"/>
              </a:rPr>
              <a:t>    4)отношение "исходный-порожденный" действует только в    одном направлении, т.е. ни один потомок некоторого узла не может стать для него предком. </a:t>
            </a:r>
          </a:p>
          <a:p>
            <a:pPr>
              <a:buNone/>
            </a:pPr>
            <a:r>
              <a:rPr lang="ru-RU" sz="2400" b="1" dirty="0" smtClean="0"/>
              <a:t> </a:t>
            </a:r>
          </a:p>
          <a:p>
            <a:endParaRPr lang="ru-RU" sz="2200" dirty="0"/>
          </a:p>
        </p:txBody>
      </p:sp>
      <p:sp>
        <p:nvSpPr>
          <p:cNvPr id="4" name="Прямоугольник 3"/>
          <p:cNvSpPr/>
          <p:nvPr/>
        </p:nvSpPr>
        <p:spPr>
          <a:xfrm>
            <a:off x="1033605" y="0"/>
            <a:ext cx="8100392" cy="954107"/>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Понятие доступа к данным и монитора безопасности</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119690280"/>
      </p:ext>
    </p:extLst>
  </p:cSld>
  <p:clrMapOvr>
    <a:masterClrMapping/>
  </p:clrMapOvr>
  <p:transition>
    <p:wedg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3450" y="1181080"/>
            <a:ext cx="8140549" cy="5676920"/>
          </a:xfrm>
        </p:spPr>
        <p:txBody>
          <a:bodyPr>
            <a:normAutofit/>
          </a:bodyPr>
          <a:lstStyle/>
          <a:p>
            <a:pPr lvl="1">
              <a:buNone/>
            </a:pPr>
            <a:r>
              <a:rPr lang="ru-RU" sz="2200" b="1" dirty="0" smtClean="0">
                <a:latin typeface="Times New Roman" pitchFamily="18" charset="0"/>
                <a:cs typeface="Times New Roman" pitchFamily="18" charset="0"/>
              </a:rPr>
              <a:t>           Методы хеширования:</a:t>
            </a:r>
            <a:r>
              <a:rPr lang="ru-RU" sz="2200" dirty="0" smtClean="0">
                <a:latin typeface="Times New Roman" pitchFamily="18" charset="0"/>
                <a:cs typeface="Times New Roman" pitchFamily="18" charset="0"/>
              </a:rPr>
              <a:t>	                                                                     Этот метод используется тогда, когда все множество ключей заранее известно и на время обработки может быть размещено в оперативной памяти. В этом случае строится специальная функция, однозначно отображающая множество ключей на множество указателей, называемая хеш-функцией (от английского "</a:t>
            </a:r>
            <a:r>
              <a:rPr lang="ru-RU" sz="2200" dirty="0" err="1" smtClean="0">
                <a:latin typeface="Times New Roman" pitchFamily="18" charset="0"/>
                <a:cs typeface="Times New Roman" pitchFamily="18" charset="0"/>
              </a:rPr>
              <a:t>to</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hash</a:t>
            </a:r>
            <a:r>
              <a:rPr lang="ru-RU" sz="2200" dirty="0" smtClean="0">
                <a:latin typeface="Times New Roman" pitchFamily="18" charset="0"/>
                <a:cs typeface="Times New Roman" pitchFamily="18" charset="0"/>
              </a:rPr>
              <a:t>" - резать, измельчать). Имея такую функцию можно вычислить адрес записи в файле по заданному ключу поиска. В общем случае ключевые данные, используемые для определения адреса записи организуются в виде таблицы, называемой хеш-таблицей. Если множество ключей заранее неизвестно или очень велико, то от идеи однозначного вычисления адреса записи по ее ключу отказываются, а хеш-функцию рассматривают просто как функцию, рассеивающую множество ключей во множество адресов. </a:t>
            </a:r>
          </a:p>
          <a:p>
            <a:pPr lvl="1">
              <a:buNone/>
            </a:pPr>
            <a:endParaRPr lang="ru-RU" sz="2200" dirty="0"/>
          </a:p>
        </p:txBody>
      </p:sp>
      <p:sp>
        <p:nvSpPr>
          <p:cNvPr id="4" name="Прямоугольник 3"/>
          <p:cNvSpPr/>
          <p:nvPr/>
        </p:nvSpPr>
        <p:spPr>
          <a:xfrm>
            <a:off x="971600" y="0"/>
            <a:ext cx="8172400" cy="954107"/>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Понятие доступа к данным и монитора безопасности</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629879776"/>
      </p:ext>
    </p:extLst>
  </p:cSld>
  <p:clrMapOvr>
    <a:masterClrMapping/>
  </p:clrMapOvr>
  <p:transition>
    <p:wedg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87070" y="1268760"/>
            <a:ext cx="8156930" cy="5465395"/>
          </a:xfrm>
        </p:spPr>
        <p:txBody>
          <a:bodyPr>
            <a:normAutofit/>
          </a:bodyPr>
          <a:lstStyle/>
          <a:p>
            <a:pPr marL="0">
              <a:buNone/>
            </a:pPr>
            <a:r>
              <a:rPr lang="ru-RU" sz="2000" dirty="0" smtClean="0"/>
              <a:t>        </a:t>
            </a:r>
            <a:r>
              <a:rPr lang="ru-RU" sz="2000" b="1" dirty="0" smtClean="0">
                <a:latin typeface="Times New Roman" pitchFamily="18" charset="0"/>
                <a:cs typeface="Times New Roman" pitchFamily="18" charset="0"/>
              </a:rPr>
              <a:t>Доверенная вычислительная база </a:t>
            </a:r>
            <a:r>
              <a:rPr lang="ru-RU" sz="2000" dirty="0" smtClean="0">
                <a:latin typeface="Times New Roman" pitchFamily="18" charset="0"/>
                <a:cs typeface="Times New Roman" pitchFamily="18" charset="0"/>
              </a:rPr>
              <a:t>- это совокупность защитных механизмов ИС (включая аппаратное и программное обеспечение), отвечающих за проведение в жизнь политики безопасности. Качество вычислительной базы определяется исключительно ее реализацией и корректностью исходных данных, которые вводит системный администратор.</a:t>
            </a:r>
          </a:p>
          <a:p>
            <a:pPr marL="0">
              <a:buNone/>
            </a:pPr>
            <a:r>
              <a:rPr lang="ru-RU" sz="2000" dirty="0" smtClean="0">
                <a:latin typeface="Times New Roman" pitchFamily="18" charset="0"/>
                <a:cs typeface="Times New Roman" pitchFamily="18" charset="0"/>
              </a:rPr>
              <a:t>        Основное назначение доверенной вычислительной базы - выполнять функции </a:t>
            </a:r>
            <a:r>
              <a:rPr lang="ru-RU" sz="2000" b="1" dirty="0" smtClean="0">
                <a:latin typeface="Times New Roman" pitchFamily="18" charset="0"/>
                <a:cs typeface="Times New Roman" pitchFamily="18" charset="0"/>
              </a:rPr>
              <a:t>монитора обращений</a:t>
            </a:r>
            <a:r>
              <a:rPr lang="ru-RU" sz="2000" dirty="0" smtClean="0">
                <a:latin typeface="Times New Roman" pitchFamily="18" charset="0"/>
                <a:cs typeface="Times New Roman" pitchFamily="18" charset="0"/>
              </a:rPr>
              <a:t>, то есть контролировать допустимость выполнения субъектами (активными сущностями ИС, действующими от имени пользователей) определенных операций над объектами (пассивными сущностями). Монитор проверяет каждое обращение пользователя к программам или данным на предмет согласованности с набором действий, допустимых для пользователя.</a:t>
            </a:r>
          </a:p>
          <a:p>
            <a:pPr marL="0">
              <a:buNone/>
            </a:pPr>
            <a:r>
              <a:rPr lang="ru-RU" sz="2000" dirty="0" smtClean="0">
                <a:latin typeface="Times New Roman" pitchFamily="18" charset="0"/>
                <a:cs typeface="Times New Roman" pitchFamily="18" charset="0"/>
              </a:rPr>
              <a:t>Реализация монитора обращений называется </a:t>
            </a:r>
            <a:r>
              <a:rPr lang="ru-RU" sz="2000" b="1" dirty="0" smtClean="0">
                <a:latin typeface="Times New Roman" pitchFamily="18" charset="0"/>
                <a:cs typeface="Times New Roman" pitchFamily="18" charset="0"/>
              </a:rPr>
              <a:t>ядром безопасности</a:t>
            </a:r>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Ядро безопасности </a:t>
            </a:r>
            <a:r>
              <a:rPr lang="ru-RU" sz="2000" dirty="0" smtClean="0">
                <a:latin typeface="Times New Roman" pitchFamily="18" charset="0"/>
                <a:cs typeface="Times New Roman" pitchFamily="18" charset="0"/>
              </a:rPr>
              <a:t>- это основа, на которой строятся все защитные механизмы. Помимо перечисленных выше свойств монитора обращений, ядро должно гарантировать собственную неизменность.</a:t>
            </a:r>
            <a:endParaRPr lang="ru-RU" sz="2000" dirty="0">
              <a:latin typeface="Times New Roman" pitchFamily="18" charset="0"/>
              <a:cs typeface="Times New Roman" pitchFamily="18" charset="0"/>
            </a:endParaRPr>
          </a:p>
        </p:txBody>
      </p:sp>
      <p:sp>
        <p:nvSpPr>
          <p:cNvPr id="4" name="Прямоугольник 3"/>
          <p:cNvSpPr/>
          <p:nvPr/>
        </p:nvSpPr>
        <p:spPr>
          <a:xfrm>
            <a:off x="971600" y="0"/>
            <a:ext cx="8172400" cy="954107"/>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Понятие доступа к данным и монитора безопасности</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640360847"/>
      </p:ext>
    </p:extLst>
  </p:cSld>
  <p:clrMapOvr>
    <a:masterClrMapping/>
  </p:clrMapOvr>
  <p:transition>
    <p:wedg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2132856"/>
            <a:ext cx="8067236" cy="3434154"/>
          </a:xfrm>
        </p:spPr>
        <p:txBody>
          <a:bodyPr>
            <a:normAutofit/>
          </a:bodyPr>
          <a:lstStyle/>
          <a:p>
            <a:pPr>
              <a:buNone/>
            </a:pPr>
            <a:r>
              <a:rPr lang="ru-RU" sz="2000" dirty="0" smtClean="0">
                <a:latin typeface="Times New Roman" pitchFamily="18" charset="0"/>
                <a:cs typeface="Times New Roman" pitchFamily="18" charset="0"/>
              </a:rPr>
              <a:t>   Монитор обращений должен обладать </a:t>
            </a:r>
            <a:r>
              <a:rPr lang="ru-RU" sz="2000" b="1" dirty="0" smtClean="0">
                <a:latin typeface="Times New Roman" pitchFamily="18" charset="0"/>
                <a:cs typeface="Times New Roman" pitchFamily="18" charset="0"/>
              </a:rPr>
              <a:t>тремя качествами</a:t>
            </a:r>
            <a:r>
              <a:rPr lang="ru-RU" sz="2000" dirty="0" smtClean="0">
                <a:latin typeface="Times New Roman" pitchFamily="18" charset="0"/>
                <a:cs typeface="Times New Roman" pitchFamily="18" charset="0"/>
              </a:rPr>
              <a:t>:</a:t>
            </a:r>
          </a:p>
          <a:p>
            <a:pPr>
              <a:buNone/>
            </a:pPr>
            <a:r>
              <a:rPr lang="ru-RU" sz="2000" i="1" dirty="0" smtClean="0">
                <a:latin typeface="Times New Roman" pitchFamily="18" charset="0"/>
                <a:cs typeface="Times New Roman" pitchFamily="18" charset="0"/>
              </a:rPr>
              <a:t>1)</a:t>
            </a:r>
            <a:r>
              <a:rPr lang="ru-RU" sz="2000" b="1" i="1" dirty="0" smtClean="0">
                <a:latin typeface="Times New Roman" pitchFamily="18" charset="0"/>
                <a:cs typeface="Times New Roman" pitchFamily="18" charset="0"/>
              </a:rPr>
              <a:t>Изолированность</a:t>
            </a:r>
            <a:r>
              <a:rPr lang="ru-RU" sz="2000" dirty="0" smtClean="0">
                <a:latin typeface="Times New Roman" pitchFamily="18" charset="0"/>
                <a:cs typeface="Times New Roman" pitchFamily="18" charset="0"/>
              </a:rPr>
              <a:t>. Необходимо предупредить возможность отслеживания работы монитора.</a:t>
            </a:r>
          </a:p>
          <a:p>
            <a:pPr>
              <a:buNone/>
            </a:pPr>
            <a:r>
              <a:rPr lang="ru-RU" sz="2000" i="1" dirty="0" smtClean="0">
                <a:latin typeface="Times New Roman" pitchFamily="18" charset="0"/>
                <a:cs typeface="Times New Roman" pitchFamily="18" charset="0"/>
              </a:rPr>
              <a:t>2)</a:t>
            </a:r>
            <a:r>
              <a:rPr lang="ru-RU" sz="2000" b="1" i="1" dirty="0" smtClean="0">
                <a:latin typeface="Times New Roman" pitchFamily="18" charset="0"/>
                <a:cs typeface="Times New Roman" pitchFamily="18" charset="0"/>
              </a:rPr>
              <a:t>Полнота</a:t>
            </a:r>
            <a:r>
              <a:rPr lang="ru-RU" sz="2000" dirty="0" smtClean="0">
                <a:latin typeface="Times New Roman" pitchFamily="18" charset="0"/>
                <a:cs typeface="Times New Roman" pitchFamily="18" charset="0"/>
              </a:rPr>
              <a:t>. Монитор должен вызываться при каждом обращении, не должно быть способов обойти его.</a:t>
            </a:r>
          </a:p>
          <a:p>
            <a:pPr>
              <a:buNone/>
            </a:pPr>
            <a:r>
              <a:rPr lang="ru-RU" sz="2000" i="1" dirty="0" smtClean="0">
                <a:latin typeface="Times New Roman" pitchFamily="18" charset="0"/>
                <a:cs typeface="Times New Roman" pitchFamily="18" charset="0"/>
              </a:rPr>
              <a:t>3)</a:t>
            </a:r>
            <a:r>
              <a:rPr lang="ru-RU" sz="2000" b="1" i="1" dirty="0" err="1" smtClean="0">
                <a:latin typeface="Times New Roman" pitchFamily="18" charset="0"/>
                <a:cs typeface="Times New Roman" pitchFamily="18" charset="0"/>
              </a:rPr>
              <a:t>Верифицируемость</a:t>
            </a:r>
            <a:r>
              <a:rPr lang="ru-RU" sz="2000" dirty="0" smtClean="0">
                <a:latin typeface="Times New Roman" pitchFamily="18" charset="0"/>
                <a:cs typeface="Times New Roman" pitchFamily="18" charset="0"/>
              </a:rPr>
              <a:t>. Монитор должен быть компактным, чтобы его можно было проанализировать и протестировать, будучи уверенным в полноте тестирования.</a:t>
            </a:r>
          </a:p>
          <a:p>
            <a:pPr marL="0">
              <a:buNone/>
            </a:pPr>
            <a:endParaRPr lang="ru-RU" sz="2000" dirty="0" smtClean="0"/>
          </a:p>
        </p:txBody>
      </p:sp>
      <p:sp>
        <p:nvSpPr>
          <p:cNvPr id="4" name="Прямоугольник 3"/>
          <p:cNvSpPr/>
          <p:nvPr/>
        </p:nvSpPr>
        <p:spPr>
          <a:xfrm>
            <a:off x="1043608" y="142852"/>
            <a:ext cx="8100392" cy="954107"/>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Понятие доступа к данным и монитора безопасности</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564505843"/>
      </p:ext>
    </p:extLst>
  </p:cSld>
  <p:clrMapOvr>
    <a:masterClrMapping/>
  </p:clrMapOvr>
  <p:transition>
    <p:wedg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0"/>
            <a:ext cx="8100392" cy="1268760"/>
          </a:xfrm>
        </p:spPr>
        <p:txBody>
          <a:bodyPr>
            <a:noAutofit/>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Функции монитора безопасности</a:t>
            </a:r>
            <a:endParaRPr lang="ru-RU"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3" name="Содержимое 2"/>
          <p:cNvSpPr>
            <a:spLocks noGrp="1"/>
          </p:cNvSpPr>
          <p:nvPr>
            <p:ph idx="1"/>
          </p:nvPr>
        </p:nvSpPr>
        <p:spPr>
          <a:xfrm>
            <a:off x="1061535" y="1772816"/>
            <a:ext cx="8072462" cy="3144982"/>
          </a:xfrm>
        </p:spPr>
        <p:txBody>
          <a:bodyPr>
            <a:normAutofit/>
          </a:bodyPr>
          <a:lstStyle/>
          <a:p>
            <a:pPr marL="0">
              <a:buNone/>
            </a:pPr>
            <a:r>
              <a:rPr lang="ru-RU" sz="2400" b="1" i="1" dirty="0" smtClean="0">
                <a:latin typeface="Times New Roman" pitchFamily="18" charset="0"/>
                <a:cs typeface="Times New Roman" pitchFamily="18" charset="0"/>
              </a:rPr>
              <a:t>     Целевая функция монитора безопасности </a:t>
            </a:r>
            <a:r>
              <a:rPr lang="ru-RU" sz="2400" dirty="0" smtClean="0">
                <a:latin typeface="Times New Roman" pitchFamily="18" charset="0"/>
                <a:cs typeface="Times New Roman" pitchFamily="18" charset="0"/>
              </a:rPr>
              <a:t>– фильтрация потоков с целью обеспечения безопасности (монитор обращений, который разрешает поток, принадлежащий только пользователям легального доступа. Разрешение потока в данном случае понимается как выполнение операции над объектом - получателем потока, а запрещение - как невыполнение)</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493037532"/>
      </p:ext>
    </p:extLst>
  </p:cSld>
  <p:clrMapOvr>
    <a:masterClrMapping/>
  </p:clrMapOvr>
  <p:transition>
    <p:wedg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42852"/>
            <a:ext cx="8100392" cy="368280"/>
          </a:xfrm>
        </p:spPr>
        <p:txBody>
          <a:bodyPr>
            <a:noAutofit/>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Управление доступом</a:t>
            </a:r>
            <a:endParaRPr lang="ru-RU"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3" name="Содержимое 2"/>
          <p:cNvSpPr>
            <a:spLocks noGrp="1"/>
          </p:cNvSpPr>
          <p:nvPr>
            <p:ph idx="1"/>
          </p:nvPr>
        </p:nvSpPr>
        <p:spPr>
          <a:xfrm>
            <a:off x="1043608" y="1196752"/>
            <a:ext cx="8100392" cy="5521816"/>
          </a:xfrm>
        </p:spPr>
        <p:txBody>
          <a:bodyPr>
            <a:normAutofit/>
          </a:bodyPr>
          <a:lstStyle/>
          <a:p>
            <a:pPr marL="0">
              <a:buNone/>
            </a:pPr>
            <a:r>
              <a:rPr lang="ru-RU" sz="2000" dirty="0" smtClean="0">
                <a:latin typeface="Times New Roman" pitchFamily="18" charset="0"/>
                <a:cs typeface="Times New Roman" pitchFamily="18" charset="0"/>
              </a:rPr>
              <a:t>     Логическое управление доступом – это основной механизм многопользовательских систем, призванный обеспечить конфиденциальность и целостность объектов и, до некоторой степени, их доступность (путем запрещения обслуживания неавторизованных пользователей). </a:t>
            </a:r>
          </a:p>
          <a:p>
            <a:pPr marL="0">
              <a:buNone/>
            </a:pPr>
            <a:r>
              <a:rPr lang="ru-RU" sz="2000" dirty="0" smtClean="0">
                <a:latin typeface="Times New Roman" pitchFamily="18" charset="0"/>
                <a:cs typeface="Times New Roman" pitchFamily="18" charset="0"/>
              </a:rPr>
              <a:t>Рассмотрим формальную постановку задачи в традиционной трактовке. Имеется совокупность субъектов и набор объектов. Задача логического управления доступом состоит в том, чтобы для каждой пары "субъект-объект" определить множество допустимых операций (зависящее, быть может, от некоторых дополнительных условий) и контролировать выполнение установленного порядка. </a:t>
            </a:r>
          </a:p>
          <a:p>
            <a:pPr marL="0">
              <a:buNone/>
            </a:pPr>
            <a:r>
              <a:rPr lang="ru-RU" sz="2000" dirty="0" smtClean="0">
                <a:latin typeface="Times New Roman" pitchFamily="18" charset="0"/>
                <a:cs typeface="Times New Roman" pitchFamily="18" charset="0"/>
              </a:rPr>
              <a:t>Отношение "субъекты-объекты" можно представить в виде </a:t>
            </a:r>
            <a:r>
              <a:rPr lang="ru-RU" sz="2000" b="1" dirty="0" smtClean="0">
                <a:latin typeface="Times New Roman" pitchFamily="18" charset="0"/>
                <a:cs typeface="Times New Roman" pitchFamily="18" charset="0"/>
              </a:rPr>
              <a:t>матрицы доступа</a:t>
            </a:r>
            <a:r>
              <a:rPr lang="ru-RU" sz="2000" dirty="0" smtClean="0">
                <a:latin typeface="Times New Roman" pitchFamily="18" charset="0"/>
                <a:cs typeface="Times New Roman" pitchFamily="18" charset="0"/>
              </a:rPr>
              <a:t>, в строках которой перечислены субъекты, в столбцах – объекты, а в клетках, расположенных на пересечении строк и столбцов, записаны дополнительные условия (например, время и место действия) и разрешенные виды доступа. </a:t>
            </a:r>
          </a:p>
          <a:p>
            <a:endParaRPr lang="ru-RU" sz="2000" dirty="0"/>
          </a:p>
        </p:txBody>
      </p:sp>
    </p:spTree>
    <p:extLst>
      <p:ext uri="{BB962C8B-B14F-4D97-AF65-F5344CB8AC3E}">
        <p14:creationId xmlns:p14="http://schemas.microsoft.com/office/powerpoint/2010/main" val="4039867880"/>
      </p:ext>
    </p:extLst>
  </p:cSld>
  <p:clrMapOvr>
    <a:masterClrMapping/>
  </p:clrMapOvr>
  <p:transition>
    <p:wedg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0100" y="3071810"/>
            <a:ext cx="8143900" cy="3643338"/>
          </a:xfrm>
        </p:spPr>
        <p:txBody>
          <a:bodyPr>
            <a:noAutofit/>
          </a:bodyPr>
          <a:lstStyle/>
          <a:p>
            <a:pPr marL="0">
              <a:buNone/>
            </a:pPr>
            <a:r>
              <a:rPr lang="ru-RU" sz="1800" dirty="0" smtClean="0">
                <a:latin typeface="Times New Roman" pitchFamily="18" charset="0"/>
                <a:cs typeface="Times New Roman" pitchFamily="18" charset="0"/>
              </a:rPr>
              <a:t>    Тема логического управления доступом – одна из сложнейших в области информационной безопасности. Дело в том, что само понятие объекта (а тем более видов доступа) меняется от сервиса к сервису. Для операционной системы к объектам относятся файлы, устройства и процессы. Применительно к файлам и устройствам обычно рассматриваются права на чтение, запись, выполнение (для программных файлов), иногда на удаление и добавление. Отдельным правом может быть возможность передачи полномочий доступа другим субъектам (так называемое право владения). Процессы можно создавать и уничтожать. Современные операционные системы могут поддерживать и другие объекты.  Для систем управления реляционными базами данных объект – это база данных, таблица, представление, хранимая процедура. К таблицам применимы операции поиска, добавления, модификации и удаления данных, у других объектов иные виды доступа. </a:t>
            </a:r>
          </a:p>
          <a:p>
            <a:endParaRPr lang="ru-RU" sz="1800" dirty="0"/>
          </a:p>
        </p:txBody>
      </p:sp>
      <p:sp>
        <p:nvSpPr>
          <p:cNvPr id="4" name="Заголовок 1"/>
          <p:cNvSpPr>
            <a:spLocks noGrp="1"/>
          </p:cNvSpPr>
          <p:nvPr>
            <p:ph type="title"/>
          </p:nvPr>
        </p:nvSpPr>
        <p:spPr>
          <a:xfrm>
            <a:off x="992268" y="0"/>
            <a:ext cx="8172400" cy="613294"/>
          </a:xfrm>
        </p:spPr>
        <p:txBody>
          <a:bodyPr>
            <a:noAutofit/>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Управление доступом</a:t>
            </a:r>
            <a:endParaRPr lang="ru-RU"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5" name="Прямоугольник 4"/>
          <p:cNvSpPr/>
          <p:nvPr/>
        </p:nvSpPr>
        <p:spPr>
          <a:xfrm>
            <a:off x="1357290" y="571480"/>
            <a:ext cx="6929486" cy="400110"/>
          </a:xfrm>
          <a:prstGeom prst="rect">
            <a:avLst/>
          </a:prstGeom>
        </p:spPr>
        <p:txBody>
          <a:bodyPr wrap="square">
            <a:spAutoFit/>
          </a:bodyPr>
          <a:lstStyle/>
          <a:p>
            <a:r>
              <a:rPr lang="ru-RU" sz="2000" dirty="0" smtClean="0">
                <a:latin typeface="Times New Roman" pitchFamily="18" charset="0"/>
                <a:cs typeface="Times New Roman" pitchFamily="18" charset="0"/>
              </a:rPr>
              <a:t>Фрагмент матрицы может выглядеть, так:</a:t>
            </a:r>
            <a:endParaRPr lang="ru-RU" sz="20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1214415" y="928670"/>
            <a:ext cx="6782830" cy="2071702"/>
          </a:xfrm>
          <a:prstGeom prst="rect">
            <a:avLst/>
          </a:prstGeom>
          <a:noFill/>
          <a:ln w="9525">
            <a:noFill/>
            <a:miter lim="800000"/>
            <a:headEnd/>
            <a:tailEnd/>
          </a:ln>
          <a:effectLst/>
        </p:spPr>
      </p:pic>
    </p:spTree>
    <p:extLst>
      <p:ext uri="{BB962C8B-B14F-4D97-AF65-F5344CB8AC3E}">
        <p14:creationId xmlns:p14="http://schemas.microsoft.com/office/powerpoint/2010/main" val="2197258897"/>
      </p:ext>
    </p:extLst>
  </p:cSld>
  <p:clrMapOvr>
    <a:masterClrMapping/>
  </p:clrMapOvr>
  <p:transition>
    <p:wedg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1538" y="571480"/>
            <a:ext cx="7862150" cy="6143668"/>
          </a:xfrm>
        </p:spPr>
        <p:txBody>
          <a:bodyPr>
            <a:normAutofit/>
          </a:bodyPr>
          <a:lstStyle/>
          <a:p>
            <a:pPr marL="0">
              <a:buNone/>
            </a:pPr>
            <a:r>
              <a:rPr lang="ru-RU" dirty="0" smtClean="0"/>
              <a:t>     </a:t>
            </a:r>
            <a:r>
              <a:rPr lang="ru-RU" sz="2000" dirty="0" smtClean="0">
                <a:latin typeface="Times New Roman" pitchFamily="18" charset="0"/>
                <a:cs typeface="Times New Roman" pitchFamily="18" charset="0"/>
              </a:rPr>
              <a:t>Разнообразие объектов и применимых к ним операций приводит к принципиальной децентрализации логического управления доступом. Каждый сервис должен сам решать, позволить ли конкретному субъекту ту или иную операцию. Следовательно, обмен данными между различными сервисами представляет особую опасность с точки зрения управления доступом, а при проектировании и реализации разнородной конфигурации необходимо позаботиться о согласованном распределении прав доступа субъектов к объектам и о минимизации числа способов экспорта/импорта данных. </a:t>
            </a:r>
          </a:p>
          <a:p>
            <a:pPr marL="0">
              <a:buNone/>
            </a:pPr>
            <a:r>
              <a:rPr lang="ru-RU" sz="2000" dirty="0" smtClean="0">
                <a:latin typeface="Times New Roman" pitchFamily="18" charset="0"/>
                <a:cs typeface="Times New Roman" pitchFamily="18" charset="0"/>
              </a:rPr>
              <a:t>        При принятии решения о предоставлении доступа обычно анализируется следующая информация: </a:t>
            </a:r>
          </a:p>
          <a:p>
            <a:pPr marL="0"/>
            <a:r>
              <a:rPr lang="ru-RU" sz="2000" dirty="0" smtClean="0">
                <a:latin typeface="Times New Roman" pitchFamily="18" charset="0"/>
                <a:cs typeface="Times New Roman" pitchFamily="18" charset="0"/>
              </a:rPr>
              <a:t>идентификатор субъекта (идентификатор пользователя, сетевой адрес компьютера и т.п.). Подобные идентификаторы являются основой </a:t>
            </a:r>
            <a:r>
              <a:rPr lang="ru-RU" sz="2000" b="1" dirty="0" smtClean="0">
                <a:latin typeface="Times New Roman" pitchFamily="18" charset="0"/>
                <a:cs typeface="Times New Roman" pitchFamily="18" charset="0"/>
              </a:rPr>
              <a:t>произвольного (или дискреционного) управления доступом</a:t>
            </a:r>
            <a:r>
              <a:rPr lang="ru-RU" sz="2000" dirty="0" smtClean="0">
                <a:latin typeface="Times New Roman" pitchFamily="18" charset="0"/>
                <a:cs typeface="Times New Roman" pitchFamily="18" charset="0"/>
              </a:rPr>
              <a:t>; </a:t>
            </a:r>
          </a:p>
          <a:p>
            <a:pPr marL="0"/>
            <a:r>
              <a:rPr lang="ru-RU" sz="2000" dirty="0" smtClean="0">
                <a:latin typeface="Times New Roman" pitchFamily="18" charset="0"/>
                <a:cs typeface="Times New Roman" pitchFamily="18" charset="0"/>
              </a:rPr>
              <a:t>атрибуты субъекта (метка безопасности, группа пользователя и т.п.). Метки безопасности – основа </a:t>
            </a:r>
            <a:r>
              <a:rPr lang="ru-RU" sz="2000" b="1" dirty="0" smtClean="0">
                <a:latin typeface="Times New Roman" pitchFamily="18" charset="0"/>
                <a:cs typeface="Times New Roman" pitchFamily="18" charset="0"/>
              </a:rPr>
              <a:t>принудительного (мандатного) управления доступом</a:t>
            </a:r>
            <a:r>
              <a:rPr lang="ru-RU" sz="2000" dirty="0" smtClean="0">
                <a:latin typeface="Times New Roman" pitchFamily="18" charset="0"/>
                <a:cs typeface="Times New Roman" pitchFamily="18" charset="0"/>
              </a:rPr>
              <a:t>. </a:t>
            </a:r>
          </a:p>
          <a:p>
            <a:pPr marL="0">
              <a:buNone/>
            </a:pPr>
            <a:endParaRPr lang="ru-RU" sz="2000" dirty="0"/>
          </a:p>
        </p:txBody>
      </p:sp>
      <p:sp>
        <p:nvSpPr>
          <p:cNvPr id="4" name="Заголовок 1"/>
          <p:cNvSpPr>
            <a:spLocks noGrp="1"/>
          </p:cNvSpPr>
          <p:nvPr>
            <p:ph type="title"/>
          </p:nvPr>
        </p:nvSpPr>
        <p:spPr>
          <a:xfrm>
            <a:off x="1043608" y="142852"/>
            <a:ext cx="8100392" cy="368280"/>
          </a:xfrm>
        </p:spPr>
        <p:txBody>
          <a:bodyPr>
            <a:noAutofit/>
          </a:bodyPr>
          <a:lstStyle/>
          <a:p>
            <a:pPr algn="ctr"/>
            <a:r>
              <a:rPr lang="ru-RU" sz="2800"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Управление доступом</a:t>
            </a:r>
            <a:endParaRPr lang="ru-RU" sz="2800"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220191968"/>
      </p:ext>
    </p:extLst>
  </p:cSld>
  <p:clrMapOvr>
    <a:masterClrMapping/>
  </p:clrMapOvr>
  <p:transition>
    <p:wedg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1538" y="571480"/>
            <a:ext cx="8072462" cy="6143668"/>
          </a:xfrm>
        </p:spPr>
        <p:txBody>
          <a:bodyPr>
            <a:normAutofit fontScale="92500" lnSpcReduction="10000"/>
          </a:bodyPr>
          <a:lstStyle/>
          <a:p>
            <a:pPr marL="0">
              <a:buNone/>
            </a:pPr>
            <a:r>
              <a:rPr lang="ru-RU" sz="2000" dirty="0" smtClean="0"/>
              <a:t>   </a:t>
            </a:r>
            <a:r>
              <a:rPr lang="ru-RU" sz="2000" b="1" i="1" dirty="0" smtClean="0">
                <a:latin typeface="Times New Roman" pitchFamily="18" charset="0"/>
                <a:cs typeface="Times New Roman" pitchFamily="18" charset="0"/>
              </a:rPr>
              <a:t>Произвольное управление доступом </a:t>
            </a:r>
            <a:r>
              <a:rPr lang="ru-RU" sz="2000" dirty="0" smtClean="0">
                <a:latin typeface="Times New Roman" pitchFamily="18" charset="0"/>
                <a:cs typeface="Times New Roman" pitchFamily="18" charset="0"/>
              </a:rPr>
              <a:t>(называемое иногда дискреционным) - это метод разграничения доступа к объектам, основанный на учете личности субъекта или группы, в которую субъект входит. Произвольность управления состоит в том, что некоторое лицо (обычно владелец объекта) может по своему усмотрению предоставлять другим субъектам или отбирать у них права доступа к объекту.</a:t>
            </a:r>
          </a:p>
          <a:p>
            <a:pPr marL="0">
              <a:buNone/>
            </a:pPr>
            <a:r>
              <a:rPr lang="ru-RU" sz="2000" dirty="0" smtClean="0">
                <a:latin typeface="Times New Roman" pitchFamily="18" charset="0"/>
                <a:cs typeface="Times New Roman" pitchFamily="18" charset="0"/>
              </a:rPr>
              <a:t>    К сожалению, у "произвольного" подхода есть ряд недостатков. </a:t>
            </a:r>
            <a:r>
              <a:rPr lang="ru-RU" sz="2000" dirty="0" err="1" smtClean="0">
                <a:latin typeface="Times New Roman" pitchFamily="18" charset="0"/>
                <a:cs typeface="Times New Roman" pitchFamily="18" charset="0"/>
              </a:rPr>
              <a:t>Рассредоточенность</a:t>
            </a:r>
            <a:r>
              <a:rPr lang="ru-RU" sz="2000" dirty="0" smtClean="0">
                <a:latin typeface="Times New Roman" pitchFamily="18" charset="0"/>
                <a:cs typeface="Times New Roman" pitchFamily="18" charset="0"/>
              </a:rPr>
              <a:t> управления доступом ведет к тому, что доверенными должны быть многие пользователи, а не только системные операторы или администраторы. Из-за рассеянности или некомпетентности сотрудника, владеющего секретной информацией, эту информацию могут узнать и все остальные пользователи. Следовательно, произвольность управления должна быть дополнена жестким контролем за реализацией избранной политики безопасности. </a:t>
            </a:r>
          </a:p>
          <a:p>
            <a:pPr marL="0">
              <a:buNone/>
            </a:pPr>
            <a:r>
              <a:rPr lang="ru-RU" sz="2000" dirty="0" smtClean="0">
                <a:latin typeface="Times New Roman" pitchFamily="18" charset="0"/>
                <a:cs typeface="Times New Roman" pitchFamily="18" charset="0"/>
              </a:rPr>
              <a:t>     Второй недостаток, который представляется основным, состоит в том, что права доступа существуют отдельно от данных. Ничто не мешает пользователю, имеющему доступ к секретной информации, записать ее в доступный всем файл или заменить полезную утилиту ее "троянским" аналогом. Подобная "</a:t>
            </a:r>
            <a:r>
              <a:rPr lang="ru-RU" sz="2000" dirty="0" err="1" smtClean="0">
                <a:latin typeface="Times New Roman" pitchFamily="18" charset="0"/>
                <a:cs typeface="Times New Roman" pitchFamily="18" charset="0"/>
              </a:rPr>
              <a:t>разделенность</a:t>
            </a:r>
            <a:r>
              <a:rPr lang="ru-RU" sz="2000" dirty="0" smtClean="0">
                <a:latin typeface="Times New Roman" pitchFamily="18" charset="0"/>
                <a:cs typeface="Times New Roman" pitchFamily="18" charset="0"/>
              </a:rPr>
              <a:t>" прав и данных существенно осложняет проведение несколькими системами согласованной политики безопасности и, главное, делает практически невозможным эффективный контроль согласованности. </a:t>
            </a:r>
          </a:p>
          <a:p>
            <a:pPr marL="0">
              <a:buNone/>
            </a:pPr>
            <a:endParaRPr lang="ru-RU" sz="2000" dirty="0"/>
          </a:p>
        </p:txBody>
      </p:sp>
      <p:sp>
        <p:nvSpPr>
          <p:cNvPr id="4" name="Заголовок 1"/>
          <p:cNvSpPr>
            <a:spLocks noGrp="1"/>
          </p:cNvSpPr>
          <p:nvPr>
            <p:ph type="title"/>
          </p:nvPr>
        </p:nvSpPr>
        <p:spPr>
          <a:xfrm>
            <a:off x="1357290" y="142852"/>
            <a:ext cx="7498080" cy="368280"/>
          </a:xfrm>
        </p:spPr>
        <p:txBody>
          <a:bodyPr>
            <a:noAutofit/>
          </a:bodyPr>
          <a:lstStyle/>
          <a:p>
            <a:pPr algn="ctr"/>
            <a:r>
              <a:rPr lang="ru-RU" sz="2800"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Управление доступом</a:t>
            </a:r>
            <a:endParaRPr lang="ru-RU" sz="2800"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295349936"/>
      </p:ext>
    </p:extLst>
  </p:cSld>
  <p:clrMapOvr>
    <a:masterClrMapping/>
  </p:clrMapOvr>
  <p:transition>
    <p:wedg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14414" y="642918"/>
            <a:ext cx="7719274" cy="6215082"/>
          </a:xfrm>
        </p:spPr>
        <p:txBody>
          <a:bodyPr>
            <a:normAutofit fontScale="62500" lnSpcReduction="20000"/>
          </a:bodyPr>
          <a:lstStyle/>
          <a:p>
            <a:pPr marL="0">
              <a:buNone/>
            </a:pPr>
            <a:r>
              <a:rPr lang="ru-RU" dirty="0" smtClean="0"/>
              <a:t>    </a:t>
            </a:r>
            <a:r>
              <a:rPr lang="ru-RU" b="1" i="1" dirty="0" smtClean="0">
                <a:latin typeface="Times New Roman" pitchFamily="18" charset="0"/>
                <a:cs typeface="Times New Roman" pitchFamily="18" charset="0"/>
              </a:rPr>
              <a:t>Принудительное (или мандатное) управление доступом </a:t>
            </a:r>
            <a:r>
              <a:rPr lang="ru-RU" dirty="0" smtClean="0">
                <a:latin typeface="Times New Roman" pitchFamily="18" charset="0"/>
                <a:cs typeface="Times New Roman" pitchFamily="18" charset="0"/>
              </a:rPr>
              <a:t>основано на сопоставлении меток безопасности субъекта и объекта.</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Субъект может читать информацию из объекта, если уровень секретности субъекта не ниже, чем у объекта, а все категории, перечисленные в метке безопасности объекта, присутствуют в метке субъекта. В таком случае говорят, что метка субъекта доминирует над меткой объекта. Смысл сформулированного правила понятен - читать можно только то, что положено.</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Субъект может записывать информацию в объект, если метка безопасности объекта доминирует над меткой субъекта. В частности, “конфиденциальный” субъект может записывать данные в секретные файлы, но не может - в несекретные (разумеется, должны также выполняться ограничения на набор категорий).</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Описанный способ управления доступом называется принудительным, поскольку он не зависит от воли субъектов (даже системных администраторов). После того, как зафиксированы метки безопасности субъектов и объектов, оказываются зафиксированными и права доступа.</a:t>
            </a:r>
            <a:endParaRPr lang="ru-RU" dirty="0">
              <a:latin typeface="Times New Roman" pitchFamily="18" charset="0"/>
              <a:cs typeface="Times New Roman" pitchFamily="18" charset="0"/>
            </a:endParaRPr>
          </a:p>
        </p:txBody>
      </p:sp>
      <p:sp>
        <p:nvSpPr>
          <p:cNvPr id="4" name="Заголовок 1"/>
          <p:cNvSpPr>
            <a:spLocks noGrp="1"/>
          </p:cNvSpPr>
          <p:nvPr>
            <p:ph type="title"/>
          </p:nvPr>
        </p:nvSpPr>
        <p:spPr>
          <a:xfrm>
            <a:off x="1357290" y="142852"/>
            <a:ext cx="7498080" cy="368280"/>
          </a:xfrm>
        </p:spPr>
        <p:txBody>
          <a:bodyPr>
            <a:noAutofit/>
          </a:bodyPr>
          <a:lstStyle/>
          <a:p>
            <a:pPr algn="ctr"/>
            <a:r>
              <a:rPr lang="ru-RU" sz="2800"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Управление доступом</a:t>
            </a:r>
            <a:endParaRPr lang="ru-RU" sz="2800"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215430932"/>
      </p:ext>
    </p:extLst>
  </p:cSld>
  <p:clrMapOvr>
    <a:masterClrMapping/>
  </p:clrMapOvr>
  <p:transition>
    <p:wedg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28" y="0"/>
            <a:ext cx="7498080" cy="439718"/>
          </a:xfrm>
        </p:spPr>
        <p:txBody>
          <a:bodyPr>
            <a:noAutofit/>
          </a:bodyPr>
          <a:lstStyle/>
          <a:p>
            <a:pPr algn="ctr"/>
            <a:r>
              <a:rPr lang="ru-RU" sz="2800"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Ролевое управление доступом</a:t>
            </a:r>
            <a:endParaRPr lang="ru-RU" sz="2800"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3" name="Содержимое 2"/>
          <p:cNvSpPr>
            <a:spLocks noGrp="1"/>
          </p:cNvSpPr>
          <p:nvPr>
            <p:ph idx="1"/>
          </p:nvPr>
        </p:nvSpPr>
        <p:spPr>
          <a:xfrm>
            <a:off x="1071538" y="4643446"/>
            <a:ext cx="8072462" cy="2071702"/>
          </a:xfrm>
        </p:spPr>
        <p:txBody>
          <a:bodyPr>
            <a:normAutofit/>
          </a:bodyPr>
          <a:lstStyle/>
          <a:p>
            <a:pPr marL="0">
              <a:buNone/>
            </a:pPr>
            <a:r>
              <a:rPr lang="ru-RU" sz="2000" dirty="0" smtClean="0"/>
              <a:t>     </a:t>
            </a:r>
            <a:endParaRPr lang="ru-RU" sz="2000" dirty="0"/>
          </a:p>
        </p:txBody>
      </p:sp>
      <p:sp>
        <p:nvSpPr>
          <p:cNvPr id="4" name="Прямоугольник 3"/>
          <p:cNvSpPr/>
          <p:nvPr/>
        </p:nvSpPr>
        <p:spPr>
          <a:xfrm>
            <a:off x="1000100" y="500042"/>
            <a:ext cx="8143900" cy="2585323"/>
          </a:xfrm>
          <a:prstGeom prst="rect">
            <a:avLst/>
          </a:prstGeom>
        </p:spPr>
        <p:txBody>
          <a:bodyPr wrap="square">
            <a:spAutoFit/>
          </a:bodyPr>
          <a:lstStyle/>
          <a:p>
            <a:r>
              <a:rPr lang="ru-RU" dirty="0" smtClean="0">
                <a:latin typeface="Times New Roman" pitchFamily="18" charset="0"/>
                <a:cs typeface="Times New Roman" pitchFamily="18" charset="0"/>
              </a:rPr>
              <a:t>      При большом количестве пользователей традиционные подсистемы управления доступом становятся крайне сложными для администрирования. Число связей в них пропорционально произведению количества пользователей на количество объектов. Необходимы решения в объектно-ориентированном стиле, способные эту сложность понизить. </a:t>
            </a:r>
          </a:p>
          <a:p>
            <a:r>
              <a:rPr lang="ru-RU" dirty="0" smtClean="0">
                <a:latin typeface="Times New Roman" pitchFamily="18" charset="0"/>
                <a:cs typeface="Times New Roman" pitchFamily="18" charset="0"/>
              </a:rPr>
              <a:t>Таким решением является </a:t>
            </a:r>
            <a:r>
              <a:rPr lang="ru-RU" b="1" dirty="0" smtClean="0">
                <a:latin typeface="Times New Roman" pitchFamily="18" charset="0"/>
                <a:cs typeface="Times New Roman" pitchFamily="18" charset="0"/>
              </a:rPr>
              <a:t>ролевое управление доступом</a:t>
            </a:r>
            <a:r>
              <a:rPr lang="ru-RU" dirty="0" smtClean="0">
                <a:latin typeface="Times New Roman" pitchFamily="18" charset="0"/>
                <a:cs typeface="Times New Roman" pitchFamily="18" charset="0"/>
              </a:rPr>
              <a:t> (РУД). Суть его в том, что между пользователями и их привилегиями появляются промежуточные сущности – роли. Для каждого пользователя одновременно могут быть активными несколько ролей, каждая из которых дает ему определенные права</a:t>
            </a:r>
            <a:endParaRPr lang="ru-RU"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2857488" y="3143248"/>
            <a:ext cx="3800475" cy="1657350"/>
          </a:xfrm>
          <a:prstGeom prst="rect">
            <a:avLst/>
          </a:prstGeom>
          <a:noFill/>
          <a:ln w="9525">
            <a:noFill/>
            <a:miter lim="800000"/>
            <a:headEnd/>
            <a:tailEnd/>
          </a:ln>
          <a:effectLst/>
        </p:spPr>
      </p:pic>
      <p:sp>
        <p:nvSpPr>
          <p:cNvPr id="7" name="Прямоугольник 6"/>
          <p:cNvSpPr/>
          <p:nvPr/>
        </p:nvSpPr>
        <p:spPr>
          <a:xfrm>
            <a:off x="1000100" y="4643446"/>
            <a:ext cx="8143900" cy="2031325"/>
          </a:xfrm>
          <a:prstGeom prst="rect">
            <a:avLst/>
          </a:prstGeom>
        </p:spPr>
        <p:txBody>
          <a:bodyPr wrap="square">
            <a:spAutoFit/>
          </a:bodyPr>
          <a:lstStyle/>
          <a:p>
            <a:r>
              <a:rPr lang="ru-RU" b="1" dirty="0" smtClean="0">
                <a:latin typeface="Times New Roman" pitchFamily="18" charset="0"/>
                <a:cs typeface="Times New Roman" pitchFamily="18" charset="0"/>
              </a:rPr>
              <a:t>Ролям приписываются пользователи и права доступа</a:t>
            </a:r>
            <a:r>
              <a:rPr lang="ru-RU" dirty="0" smtClean="0">
                <a:latin typeface="Times New Roman" pitchFamily="18" charset="0"/>
                <a:cs typeface="Times New Roman" pitchFamily="18" charset="0"/>
              </a:rPr>
              <a:t>; можно считать, что они (роли) именуют отношения "многие ко многим" между пользователями и правами. Роли могут быть приписаны многим пользователям; один пользователь может быть приписан нескольким ролям. Во время сеанса работы пользователя активизируется подмножество ролей, которым он приписан, в результате чего он становится обладателем объединения прав, приписанных активным ролям. Одновременно пользователь может открыть несколько сеансов.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315012948"/>
      </p:ext>
    </p:extLst>
  </p:cSld>
  <p:clrMapOvr>
    <a:masterClrMapping/>
  </p:clrMapOvr>
  <p:transition>
    <p:wedg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971600" y="359898"/>
            <a:ext cx="8172400" cy="5589382"/>
          </a:xfrm>
        </p:spPr>
        <p:txBody>
          <a:bodyPr>
            <a:normAutofit fontScale="90000"/>
          </a:bodyPr>
          <a:lstStyle/>
          <a:p>
            <a:pPr algn="ctr"/>
            <a:r>
              <a:rPr lang="ru-RU" b="1" cap="small" dirty="0">
                <a:latin typeface="Times New Roman" pitchFamily="18" charset="0"/>
                <a:cs typeface="Times New Roman" pitchFamily="18" charset="0"/>
              </a:rPr>
              <a:t>16</a:t>
            </a:r>
            <a:r>
              <a:rPr lang="ru-RU" b="1" cap="small" dirty="0" smtClean="0">
                <a:latin typeface="Times New Roman" pitchFamily="18" charset="0"/>
                <a:cs typeface="Times New Roman" pitchFamily="18" charset="0"/>
              </a:rPr>
              <a:t>. ПОНЯТИЯ ПРОТОКОЛИРОВАНИЯ</a:t>
            </a:r>
            <a:r>
              <a:rPr lang="ru-RU" b="1" cap="small" dirty="0">
                <a:latin typeface="Times New Roman" pitchFamily="18" charset="0"/>
                <a:cs typeface="Times New Roman" pitchFamily="18" charset="0"/>
              </a:rPr>
              <a:t>, АУДИТА, ШИФРОВАНИЯ, КОНТРОЛЯ ЦЕЛОСТНОСТИ – ФУНКЦИИ И НАЗАНАЧЕНИЕ, РОЛЬ В ОБЕСПЕЧЕНИИ ИНФОРМА- ЦИОННОЙ БЕЗОПАСНОСТИ</a:t>
            </a:r>
            <a:r>
              <a:rPr lang="ru-RU" cap="small" dirty="0">
                <a:latin typeface="Times New Roman" pitchFamily="18" charset="0"/>
                <a:cs typeface="Times New Roman" pitchFamily="18" charset="0"/>
              </a:rPr>
              <a:t/>
            </a:r>
            <a:br>
              <a:rPr lang="ru-RU" cap="small" dirty="0">
                <a:latin typeface="Times New Roman" pitchFamily="18" charset="0"/>
                <a:cs typeface="Times New Roman" pitchFamily="18" charset="0"/>
              </a:rPr>
            </a:br>
            <a:endParaRPr lang="ru-RU" cap="small" dirty="0">
              <a:latin typeface="Times New Roman" pitchFamily="18" charset="0"/>
              <a:cs typeface="Times New Roman" pitchFamily="18" charset="0"/>
            </a:endParaRPr>
          </a:p>
        </p:txBody>
      </p:sp>
    </p:spTree>
    <p:extLst>
      <p:ext uri="{BB962C8B-B14F-4D97-AF65-F5344CB8AC3E}">
        <p14:creationId xmlns:p14="http://schemas.microsoft.com/office/powerpoint/2010/main" val="1882394296"/>
      </p:ext>
    </p:extLst>
  </p:cSld>
  <p:clrMapOvr>
    <a:masterClrMapping/>
  </p:clrMapOvr>
  <p:transition>
    <p:wedg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9470" y="1308792"/>
            <a:ext cx="8072462" cy="5521246"/>
          </a:xfrm>
        </p:spPr>
        <p:txBody>
          <a:bodyPr>
            <a:normAutofit/>
          </a:bodyPr>
          <a:lstStyle/>
          <a:p>
            <a:pPr marL="0">
              <a:buNone/>
            </a:pPr>
            <a:r>
              <a:rPr lang="ru-RU" sz="2000" dirty="0" smtClean="0">
                <a:latin typeface="Times New Roman" pitchFamily="18" charset="0"/>
                <a:cs typeface="Times New Roman" pitchFamily="18" charset="0"/>
              </a:rPr>
              <a:t>    Под </a:t>
            </a:r>
            <a:r>
              <a:rPr lang="ru-RU" sz="2000" b="1" dirty="0" smtClean="0">
                <a:latin typeface="Times New Roman" pitchFamily="18" charset="0"/>
                <a:cs typeface="Times New Roman" pitchFamily="18" charset="0"/>
              </a:rPr>
              <a:t>протоколированием</a:t>
            </a:r>
            <a:r>
              <a:rPr lang="ru-RU" sz="2000" dirty="0" smtClean="0">
                <a:latin typeface="Times New Roman" pitchFamily="18" charset="0"/>
                <a:cs typeface="Times New Roman" pitchFamily="18" charset="0"/>
              </a:rPr>
              <a:t> понимается сбор и накопление информации о событиях, происходящих в информационной системе. У каждого сервиса свой набор возможных событий, но в любом случае их можно разделить на внешние (вызванные действиями других сервисов), внутренние (вызванные действиями самого сервиса) и клиентские (вызванные действиями пользователей и администраторов). </a:t>
            </a:r>
          </a:p>
          <a:p>
            <a:pPr marL="0">
              <a:buNone/>
            </a:pPr>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Аудит</a:t>
            </a:r>
            <a:r>
              <a:rPr lang="ru-RU" sz="2000" dirty="0" smtClean="0">
                <a:latin typeface="Times New Roman" pitchFamily="18" charset="0"/>
                <a:cs typeface="Times New Roman" pitchFamily="18" charset="0"/>
              </a:rPr>
              <a:t> – это анализ накопленной информации, проводимый оперативно, в реальном времени или периодически (например, раз в день). Оперативный аудит с автоматическим реагированием на выявленные нештатные ситуации называется активным. </a:t>
            </a:r>
          </a:p>
          <a:p>
            <a:pPr marL="0">
              <a:buNone/>
            </a:pPr>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Функции </a:t>
            </a:r>
            <a:r>
              <a:rPr lang="ru-RU" sz="2000" b="1" i="1" dirty="0" smtClean="0">
                <a:latin typeface="Times New Roman" pitchFamily="18" charset="0"/>
                <a:cs typeface="Times New Roman" pitchFamily="18" charset="0"/>
              </a:rPr>
              <a:t>протоколирования</a:t>
            </a:r>
            <a:r>
              <a:rPr lang="ru-RU" sz="2000" b="1" dirty="0" smtClean="0">
                <a:latin typeface="Times New Roman" pitchFamily="18" charset="0"/>
                <a:cs typeface="Times New Roman" pitchFamily="18" charset="0"/>
              </a:rPr>
              <a:t> и </a:t>
            </a:r>
            <a:r>
              <a:rPr lang="ru-RU" sz="2000" b="1" i="1" dirty="0" smtClean="0">
                <a:latin typeface="Times New Roman" pitchFamily="18" charset="0"/>
                <a:cs typeface="Times New Roman" pitchFamily="18" charset="0"/>
              </a:rPr>
              <a:t>аудита</a:t>
            </a:r>
            <a:r>
              <a:rPr lang="ru-RU" sz="2000" b="1" dirty="0" smtClean="0">
                <a:latin typeface="Times New Roman" pitchFamily="18" charset="0"/>
                <a:cs typeface="Times New Roman" pitchFamily="18" charset="0"/>
              </a:rPr>
              <a:t>:</a:t>
            </a:r>
          </a:p>
          <a:p>
            <a:pPr marL="0">
              <a:buNone/>
            </a:pPr>
            <a:r>
              <a:rPr lang="ru-RU" sz="2000" dirty="0" smtClean="0">
                <a:latin typeface="Times New Roman" pitchFamily="18" charset="0"/>
                <a:cs typeface="Times New Roman" pitchFamily="18" charset="0"/>
              </a:rPr>
              <a:t>1)обеспечение подотчетности пользователей и администраторов;</a:t>
            </a:r>
          </a:p>
          <a:p>
            <a:pPr marL="0">
              <a:buNone/>
            </a:pPr>
            <a:r>
              <a:rPr lang="ru-RU" sz="2000" dirty="0" smtClean="0">
                <a:latin typeface="Times New Roman" pitchFamily="18" charset="0"/>
                <a:cs typeface="Times New Roman" pitchFamily="18" charset="0"/>
              </a:rPr>
              <a:t>2)обеспечение возможности реконструкции последовательности событий;</a:t>
            </a:r>
          </a:p>
          <a:p>
            <a:pPr marL="0">
              <a:buNone/>
            </a:pPr>
            <a:r>
              <a:rPr lang="ru-RU" sz="2000" dirty="0" smtClean="0">
                <a:latin typeface="Times New Roman" pitchFamily="18" charset="0"/>
                <a:cs typeface="Times New Roman" pitchFamily="18" charset="0"/>
              </a:rPr>
              <a:t>3)обнаружение попыток нарушений информационной безопасности;</a:t>
            </a:r>
          </a:p>
          <a:p>
            <a:pPr marL="0">
              <a:buNone/>
            </a:pPr>
            <a:r>
              <a:rPr lang="ru-RU" sz="2000" dirty="0" smtClean="0">
                <a:latin typeface="Times New Roman" pitchFamily="18" charset="0"/>
                <a:cs typeface="Times New Roman" pitchFamily="18" charset="0"/>
              </a:rPr>
              <a:t>4)предоставление информации для выявления и анализа проблем.</a:t>
            </a:r>
            <a:endParaRPr lang="ru-RU" sz="2000" dirty="0">
              <a:latin typeface="Times New Roman" pitchFamily="18" charset="0"/>
              <a:cs typeface="Times New Roman" pitchFamily="18" charset="0"/>
            </a:endParaRPr>
          </a:p>
        </p:txBody>
      </p:sp>
      <p:sp>
        <p:nvSpPr>
          <p:cNvPr id="4" name="Прямоугольник 3"/>
          <p:cNvSpPr/>
          <p:nvPr/>
        </p:nvSpPr>
        <p:spPr>
          <a:xfrm>
            <a:off x="1043608" y="0"/>
            <a:ext cx="8100392" cy="1323439"/>
          </a:xfrm>
          <a:prstGeom prst="rect">
            <a:avLst/>
          </a:prstGeom>
        </p:spPr>
        <p:txBody>
          <a:bodyPr wrap="square">
            <a:spAutoFit/>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ПОНЯТИЕ ПРОТОКОЛИРОВАНИЯ И АУДИТА</a:t>
            </a:r>
            <a:endParaRPr lang="ru-RU"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742586965"/>
      </p:ext>
    </p:extLst>
  </p:cSld>
  <p:clrMapOvr>
    <a:masterClrMapping/>
  </p:clrMapOvr>
  <p:transition>
    <p:wedg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1538" y="692696"/>
            <a:ext cx="8072462" cy="5832648"/>
          </a:xfrm>
        </p:spPr>
        <p:txBody>
          <a:bodyPr>
            <a:normAutofit/>
          </a:bodyPr>
          <a:lstStyle/>
          <a:p>
            <a:pPr marL="0">
              <a:spcBef>
                <a:spcPts val="0"/>
              </a:spcBef>
              <a:buNone/>
            </a:pPr>
            <a:r>
              <a:rPr lang="ru-RU" sz="2200" dirty="0" smtClean="0"/>
              <a:t>      </a:t>
            </a:r>
            <a:r>
              <a:rPr lang="ru-RU" sz="2200" dirty="0" smtClean="0">
                <a:latin typeface="Times New Roman" pitchFamily="18" charset="0"/>
                <a:cs typeface="Times New Roman" pitchFamily="18" charset="0"/>
              </a:rPr>
              <a:t>При протоколировании события рекомендуется записывать, по крайней мере, следующую информацию:</a:t>
            </a:r>
          </a:p>
          <a:p>
            <a:pPr marL="0">
              <a:spcBef>
                <a:spcPts val="0"/>
              </a:spcBef>
              <a:buNone/>
            </a:pPr>
            <a:r>
              <a:rPr lang="ru-RU" sz="2200" dirty="0" smtClean="0">
                <a:latin typeface="Times New Roman" pitchFamily="18" charset="0"/>
                <a:cs typeface="Times New Roman" pitchFamily="18" charset="0"/>
              </a:rPr>
              <a:t>1)дата и время события;</a:t>
            </a:r>
          </a:p>
          <a:p>
            <a:pPr marL="0">
              <a:spcBef>
                <a:spcPts val="0"/>
              </a:spcBef>
              <a:buNone/>
            </a:pPr>
            <a:r>
              <a:rPr lang="ru-RU" sz="2200" dirty="0" smtClean="0">
                <a:latin typeface="Times New Roman" pitchFamily="18" charset="0"/>
                <a:cs typeface="Times New Roman" pitchFamily="18" charset="0"/>
              </a:rPr>
              <a:t>2)уникальный идентификатор пользователя – инициатора действия;</a:t>
            </a:r>
          </a:p>
          <a:p>
            <a:pPr marL="0">
              <a:spcBef>
                <a:spcPts val="0"/>
              </a:spcBef>
              <a:buNone/>
            </a:pPr>
            <a:r>
              <a:rPr lang="ru-RU" sz="2200" dirty="0" smtClean="0">
                <a:latin typeface="Times New Roman" pitchFamily="18" charset="0"/>
                <a:cs typeface="Times New Roman" pitchFamily="18" charset="0"/>
              </a:rPr>
              <a:t>3)тип события;</a:t>
            </a:r>
          </a:p>
          <a:p>
            <a:pPr marL="0">
              <a:spcBef>
                <a:spcPts val="0"/>
              </a:spcBef>
              <a:buNone/>
            </a:pPr>
            <a:r>
              <a:rPr lang="ru-RU" sz="2200" dirty="0" smtClean="0">
                <a:latin typeface="Times New Roman" pitchFamily="18" charset="0"/>
                <a:cs typeface="Times New Roman" pitchFamily="18" charset="0"/>
              </a:rPr>
              <a:t>4)результат действия (успех или неудача); </a:t>
            </a:r>
          </a:p>
          <a:p>
            <a:pPr marL="0">
              <a:spcBef>
                <a:spcPts val="0"/>
              </a:spcBef>
              <a:buNone/>
            </a:pPr>
            <a:r>
              <a:rPr lang="ru-RU" sz="2200" dirty="0" smtClean="0">
                <a:latin typeface="Times New Roman" pitchFamily="18" charset="0"/>
                <a:cs typeface="Times New Roman" pitchFamily="18" charset="0"/>
              </a:rPr>
              <a:t>5)источник запроса (например, имя терминала);</a:t>
            </a:r>
          </a:p>
          <a:p>
            <a:pPr marL="0">
              <a:spcBef>
                <a:spcPts val="0"/>
              </a:spcBef>
              <a:buNone/>
            </a:pPr>
            <a:r>
              <a:rPr lang="ru-RU" sz="2200" dirty="0" smtClean="0">
                <a:latin typeface="Times New Roman" pitchFamily="18" charset="0"/>
                <a:cs typeface="Times New Roman" pitchFamily="18" charset="0"/>
              </a:rPr>
              <a:t>6)имена затронутых объектов (например, открываемых или удаляемых файлов);</a:t>
            </a:r>
          </a:p>
          <a:p>
            <a:pPr marL="0">
              <a:spcBef>
                <a:spcPts val="0"/>
              </a:spcBef>
              <a:buNone/>
            </a:pPr>
            <a:r>
              <a:rPr lang="ru-RU" sz="2200" dirty="0" smtClean="0">
                <a:latin typeface="Times New Roman" pitchFamily="18" charset="0"/>
                <a:cs typeface="Times New Roman" pitchFamily="18" charset="0"/>
              </a:rPr>
              <a:t>7)описание изменений, внесенных в базы данных защиты (например, новая метка безопасности объекта).</a:t>
            </a:r>
          </a:p>
          <a:p>
            <a:pPr marL="0">
              <a:spcBef>
                <a:spcPts val="0"/>
              </a:spcBef>
              <a:buNone/>
            </a:pPr>
            <a:endParaRPr lang="ru-RU" sz="2200" dirty="0" smtClean="0">
              <a:latin typeface="Times New Roman" pitchFamily="18" charset="0"/>
              <a:cs typeface="Times New Roman" pitchFamily="18" charset="0"/>
            </a:endParaRPr>
          </a:p>
          <a:p>
            <a:pPr marL="0">
              <a:spcBef>
                <a:spcPts val="0"/>
              </a:spcBef>
              <a:buNone/>
            </a:pPr>
            <a:r>
              <a:rPr lang="ru-RU" sz="2400" dirty="0" smtClean="0">
                <a:latin typeface="Times New Roman" pitchFamily="18" charset="0"/>
                <a:cs typeface="Times New Roman" pitchFamily="18" charset="0"/>
              </a:rPr>
              <a:t>Обнаружение попыток нарушений информационной безопасности – функция </a:t>
            </a:r>
            <a:r>
              <a:rPr lang="ru-RU" sz="2400" b="1" i="1" dirty="0" smtClean="0">
                <a:latin typeface="Times New Roman" pitchFamily="18" charset="0"/>
                <a:cs typeface="Times New Roman" pitchFamily="18" charset="0"/>
              </a:rPr>
              <a:t>активного аудита</a:t>
            </a:r>
            <a:endParaRPr lang="ru-RU" sz="2200" b="1" i="1" dirty="0">
              <a:latin typeface="Times New Roman" pitchFamily="18" charset="0"/>
              <a:cs typeface="Times New Roman" pitchFamily="18" charset="0"/>
            </a:endParaRPr>
          </a:p>
        </p:txBody>
      </p:sp>
      <p:sp>
        <p:nvSpPr>
          <p:cNvPr id="4" name="Прямоугольник 3"/>
          <p:cNvSpPr/>
          <p:nvPr/>
        </p:nvSpPr>
        <p:spPr>
          <a:xfrm>
            <a:off x="1043608" y="0"/>
            <a:ext cx="8100392"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ПОНЯТИЕ ПРОТОКОЛИРОВАНИЯ И АУДИТА</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234974030"/>
      </p:ext>
    </p:extLst>
  </p:cSld>
  <p:clrMapOvr>
    <a:masterClrMapping/>
  </p:clrMapOvr>
  <p:transition>
    <p:wedg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1538" y="500042"/>
            <a:ext cx="8072462" cy="6357958"/>
          </a:xfrm>
        </p:spPr>
        <p:txBody>
          <a:bodyPr>
            <a:normAutofit lnSpcReduction="10000"/>
          </a:bodyPr>
          <a:lstStyle/>
          <a:p>
            <a:pPr marL="0">
              <a:buNone/>
            </a:pPr>
            <a:r>
              <a:rPr lang="ru-RU" sz="2000" dirty="0" smtClean="0"/>
              <a:t>       </a:t>
            </a:r>
            <a:r>
              <a:rPr lang="ru-RU" sz="2000" dirty="0" smtClean="0">
                <a:latin typeface="Times New Roman" pitchFamily="18" charset="0"/>
                <a:cs typeface="Times New Roman" pitchFamily="18" charset="0"/>
              </a:rPr>
              <a:t>Задача </a:t>
            </a:r>
            <a:r>
              <a:rPr lang="ru-RU" sz="2000" b="1" dirty="0" smtClean="0">
                <a:latin typeface="Times New Roman" pitchFamily="18" charset="0"/>
                <a:cs typeface="Times New Roman" pitchFamily="18" charset="0"/>
              </a:rPr>
              <a:t>активного аудита </a:t>
            </a:r>
            <a:r>
              <a:rPr lang="ru-RU" sz="2000" dirty="0" smtClean="0">
                <a:latin typeface="Times New Roman" pitchFamily="18" charset="0"/>
                <a:cs typeface="Times New Roman" pitchFamily="18" charset="0"/>
              </a:rPr>
              <a:t>– оперативно выявлять подозрительную активность и предоставлять средства для автоматического реагирования на нее.</a:t>
            </a:r>
          </a:p>
          <a:p>
            <a:pPr marL="0">
              <a:buNone/>
            </a:pPr>
            <a:r>
              <a:rPr lang="ru-RU" sz="2000" dirty="0" smtClean="0">
                <a:latin typeface="Times New Roman" pitchFamily="18" charset="0"/>
                <a:cs typeface="Times New Roman" pitchFamily="18" charset="0"/>
              </a:rPr>
              <a:t>     Применительно к средствам активного аудита различают </a:t>
            </a:r>
            <a:r>
              <a:rPr lang="ru-RU" sz="2000" b="1" dirty="0" smtClean="0">
                <a:latin typeface="Times New Roman" pitchFamily="18" charset="0"/>
                <a:cs typeface="Times New Roman" pitchFamily="18" charset="0"/>
              </a:rPr>
              <a:t>ошибки первого </a:t>
            </a:r>
            <a:r>
              <a:rPr lang="ru-RU" sz="2000" dirty="0" smtClean="0">
                <a:latin typeface="Times New Roman" pitchFamily="18" charset="0"/>
                <a:cs typeface="Times New Roman" pitchFamily="18" charset="0"/>
              </a:rPr>
              <a:t>и </a:t>
            </a:r>
            <a:r>
              <a:rPr lang="ru-RU" sz="2000" b="1" dirty="0" smtClean="0">
                <a:latin typeface="Times New Roman" pitchFamily="18" charset="0"/>
                <a:cs typeface="Times New Roman" pitchFamily="18" charset="0"/>
              </a:rPr>
              <a:t>второго рода</a:t>
            </a:r>
            <a:r>
              <a:rPr lang="ru-RU" sz="2000" dirty="0" smtClean="0">
                <a:latin typeface="Times New Roman" pitchFamily="18" charset="0"/>
                <a:cs typeface="Times New Roman" pitchFamily="18" charset="0"/>
              </a:rPr>
              <a:t>: пропуск атак и ложные тревоги, соответственно. Нежелательность ошибок первого рода очевидна; ошибки второго рода не менее неприятны, поскольку отвлекают администратора безопасности от действительно важных дел, косвенно способствуя пропуску атак.</a:t>
            </a:r>
          </a:p>
          <a:p>
            <a:pPr marL="0">
              <a:buNone/>
            </a:pPr>
            <a:r>
              <a:rPr lang="ru-RU" sz="2000" dirty="0" smtClean="0">
                <a:latin typeface="Times New Roman" pitchFamily="18" charset="0"/>
                <a:cs typeface="Times New Roman" pitchFamily="18" charset="0"/>
              </a:rPr>
              <a:t>    Достоинства метода активного аудита – высокая производительность, малое число ошибок второго рода, обоснованность решений. Основной недостаток – неумение обнаруживать неизвестные атаки и вариации известных атак.</a:t>
            </a:r>
          </a:p>
          <a:p>
            <a:pPr marL="0">
              <a:buNone/>
            </a:pPr>
            <a:r>
              <a:rPr lang="ru-RU" sz="2000" dirty="0" smtClean="0">
                <a:latin typeface="Times New Roman" pitchFamily="18" charset="0"/>
                <a:cs typeface="Times New Roman" pitchFamily="18" charset="0"/>
              </a:rPr>
              <a:t>    Основные достоинства статистического подхода – универсальность и обоснованность решений, потенциальная способность обнаруживать неизвестные атаки, то есть минимизация числа ошибок первого рода. Минусы заключаются в относительно высокой доле ошибок второго рода, плохой работе в случае, когда неправомерное поведение является типичным, когда типичное поведение плавно меняется от легального к неправомерному, а также в случаях, когда типичного поведения нет (как показывает статистика, таких пользователей примерно 5-10%).</a:t>
            </a:r>
          </a:p>
          <a:p>
            <a:pPr marL="0">
              <a:buNone/>
            </a:pPr>
            <a:endParaRPr lang="ru-RU" sz="2000" dirty="0" smtClean="0"/>
          </a:p>
          <a:p>
            <a:endParaRPr lang="ru-RU" dirty="0"/>
          </a:p>
        </p:txBody>
      </p:sp>
      <p:sp>
        <p:nvSpPr>
          <p:cNvPr id="4" name="Прямоугольник 3"/>
          <p:cNvSpPr/>
          <p:nvPr/>
        </p:nvSpPr>
        <p:spPr>
          <a:xfrm>
            <a:off x="1179751" y="0"/>
            <a:ext cx="7731925" cy="523220"/>
          </a:xfrm>
          <a:prstGeom prst="rect">
            <a:avLst/>
          </a:prstGeom>
        </p:spPr>
        <p:txBody>
          <a:bodyPr wrap="non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ПОНЯТИЕ ПРОТОКОЛИРОВАНИЯ И АУДИТА</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662542821"/>
      </p:ext>
    </p:extLst>
  </p:cSld>
  <p:clrMapOvr>
    <a:masterClrMapping/>
  </p:clrMapOvr>
  <p:transition>
    <p:wedge/>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1844824"/>
            <a:ext cx="8072462" cy="3937070"/>
          </a:xfrm>
        </p:spPr>
        <p:txBody>
          <a:bodyPr>
            <a:normAutofit/>
          </a:bodyPr>
          <a:lstStyle/>
          <a:p>
            <a:pPr marL="0">
              <a:buNone/>
            </a:pPr>
            <a:r>
              <a:rPr lang="ru-RU" sz="2200" b="1" i="1" dirty="0" smtClean="0">
                <a:latin typeface="Times New Roman" pitchFamily="18" charset="0"/>
                <a:cs typeface="Times New Roman" pitchFamily="18" charset="0"/>
              </a:rPr>
              <a:t>Роль протоколирования и аудита</a:t>
            </a:r>
            <a:r>
              <a:rPr lang="ru-RU" sz="2200" b="1"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заключается в обеспечении подотчетности являющейся в первую очередь </a:t>
            </a:r>
            <a:r>
              <a:rPr lang="ru-RU" sz="2200" i="1" dirty="0" smtClean="0">
                <a:latin typeface="Times New Roman" pitchFamily="18" charset="0"/>
                <a:cs typeface="Times New Roman" pitchFamily="18" charset="0"/>
              </a:rPr>
              <a:t>сдерживающим средством</a:t>
            </a:r>
            <a:r>
              <a:rPr lang="ru-RU" sz="2200" dirty="0" smtClean="0">
                <a:latin typeface="Times New Roman" pitchFamily="18" charset="0"/>
                <a:cs typeface="Times New Roman" pitchFamily="18" charset="0"/>
              </a:rPr>
              <a:t>. Если пользователи и администраторы знают, что все их действия фиксируются, они, возможно, воздержатся от незаконных операций. Очевидно, если есть основания подозревать какого-либо пользователя в нечестности, можно регистрировать все его действия, вплоть до каждого нажатия клавиши. При этом обеспечивается не только возможность расследования случаев нарушения режима безопасности, но и откат некорректных изменений (если в протоколе присутствуют данные до и после модификации).</a:t>
            </a:r>
            <a:endParaRPr lang="ru-RU" sz="2200" dirty="0">
              <a:latin typeface="Times New Roman" pitchFamily="18" charset="0"/>
              <a:cs typeface="Times New Roman" pitchFamily="18" charset="0"/>
            </a:endParaRPr>
          </a:p>
        </p:txBody>
      </p:sp>
      <p:sp>
        <p:nvSpPr>
          <p:cNvPr id="3073" name="Rectangle 1"/>
          <p:cNvSpPr>
            <a:spLocks noChangeArrowheads="1"/>
          </p:cNvSpPr>
          <p:nvPr/>
        </p:nvSpPr>
        <p:spPr bwMode="auto">
          <a:xfrm>
            <a:off x="1043608" y="0"/>
            <a:ext cx="8100392"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tab pos="228600" algn="l"/>
                <a:tab pos="274638" algn="l"/>
              </a:tabLst>
            </a:pP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ea typeface="Times New Roman" pitchFamily="18" charset="0"/>
                <a:cs typeface="Times New Roman" pitchFamily="18" charset="0"/>
              </a:rPr>
              <a:t>Р</a:t>
            </a:r>
            <a:r>
              <a:rPr kumimoji="0" lang="ru-RU" sz="4000" b="1" i="0" u="none" strike="noStrike" normalizeH="0" baseline="0"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ea typeface="Times New Roman" pitchFamily="18" charset="0"/>
                <a:cs typeface="Times New Roman" pitchFamily="18" charset="0"/>
              </a:rPr>
              <a:t>оль протоколирования и аудита в обеспечении ИБ</a:t>
            </a:r>
            <a:endParaRPr kumimoji="0" lang="ru-RU" sz="4000" b="1" i="0" u="none" strike="noStrike" normalizeH="0" baseline="0"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728844913"/>
      </p:ext>
    </p:extLst>
  </p:cSld>
  <p:clrMapOvr>
    <a:masterClrMapping/>
  </p:clrMapOvr>
  <p:transition>
    <p:wedg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1538" y="707886"/>
            <a:ext cx="8072462" cy="6150114"/>
          </a:xfrm>
        </p:spPr>
        <p:txBody>
          <a:bodyPr>
            <a:normAutofit lnSpcReduction="10000"/>
          </a:bodyPr>
          <a:lstStyle/>
          <a:p>
            <a:pPr marL="0">
              <a:buNone/>
            </a:pPr>
            <a:r>
              <a:rPr lang="ru-RU" sz="2000" b="1" dirty="0" smtClean="0"/>
              <a:t>  </a:t>
            </a:r>
            <a:r>
              <a:rPr lang="ru-RU" sz="2000" b="1" dirty="0" smtClean="0">
                <a:latin typeface="Times New Roman" pitchFamily="18" charset="0"/>
                <a:cs typeface="Times New Roman" pitchFamily="18" charset="0"/>
              </a:rPr>
              <a:t>Шифрованием</a:t>
            </a:r>
            <a:r>
              <a:rPr lang="ru-RU" sz="2000" dirty="0" smtClean="0">
                <a:latin typeface="Times New Roman" pitchFamily="18" charset="0"/>
                <a:cs typeface="Times New Roman" pitchFamily="18" charset="0"/>
              </a:rPr>
              <a:t> называют преобразование элементов информации с помощью математической функции, после которого восстановление исходной информации становится исключительно трудным для всех, кроме лица, которому предназначается информация. Основой этого процесса является математическое значение, которое называют </a:t>
            </a:r>
            <a:r>
              <a:rPr lang="ru-RU" sz="2000" i="1" dirty="0" smtClean="0">
                <a:latin typeface="Times New Roman" pitchFamily="18" charset="0"/>
                <a:cs typeface="Times New Roman" pitchFamily="18" charset="0"/>
              </a:rPr>
              <a:t>ключом</a:t>
            </a:r>
            <a:r>
              <a:rPr lang="ru-RU" sz="2000" dirty="0" smtClean="0">
                <a:latin typeface="Times New Roman" pitchFamily="18" charset="0"/>
                <a:cs typeface="Times New Roman" pitchFamily="18" charset="0"/>
              </a:rPr>
              <a:t>, используемое функцией для однозначного сложного преобразования информации.</a:t>
            </a:r>
            <a:r>
              <a:rPr lang="ru-RU" sz="2000" b="1" dirty="0" smtClean="0">
                <a:latin typeface="Times New Roman" pitchFamily="18" charset="0"/>
                <a:cs typeface="Times New Roman" pitchFamily="18" charset="0"/>
              </a:rPr>
              <a:t>     </a:t>
            </a:r>
          </a:p>
          <a:p>
            <a:pPr marL="0">
              <a:buNone/>
            </a:pPr>
            <a:r>
              <a:rPr lang="ru-RU" sz="2000" b="1" dirty="0" smtClean="0">
                <a:latin typeface="Times New Roman" pitchFamily="18" charset="0"/>
                <a:cs typeface="Times New Roman" pitchFamily="18" charset="0"/>
              </a:rPr>
              <a:t>  Шифрование</a:t>
            </a:r>
            <a:r>
              <a:rPr lang="ru-RU" sz="2000" dirty="0" smtClean="0">
                <a:latin typeface="Times New Roman" pitchFamily="18" charset="0"/>
                <a:cs typeface="Times New Roman" pitchFamily="18" charset="0"/>
              </a:rPr>
              <a:t> – наиболее мощное средство обеспечения конфиденциальности. Во многих отношениях оно занимает центральное место среди программно-технических регуляторов безопасности, являясь основой реализации многих из них, и в то же время последним защитным рубежом. Например, для портативных компьютеров только шифрование позволяет обеспечить конфиденциальность данных даже в случае кражи.</a:t>
            </a:r>
          </a:p>
          <a:p>
            <a:pPr marL="0">
              <a:buNone/>
            </a:pPr>
            <a:r>
              <a:rPr lang="ru-RU" sz="2000" dirty="0" smtClean="0">
                <a:latin typeface="Times New Roman" pitchFamily="18" charset="0"/>
                <a:cs typeface="Times New Roman" pitchFamily="18" charset="0"/>
              </a:rPr>
              <a:t>     В большинстве случаев и </a:t>
            </a:r>
            <a:r>
              <a:rPr lang="ru-RU" sz="2000" b="1" dirty="0" smtClean="0">
                <a:latin typeface="Times New Roman" pitchFamily="18" charset="0"/>
                <a:cs typeface="Times New Roman" pitchFamily="18" charset="0"/>
              </a:rPr>
              <a:t>шифрование</a:t>
            </a:r>
            <a:r>
              <a:rPr lang="ru-RU" sz="2000" dirty="0" smtClean="0">
                <a:latin typeface="Times New Roman" pitchFamily="18" charset="0"/>
                <a:cs typeface="Times New Roman" pitchFamily="18" charset="0"/>
              </a:rPr>
              <a:t>, и </a:t>
            </a:r>
            <a:r>
              <a:rPr lang="ru-RU" sz="2000" b="1" dirty="0" smtClean="0">
                <a:latin typeface="Times New Roman" pitchFamily="18" charset="0"/>
                <a:cs typeface="Times New Roman" pitchFamily="18" charset="0"/>
              </a:rPr>
              <a:t>контроль целостности</a:t>
            </a:r>
            <a:r>
              <a:rPr lang="ru-RU" sz="2000" dirty="0" smtClean="0">
                <a:latin typeface="Times New Roman" pitchFamily="18" charset="0"/>
                <a:cs typeface="Times New Roman" pitchFamily="18" charset="0"/>
              </a:rPr>
              <a:t> играют глубоко инфраструктурную роль, оставаясь прозрачными и для приложений, и для пользователей. Типичное место этих сервисов безопасности – на сетевом и транспортном уровнях реализации стека сетевых протоколов.</a:t>
            </a:r>
          </a:p>
          <a:p>
            <a:pPr marL="0">
              <a:buNone/>
            </a:pPr>
            <a:r>
              <a:rPr lang="ru-RU" sz="2000" dirty="0" smtClean="0">
                <a:latin typeface="Times New Roman" pitchFamily="18" charset="0"/>
                <a:cs typeface="Times New Roman" pitchFamily="18" charset="0"/>
              </a:rPr>
              <a:t>    Различают два основных метода шифрования: </a:t>
            </a:r>
            <a:r>
              <a:rPr lang="ru-RU" sz="2000" i="1" dirty="0" smtClean="0">
                <a:latin typeface="Times New Roman" pitchFamily="18" charset="0"/>
                <a:cs typeface="Times New Roman" pitchFamily="18" charset="0"/>
              </a:rPr>
              <a:t>симметричный</a:t>
            </a:r>
            <a:r>
              <a:rPr lang="ru-RU" sz="2000" dirty="0" smtClean="0">
                <a:latin typeface="Times New Roman" pitchFamily="18" charset="0"/>
                <a:cs typeface="Times New Roman" pitchFamily="18" charset="0"/>
              </a:rPr>
              <a:t> и </a:t>
            </a:r>
            <a:r>
              <a:rPr lang="ru-RU" sz="2000" i="1" dirty="0" smtClean="0">
                <a:latin typeface="Times New Roman" pitchFamily="18" charset="0"/>
                <a:cs typeface="Times New Roman" pitchFamily="18" charset="0"/>
              </a:rPr>
              <a:t>асимметричный</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
        <p:nvSpPr>
          <p:cNvPr id="5" name="Прямоугольник 4"/>
          <p:cNvSpPr/>
          <p:nvPr/>
        </p:nvSpPr>
        <p:spPr>
          <a:xfrm>
            <a:off x="1074942" y="0"/>
            <a:ext cx="8100392" cy="707886"/>
          </a:xfrm>
          <a:prstGeom prst="rect">
            <a:avLst/>
          </a:prstGeom>
        </p:spPr>
        <p:txBody>
          <a:bodyPr wrap="square">
            <a:spAutoFit/>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rPr>
              <a:t>ПОНЯТИЕ ШИФРОВАНИЯ</a:t>
            </a:r>
            <a:endParaRPr lang="ru-RU"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554422660"/>
      </p:ext>
    </p:extLst>
  </p:cSld>
  <p:clrMapOvr>
    <a:masterClrMapping/>
  </p:clrMapOvr>
  <p:transition>
    <p:wedg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1538" y="428604"/>
            <a:ext cx="8072462" cy="2786082"/>
          </a:xfrm>
        </p:spPr>
        <p:txBody>
          <a:bodyPr>
            <a:normAutofit/>
          </a:bodyPr>
          <a:lstStyle/>
          <a:p>
            <a:pPr marL="0">
              <a:buNone/>
            </a:pPr>
            <a:r>
              <a:rPr lang="ru-RU" sz="2200" dirty="0" smtClean="0">
                <a:latin typeface="Times New Roman" pitchFamily="18" charset="0"/>
                <a:cs typeface="Times New Roman" pitchFamily="18" charset="0"/>
              </a:rPr>
              <a:t>     В симметрическом методе один и тот же ключ (хранящийся в секрете) используется и для </a:t>
            </a:r>
            <a:r>
              <a:rPr lang="ru-RU" sz="2200" dirty="0" err="1" smtClean="0">
                <a:latin typeface="Times New Roman" pitchFamily="18" charset="0"/>
                <a:cs typeface="Times New Roman" pitchFamily="18" charset="0"/>
              </a:rPr>
              <a:t>зашифрования</a:t>
            </a:r>
            <a:r>
              <a:rPr lang="ru-RU" sz="2200" dirty="0" smtClean="0">
                <a:latin typeface="Times New Roman" pitchFamily="18" charset="0"/>
                <a:cs typeface="Times New Roman" pitchFamily="18" charset="0"/>
              </a:rPr>
              <a:t>, и для </a:t>
            </a:r>
            <a:r>
              <a:rPr lang="ru-RU" sz="2200" dirty="0" err="1" smtClean="0">
                <a:latin typeface="Times New Roman" pitchFamily="18" charset="0"/>
                <a:cs typeface="Times New Roman" pitchFamily="18" charset="0"/>
              </a:rPr>
              <a:t>расшифрования</a:t>
            </a:r>
            <a:r>
              <a:rPr lang="ru-RU" sz="2200" dirty="0" smtClean="0">
                <a:latin typeface="Times New Roman" pitchFamily="18" charset="0"/>
                <a:cs typeface="Times New Roman" pitchFamily="18" charset="0"/>
              </a:rPr>
              <a:t> данных. Разработаны весьма эффективные (быстрые и надежные) методы симметричного шифрования. Существует и национальный стандарт на подобные методы – ГОСТ 28147-89 "Системы обработки информации. Защита криптографическая. Алгоритм криптографического преобразования".</a:t>
            </a:r>
            <a:endParaRPr lang="ru-RU" sz="2200" dirty="0">
              <a:latin typeface="Times New Roman" pitchFamily="18" charset="0"/>
              <a:cs typeface="Times New Roman" pitchFamily="18" charset="0"/>
            </a:endParaRPr>
          </a:p>
        </p:txBody>
      </p:sp>
      <p:sp>
        <p:nvSpPr>
          <p:cNvPr id="4" name="Прямоугольник 3"/>
          <p:cNvSpPr/>
          <p:nvPr/>
        </p:nvSpPr>
        <p:spPr>
          <a:xfrm>
            <a:off x="1043608" y="0"/>
            <a:ext cx="8100392" cy="461665"/>
          </a:xfrm>
          <a:prstGeom prst="rect">
            <a:avLst/>
          </a:prstGeom>
        </p:spPr>
        <p:txBody>
          <a:bodyPr wrap="square">
            <a:spAutoFit/>
          </a:bodyPr>
          <a:lstStyle/>
          <a:p>
            <a:pPr algn="ctr"/>
            <a:r>
              <a:rPr lang="ru-RU"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rPr>
              <a:t>ПОНЯТИЕ ШИФРОВАНИЯ</a:t>
            </a:r>
            <a:endParaRPr lang="ru-RU" sz="24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pic>
        <p:nvPicPr>
          <p:cNvPr id="39938" name="Рисунок 1" descr="C:\Documents and Settings\Администратор\Рабочий стол\11-1.gif"/>
          <p:cNvPicPr>
            <a:picLocks noChangeAspect="1" noChangeArrowheads="1"/>
          </p:cNvPicPr>
          <p:nvPr/>
        </p:nvPicPr>
        <p:blipFill>
          <a:blip r:embed="rId2" cstate="print"/>
          <a:srcRect/>
          <a:stretch>
            <a:fillRect/>
          </a:stretch>
        </p:blipFill>
        <p:spPr bwMode="auto">
          <a:xfrm>
            <a:off x="2714612" y="3214686"/>
            <a:ext cx="3988966" cy="2500330"/>
          </a:xfrm>
          <a:prstGeom prst="rect">
            <a:avLst/>
          </a:prstGeom>
          <a:noFill/>
          <a:ln w="9525">
            <a:noFill/>
            <a:miter lim="800000"/>
            <a:headEnd/>
            <a:tailEnd/>
          </a:ln>
        </p:spPr>
      </p:pic>
    </p:spTree>
    <p:extLst>
      <p:ext uri="{BB962C8B-B14F-4D97-AF65-F5344CB8AC3E}">
        <p14:creationId xmlns:p14="http://schemas.microsoft.com/office/powerpoint/2010/main" val="926180138"/>
      </p:ext>
    </p:extLst>
  </p:cSld>
  <p:clrMapOvr>
    <a:masterClrMapping/>
  </p:clrMapOvr>
  <p:transition>
    <p:wedg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764704"/>
            <a:ext cx="8143900" cy="3432444"/>
          </a:xfrm>
        </p:spPr>
        <p:txBody>
          <a:bodyPr>
            <a:normAutofit/>
          </a:bodyPr>
          <a:lstStyle/>
          <a:p>
            <a:pPr marL="0">
              <a:buNone/>
            </a:pPr>
            <a:r>
              <a:rPr lang="ru-RU" sz="2400" dirty="0" smtClean="0">
                <a:latin typeface="Times New Roman" pitchFamily="18" charset="0"/>
                <a:cs typeface="Times New Roman" pitchFamily="18" charset="0"/>
              </a:rPr>
              <a:t>        </a:t>
            </a:r>
            <a:r>
              <a:rPr lang="ru-RU" sz="2200" i="1" dirty="0" smtClean="0">
                <a:latin typeface="Times New Roman" pitchFamily="18" charset="0"/>
                <a:cs typeface="Times New Roman" pitchFamily="18" charset="0"/>
              </a:rPr>
              <a:t>Основным недостатком </a:t>
            </a:r>
            <a:r>
              <a:rPr lang="ru-RU" sz="2200" b="1" i="1" dirty="0" smtClean="0">
                <a:latin typeface="Times New Roman" pitchFamily="18" charset="0"/>
                <a:cs typeface="Times New Roman" pitchFamily="18" charset="0"/>
              </a:rPr>
              <a:t>симметричного шифрования </a:t>
            </a:r>
            <a:r>
              <a:rPr lang="ru-RU" sz="2200" dirty="0" smtClean="0">
                <a:latin typeface="Times New Roman" pitchFamily="18" charset="0"/>
                <a:cs typeface="Times New Roman" pitchFamily="18" charset="0"/>
              </a:rPr>
              <a:t>является то, что секретный ключ должен быть известен и отправителю, и получателю. С одной стороны, это создает новую проблему распространения ключей. С другой стороны, получатель на основании наличия зашифрованного и расшифрованного сообщения не может доказать, что он получил это сообщение от конкретного отправителя, поскольку такое же сообщение он мог сгенерировать самостоятельно.</a:t>
            </a:r>
            <a:endParaRPr lang="ru-RU" sz="2200" dirty="0">
              <a:latin typeface="Times New Roman" pitchFamily="18" charset="0"/>
              <a:cs typeface="Times New Roman" pitchFamily="18" charset="0"/>
            </a:endParaRPr>
          </a:p>
        </p:txBody>
      </p:sp>
      <p:sp>
        <p:nvSpPr>
          <p:cNvPr id="4" name="Прямоугольник 3"/>
          <p:cNvSpPr/>
          <p:nvPr/>
        </p:nvSpPr>
        <p:spPr>
          <a:xfrm>
            <a:off x="1043608" y="0"/>
            <a:ext cx="8100392" cy="461665"/>
          </a:xfrm>
          <a:prstGeom prst="rect">
            <a:avLst/>
          </a:prstGeom>
        </p:spPr>
        <p:txBody>
          <a:bodyPr wrap="square">
            <a:spAutoFit/>
          </a:bodyPr>
          <a:lstStyle/>
          <a:p>
            <a:pPr algn="ctr"/>
            <a:r>
              <a:rPr lang="ru-RU"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rPr>
              <a:t>ПОНЯТИЕ ШИФРОВАНИЯ</a:t>
            </a:r>
            <a:endParaRPr lang="ru-RU" sz="24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749806897"/>
      </p:ext>
    </p:extLst>
  </p:cSld>
  <p:clrMapOvr>
    <a:masterClrMapping/>
  </p:clrMapOvr>
  <p:transition>
    <p:wedg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1538" y="428604"/>
            <a:ext cx="8072462" cy="2786082"/>
          </a:xfrm>
        </p:spPr>
        <p:txBody>
          <a:bodyPr>
            <a:normAutofit/>
          </a:bodyPr>
          <a:lstStyle/>
          <a:p>
            <a:pPr marL="0">
              <a:buNone/>
            </a:pPr>
            <a:r>
              <a:rPr lang="ru-RU" sz="2200" dirty="0" smtClean="0">
                <a:latin typeface="Times New Roman" pitchFamily="18" charset="0"/>
                <a:cs typeface="Times New Roman" pitchFamily="18" charset="0"/>
              </a:rPr>
              <a:t>     В </a:t>
            </a:r>
            <a:r>
              <a:rPr lang="ru-RU" sz="2200" b="1" dirty="0" smtClean="0">
                <a:latin typeface="Times New Roman" pitchFamily="18" charset="0"/>
                <a:cs typeface="Times New Roman" pitchFamily="18" charset="0"/>
              </a:rPr>
              <a:t>асимметричных методах </a:t>
            </a:r>
            <a:r>
              <a:rPr lang="ru-RU" sz="2200" dirty="0" smtClean="0">
                <a:latin typeface="Times New Roman" pitchFamily="18" charset="0"/>
                <a:cs typeface="Times New Roman" pitchFamily="18" charset="0"/>
              </a:rPr>
              <a:t>используются два ключа. Один из них, несекретный (он может публиковаться вместе с другими открытыми сведениями о пользователе), применяется для шифрования, другой (секретный, известный только получателю) – для </a:t>
            </a:r>
            <a:r>
              <a:rPr lang="ru-RU" sz="2200" dirty="0" err="1" smtClean="0">
                <a:latin typeface="Times New Roman" pitchFamily="18" charset="0"/>
                <a:cs typeface="Times New Roman" pitchFamily="18" charset="0"/>
              </a:rPr>
              <a:t>расшифрования</a:t>
            </a:r>
            <a:r>
              <a:rPr lang="ru-RU" sz="2200" dirty="0" smtClean="0">
                <a:latin typeface="Times New Roman" pitchFamily="18" charset="0"/>
                <a:cs typeface="Times New Roman" pitchFamily="18" charset="0"/>
              </a:rPr>
              <a:t>. Самым популярным из асимметричных является метод RSA (</a:t>
            </a:r>
            <a:r>
              <a:rPr lang="ru-RU" sz="2200" dirty="0" err="1" smtClean="0">
                <a:latin typeface="Times New Roman" pitchFamily="18" charset="0"/>
                <a:cs typeface="Times New Roman" pitchFamily="18" charset="0"/>
              </a:rPr>
              <a:t>Райвест</a:t>
            </a:r>
            <a:r>
              <a:rPr lang="ru-RU" sz="2200" dirty="0" smtClean="0">
                <a:latin typeface="Times New Roman" pitchFamily="18" charset="0"/>
                <a:cs typeface="Times New Roman" pitchFamily="18" charset="0"/>
              </a:rPr>
              <a:t>, Шамир, </a:t>
            </a:r>
            <a:r>
              <a:rPr lang="ru-RU" sz="2200" dirty="0" err="1" smtClean="0">
                <a:latin typeface="Times New Roman" pitchFamily="18" charset="0"/>
                <a:cs typeface="Times New Roman" pitchFamily="18" charset="0"/>
              </a:rPr>
              <a:t>Адлеман</a:t>
            </a:r>
            <a:r>
              <a:rPr lang="ru-RU" sz="2200" dirty="0" smtClean="0">
                <a:latin typeface="Times New Roman" pitchFamily="18" charset="0"/>
                <a:cs typeface="Times New Roman" pitchFamily="18" charset="0"/>
              </a:rPr>
              <a:t>), основанный на операциях с большими (скажем, 100-значными) простыми числами и их произведениями.</a:t>
            </a:r>
            <a:endParaRPr lang="ru-RU" sz="2200" dirty="0">
              <a:latin typeface="Times New Roman" pitchFamily="18" charset="0"/>
              <a:cs typeface="Times New Roman" pitchFamily="18" charset="0"/>
            </a:endParaRPr>
          </a:p>
        </p:txBody>
      </p:sp>
      <p:sp>
        <p:nvSpPr>
          <p:cNvPr id="4" name="Прямоугольник 3"/>
          <p:cNvSpPr/>
          <p:nvPr/>
        </p:nvSpPr>
        <p:spPr>
          <a:xfrm>
            <a:off x="971600" y="0"/>
            <a:ext cx="8172400" cy="461665"/>
          </a:xfrm>
          <a:prstGeom prst="rect">
            <a:avLst/>
          </a:prstGeom>
        </p:spPr>
        <p:txBody>
          <a:bodyPr wrap="square">
            <a:spAutoFit/>
          </a:bodyPr>
          <a:lstStyle/>
          <a:p>
            <a:pPr algn="ctr"/>
            <a:r>
              <a:rPr lang="ru-RU"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rPr>
              <a:t>ПОНЯТИЕ ШИФРОВАНИЯ</a:t>
            </a:r>
            <a:endParaRPr lang="ru-RU" sz="24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pic>
        <p:nvPicPr>
          <p:cNvPr id="40962" name="Рисунок 2" descr="C:\Documents and Settings\Администратор\Рабочий стол\11-2.gif"/>
          <p:cNvPicPr>
            <a:picLocks noChangeAspect="1" noChangeArrowheads="1"/>
          </p:cNvPicPr>
          <p:nvPr/>
        </p:nvPicPr>
        <p:blipFill>
          <a:blip r:embed="rId2" cstate="print"/>
          <a:srcRect/>
          <a:stretch>
            <a:fillRect/>
          </a:stretch>
        </p:blipFill>
        <p:spPr bwMode="auto">
          <a:xfrm>
            <a:off x="2786050" y="3286124"/>
            <a:ext cx="4500594" cy="2816805"/>
          </a:xfrm>
          <a:prstGeom prst="rect">
            <a:avLst/>
          </a:prstGeom>
          <a:noFill/>
          <a:ln w="9525">
            <a:noFill/>
            <a:miter lim="800000"/>
            <a:headEnd/>
            <a:tailEnd/>
          </a:ln>
        </p:spPr>
      </p:pic>
    </p:spTree>
    <p:extLst>
      <p:ext uri="{BB962C8B-B14F-4D97-AF65-F5344CB8AC3E}">
        <p14:creationId xmlns:p14="http://schemas.microsoft.com/office/powerpoint/2010/main" val="4257118518"/>
      </p:ext>
    </p:extLst>
  </p:cSld>
  <p:clrMapOvr>
    <a:masterClrMapping/>
  </p:clrMapOvr>
  <p:transition>
    <p:wedge/>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0100" y="428604"/>
            <a:ext cx="8143900" cy="3071834"/>
          </a:xfrm>
        </p:spPr>
        <p:txBody>
          <a:bodyPr>
            <a:normAutofit lnSpcReduction="10000"/>
          </a:bodyPr>
          <a:lstStyle/>
          <a:p>
            <a:pPr marL="0">
              <a:buNone/>
            </a:pPr>
            <a:r>
              <a:rPr lang="ru-RU" sz="2200" dirty="0" smtClean="0">
                <a:latin typeface="Times New Roman" pitchFamily="18" charset="0"/>
                <a:cs typeface="Times New Roman" pitchFamily="18" charset="0"/>
              </a:rPr>
              <a:t>     Существенным </a:t>
            </a:r>
            <a:r>
              <a:rPr lang="ru-RU" sz="2200" b="1" dirty="0" smtClean="0">
                <a:latin typeface="Times New Roman" pitchFamily="18" charset="0"/>
                <a:cs typeface="Times New Roman" pitchFamily="18" charset="0"/>
              </a:rPr>
              <a:t>недостатком</a:t>
            </a:r>
            <a:r>
              <a:rPr lang="ru-RU" sz="2200" dirty="0" smtClean="0">
                <a:latin typeface="Times New Roman" pitchFamily="18" charset="0"/>
                <a:cs typeface="Times New Roman" pitchFamily="18" charset="0"/>
              </a:rPr>
              <a:t> </a:t>
            </a:r>
            <a:r>
              <a:rPr lang="ru-RU" sz="2200" i="1" dirty="0" smtClean="0">
                <a:latin typeface="Times New Roman" pitchFamily="18" charset="0"/>
                <a:cs typeface="Times New Roman" pitchFamily="18" charset="0"/>
              </a:rPr>
              <a:t>асимметричных методов </a:t>
            </a:r>
            <a:r>
              <a:rPr lang="ru-RU" sz="2200" dirty="0" smtClean="0">
                <a:latin typeface="Times New Roman" pitchFamily="18" charset="0"/>
                <a:cs typeface="Times New Roman" pitchFamily="18" charset="0"/>
              </a:rPr>
              <a:t>шифрования является их низкое быстродействие, поэтому данные методы приходится сочетать с симметричными (асимметричные методы на 3 – 4 порядка медленнее). Так, для решения задачи эффективного шифрования с передачей секретного ключа, использованного отправителем, сообщение сначала симметрично зашифровывают случайным ключом, затем этот ключ зашифровывают открытым асимметричным ключом получателя, после чего сообщение и ключ отправляются по сети.</a:t>
            </a:r>
            <a:endParaRPr lang="ru-RU" sz="2200" dirty="0">
              <a:latin typeface="Times New Roman" pitchFamily="18" charset="0"/>
              <a:cs typeface="Times New Roman" pitchFamily="18" charset="0"/>
            </a:endParaRPr>
          </a:p>
        </p:txBody>
      </p:sp>
      <p:sp>
        <p:nvSpPr>
          <p:cNvPr id="4" name="Прямоугольник 3"/>
          <p:cNvSpPr/>
          <p:nvPr/>
        </p:nvSpPr>
        <p:spPr>
          <a:xfrm>
            <a:off x="1000100" y="0"/>
            <a:ext cx="8143900" cy="461665"/>
          </a:xfrm>
          <a:prstGeom prst="rect">
            <a:avLst/>
          </a:prstGeom>
        </p:spPr>
        <p:txBody>
          <a:bodyPr wrap="square">
            <a:spAutoFit/>
          </a:bodyPr>
          <a:lstStyle/>
          <a:p>
            <a:pPr algn="ctr"/>
            <a:r>
              <a:rPr lang="ru-RU"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ПОНЯТИЕ ШИФРОВАНИЯ</a:t>
            </a:r>
            <a:endParaRPr lang="ru-RU" sz="24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pic>
        <p:nvPicPr>
          <p:cNvPr id="41986" name="Рисунок 3" descr="C:\Documents and Settings\Администратор\Рабочий стол\11-3.gif"/>
          <p:cNvPicPr>
            <a:picLocks noChangeAspect="1" noChangeArrowheads="1"/>
          </p:cNvPicPr>
          <p:nvPr/>
        </p:nvPicPr>
        <p:blipFill>
          <a:blip r:embed="rId2" cstate="print"/>
          <a:srcRect/>
          <a:stretch>
            <a:fillRect/>
          </a:stretch>
        </p:blipFill>
        <p:spPr bwMode="auto">
          <a:xfrm>
            <a:off x="1028825" y="3497917"/>
            <a:ext cx="4143404" cy="1968760"/>
          </a:xfrm>
          <a:prstGeom prst="rect">
            <a:avLst/>
          </a:prstGeom>
          <a:noFill/>
          <a:ln w="9525">
            <a:noFill/>
            <a:miter lim="800000"/>
            <a:headEnd/>
            <a:tailEnd/>
          </a:ln>
        </p:spPr>
      </p:pic>
      <p:pic>
        <p:nvPicPr>
          <p:cNvPr id="41987" name="Рисунок 5" descr="C:\Documents and Settings\Администратор\Рабочий стол\11-4.gif"/>
          <p:cNvPicPr>
            <a:picLocks noChangeAspect="1" noChangeArrowheads="1"/>
          </p:cNvPicPr>
          <p:nvPr/>
        </p:nvPicPr>
        <p:blipFill>
          <a:blip r:embed="rId3" cstate="print"/>
          <a:srcRect/>
          <a:stretch>
            <a:fillRect/>
          </a:stretch>
        </p:blipFill>
        <p:spPr bwMode="auto">
          <a:xfrm>
            <a:off x="5102774" y="3499045"/>
            <a:ext cx="4041226" cy="1857388"/>
          </a:xfrm>
          <a:prstGeom prst="rect">
            <a:avLst/>
          </a:prstGeom>
          <a:noFill/>
          <a:ln w="9525">
            <a:noFill/>
            <a:miter lim="800000"/>
            <a:headEnd/>
            <a:tailEnd/>
          </a:ln>
        </p:spPr>
      </p:pic>
      <p:sp>
        <p:nvSpPr>
          <p:cNvPr id="7" name="Прямоугольник 6"/>
          <p:cNvSpPr/>
          <p:nvPr/>
        </p:nvSpPr>
        <p:spPr>
          <a:xfrm>
            <a:off x="5715008" y="5466677"/>
            <a:ext cx="3428992" cy="707886"/>
          </a:xfrm>
          <a:prstGeom prst="rect">
            <a:avLst/>
          </a:prstGeom>
        </p:spPr>
        <p:txBody>
          <a:bodyPr wrap="square">
            <a:spAutoFit/>
          </a:bodyPr>
          <a:lstStyle/>
          <a:p>
            <a:r>
              <a:rPr lang="ru-RU" sz="2000" dirty="0" err="1" smtClean="0">
                <a:latin typeface="Times New Roman" pitchFamily="18" charset="0"/>
                <a:cs typeface="Times New Roman" pitchFamily="18" charset="0"/>
              </a:rPr>
              <a:t>Расшифрование</a:t>
            </a:r>
            <a:r>
              <a:rPr lang="ru-RU" sz="2000" dirty="0" smtClean="0">
                <a:latin typeface="Times New Roman" pitchFamily="18" charset="0"/>
                <a:cs typeface="Times New Roman" pitchFamily="18" charset="0"/>
              </a:rPr>
              <a:t> эффективно зашифрованного сообщения</a:t>
            </a:r>
            <a:endParaRPr lang="ru-RU" sz="2000" dirty="0">
              <a:latin typeface="Times New Roman" pitchFamily="18" charset="0"/>
              <a:cs typeface="Times New Roman" pitchFamily="18" charset="0"/>
            </a:endParaRPr>
          </a:p>
        </p:txBody>
      </p:sp>
      <p:sp>
        <p:nvSpPr>
          <p:cNvPr id="8" name="Прямоугольник 7"/>
          <p:cNvSpPr/>
          <p:nvPr/>
        </p:nvSpPr>
        <p:spPr>
          <a:xfrm>
            <a:off x="983594" y="5466677"/>
            <a:ext cx="4390626" cy="400110"/>
          </a:xfrm>
          <a:prstGeom prst="rect">
            <a:avLst/>
          </a:prstGeom>
        </p:spPr>
        <p:txBody>
          <a:bodyPr wrap="none">
            <a:spAutoFit/>
          </a:bodyPr>
          <a:lstStyle/>
          <a:p>
            <a:r>
              <a:rPr lang="ru-RU" sz="2000" dirty="0" smtClean="0">
                <a:latin typeface="Times New Roman" pitchFamily="18" charset="0"/>
                <a:cs typeface="Times New Roman" pitchFamily="18" charset="0"/>
              </a:rPr>
              <a:t>Эффективное шифрование сообщения</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755833577"/>
      </p:ext>
    </p:extLst>
  </p:cSld>
  <p:clrMapOvr>
    <a:masterClrMapping/>
  </p:clrMapOvr>
  <p:transition>
    <p:wedge/>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63875" y="1131753"/>
            <a:ext cx="8072462" cy="6007641"/>
          </a:xfrm>
        </p:spPr>
        <p:txBody>
          <a:bodyPr>
            <a:normAutofit lnSpcReduction="10000"/>
          </a:bodyPr>
          <a:lstStyle/>
          <a:p>
            <a:pPr marL="0">
              <a:buNone/>
            </a:pPr>
            <a:r>
              <a:rPr lang="ru-RU" sz="1900" dirty="0" smtClean="0">
                <a:latin typeface="Times New Roman" pitchFamily="18" charset="0"/>
                <a:cs typeface="Times New Roman" pitchFamily="18" charset="0"/>
              </a:rPr>
              <a:t>        Криптографические методы позволяют надежно контролировать целостность как отдельных порций данных, так и их наборов (таких как поток сообщений); определять подлинность источника данных; гарантировать невозможность отказаться от совершенных действий ("</a:t>
            </a:r>
            <a:r>
              <a:rPr lang="ru-RU" sz="1900" dirty="0" err="1" smtClean="0">
                <a:latin typeface="Times New Roman" pitchFamily="18" charset="0"/>
                <a:cs typeface="Times New Roman" pitchFamily="18" charset="0"/>
              </a:rPr>
              <a:t>неотказуемость</a:t>
            </a:r>
            <a:r>
              <a:rPr lang="ru-RU" sz="1900" dirty="0" smtClean="0">
                <a:latin typeface="Times New Roman" pitchFamily="18" charset="0"/>
                <a:cs typeface="Times New Roman" pitchFamily="18" charset="0"/>
              </a:rPr>
              <a:t>").</a:t>
            </a:r>
          </a:p>
          <a:p>
            <a:pPr marL="0">
              <a:buNone/>
            </a:pPr>
            <a:r>
              <a:rPr lang="ru-RU" sz="1900" b="1" dirty="0" smtClean="0">
                <a:latin typeface="Times New Roman" pitchFamily="18" charset="0"/>
                <a:cs typeface="Times New Roman" pitchFamily="18" charset="0"/>
              </a:rPr>
              <a:t>         Хэш-функция </a:t>
            </a:r>
            <a:r>
              <a:rPr lang="ru-RU" sz="1900" dirty="0" smtClean="0">
                <a:latin typeface="Times New Roman" pitchFamily="18" charset="0"/>
                <a:cs typeface="Times New Roman" pitchFamily="18" charset="0"/>
              </a:rPr>
              <a:t>– это </a:t>
            </a:r>
            <a:r>
              <a:rPr lang="ru-RU" sz="1900" dirty="0" err="1" smtClean="0">
                <a:latin typeface="Times New Roman" pitchFamily="18" charset="0"/>
                <a:cs typeface="Times New Roman" pitchFamily="18" charset="0"/>
              </a:rPr>
              <a:t>труднообратимое</a:t>
            </a:r>
            <a:r>
              <a:rPr lang="ru-RU" sz="1900" dirty="0" smtClean="0">
                <a:latin typeface="Times New Roman" pitchFamily="18" charset="0"/>
                <a:cs typeface="Times New Roman" pitchFamily="18" charset="0"/>
              </a:rPr>
              <a:t> преобразование данных (односторонняя функция), реализуемое, как правило, средствами симметричного шифрования со связыванием блоков. Результат шифрования последнего блока (зависящий от всех предыдущих) и служит результатом хэш-функции. </a:t>
            </a:r>
          </a:p>
          <a:p>
            <a:pPr marL="0">
              <a:buNone/>
            </a:pPr>
            <a:r>
              <a:rPr lang="ru-RU" sz="1900" dirty="0" smtClean="0">
                <a:latin typeface="Times New Roman" pitchFamily="18" charset="0"/>
                <a:cs typeface="Times New Roman" pitchFamily="18" charset="0"/>
              </a:rPr>
              <a:t>       Пусть имеются данные, целостность которых нужно проверить, хэш-функция и ранее вычисленный результат ее применения к исходным данным (так называемый </a:t>
            </a:r>
            <a:r>
              <a:rPr lang="ru-RU" sz="1900" b="1" dirty="0" smtClean="0">
                <a:latin typeface="Times New Roman" pitchFamily="18" charset="0"/>
                <a:cs typeface="Times New Roman" pitchFamily="18" charset="0"/>
              </a:rPr>
              <a:t>дайджест</a:t>
            </a:r>
            <a:r>
              <a:rPr lang="ru-RU" sz="1900" dirty="0" smtClean="0">
                <a:latin typeface="Times New Roman" pitchFamily="18" charset="0"/>
                <a:cs typeface="Times New Roman" pitchFamily="18" charset="0"/>
              </a:rPr>
              <a:t>). Обозначим хэш-функцию через </a:t>
            </a:r>
            <a:r>
              <a:rPr lang="ru-RU" sz="1900" dirty="0" err="1" smtClean="0">
                <a:latin typeface="Times New Roman" pitchFamily="18" charset="0"/>
                <a:cs typeface="Times New Roman" pitchFamily="18" charset="0"/>
              </a:rPr>
              <a:t>h</a:t>
            </a:r>
            <a:r>
              <a:rPr lang="ru-RU" sz="1900" dirty="0" smtClean="0">
                <a:latin typeface="Times New Roman" pitchFamily="18" charset="0"/>
                <a:cs typeface="Times New Roman" pitchFamily="18" charset="0"/>
              </a:rPr>
              <a:t>, исходные данные – через T, проверяемые данные – через T'. Контроль целостности данных сводится к проверке равенства </a:t>
            </a:r>
            <a:r>
              <a:rPr lang="ru-RU" sz="1900" dirty="0" err="1" smtClean="0">
                <a:latin typeface="Times New Roman" pitchFamily="18" charset="0"/>
                <a:cs typeface="Times New Roman" pitchFamily="18" charset="0"/>
              </a:rPr>
              <a:t>h</a:t>
            </a:r>
            <a:r>
              <a:rPr lang="ru-RU" sz="1900" dirty="0" smtClean="0">
                <a:latin typeface="Times New Roman" pitchFamily="18" charset="0"/>
                <a:cs typeface="Times New Roman" pitchFamily="18" charset="0"/>
              </a:rPr>
              <a:t>(T') = </a:t>
            </a:r>
            <a:r>
              <a:rPr lang="ru-RU" sz="1900" dirty="0" err="1" smtClean="0">
                <a:latin typeface="Times New Roman" pitchFamily="18" charset="0"/>
                <a:cs typeface="Times New Roman" pitchFamily="18" charset="0"/>
              </a:rPr>
              <a:t>h</a:t>
            </a:r>
            <a:r>
              <a:rPr lang="ru-RU" sz="1900" dirty="0" smtClean="0">
                <a:latin typeface="Times New Roman" pitchFamily="18" charset="0"/>
                <a:cs typeface="Times New Roman" pitchFamily="18" charset="0"/>
              </a:rPr>
              <a:t>(T). Если оно выполнено, считается, что T' = T. Совпадение дайджестов для различных данных называется </a:t>
            </a:r>
            <a:r>
              <a:rPr lang="ru-RU" sz="1900" b="1" dirty="0" smtClean="0">
                <a:latin typeface="Times New Roman" pitchFamily="18" charset="0"/>
                <a:cs typeface="Times New Roman" pitchFamily="18" charset="0"/>
              </a:rPr>
              <a:t>коллизией</a:t>
            </a:r>
            <a:r>
              <a:rPr lang="ru-RU" sz="1900" dirty="0" smtClean="0">
                <a:latin typeface="Times New Roman" pitchFamily="18" charset="0"/>
                <a:cs typeface="Times New Roman" pitchFamily="18" charset="0"/>
              </a:rPr>
              <a:t>. В принципе, коллизии, конечно, возможны, поскольку мощность множества дайджестов меньше, чем мощность множества </a:t>
            </a:r>
            <a:r>
              <a:rPr lang="ru-RU" sz="1900" dirty="0" err="1" smtClean="0">
                <a:latin typeface="Times New Roman" pitchFamily="18" charset="0"/>
                <a:cs typeface="Times New Roman" pitchFamily="18" charset="0"/>
              </a:rPr>
              <a:t>хэшируемых</a:t>
            </a:r>
            <a:r>
              <a:rPr lang="ru-RU" sz="1900" dirty="0" smtClean="0">
                <a:latin typeface="Times New Roman" pitchFamily="18" charset="0"/>
                <a:cs typeface="Times New Roman" pitchFamily="18" charset="0"/>
              </a:rPr>
              <a:t> данных, однако то, что </a:t>
            </a:r>
            <a:r>
              <a:rPr lang="ru-RU" sz="1900" dirty="0" err="1" smtClean="0">
                <a:latin typeface="Times New Roman" pitchFamily="18" charset="0"/>
                <a:cs typeface="Times New Roman" pitchFamily="18" charset="0"/>
              </a:rPr>
              <a:t>h</a:t>
            </a:r>
            <a:r>
              <a:rPr lang="ru-RU" sz="1900" dirty="0" smtClean="0">
                <a:latin typeface="Times New Roman" pitchFamily="18" charset="0"/>
                <a:cs typeface="Times New Roman" pitchFamily="18" charset="0"/>
              </a:rPr>
              <a:t> есть функция односторонняя, означает, что за приемлемое время специально организовать коллизию невозможно.</a:t>
            </a:r>
          </a:p>
          <a:p>
            <a:pPr marL="0">
              <a:buNone/>
            </a:pPr>
            <a:endParaRPr lang="ru-RU" sz="2200" dirty="0" smtClean="0"/>
          </a:p>
          <a:p>
            <a:pPr marL="0">
              <a:buNone/>
            </a:pPr>
            <a:endParaRPr lang="ru-RU" sz="2200" dirty="0" smtClean="0"/>
          </a:p>
          <a:p>
            <a:pPr marL="0">
              <a:buNone/>
            </a:pPr>
            <a:endParaRPr lang="ru-RU" sz="2200" dirty="0"/>
          </a:p>
        </p:txBody>
      </p:sp>
      <p:sp>
        <p:nvSpPr>
          <p:cNvPr id="4" name="Прямоугольник 3"/>
          <p:cNvSpPr/>
          <p:nvPr/>
        </p:nvSpPr>
        <p:spPr>
          <a:xfrm>
            <a:off x="971601" y="0"/>
            <a:ext cx="8172400" cy="1200329"/>
          </a:xfrm>
          <a:prstGeom prst="rect">
            <a:avLst/>
          </a:prstGeom>
        </p:spPr>
        <p:txBody>
          <a:bodyPr wrap="square">
            <a:spAutoFit/>
          </a:bodyPr>
          <a:lstStyle/>
          <a:p>
            <a:pPr algn="ctr"/>
            <a:r>
              <a:rPr lang="ru-RU" sz="36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rPr>
              <a:t>ПОНЯТИЕ КОНТРОЛЯ ЦЕЛОСТНОСТИ</a:t>
            </a:r>
            <a:endParaRPr lang="ru-RU" sz="36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827717895"/>
      </p:ext>
    </p:extLst>
  </p:cSld>
  <p:clrMapOvr>
    <a:masterClrMapping/>
  </p:clrMapOvr>
  <p:transition>
    <p:wedge/>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908720"/>
            <a:ext cx="8100392" cy="4800600"/>
          </a:xfrm>
        </p:spPr>
        <p:txBody>
          <a:bodyPr>
            <a:normAutofit fontScale="92500" lnSpcReduction="20000"/>
          </a:bodyPr>
          <a:lstStyle/>
          <a:p>
            <a:pPr marL="0">
              <a:buNone/>
            </a:pPr>
            <a:r>
              <a:rPr lang="ru-RU" sz="2800" dirty="0" smtClean="0">
                <a:latin typeface="Times New Roman" pitchFamily="18" charset="0"/>
                <a:cs typeface="Times New Roman" pitchFamily="18" charset="0"/>
              </a:rPr>
              <a:t>   В современных системах контроль целостности должен распространяться не только на отдельные порции данных, аппаратные или программные компоненты. Он обязан охватывать распределенные конфигурации, защищать от несанкционированной модификации потоки данных. </a:t>
            </a:r>
          </a:p>
          <a:p>
            <a:pPr marL="0">
              <a:buNone/>
            </a:pPr>
            <a:r>
              <a:rPr lang="ru-RU" sz="2800" dirty="0" smtClean="0">
                <a:latin typeface="Times New Roman" pitchFamily="18" charset="0"/>
                <a:cs typeface="Times New Roman" pitchFamily="18" charset="0"/>
              </a:rPr>
              <a:t>   В настоящее время существует достаточно решений для контроля целостности и с системной, и с сетевой направленностью (обычно контроль выполняется прозрачным для приложений образом как часть общей протокольной активности). Стандартизован программный интерфейс к этому сервису (как часть общего интерфейса службы безопасности</a:t>
            </a:r>
          </a:p>
          <a:p>
            <a:pPr marL="0"/>
            <a:endParaRPr lang="ru-RU" dirty="0"/>
          </a:p>
        </p:txBody>
      </p:sp>
      <p:sp>
        <p:nvSpPr>
          <p:cNvPr id="4" name="Прямоугольник 3"/>
          <p:cNvSpPr/>
          <p:nvPr/>
        </p:nvSpPr>
        <p:spPr>
          <a:xfrm>
            <a:off x="1043608" y="0"/>
            <a:ext cx="8100392" cy="461665"/>
          </a:xfrm>
          <a:prstGeom prst="rect">
            <a:avLst/>
          </a:prstGeom>
        </p:spPr>
        <p:txBody>
          <a:bodyPr wrap="square">
            <a:spAutoFit/>
          </a:bodyPr>
          <a:lstStyle/>
          <a:p>
            <a:pPr algn="ctr"/>
            <a:r>
              <a:rPr lang="ru-RU" sz="24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rPr>
              <a:t>ПОНЯТИЕ КОНТРОЛЯ ЦЕЛОСТНОСТИ</a:t>
            </a:r>
            <a:endParaRPr lang="ru-RU" sz="24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535003853"/>
      </p:ext>
    </p:extLst>
  </p:cSld>
  <p:clrMapOvr>
    <a:masterClrMapping/>
  </p:clrMapOvr>
  <p:transition>
    <p:wedg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5098578"/>
          </a:xfrm>
        </p:spPr>
        <p:txBody>
          <a:bodyPr>
            <a:normAutofit/>
          </a:bodyPr>
          <a:lstStyle/>
          <a:p>
            <a:r>
              <a:rPr lang="ru-RU" b="1" dirty="0">
                <a:effectLst/>
              </a:rPr>
              <a:t>17.  Понятие ЭЛЕКТРОННОЙ ЦИФРОВОЙ ПОДПИСИ. Процедуры </a:t>
            </a:r>
            <a:r>
              <a:rPr lang="ru-RU" b="1" dirty="0" err="1">
                <a:effectLst/>
              </a:rPr>
              <a:t>формированиЯ</a:t>
            </a:r>
            <a:r>
              <a:rPr lang="ru-RU" b="1" dirty="0">
                <a:effectLst/>
              </a:rPr>
              <a:t> цифровой подписи. </a:t>
            </a:r>
            <a:endParaRPr lang="ru-RU" dirty="0"/>
          </a:p>
        </p:txBody>
      </p:sp>
    </p:spTree>
    <p:extLst>
      <p:ext uri="{BB962C8B-B14F-4D97-AF65-F5344CB8AC3E}">
        <p14:creationId xmlns:p14="http://schemas.microsoft.com/office/powerpoint/2010/main" val="10359354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0100" y="980728"/>
            <a:ext cx="8143900" cy="5877272"/>
          </a:xfrm>
        </p:spPr>
        <p:txBody>
          <a:bodyPr>
            <a:normAutofit/>
          </a:bodyPr>
          <a:lstStyle/>
          <a:p>
            <a:pPr marL="0">
              <a:buNone/>
            </a:pPr>
            <a:r>
              <a:rPr lang="ru-RU" sz="2200" dirty="0" smtClean="0"/>
              <a:t>      </a:t>
            </a:r>
            <a:r>
              <a:rPr lang="ru-RU" sz="2000" b="1" dirty="0" smtClean="0">
                <a:latin typeface="Times New Roman" pitchFamily="18" charset="0"/>
                <a:cs typeface="Times New Roman" pitchFamily="18" charset="0"/>
              </a:rPr>
              <a:t>Электронная цифровая подпись (ЭЦП) </a:t>
            </a:r>
            <a:r>
              <a:rPr lang="ru-RU" sz="2000" dirty="0" smtClean="0">
                <a:latin typeface="Times New Roman" pitchFamily="18" charset="0"/>
                <a:cs typeface="Times New Roman" pitchFamily="18" charset="0"/>
              </a:rPr>
              <a:t>— реквизит электронного документа, предназначенный для защиты данного электронного документа от подделки, полученный в результате криптографического преобразования информации с использованием закрытого ключа электронной цифровой подписи и позволяющий идентифицировать владельца сертификата ключа подписи, а также установить отсутствие искажения информации в электронном документе, а также обеспечивает </a:t>
            </a:r>
            <a:r>
              <a:rPr lang="ru-RU" sz="2000" dirty="0" err="1" smtClean="0">
                <a:latin typeface="Times New Roman" pitchFamily="18" charset="0"/>
                <a:cs typeface="Times New Roman" pitchFamily="18" charset="0"/>
              </a:rPr>
              <a:t>неотказуемость</a:t>
            </a:r>
            <a:r>
              <a:rPr lang="ru-RU" sz="2000" dirty="0" smtClean="0">
                <a:latin typeface="Times New Roman" pitchFamily="18" charset="0"/>
                <a:cs typeface="Times New Roman" pitchFamily="18" charset="0"/>
              </a:rPr>
              <a:t> подписавшегося.</a:t>
            </a:r>
          </a:p>
          <a:p>
            <a:pPr marL="0">
              <a:buNone/>
            </a:pPr>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Существует 2 типа процедур формирования ЭЦП</a:t>
            </a:r>
            <a:r>
              <a:rPr lang="ru-RU" sz="2000" dirty="0" smtClean="0">
                <a:latin typeface="Times New Roman" pitchFamily="18" charset="0"/>
                <a:cs typeface="Times New Roman" pitchFamily="18" charset="0"/>
              </a:rPr>
              <a:t>:</a:t>
            </a:r>
          </a:p>
          <a:p>
            <a:pPr marL="0">
              <a:buNone/>
            </a:pPr>
            <a:r>
              <a:rPr lang="ru-RU" sz="2000" dirty="0" smtClean="0">
                <a:latin typeface="Times New Roman" pitchFamily="18" charset="0"/>
                <a:cs typeface="Times New Roman" pitchFamily="18" charset="0"/>
              </a:rPr>
              <a:t>  1) На основе алгоритмов </a:t>
            </a:r>
            <a:r>
              <a:rPr lang="ru-RU" sz="2000" dirty="0" smtClean="0">
                <a:latin typeface="Times New Roman" pitchFamily="18" charset="0"/>
                <a:cs typeface="Times New Roman" pitchFamily="18" charset="0"/>
                <a:hlinkClick r:id="rId2" tooltip="Симметричное шифрование"/>
              </a:rPr>
              <a:t>симметричного шифрования</a:t>
            </a:r>
            <a:r>
              <a:rPr lang="ru-RU" sz="2000" dirty="0" smtClean="0">
                <a:latin typeface="Times New Roman" pitchFamily="18" charset="0"/>
                <a:cs typeface="Times New Roman" pitchFamily="18" charset="0"/>
              </a:rPr>
              <a:t>. Данная схема предусматривает наличие в системе третьего лица — арбитра, пользующегося доверием обеих сторон. Авторизацией документа является сам факт </a:t>
            </a:r>
            <a:r>
              <a:rPr lang="ru-RU" sz="2000" dirty="0" err="1" smtClean="0">
                <a:latin typeface="Times New Roman" pitchFamily="18" charset="0"/>
                <a:cs typeface="Times New Roman" pitchFamily="18" charset="0"/>
              </a:rPr>
              <a:t>зашифрования</a:t>
            </a:r>
            <a:r>
              <a:rPr lang="ru-RU" sz="2000" dirty="0" smtClean="0">
                <a:latin typeface="Times New Roman" pitchFamily="18" charset="0"/>
                <a:cs typeface="Times New Roman" pitchFamily="18" charset="0"/>
              </a:rPr>
              <a:t> его секретным ключом и передача его арбитру.</a:t>
            </a:r>
            <a:r>
              <a:rPr lang="ru-RU" sz="2000" baseline="30000" dirty="0" smtClean="0">
                <a:latin typeface="Times New Roman" pitchFamily="18" charset="0"/>
                <a:cs typeface="Times New Roman" pitchFamily="18" charset="0"/>
                <a:hlinkClick r:id="rId3"/>
              </a:rPr>
              <a:t>[8]</a:t>
            </a:r>
            <a:endParaRPr lang="ru-RU" sz="2000" dirty="0" smtClean="0">
              <a:latin typeface="Times New Roman" pitchFamily="18" charset="0"/>
              <a:cs typeface="Times New Roman" pitchFamily="18" charset="0"/>
            </a:endParaRPr>
          </a:p>
          <a:p>
            <a:pPr marL="0">
              <a:buNone/>
            </a:pPr>
            <a:r>
              <a:rPr lang="ru-RU" sz="2000" dirty="0" smtClean="0">
                <a:latin typeface="Times New Roman" pitchFamily="18" charset="0"/>
                <a:cs typeface="Times New Roman" pitchFamily="18" charset="0"/>
              </a:rPr>
              <a:t>  2) На основе алгоритмов </a:t>
            </a:r>
            <a:r>
              <a:rPr lang="ru-RU" sz="2000" dirty="0" smtClean="0">
                <a:latin typeface="Times New Roman" pitchFamily="18" charset="0"/>
                <a:cs typeface="Times New Roman" pitchFamily="18" charset="0"/>
                <a:hlinkClick r:id="rId4" tooltip="Асимметричное шифрование"/>
              </a:rPr>
              <a:t>асимметричного шифрования</a:t>
            </a:r>
            <a:r>
              <a:rPr lang="ru-RU" sz="2000" dirty="0" smtClean="0">
                <a:latin typeface="Times New Roman" pitchFamily="18" charset="0"/>
                <a:cs typeface="Times New Roman" pitchFamily="18" charset="0"/>
              </a:rPr>
              <a:t>. На данный момент такие схемы ЭП наиболее распространены и находят широкое применение.</a:t>
            </a:r>
          </a:p>
          <a:p>
            <a:endParaRPr lang="ru-RU" dirty="0"/>
          </a:p>
        </p:txBody>
      </p:sp>
      <p:sp>
        <p:nvSpPr>
          <p:cNvPr id="4" name="Прямоугольник 3"/>
          <p:cNvSpPr/>
          <p:nvPr/>
        </p:nvSpPr>
        <p:spPr>
          <a:xfrm>
            <a:off x="1043608" y="0"/>
            <a:ext cx="8100392" cy="707886"/>
          </a:xfrm>
          <a:prstGeom prst="rect">
            <a:avLst/>
          </a:prstGeom>
        </p:spPr>
        <p:txBody>
          <a:bodyPr wrap="square">
            <a:spAutoFit/>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ПОНЯТИЕ ЭЦП</a:t>
            </a:r>
            <a:endParaRPr lang="ru-RU"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907417471"/>
      </p:ext>
    </p:extLst>
  </p:cSld>
  <p:clrMapOvr>
    <a:masterClrMapping/>
  </p:clrMapOvr>
  <p:transition>
    <p:wedge/>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21854" y="1552778"/>
            <a:ext cx="8143900" cy="5305222"/>
          </a:xfrm>
        </p:spPr>
        <p:txBody>
          <a:bodyPr>
            <a:normAutofit/>
          </a:bodyPr>
          <a:lstStyle/>
          <a:p>
            <a:pPr marL="0">
              <a:buNone/>
            </a:pPr>
            <a:r>
              <a:rPr lang="ru-RU" sz="2200" b="1" dirty="0" smtClean="0"/>
              <a:t>        </a:t>
            </a:r>
            <a:r>
              <a:rPr lang="ru-RU" sz="2200" b="1" dirty="0" smtClean="0">
                <a:latin typeface="Times New Roman" pitchFamily="18" charset="0"/>
                <a:cs typeface="Times New Roman" pitchFamily="18" charset="0"/>
              </a:rPr>
              <a:t>Симметричные схемы </a:t>
            </a:r>
            <a:r>
              <a:rPr lang="ru-RU" sz="2200" dirty="0" smtClean="0">
                <a:latin typeface="Times New Roman" pitchFamily="18" charset="0"/>
                <a:cs typeface="Times New Roman" pitchFamily="18" charset="0"/>
              </a:rPr>
              <a:t>имеют следующие преимущества: </a:t>
            </a:r>
          </a:p>
          <a:p>
            <a:pPr marL="0">
              <a:buNone/>
            </a:pPr>
            <a:r>
              <a:rPr lang="ru-RU" sz="2200" dirty="0" smtClean="0">
                <a:latin typeface="Times New Roman" pitchFamily="18" charset="0"/>
                <a:cs typeface="Times New Roman" pitchFamily="18" charset="0"/>
              </a:rPr>
              <a:t>    1)Стойкость симметричных схем ЭЦП вытекает из стойкости используемых блочных шифров, </a:t>
            </a:r>
          </a:p>
          <a:p>
            <a:pPr marL="0">
              <a:buNone/>
            </a:pPr>
            <a:r>
              <a:rPr lang="ru-RU" sz="2200" dirty="0" smtClean="0">
                <a:latin typeface="Times New Roman" pitchFamily="18" charset="0"/>
                <a:cs typeface="Times New Roman" pitchFamily="18" charset="0"/>
              </a:rPr>
              <a:t>    2)Если стойкость шифра окажется недостаточной, его легко можно будет заменить на более стойкий с минимальными изменениями в реализации. </a:t>
            </a:r>
          </a:p>
          <a:p>
            <a:pPr marL="0">
              <a:buNone/>
            </a:pPr>
            <a:r>
              <a:rPr lang="ru-RU" sz="2200" dirty="0" smtClean="0">
                <a:latin typeface="Times New Roman" pitchFamily="18" charset="0"/>
                <a:cs typeface="Times New Roman" pitchFamily="18" charset="0"/>
              </a:rPr>
              <a:t>      Однако у </a:t>
            </a:r>
            <a:r>
              <a:rPr lang="ru-RU" sz="2200" b="1" dirty="0" smtClean="0">
                <a:latin typeface="Times New Roman" pitchFamily="18" charset="0"/>
                <a:cs typeface="Times New Roman" pitchFamily="18" charset="0"/>
              </a:rPr>
              <a:t>симметричных ЭЦП </a:t>
            </a:r>
            <a:r>
              <a:rPr lang="ru-RU" sz="2200" dirty="0" smtClean="0">
                <a:latin typeface="Times New Roman" pitchFamily="18" charset="0"/>
                <a:cs typeface="Times New Roman" pitchFamily="18" charset="0"/>
              </a:rPr>
              <a:t>есть и ряд недостатков: </a:t>
            </a:r>
          </a:p>
          <a:p>
            <a:pPr marL="0" lvl="0">
              <a:buNone/>
            </a:pPr>
            <a:r>
              <a:rPr lang="ru-RU" sz="2200" dirty="0" smtClean="0">
                <a:latin typeface="Times New Roman" pitchFamily="18" charset="0"/>
                <a:cs typeface="Times New Roman" pitchFamily="18" charset="0"/>
              </a:rPr>
              <a:t>    1)Нужно подписывать отдельно каждый бит передаваемой информации, что приводит к значительному увеличению подписи. Подпись может превосходить сообщение по размеру на два порядка. </a:t>
            </a:r>
          </a:p>
          <a:p>
            <a:pPr marL="0" lvl="0">
              <a:buNone/>
            </a:pPr>
            <a:r>
              <a:rPr lang="ru-RU" sz="2200" dirty="0" smtClean="0">
                <a:latin typeface="Times New Roman" pitchFamily="18" charset="0"/>
                <a:cs typeface="Times New Roman" pitchFamily="18" charset="0"/>
              </a:rPr>
              <a:t>    2)Сгенерированные для подписи ключи могут быть использованы только один раз, так как после </a:t>
            </a:r>
            <a:r>
              <a:rPr lang="ru-RU" sz="2200" dirty="0" err="1" smtClean="0">
                <a:latin typeface="Times New Roman" pitchFamily="18" charset="0"/>
                <a:cs typeface="Times New Roman" pitchFamily="18" charset="0"/>
              </a:rPr>
              <a:t>подписывания</a:t>
            </a:r>
            <a:r>
              <a:rPr lang="ru-RU" sz="2200" dirty="0" smtClean="0">
                <a:latin typeface="Times New Roman" pitchFamily="18" charset="0"/>
                <a:cs typeface="Times New Roman" pitchFamily="18" charset="0"/>
              </a:rPr>
              <a:t> раскрывается половина секретного ключа.</a:t>
            </a:r>
          </a:p>
          <a:p>
            <a:endParaRPr lang="ru-RU" dirty="0"/>
          </a:p>
        </p:txBody>
      </p:sp>
      <p:sp>
        <p:nvSpPr>
          <p:cNvPr id="4" name="Прямоугольник 3"/>
          <p:cNvSpPr/>
          <p:nvPr/>
        </p:nvSpPr>
        <p:spPr>
          <a:xfrm>
            <a:off x="1043608" y="0"/>
            <a:ext cx="8100392" cy="1323439"/>
          </a:xfrm>
          <a:prstGeom prst="rect">
            <a:avLst/>
          </a:prstGeom>
        </p:spPr>
        <p:txBody>
          <a:bodyPr wrap="square">
            <a:spAutoFit/>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rPr>
              <a:t>ПРОЦЕДУРЫ ФОРМИРОВАНИЯ ЭЦП</a:t>
            </a:r>
            <a:endParaRPr lang="ru-RU"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595705987"/>
      </p:ext>
    </p:extLst>
  </p:cSld>
  <p:clrMapOvr>
    <a:masterClrMapping/>
  </p:clrMapOvr>
  <p:transition>
    <p:wedge/>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0100" y="523220"/>
            <a:ext cx="8143900" cy="2357454"/>
          </a:xfrm>
        </p:spPr>
        <p:txBody>
          <a:bodyPr>
            <a:normAutofit/>
          </a:bodyPr>
          <a:lstStyle/>
          <a:p>
            <a:pPr marL="0">
              <a:buNone/>
            </a:pPr>
            <a:r>
              <a:rPr lang="ru-RU" sz="2200" dirty="0" smtClean="0">
                <a:latin typeface="Times New Roman" pitchFamily="18" charset="0"/>
                <a:cs typeface="Times New Roman" pitchFamily="18" charset="0"/>
              </a:rPr>
              <a:t>     </a:t>
            </a:r>
            <a:r>
              <a:rPr lang="ru-RU" sz="2200" b="1" dirty="0" smtClean="0">
                <a:latin typeface="Times New Roman" pitchFamily="18" charset="0"/>
                <a:cs typeface="Times New Roman" pitchFamily="18" charset="0"/>
              </a:rPr>
              <a:t>Асимметричные схемы ЭП </a:t>
            </a:r>
            <a:r>
              <a:rPr lang="ru-RU" sz="2200" dirty="0" smtClean="0">
                <a:latin typeface="Times New Roman" pitchFamily="18" charset="0"/>
                <a:cs typeface="Times New Roman" pitchFamily="18" charset="0"/>
              </a:rPr>
              <a:t>относятся к криптосистемам с открытым ключом. В отличие от асимметричных алгоритмов шифрования, в которых </a:t>
            </a:r>
            <a:r>
              <a:rPr lang="ru-RU" sz="2200" dirty="0" err="1" smtClean="0">
                <a:latin typeface="Times New Roman" pitchFamily="18" charset="0"/>
                <a:cs typeface="Times New Roman" pitchFamily="18" charset="0"/>
              </a:rPr>
              <a:t>зашифрование</a:t>
            </a:r>
            <a:r>
              <a:rPr lang="ru-RU" sz="2200" dirty="0" smtClean="0">
                <a:latin typeface="Times New Roman" pitchFamily="18" charset="0"/>
                <a:cs typeface="Times New Roman" pitchFamily="18" charset="0"/>
              </a:rPr>
              <a:t> производится с помощью открытого ключа, а </a:t>
            </a:r>
            <a:r>
              <a:rPr lang="ru-RU" sz="2200" dirty="0" err="1" smtClean="0">
                <a:latin typeface="Times New Roman" pitchFamily="18" charset="0"/>
                <a:cs typeface="Times New Roman" pitchFamily="18" charset="0"/>
              </a:rPr>
              <a:t>расшифрование</a:t>
            </a:r>
            <a:r>
              <a:rPr lang="ru-RU" sz="2200" dirty="0" smtClean="0">
                <a:latin typeface="Times New Roman" pitchFamily="18" charset="0"/>
                <a:cs typeface="Times New Roman" pitchFamily="18" charset="0"/>
              </a:rPr>
              <a:t> — с помощью закрытого, в схемах цифровой подписи, подпись производится с применением закрытого ключа, а проверка — с применением открытого.</a:t>
            </a:r>
            <a:endParaRPr lang="ru-RU" sz="2200" dirty="0">
              <a:latin typeface="Times New Roman" pitchFamily="18" charset="0"/>
              <a:cs typeface="Times New Roman" pitchFamily="18" charset="0"/>
            </a:endParaRPr>
          </a:p>
        </p:txBody>
      </p:sp>
      <p:sp>
        <p:nvSpPr>
          <p:cNvPr id="4" name="Прямоугольник 3"/>
          <p:cNvSpPr/>
          <p:nvPr/>
        </p:nvSpPr>
        <p:spPr>
          <a:xfrm>
            <a:off x="1043608" y="0"/>
            <a:ext cx="8100392"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ПРОЦЕДУРЫ ФОРМИРОВАНИЯ ЭЦП</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pic>
        <p:nvPicPr>
          <p:cNvPr id="43013" name="Picture 5"/>
          <p:cNvPicPr>
            <a:picLocks noChangeAspect="1" noChangeArrowheads="1"/>
          </p:cNvPicPr>
          <p:nvPr/>
        </p:nvPicPr>
        <p:blipFill>
          <a:blip r:embed="rId2" cstate="print"/>
          <a:srcRect/>
          <a:stretch>
            <a:fillRect/>
          </a:stretch>
        </p:blipFill>
        <p:spPr bwMode="auto">
          <a:xfrm>
            <a:off x="1500166" y="2555765"/>
            <a:ext cx="7358114" cy="4302235"/>
          </a:xfrm>
          <a:prstGeom prst="rect">
            <a:avLst/>
          </a:prstGeom>
          <a:noFill/>
          <a:ln w="9525">
            <a:noFill/>
            <a:miter lim="800000"/>
            <a:headEnd/>
            <a:tailEnd/>
          </a:ln>
          <a:effectLst/>
        </p:spPr>
      </p:pic>
    </p:spTree>
    <p:extLst>
      <p:ext uri="{BB962C8B-B14F-4D97-AF65-F5344CB8AC3E}">
        <p14:creationId xmlns:p14="http://schemas.microsoft.com/office/powerpoint/2010/main" val="2779337839"/>
      </p:ext>
    </p:extLst>
  </p:cSld>
  <p:clrMapOvr>
    <a:masterClrMapping/>
  </p:clrMapOvr>
  <p:transition>
    <p:wedge/>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0100" y="523220"/>
            <a:ext cx="8143900" cy="6218148"/>
          </a:xfrm>
        </p:spPr>
        <p:txBody>
          <a:bodyPr>
            <a:noAutofit/>
          </a:bodyPr>
          <a:lstStyle/>
          <a:p>
            <a:pPr marL="0">
              <a:buNone/>
            </a:pPr>
            <a:r>
              <a:rPr lang="ru-RU" sz="2000" dirty="0" smtClean="0">
                <a:latin typeface="Times New Roman" pitchFamily="18" charset="0"/>
                <a:cs typeface="Times New Roman" pitchFamily="18" charset="0"/>
              </a:rPr>
              <a:t>При использовании асимметричных методов шифрования (и, в частности, электронной цифровой подписи) необходимо иметь гарантию подлинности пары (имя пользователя, открытый ключ пользователя). Для решения этой задачи в спецификациях X.509 вводятся понятия </a:t>
            </a:r>
            <a:r>
              <a:rPr lang="ru-RU" sz="2000" b="1" dirty="0" smtClean="0">
                <a:latin typeface="Times New Roman" pitchFamily="18" charset="0"/>
                <a:cs typeface="Times New Roman" pitchFamily="18" charset="0"/>
              </a:rPr>
              <a:t>цифрового сертификата </a:t>
            </a:r>
            <a:r>
              <a:rPr lang="ru-RU" sz="2000" dirty="0" smtClean="0">
                <a:latin typeface="Times New Roman" pitchFamily="18" charset="0"/>
                <a:cs typeface="Times New Roman" pitchFamily="18" charset="0"/>
              </a:rPr>
              <a:t>и </a:t>
            </a:r>
            <a:r>
              <a:rPr lang="ru-RU" sz="2000" b="1" dirty="0" smtClean="0">
                <a:latin typeface="Times New Roman" pitchFamily="18" charset="0"/>
                <a:cs typeface="Times New Roman" pitchFamily="18" charset="0"/>
              </a:rPr>
              <a:t>удостоверяющего центра</a:t>
            </a:r>
            <a:r>
              <a:rPr lang="ru-RU" sz="2000" dirty="0" smtClean="0">
                <a:latin typeface="Times New Roman" pitchFamily="18" charset="0"/>
                <a:cs typeface="Times New Roman" pitchFamily="18" charset="0"/>
              </a:rPr>
              <a:t>.</a:t>
            </a:r>
          </a:p>
          <a:p>
            <a:pPr marL="0">
              <a:buNone/>
            </a:pPr>
            <a:r>
              <a:rPr lang="ru-RU" sz="2000" dirty="0" smtClean="0">
                <a:latin typeface="Times New Roman" pitchFamily="18" charset="0"/>
                <a:cs typeface="Times New Roman" pitchFamily="18" charset="0"/>
              </a:rPr>
              <a:t>Удостоверяющий центр – это компонент глобальной службы каталогов, отвечающий за управление криптографическими ключами пользователей. Открытые ключи и другая информация о пользователях хранится удостоверяющими центрами в виде цифровых сертификатов, имеющих следующую структуру:  </a:t>
            </a:r>
            <a:r>
              <a:rPr lang="ru-RU" sz="2000" b="1" i="1" dirty="0" smtClean="0">
                <a:latin typeface="Times New Roman" pitchFamily="18" charset="0"/>
                <a:cs typeface="Times New Roman" pitchFamily="18" charset="0"/>
              </a:rPr>
              <a:t>1)</a:t>
            </a:r>
            <a:r>
              <a:rPr lang="ru-RU" sz="2000" i="1" dirty="0" smtClean="0">
                <a:latin typeface="Times New Roman" pitchFamily="18" charset="0"/>
                <a:cs typeface="Times New Roman" pitchFamily="18" charset="0"/>
              </a:rPr>
              <a:t>порядковый номер сертификата;</a:t>
            </a:r>
          </a:p>
          <a:p>
            <a:pPr marL="0">
              <a:buNone/>
            </a:pPr>
            <a:r>
              <a:rPr lang="ru-RU" sz="2000" b="1" i="1" dirty="0" smtClean="0">
                <a:latin typeface="Times New Roman" pitchFamily="18" charset="0"/>
                <a:cs typeface="Times New Roman" pitchFamily="18" charset="0"/>
              </a:rPr>
              <a:t>2)</a:t>
            </a:r>
            <a:r>
              <a:rPr lang="ru-RU" sz="2000" i="1" dirty="0" smtClean="0">
                <a:latin typeface="Times New Roman" pitchFamily="18" charset="0"/>
                <a:cs typeface="Times New Roman" pitchFamily="18" charset="0"/>
              </a:rPr>
              <a:t>идентификатор алгоритма электронной подписи; </a:t>
            </a:r>
            <a:r>
              <a:rPr lang="ru-RU" sz="2000" b="1" i="1" dirty="0" smtClean="0">
                <a:latin typeface="Times New Roman" pitchFamily="18" charset="0"/>
                <a:cs typeface="Times New Roman" pitchFamily="18" charset="0"/>
              </a:rPr>
              <a:t>3)</a:t>
            </a:r>
            <a:r>
              <a:rPr lang="ru-RU" sz="2000" i="1" dirty="0" smtClean="0">
                <a:latin typeface="Times New Roman" pitchFamily="18" charset="0"/>
                <a:cs typeface="Times New Roman" pitchFamily="18" charset="0"/>
              </a:rPr>
              <a:t>имя удостоверяющего центра; </a:t>
            </a:r>
            <a:r>
              <a:rPr lang="ru-RU" sz="2000" b="1" i="1" dirty="0" smtClean="0">
                <a:latin typeface="Times New Roman" pitchFamily="18" charset="0"/>
                <a:cs typeface="Times New Roman" pitchFamily="18" charset="0"/>
              </a:rPr>
              <a:t>4)</a:t>
            </a:r>
            <a:r>
              <a:rPr lang="ru-RU" sz="2000" i="1" dirty="0" smtClean="0">
                <a:latin typeface="Times New Roman" pitchFamily="18" charset="0"/>
                <a:cs typeface="Times New Roman" pitchFamily="18" charset="0"/>
              </a:rPr>
              <a:t>срок годности;</a:t>
            </a:r>
            <a:r>
              <a:rPr lang="ru-RU" sz="2000" dirty="0" smtClean="0">
                <a:latin typeface="Times New Roman" pitchFamily="18" charset="0"/>
                <a:cs typeface="Times New Roman" pitchFamily="18" charset="0"/>
              </a:rPr>
              <a:t> </a:t>
            </a:r>
            <a:r>
              <a:rPr lang="ru-RU" sz="2000" b="1" i="1" dirty="0" smtClean="0">
                <a:latin typeface="Times New Roman" pitchFamily="18" charset="0"/>
                <a:cs typeface="Times New Roman" pitchFamily="18" charset="0"/>
              </a:rPr>
              <a:t>5)</a:t>
            </a:r>
            <a:r>
              <a:rPr lang="ru-RU" sz="2000" i="1" dirty="0" smtClean="0">
                <a:latin typeface="Times New Roman" pitchFamily="18" charset="0"/>
                <a:cs typeface="Times New Roman" pitchFamily="18" charset="0"/>
              </a:rPr>
              <a:t>имя владельца сертификата (имя пользователя, которому принадлежит сертификат); </a:t>
            </a:r>
            <a:r>
              <a:rPr lang="ru-RU" sz="2000" b="1" i="1" dirty="0" smtClean="0">
                <a:latin typeface="Times New Roman" pitchFamily="18" charset="0"/>
                <a:cs typeface="Times New Roman" pitchFamily="18" charset="0"/>
              </a:rPr>
              <a:t>6)</a:t>
            </a:r>
            <a:r>
              <a:rPr lang="ru-RU" sz="2000" i="1" dirty="0" smtClean="0">
                <a:latin typeface="Times New Roman" pitchFamily="18" charset="0"/>
                <a:cs typeface="Times New Roman" pitchFamily="18" charset="0"/>
              </a:rPr>
              <a:t>открытые ключи владельца сертификата (ключей может быть несколько); </a:t>
            </a:r>
            <a:r>
              <a:rPr lang="ru-RU" sz="2000" b="1" i="1" dirty="0" smtClean="0">
                <a:latin typeface="Times New Roman" pitchFamily="18" charset="0"/>
                <a:cs typeface="Times New Roman" pitchFamily="18" charset="0"/>
              </a:rPr>
              <a:t>7)</a:t>
            </a:r>
            <a:r>
              <a:rPr lang="ru-RU" sz="2000" i="1" dirty="0" smtClean="0">
                <a:latin typeface="Times New Roman" pitchFamily="18" charset="0"/>
                <a:cs typeface="Times New Roman" pitchFamily="18" charset="0"/>
              </a:rPr>
              <a:t>идентификаторы алгоритмов, ассоциированных с открытыми ключами владельца сертификата; </a:t>
            </a:r>
            <a:r>
              <a:rPr lang="ru-RU" sz="2000" b="1" i="1" dirty="0" smtClean="0">
                <a:latin typeface="Times New Roman" pitchFamily="18" charset="0"/>
                <a:cs typeface="Times New Roman" pitchFamily="18" charset="0"/>
              </a:rPr>
              <a:t>8)</a:t>
            </a:r>
            <a:r>
              <a:rPr lang="ru-RU" sz="2000" i="1" dirty="0" smtClean="0">
                <a:latin typeface="Times New Roman" pitchFamily="18" charset="0"/>
                <a:cs typeface="Times New Roman" pitchFamily="18" charset="0"/>
              </a:rPr>
              <a:t>электронная подпись, сгенерированная с использованием секретного ключа удостоверяющего центра (подписывается результат </a:t>
            </a:r>
            <a:r>
              <a:rPr lang="ru-RU" sz="2000" i="1" dirty="0" err="1" smtClean="0">
                <a:latin typeface="Times New Roman" pitchFamily="18" charset="0"/>
                <a:cs typeface="Times New Roman" pitchFamily="18" charset="0"/>
              </a:rPr>
              <a:t>хэширования</a:t>
            </a:r>
            <a:r>
              <a:rPr lang="ru-RU" sz="2000" i="1" dirty="0" smtClean="0">
                <a:latin typeface="Times New Roman" pitchFamily="18" charset="0"/>
                <a:cs typeface="Times New Roman" pitchFamily="18" charset="0"/>
              </a:rPr>
              <a:t> всей информации, хранящейся в сертификате).</a:t>
            </a:r>
          </a:p>
          <a:p>
            <a:pPr marL="0">
              <a:buNone/>
            </a:pPr>
            <a:r>
              <a:rPr lang="ru-RU" sz="2000" dirty="0" smtClean="0"/>
              <a:t>.</a:t>
            </a:r>
          </a:p>
          <a:p>
            <a:endParaRPr lang="ru-RU" sz="1800" dirty="0"/>
          </a:p>
        </p:txBody>
      </p:sp>
      <p:sp>
        <p:nvSpPr>
          <p:cNvPr id="4" name="Прямоугольник 3"/>
          <p:cNvSpPr/>
          <p:nvPr/>
        </p:nvSpPr>
        <p:spPr>
          <a:xfrm>
            <a:off x="1043608" y="0"/>
            <a:ext cx="8100392"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ПРОЦЕДУРЫ ФОРМИРОВАНИЯ ЭЦП</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303998450"/>
      </p:ext>
    </p:extLst>
  </p:cSld>
  <p:clrMapOvr>
    <a:masterClrMapping/>
  </p:clrMapOvr>
  <p:transition>
    <p:wedge/>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00100" y="836712"/>
            <a:ext cx="8143900" cy="4656580"/>
          </a:xfrm>
        </p:spPr>
        <p:txBody>
          <a:bodyPr>
            <a:normAutofit/>
          </a:bodyPr>
          <a:lstStyle/>
          <a:p>
            <a:pPr marL="0">
              <a:buNone/>
            </a:pPr>
            <a:r>
              <a:rPr lang="ru-RU" sz="2200" b="1" dirty="0" smtClean="0">
                <a:latin typeface="Times New Roman" pitchFamily="18" charset="0"/>
                <a:cs typeface="Times New Roman" pitchFamily="18" charset="0"/>
              </a:rPr>
              <a:t>Цифровые сертификаты обладают следующими свойствами</a:t>
            </a:r>
            <a:r>
              <a:rPr lang="ru-RU" sz="2200" dirty="0" smtClean="0">
                <a:latin typeface="Times New Roman" pitchFamily="18" charset="0"/>
                <a:cs typeface="Times New Roman" pitchFamily="18" charset="0"/>
              </a:rPr>
              <a:t>:</a:t>
            </a:r>
          </a:p>
          <a:p>
            <a:pPr marL="0">
              <a:buNone/>
            </a:pPr>
            <a:r>
              <a:rPr lang="ru-RU" sz="2200" dirty="0" smtClean="0">
                <a:latin typeface="Times New Roman" pitchFamily="18" charset="0"/>
                <a:cs typeface="Times New Roman" pitchFamily="18" charset="0"/>
              </a:rPr>
              <a:t>1)любой пользователь, знающий открытый ключ удостоверяющего центра, может узнать открытые ключи других клиентов центра и проверить целостность сертификата;</a:t>
            </a:r>
          </a:p>
          <a:p>
            <a:pPr marL="0">
              <a:buNone/>
            </a:pPr>
            <a:r>
              <a:rPr lang="ru-RU" sz="2200" dirty="0" smtClean="0">
                <a:latin typeface="Times New Roman" pitchFamily="18" charset="0"/>
                <a:cs typeface="Times New Roman" pitchFamily="18" charset="0"/>
              </a:rPr>
              <a:t>2)никто, кроме удостоверяющего центра, не может модифицировать информацию о пользователе без нарушения целостности сертификата</a:t>
            </a:r>
            <a:endParaRPr lang="ru-RU" sz="2200" dirty="0">
              <a:latin typeface="Times New Roman" pitchFamily="18" charset="0"/>
              <a:cs typeface="Times New Roman" pitchFamily="18" charset="0"/>
            </a:endParaRPr>
          </a:p>
        </p:txBody>
      </p:sp>
      <p:sp>
        <p:nvSpPr>
          <p:cNvPr id="4" name="Прямоугольник 3"/>
          <p:cNvSpPr/>
          <p:nvPr/>
        </p:nvSpPr>
        <p:spPr>
          <a:xfrm>
            <a:off x="971600" y="0"/>
            <a:ext cx="8172400"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ПРОЦЕДУРЫ ФОРМИРОВАНИЯ ЭЦП</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795852126"/>
      </p:ext>
    </p:extLst>
  </p:cSld>
  <p:clrMapOvr>
    <a:masterClrMapping/>
  </p:clrMapOvr>
  <p:transition>
    <p:wedge/>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74320"/>
            <a:ext cx="8100392" cy="6107008"/>
          </a:xfrm>
        </p:spPr>
        <p:txBody>
          <a:bodyPr>
            <a:normAutofit/>
          </a:bodyPr>
          <a:lstStyle/>
          <a:p>
            <a:pPr algn="ctr"/>
            <a:r>
              <a:rPr lang="ru-RU" b="1" dirty="0">
                <a:effectLst>
                  <a:outerShdw blurRad="38100" dist="38100" dir="2700000" algn="tl">
                    <a:srgbClr val="000000">
                      <a:alpha val="43137"/>
                    </a:srgbClr>
                  </a:outerShdw>
                </a:effectLst>
                <a:latin typeface="Times New Roman" pitchFamily="18" charset="0"/>
                <a:cs typeface="Times New Roman" pitchFamily="18" charset="0"/>
              </a:rPr>
              <a:t>18.  Понятие экранирования, межсетевые экраны и анализ защищенности – функции и назначение, роль в обеспечении информационной безопасности. </a:t>
            </a:r>
          </a:p>
        </p:txBody>
      </p:sp>
    </p:spTree>
    <p:extLst>
      <p:ext uri="{BB962C8B-B14F-4D97-AF65-F5344CB8AC3E}">
        <p14:creationId xmlns:p14="http://schemas.microsoft.com/office/powerpoint/2010/main" val="210384340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0"/>
            <a:ext cx="8143900" cy="707886"/>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ЭКРАНИРОВАНИЕ</a:t>
            </a:r>
            <a:endParaRPr lang="ru-RU" sz="4000" b="1" spc="50" dirty="0">
              <a:ln w="11430"/>
              <a:solidFill>
                <a:schemeClr val="tx2"/>
              </a:solidFill>
              <a:effectLst>
                <a:outerShdw blurRad="76200" dist="50800" dir="5400000" algn="tl" rotWithShape="0">
                  <a:srgbClr val="000000">
                    <a:alpha val="65000"/>
                  </a:srgbClr>
                </a:outerShdw>
              </a:effectLst>
            </a:endParaRPr>
          </a:p>
        </p:txBody>
      </p:sp>
      <p:sp>
        <p:nvSpPr>
          <p:cNvPr id="5" name="Прямоугольник 4"/>
          <p:cNvSpPr/>
          <p:nvPr/>
        </p:nvSpPr>
        <p:spPr>
          <a:xfrm>
            <a:off x="1012194" y="699671"/>
            <a:ext cx="8143900" cy="2800767"/>
          </a:xfrm>
          <a:prstGeom prst="rect">
            <a:avLst/>
          </a:prstGeom>
        </p:spPr>
        <p:txBody>
          <a:bodyPr wrap="square">
            <a:spAutoFit/>
          </a:bodyPr>
          <a:lstStyle/>
          <a:p>
            <a:r>
              <a:rPr lang="ru-RU" sz="2200" dirty="0" smtClean="0">
                <a:latin typeface="Times New Roman" pitchFamily="18" charset="0"/>
                <a:cs typeface="Times New Roman" pitchFamily="18" charset="0"/>
              </a:rPr>
              <a:t>      Формальная постановка задачи </a:t>
            </a:r>
            <a:r>
              <a:rPr lang="ru-RU" sz="2200" b="1" dirty="0" smtClean="0">
                <a:latin typeface="Times New Roman" pitchFamily="18" charset="0"/>
                <a:cs typeface="Times New Roman" pitchFamily="18" charset="0"/>
              </a:rPr>
              <a:t>экранирования</a:t>
            </a:r>
            <a:r>
              <a:rPr lang="ru-RU" sz="2200" dirty="0" smtClean="0">
                <a:latin typeface="Times New Roman" pitchFamily="18" charset="0"/>
                <a:cs typeface="Times New Roman" pitchFamily="18" charset="0"/>
              </a:rPr>
              <a:t>, состоит в следующем. Пусть имеется два множества информационных систем. </a:t>
            </a:r>
            <a:r>
              <a:rPr lang="ru-RU" sz="2200" b="1" dirty="0" smtClean="0">
                <a:latin typeface="Times New Roman" pitchFamily="18" charset="0"/>
                <a:cs typeface="Times New Roman" pitchFamily="18" charset="0"/>
              </a:rPr>
              <a:t>Экран</a:t>
            </a:r>
            <a:r>
              <a:rPr lang="ru-RU" sz="2200" dirty="0" smtClean="0">
                <a:latin typeface="Times New Roman" pitchFamily="18" charset="0"/>
                <a:cs typeface="Times New Roman" pitchFamily="18" charset="0"/>
              </a:rPr>
              <a:t> – это средство разграничения доступа клиентов из одного множества к серверам из другого множества. Экран осуществляет свои функции, контролируя все информационные потоки между двумя множествами систем. Контроль потоков состоит в их </a:t>
            </a:r>
            <a:r>
              <a:rPr lang="ru-RU" sz="2200" b="1" dirty="0" smtClean="0">
                <a:latin typeface="Times New Roman" pitchFamily="18" charset="0"/>
                <a:cs typeface="Times New Roman" pitchFamily="18" charset="0"/>
              </a:rPr>
              <a:t>фильтрации</a:t>
            </a:r>
            <a:r>
              <a:rPr lang="ru-RU" sz="2200" dirty="0" smtClean="0">
                <a:latin typeface="Times New Roman" pitchFamily="18" charset="0"/>
                <a:cs typeface="Times New Roman" pitchFamily="18" charset="0"/>
              </a:rPr>
              <a:t>, возможно, с выполнением некоторых преобразований. </a:t>
            </a:r>
            <a:endParaRPr lang="ru-RU" sz="2200" dirty="0">
              <a:latin typeface="Times New Roman" pitchFamily="18" charset="0"/>
              <a:cs typeface="Times New Roman" pitchFamily="18" charset="0"/>
            </a:endParaRPr>
          </a:p>
        </p:txBody>
      </p:sp>
      <p:pic>
        <p:nvPicPr>
          <p:cNvPr id="44034" name="Picture 2"/>
          <p:cNvPicPr>
            <a:picLocks noChangeAspect="1" noChangeArrowheads="1"/>
          </p:cNvPicPr>
          <p:nvPr/>
        </p:nvPicPr>
        <p:blipFill>
          <a:blip r:embed="rId2" cstate="print"/>
          <a:srcRect/>
          <a:stretch>
            <a:fillRect/>
          </a:stretch>
        </p:blipFill>
        <p:spPr bwMode="auto">
          <a:xfrm>
            <a:off x="1357290" y="3717032"/>
            <a:ext cx="7028367" cy="2500330"/>
          </a:xfrm>
          <a:prstGeom prst="rect">
            <a:avLst/>
          </a:prstGeom>
          <a:noFill/>
          <a:ln w="9525">
            <a:noFill/>
            <a:miter lim="800000"/>
            <a:headEnd/>
            <a:tailEnd/>
          </a:ln>
          <a:effectLst/>
        </p:spPr>
      </p:pic>
    </p:spTree>
    <p:extLst>
      <p:ext uri="{BB962C8B-B14F-4D97-AF65-F5344CB8AC3E}">
        <p14:creationId xmlns:p14="http://schemas.microsoft.com/office/powerpoint/2010/main" val="2501570833"/>
      </p:ext>
    </p:extLst>
  </p:cSld>
  <p:clrMapOvr>
    <a:masterClrMapping/>
  </p:clrMapOvr>
  <p:transition>
    <p:wedge/>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0"/>
            <a:ext cx="8143900" cy="523220"/>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rPr>
              <a:t>ЭКРАНИРОВАНИЕ</a:t>
            </a:r>
            <a:endParaRPr lang="ru-RU" sz="2800" b="1" spc="50" dirty="0">
              <a:ln w="11430"/>
              <a:solidFill>
                <a:schemeClr val="tx2"/>
              </a:soli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
        <p:nvSpPr>
          <p:cNvPr id="5" name="Прямоугольник 4"/>
          <p:cNvSpPr/>
          <p:nvPr/>
        </p:nvSpPr>
        <p:spPr>
          <a:xfrm>
            <a:off x="1000100" y="428604"/>
            <a:ext cx="8143900" cy="2800767"/>
          </a:xfrm>
          <a:prstGeom prst="rect">
            <a:avLst/>
          </a:prstGeom>
        </p:spPr>
        <p:txBody>
          <a:bodyPr wrap="square">
            <a:spAutoFit/>
          </a:bodyPr>
          <a:lstStyle/>
          <a:p>
            <a:r>
              <a:rPr lang="ru-RU" dirty="0" smtClean="0"/>
              <a:t>      </a:t>
            </a:r>
            <a:r>
              <a:rPr lang="ru-RU" sz="2200" dirty="0" smtClean="0"/>
              <a:t>На следующем уровне детализации </a:t>
            </a:r>
            <a:r>
              <a:rPr lang="ru-RU" sz="2200" b="1" dirty="0" smtClean="0"/>
              <a:t>экран</a:t>
            </a:r>
            <a:r>
              <a:rPr lang="ru-RU" sz="2200" dirty="0" smtClean="0"/>
              <a:t> (полупроницаемую мембрану) удобно представлять как последовательность фильтров. Каждый из фильтров, проанализировав </a:t>
            </a:r>
            <a:r>
              <a:rPr lang="ru-RU" sz="2200" u="sng" dirty="0" smtClean="0"/>
              <a:t>данные</a:t>
            </a:r>
            <a:r>
              <a:rPr lang="ru-RU" sz="2200" dirty="0" smtClean="0"/>
              <a:t>, может задержать (не пропустить) их, а может и сразу "перебросить" за экран. Кроме того, допускается преобразование данных, передача порции данных на следующий фильтр для продолжения анализа или обработка данных от имени адресата и возврат результата отправителю </a:t>
            </a:r>
            <a:endParaRPr lang="ru-RU" sz="2200" dirty="0"/>
          </a:p>
        </p:txBody>
      </p:sp>
      <p:pic>
        <p:nvPicPr>
          <p:cNvPr id="45058" name="Picture 2"/>
          <p:cNvPicPr>
            <a:picLocks noChangeAspect="1" noChangeArrowheads="1"/>
          </p:cNvPicPr>
          <p:nvPr/>
        </p:nvPicPr>
        <p:blipFill>
          <a:blip r:embed="rId2" cstate="print"/>
          <a:srcRect/>
          <a:stretch>
            <a:fillRect/>
          </a:stretch>
        </p:blipFill>
        <p:spPr bwMode="auto">
          <a:xfrm>
            <a:off x="1714480" y="3143248"/>
            <a:ext cx="6457419" cy="3571891"/>
          </a:xfrm>
          <a:prstGeom prst="rect">
            <a:avLst/>
          </a:prstGeom>
          <a:noFill/>
          <a:ln w="9525">
            <a:noFill/>
            <a:miter lim="800000"/>
            <a:headEnd/>
            <a:tailEnd/>
          </a:ln>
          <a:effectLst/>
        </p:spPr>
      </p:pic>
    </p:spTree>
    <p:extLst>
      <p:ext uri="{BB962C8B-B14F-4D97-AF65-F5344CB8AC3E}">
        <p14:creationId xmlns:p14="http://schemas.microsoft.com/office/powerpoint/2010/main" val="451749619"/>
      </p:ext>
    </p:extLst>
  </p:cSld>
  <p:clrMapOvr>
    <a:masterClrMapping/>
  </p:clrMapOvr>
  <p:transition>
    <p:wedge/>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00430" y="0"/>
            <a:ext cx="3219920" cy="523220"/>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2800" b="1" dirty="0" smtClean="0">
                <a:ln w="12700">
                  <a:solidFill>
                    <a:schemeClr val="tx2"/>
                  </a:solidFill>
                  <a:prstDash val="solid"/>
                </a:ln>
                <a:solidFill>
                  <a:schemeClr val="tx2"/>
                </a:solidFill>
                <a:effectLst>
                  <a:outerShdw blurRad="41275" dist="20320" dir="1800000" algn="tl" rotWithShape="0">
                    <a:srgbClr val="000000">
                      <a:alpha val="40000"/>
                    </a:srgbClr>
                  </a:outerShdw>
                </a:effectLst>
              </a:rPr>
              <a:t>ЭКРАНИРОВАНИЕ</a:t>
            </a:r>
            <a:endParaRPr lang="ru-RU" sz="2800" b="1" spc="50" dirty="0">
              <a:ln w="12700">
                <a:solidFill>
                  <a:schemeClr val="tx2"/>
                </a:solidFill>
                <a:prstDash val="solid"/>
              </a:ln>
              <a:solidFill>
                <a:schemeClr val="tx2"/>
              </a:solidFill>
              <a:effectLst>
                <a:outerShdw blurRad="76200" dist="50800" dir="5400000" algn="tl" rotWithShape="0">
                  <a:srgbClr val="000000">
                    <a:alpha val="65000"/>
                  </a:srgbClr>
                </a:outerShdw>
              </a:effectLst>
            </a:endParaRPr>
          </a:p>
        </p:txBody>
      </p:sp>
      <p:sp>
        <p:nvSpPr>
          <p:cNvPr id="5" name="Прямоугольник 4"/>
          <p:cNvSpPr/>
          <p:nvPr/>
        </p:nvSpPr>
        <p:spPr>
          <a:xfrm>
            <a:off x="1000100" y="377623"/>
            <a:ext cx="8143900" cy="738664"/>
          </a:xfrm>
          <a:prstGeom prst="rect">
            <a:avLst/>
          </a:prstGeom>
        </p:spPr>
        <p:txBody>
          <a:bodyPr wrap="square">
            <a:spAutoFit/>
          </a:bodyPr>
          <a:lstStyle/>
          <a:p>
            <a:r>
              <a:rPr lang="ru-RU" sz="2200" dirty="0" smtClean="0"/>
              <a:t>    </a:t>
            </a:r>
            <a:r>
              <a:rPr lang="ru-RU" sz="2000" dirty="0" smtClean="0">
                <a:latin typeface="Times New Roman" pitchFamily="18" charset="0"/>
                <a:cs typeface="Times New Roman" pitchFamily="18" charset="0"/>
              </a:rPr>
              <a:t>Помимо функций </a:t>
            </a:r>
            <a:r>
              <a:rPr lang="ru-RU" sz="2000" b="1" dirty="0" smtClean="0">
                <a:latin typeface="Times New Roman" pitchFamily="18" charset="0"/>
                <a:cs typeface="Times New Roman" pitchFamily="18" charset="0"/>
              </a:rPr>
              <a:t>разграничения доступа</a:t>
            </a:r>
            <a:r>
              <a:rPr lang="ru-RU" sz="2000" dirty="0" smtClean="0">
                <a:latin typeface="Times New Roman" pitchFamily="18" charset="0"/>
                <a:cs typeface="Times New Roman" pitchFamily="18" charset="0"/>
              </a:rPr>
              <a:t>, экраны осуществляют </a:t>
            </a:r>
            <a:r>
              <a:rPr lang="ru-RU" sz="2000" b="1" dirty="0" smtClean="0">
                <a:latin typeface="Times New Roman" pitchFamily="18" charset="0"/>
                <a:cs typeface="Times New Roman" pitchFamily="18" charset="0"/>
              </a:rPr>
              <a:t>протоколирование обмена информацией</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
        <p:nvSpPr>
          <p:cNvPr id="6" name="Прямоугольник 5"/>
          <p:cNvSpPr/>
          <p:nvPr/>
        </p:nvSpPr>
        <p:spPr>
          <a:xfrm>
            <a:off x="1000100" y="1071546"/>
            <a:ext cx="8143900" cy="2246769"/>
          </a:xfrm>
          <a:prstGeom prst="rect">
            <a:avLst/>
          </a:prstGeom>
        </p:spPr>
        <p:txBody>
          <a:bodyPr wrap="square">
            <a:spAutoFit/>
          </a:bodyPr>
          <a:lstStyle/>
          <a:p>
            <a:r>
              <a:rPr lang="ru-RU" dirty="0" smtClean="0"/>
              <a:t>     </a:t>
            </a:r>
            <a:r>
              <a:rPr lang="ru-RU" sz="2000" dirty="0" smtClean="0">
                <a:latin typeface="Times New Roman" pitchFamily="18" charset="0"/>
                <a:cs typeface="Times New Roman" pitchFamily="18" charset="0"/>
              </a:rPr>
              <a:t>Обычно экран не является симметричным, для него определены понятия "внутри" и "снаружи". При этом задача экранирования формулируется как</a:t>
            </a:r>
            <a:r>
              <a:rPr lang="ru-RU" sz="2000" i="1" dirty="0" smtClean="0">
                <a:latin typeface="Times New Roman" pitchFamily="18" charset="0"/>
                <a:cs typeface="Times New Roman" pitchFamily="18" charset="0"/>
              </a:rPr>
              <a:t> </a:t>
            </a:r>
            <a:r>
              <a:rPr lang="ru-RU" sz="2000" b="1" i="1" u="sng" dirty="0" smtClean="0">
                <a:latin typeface="Times New Roman" pitchFamily="18" charset="0"/>
                <a:cs typeface="Times New Roman" pitchFamily="18" charset="0"/>
              </a:rPr>
              <a:t>защита</a:t>
            </a:r>
            <a:r>
              <a:rPr lang="ru-RU" sz="2000" i="1" dirty="0" smtClean="0">
                <a:latin typeface="Times New Roman" pitchFamily="18" charset="0"/>
                <a:cs typeface="Times New Roman" pitchFamily="18" charset="0"/>
              </a:rPr>
              <a:t> внутренней области от потенциально враждебной внешней</a:t>
            </a:r>
            <a:r>
              <a:rPr lang="ru-RU" sz="2000" dirty="0" smtClean="0">
                <a:latin typeface="Times New Roman" pitchFamily="18" charset="0"/>
                <a:cs typeface="Times New Roman" pitchFamily="18" charset="0"/>
              </a:rPr>
              <a:t>. Так, межсетевые экраны (МЭ) (предложенный автором перевод английского термина </a:t>
            </a:r>
            <a:r>
              <a:rPr lang="ru-RU" sz="2000" dirty="0" err="1" smtClean="0">
                <a:latin typeface="Times New Roman" pitchFamily="18" charset="0"/>
                <a:cs typeface="Times New Roman" pitchFamily="18" charset="0"/>
              </a:rPr>
              <a:t>firewall</a:t>
            </a:r>
            <a:r>
              <a:rPr lang="ru-RU" sz="2000" dirty="0" smtClean="0">
                <a:latin typeface="Times New Roman" pitchFamily="18" charset="0"/>
                <a:cs typeface="Times New Roman" pitchFamily="18" charset="0"/>
              </a:rPr>
              <a:t>) чаще всего устанавливают для защиты корпоративной сети организации, имеющей выход в </a:t>
            </a:r>
            <a:r>
              <a:rPr lang="ru-RU" sz="2000" dirty="0" err="1" smtClean="0">
                <a:latin typeface="Times New Roman" pitchFamily="18" charset="0"/>
                <a:cs typeface="Times New Roman" pitchFamily="18" charset="0"/>
              </a:rPr>
              <a:t>Internet</a:t>
            </a:r>
            <a:r>
              <a:rPr lang="ru-RU" sz="2000" dirty="0" smtClean="0">
                <a:latin typeface="Times New Roman" pitchFamily="18" charset="0"/>
                <a:cs typeface="Times New Roman" pitchFamily="18" charset="0"/>
              </a:rPr>
              <a:t> (см. следующий раздел). </a:t>
            </a:r>
            <a:endParaRPr lang="ru-RU" sz="2000" dirty="0">
              <a:latin typeface="Times New Roman" pitchFamily="18" charset="0"/>
              <a:cs typeface="Times New Roman" pitchFamily="18" charset="0"/>
            </a:endParaRPr>
          </a:p>
        </p:txBody>
      </p:sp>
      <p:sp>
        <p:nvSpPr>
          <p:cNvPr id="7" name="Прямоугольник 6"/>
          <p:cNvSpPr/>
          <p:nvPr/>
        </p:nvSpPr>
        <p:spPr>
          <a:xfrm>
            <a:off x="1000100" y="3214686"/>
            <a:ext cx="8143900" cy="2554545"/>
          </a:xfrm>
          <a:prstGeom prst="rect">
            <a:avLst/>
          </a:prstGeom>
        </p:spPr>
        <p:txBody>
          <a:bodyPr wrap="square">
            <a:spAutoFit/>
          </a:bodyPr>
          <a:lstStyle/>
          <a:p>
            <a:r>
              <a:rPr lang="ru-RU" sz="2000" dirty="0" smtClean="0"/>
              <a:t>    </a:t>
            </a:r>
            <a:r>
              <a:rPr lang="ru-RU" sz="2000" b="1" dirty="0" smtClean="0">
                <a:latin typeface="Times New Roman" pitchFamily="18" charset="0"/>
                <a:cs typeface="Times New Roman" pitchFamily="18" charset="0"/>
              </a:rPr>
              <a:t>Экранирование</a:t>
            </a:r>
            <a:r>
              <a:rPr lang="ru-RU" sz="2000" dirty="0" smtClean="0">
                <a:latin typeface="Times New Roman" pitchFamily="18" charset="0"/>
                <a:cs typeface="Times New Roman" pitchFamily="18" charset="0"/>
              </a:rPr>
              <a:t> помогает поддерживать </a:t>
            </a:r>
            <a:r>
              <a:rPr lang="ru-RU" sz="2000" i="1" dirty="0" smtClean="0">
                <a:latin typeface="Times New Roman" pitchFamily="18" charset="0"/>
                <a:cs typeface="Times New Roman" pitchFamily="18" charset="0"/>
              </a:rPr>
              <a:t>доступность</a:t>
            </a:r>
            <a:r>
              <a:rPr lang="ru-RU" sz="2000" dirty="0" smtClean="0">
                <a:latin typeface="Times New Roman" pitchFamily="18" charset="0"/>
                <a:cs typeface="Times New Roman" pitchFamily="18" charset="0"/>
              </a:rPr>
              <a:t> сервисов внутренней области, уменьшая или вообще ликвидируя нагрузку, вызванную внешней активностью. Уменьшается уязвимость внутренних сервисов безопасности, поскольку первоначально злоумышленник должен преодолеть экран, где защитные механизмы сконфигурированы особенно тщательно. Кроме того, экранирующая система, в отличие от универсальной, может быть устроена более простым и, следовательно, более безопасным образом. </a:t>
            </a:r>
            <a:endParaRPr lang="ru-RU" sz="2000" dirty="0">
              <a:latin typeface="Times New Roman" pitchFamily="18" charset="0"/>
              <a:cs typeface="Times New Roman" pitchFamily="18" charset="0"/>
            </a:endParaRPr>
          </a:p>
        </p:txBody>
      </p:sp>
      <p:sp>
        <p:nvSpPr>
          <p:cNvPr id="8" name="Прямоугольник 7"/>
          <p:cNvSpPr/>
          <p:nvPr/>
        </p:nvSpPr>
        <p:spPr>
          <a:xfrm>
            <a:off x="1000100" y="5643578"/>
            <a:ext cx="8143900" cy="1323439"/>
          </a:xfrm>
          <a:prstGeom prst="rect">
            <a:avLst/>
          </a:prstGeom>
        </p:spPr>
        <p:txBody>
          <a:bodyPr wrap="square">
            <a:spAutoFit/>
          </a:bodyPr>
          <a:lstStyle/>
          <a:p>
            <a:r>
              <a:rPr lang="ru-RU" sz="2000" b="1" dirty="0" smtClean="0"/>
              <a:t>    </a:t>
            </a:r>
            <a:r>
              <a:rPr lang="ru-RU" sz="2000" b="1" dirty="0" smtClean="0">
                <a:latin typeface="Times New Roman" pitchFamily="18" charset="0"/>
                <a:cs typeface="Times New Roman" pitchFamily="18" charset="0"/>
              </a:rPr>
              <a:t>Экранирование </a:t>
            </a:r>
            <a:r>
              <a:rPr lang="ru-RU" sz="2000" dirty="0" smtClean="0">
                <a:latin typeface="Times New Roman" pitchFamily="18" charset="0"/>
                <a:cs typeface="Times New Roman" pitchFamily="18" charset="0"/>
              </a:rPr>
              <a:t>дает возможность контролировать также информационные потоки, направленные во внешнюю область, что способствует поддержанию режима </a:t>
            </a:r>
            <a:r>
              <a:rPr lang="ru-RU" sz="2000" b="1" dirty="0" smtClean="0">
                <a:latin typeface="Times New Roman" pitchFamily="18" charset="0"/>
                <a:cs typeface="Times New Roman" pitchFamily="18" charset="0"/>
              </a:rPr>
              <a:t>конфиденциальности</a:t>
            </a:r>
            <a:r>
              <a:rPr lang="ru-RU" sz="2000" dirty="0" smtClean="0">
                <a:latin typeface="Times New Roman" pitchFamily="18" charset="0"/>
                <a:cs typeface="Times New Roman" pitchFamily="18" charset="0"/>
              </a:rPr>
              <a:t> в ИС организации.</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062570737"/>
      </p:ext>
    </p:extLst>
  </p:cSld>
  <p:clrMapOvr>
    <a:masterClrMapping/>
  </p:clrMapOvr>
  <p:transition>
    <p:wedge/>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0"/>
            <a:ext cx="8214330" cy="707886"/>
          </a:xfrm>
          <a:prstGeom prst="rect">
            <a:avLst/>
          </a:prstGeom>
        </p:spPr>
        <p:txBody>
          <a:bodyPr wrap="square">
            <a:spAutoFit/>
          </a:bodyPr>
          <a:lstStyle/>
          <a:p>
            <a:pPr algn="ctr"/>
            <a:r>
              <a:rPr lang="ru-RU" sz="4000" b="1" dirty="0" smtClean="0">
                <a:ln w="12700">
                  <a:solidFill>
                    <a:schemeClr val="tx2"/>
                  </a:solidFill>
                  <a:prstDash val="solid"/>
                </a:ln>
                <a:solidFill>
                  <a:schemeClr val="tx2"/>
                </a:solidFill>
                <a:effectLst>
                  <a:outerShdw blurRad="41275" dist="20320" dir="1800000" algn="tl" rotWithShape="0">
                    <a:srgbClr val="000000">
                      <a:alpha val="40000"/>
                    </a:srgbClr>
                  </a:outerShdw>
                </a:effectLst>
              </a:rPr>
              <a:t>МЕЖСЕТЕВЫЕ ЭКРАНЫ</a:t>
            </a:r>
            <a:endParaRPr lang="ru-RU" sz="4000" b="1" dirty="0">
              <a:ln w="12700">
                <a:solidFill>
                  <a:schemeClr val="tx2"/>
                </a:solidFill>
                <a:prstDash val="solid"/>
              </a:ln>
              <a:solidFill>
                <a:schemeClr val="tx2"/>
              </a:solidFill>
              <a:effectLst>
                <a:outerShdw blurRad="41275" dist="20320" dir="1800000" algn="tl" rotWithShape="0">
                  <a:srgbClr val="000000">
                    <a:alpha val="40000"/>
                  </a:srgbClr>
                </a:outerShdw>
              </a:effectLst>
            </a:endParaRPr>
          </a:p>
        </p:txBody>
      </p:sp>
      <p:sp>
        <p:nvSpPr>
          <p:cNvPr id="5" name="Прямоугольник 4"/>
          <p:cNvSpPr/>
          <p:nvPr/>
        </p:nvSpPr>
        <p:spPr>
          <a:xfrm>
            <a:off x="1000100" y="1018885"/>
            <a:ext cx="8143900" cy="369332"/>
          </a:xfrm>
          <a:prstGeom prst="rect">
            <a:avLst/>
          </a:prstGeom>
        </p:spPr>
        <p:txBody>
          <a:bodyPr wrap="square">
            <a:spAutoFit/>
          </a:bodyPr>
          <a:lstStyle/>
          <a:p>
            <a:r>
              <a:rPr lang="ru-RU" dirty="0" smtClean="0"/>
              <a:t>   </a:t>
            </a:r>
            <a:r>
              <a:rPr lang="ru-RU" b="1" dirty="0" smtClean="0"/>
              <a:t> </a:t>
            </a:r>
            <a:endParaRPr lang="ru-RU" dirty="0"/>
          </a:p>
        </p:txBody>
      </p:sp>
      <p:sp>
        <p:nvSpPr>
          <p:cNvPr id="7" name="Прямоугольник 6"/>
          <p:cNvSpPr/>
          <p:nvPr/>
        </p:nvSpPr>
        <p:spPr>
          <a:xfrm>
            <a:off x="979700" y="876008"/>
            <a:ext cx="8143900" cy="1323439"/>
          </a:xfrm>
          <a:prstGeom prst="rect">
            <a:avLst/>
          </a:prstGeom>
        </p:spPr>
        <p:txBody>
          <a:bodyPr wrap="square">
            <a:spAutoFit/>
          </a:bodyPr>
          <a:lstStyle/>
          <a:p>
            <a:r>
              <a:rPr lang="ru-RU" dirty="0" smtClean="0"/>
              <a:t>     </a:t>
            </a:r>
            <a:r>
              <a:rPr lang="ru-RU" sz="2000" b="1" dirty="0" smtClean="0">
                <a:latin typeface="Times New Roman" pitchFamily="18" charset="0"/>
                <a:cs typeface="Times New Roman" pitchFamily="18" charset="0"/>
              </a:rPr>
              <a:t>Межсетевой экран</a:t>
            </a:r>
            <a:r>
              <a:rPr lang="en-US" sz="2000" b="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 комплекс аппаратных и/или программных средств, осуществляющий контроль и фильтрацию проходящих через него сетевых пакетов на различных уровнях модели OSI в соответствии с заданными правилами.</a:t>
            </a:r>
            <a:endParaRPr lang="ru-RU" sz="2000" dirty="0">
              <a:latin typeface="Times New Roman" pitchFamily="18" charset="0"/>
              <a:cs typeface="Times New Roman" pitchFamily="18" charset="0"/>
            </a:endParaRPr>
          </a:p>
        </p:txBody>
      </p:sp>
      <p:sp>
        <p:nvSpPr>
          <p:cNvPr id="8" name="Прямоугольник 7"/>
          <p:cNvSpPr/>
          <p:nvPr/>
        </p:nvSpPr>
        <p:spPr>
          <a:xfrm>
            <a:off x="1000100" y="2291659"/>
            <a:ext cx="8143900" cy="2554545"/>
          </a:xfrm>
          <a:prstGeom prst="rect">
            <a:avLst/>
          </a:prstGeom>
        </p:spPr>
        <p:txBody>
          <a:bodyPr wrap="square">
            <a:spAutoFit/>
          </a:bodyPr>
          <a:lstStyle/>
          <a:p>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Межсетевой экран </a:t>
            </a:r>
            <a:r>
              <a:rPr lang="ru-RU" sz="2000" dirty="0" smtClean="0">
                <a:latin typeface="Times New Roman" pitchFamily="18" charset="0"/>
                <a:cs typeface="Times New Roman" pitchFamily="18" charset="0"/>
              </a:rPr>
              <a:t>– идеальное место для встраивания средств активного аудита. С одной стороны, и на первом, и на последнем защитном рубеже выявление подозрительной активности по-своему важно. С другой стороны, МЭ способен реализовать сколь угодно мощную реакцию на подозрительную активность, вплоть до разрыва связи с внешней средой. Правда, нужно отдавать себе отчет в том, что соединение двух сервисов безопасности в принципе может создать брешь, способствующую атакам на доступность. </a:t>
            </a:r>
            <a:endParaRPr lang="ru-RU" sz="2000" dirty="0">
              <a:latin typeface="Times New Roman" pitchFamily="18" charset="0"/>
              <a:cs typeface="Times New Roman" pitchFamily="18" charset="0"/>
            </a:endParaRPr>
          </a:p>
        </p:txBody>
      </p:sp>
      <p:sp>
        <p:nvSpPr>
          <p:cNvPr id="9" name="Прямоугольник 8"/>
          <p:cNvSpPr/>
          <p:nvPr/>
        </p:nvSpPr>
        <p:spPr>
          <a:xfrm>
            <a:off x="1000100" y="4883947"/>
            <a:ext cx="8143900" cy="1323439"/>
          </a:xfrm>
          <a:prstGeom prst="rect">
            <a:avLst/>
          </a:prstGeom>
        </p:spPr>
        <p:txBody>
          <a:bodyPr wrap="square">
            <a:spAutoFit/>
          </a:bodyPr>
          <a:lstStyle/>
          <a:p>
            <a:r>
              <a:rPr lang="ru-RU" sz="2000" dirty="0" smtClean="0">
                <a:latin typeface="Times New Roman" pitchFamily="18" charset="0"/>
                <a:cs typeface="Times New Roman" pitchFamily="18" charset="0"/>
              </a:rPr>
              <a:t>    На </a:t>
            </a:r>
            <a:r>
              <a:rPr lang="ru-RU" sz="2000" i="1" dirty="0" smtClean="0">
                <a:latin typeface="Times New Roman" pitchFamily="18" charset="0"/>
                <a:cs typeface="Times New Roman" pitchFamily="18" charset="0"/>
              </a:rPr>
              <a:t>межсетевой экран </a:t>
            </a:r>
            <a:r>
              <a:rPr lang="ru-RU" sz="2000" dirty="0" smtClean="0">
                <a:latin typeface="Times New Roman" pitchFamily="18" charset="0"/>
                <a:cs typeface="Times New Roman" pitchFamily="18" charset="0"/>
              </a:rPr>
              <a:t>целесообразно возложить идентификацию/аутентификацию внешних пользователей, нуждающихся в доступе к корпоративным ресурсам (с поддержкой концепции единого входа в сеть).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142035268"/>
      </p:ext>
    </p:extLst>
  </p:cSld>
  <p:clrMapOvr>
    <a:masterClrMapping/>
  </p:clrMapOvr>
  <p:transition>
    <p:wedge/>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0"/>
            <a:ext cx="8143900"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МЕЖСЕТЕВЫЕ ЭКРАНЫ</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5" name="Прямоугольник 4"/>
          <p:cNvSpPr/>
          <p:nvPr/>
        </p:nvSpPr>
        <p:spPr>
          <a:xfrm>
            <a:off x="1000100" y="404664"/>
            <a:ext cx="8143900" cy="2462213"/>
          </a:xfrm>
          <a:prstGeom prst="rect">
            <a:avLst/>
          </a:prstGeom>
        </p:spPr>
        <p:txBody>
          <a:bodyPr wrap="square">
            <a:spAutoFit/>
          </a:bodyPr>
          <a:lstStyle/>
          <a:p>
            <a:r>
              <a:rPr lang="en-US" sz="2200"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 Существуют два основных типа межсетевых экранов:</a:t>
            </a:r>
            <a:r>
              <a:rPr lang="ru-RU" sz="2200" u="sng" dirty="0" smtClean="0">
                <a:latin typeface="Times New Roman" pitchFamily="18" charset="0"/>
                <a:cs typeface="Times New Roman" pitchFamily="18" charset="0"/>
              </a:rPr>
              <a:t> </a:t>
            </a:r>
            <a:r>
              <a:rPr lang="ru-RU" sz="2200" b="1" dirty="0" smtClean="0">
                <a:latin typeface="Times New Roman" pitchFamily="18" charset="0"/>
                <a:cs typeface="Times New Roman" pitchFamily="18" charset="0"/>
              </a:rPr>
              <a:t>межсетевые экраны прикладного уровня </a:t>
            </a:r>
            <a:r>
              <a:rPr lang="ru-RU" sz="2200" dirty="0" smtClean="0">
                <a:latin typeface="Times New Roman" pitchFamily="18" charset="0"/>
                <a:cs typeface="Times New Roman" pitchFamily="18" charset="0"/>
              </a:rPr>
              <a:t>и </a:t>
            </a:r>
            <a:r>
              <a:rPr lang="ru-RU" sz="2200" b="1" dirty="0" smtClean="0">
                <a:latin typeface="Times New Roman" pitchFamily="18" charset="0"/>
                <a:cs typeface="Times New Roman" pitchFamily="18" charset="0"/>
              </a:rPr>
              <a:t>межсетевые экраны с пакетной фильтрацией</a:t>
            </a:r>
            <a:r>
              <a:rPr lang="ru-RU" sz="2200" dirty="0" smtClean="0">
                <a:latin typeface="Times New Roman" pitchFamily="18" charset="0"/>
                <a:cs typeface="Times New Roman" pitchFamily="18" charset="0"/>
              </a:rPr>
              <a:t>. В их основе лежат различные принципы работы, но при правильной настройке оба типа устройств обеспечивают правильное выполнение функций безопасности, заключающихся в блокировке запрещенного трафика.</a:t>
            </a:r>
            <a:endParaRPr lang="ru-RU" sz="2200" dirty="0">
              <a:latin typeface="Times New Roman" pitchFamily="18" charset="0"/>
              <a:cs typeface="Times New Roman" pitchFamily="18" charset="0"/>
            </a:endParaRPr>
          </a:p>
        </p:txBody>
      </p:sp>
      <p:sp>
        <p:nvSpPr>
          <p:cNvPr id="7" name="Прямоугольник 6"/>
          <p:cNvSpPr/>
          <p:nvPr/>
        </p:nvSpPr>
        <p:spPr>
          <a:xfrm>
            <a:off x="1043608" y="2780928"/>
            <a:ext cx="8100392" cy="3139321"/>
          </a:xfrm>
          <a:prstGeom prst="rect">
            <a:avLst/>
          </a:prstGeom>
        </p:spPr>
        <p:txBody>
          <a:bodyPr wrap="square">
            <a:spAutoFit/>
          </a:bodyPr>
          <a:lstStyle/>
          <a:p>
            <a:r>
              <a:rPr lang="ru-RU" sz="2200" b="1" dirty="0" smtClean="0"/>
              <a:t> </a:t>
            </a:r>
            <a:r>
              <a:rPr lang="ru-RU" sz="2200" b="1" dirty="0" smtClean="0">
                <a:latin typeface="Times New Roman" pitchFamily="18" charset="0"/>
                <a:cs typeface="Times New Roman" pitchFamily="18" charset="0"/>
              </a:rPr>
              <a:t>Межсетевые экраны прикладного уровня</a:t>
            </a:r>
            <a:r>
              <a:rPr lang="ru-RU" sz="2200" dirty="0" smtClean="0">
                <a:latin typeface="Times New Roman" pitchFamily="18" charset="0"/>
                <a:cs typeface="Times New Roman" pitchFamily="18" charset="0"/>
              </a:rPr>
              <a:t>, или </a:t>
            </a:r>
            <a:r>
              <a:rPr lang="ru-RU" sz="2200" b="1" dirty="0" err="1" smtClean="0">
                <a:latin typeface="Times New Roman" pitchFamily="18" charset="0"/>
                <a:cs typeface="Times New Roman" pitchFamily="18" charset="0"/>
              </a:rPr>
              <a:t>прокси-экраны</a:t>
            </a:r>
            <a:r>
              <a:rPr lang="ru-RU" sz="2200" dirty="0" smtClean="0">
                <a:latin typeface="Times New Roman" pitchFamily="18" charset="0"/>
                <a:cs typeface="Times New Roman" pitchFamily="18" charset="0"/>
              </a:rPr>
              <a:t>, представляют собой программные пакеты, базирующиеся на операционных системах общего назначения или на аппаратной платформе межсетевых экранов. Межсетевой экран обладает несколькими интерфейсами, по одному на каждую из сетей, к которым он подключен. Набор правил политики определяет, каким образом трафик передается из одной сети в другую. Если в правиле отсутствует явное разрешение на пропуск трафика, межсетевой экран отклоняет или аннулирует пакеты.</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2504906834"/>
      </p:ext>
    </p:extLst>
  </p:cSld>
  <p:clrMapOvr>
    <a:masterClrMapping/>
  </p:clrMapOvr>
  <p:transition>
    <p:wedge/>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043608" y="0"/>
            <a:ext cx="8100392"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МЕЖСЕТЕВЫЕ ЭКРАНЫ</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7" name="Прямоугольник 6"/>
          <p:cNvSpPr/>
          <p:nvPr/>
        </p:nvSpPr>
        <p:spPr>
          <a:xfrm>
            <a:off x="971600" y="476672"/>
            <a:ext cx="8172400" cy="2554545"/>
          </a:xfrm>
          <a:prstGeom prst="rect">
            <a:avLst/>
          </a:prstGeom>
        </p:spPr>
        <p:txBody>
          <a:bodyPr wrap="square">
            <a:spAutoFit/>
          </a:bodyPr>
          <a:lstStyle/>
          <a:p>
            <a:r>
              <a:rPr lang="en-US"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Правила политики безопасности усиливаются посредством использования модулей доступа. В межсетевом экране прикладного уровня каждому разрешаемому протоколу должен соответствовать свой собственный модуль доступа. Лучшими модулями доступа считаются те, которые построены специально для разрешаемого протокола. Например, модуль доступа FTP предназначен для протокола FTP и может определять, соответствует ли проходящий трафик этому протоколу и разрешен ли этот трафик правилами политики безопасности. </a:t>
            </a:r>
            <a:endParaRPr lang="ru-RU" sz="2000" dirty="0">
              <a:latin typeface="Times New Roman" pitchFamily="18" charset="0"/>
              <a:cs typeface="Times New Roman" pitchFamily="18" charset="0"/>
            </a:endParaRPr>
          </a:p>
        </p:txBody>
      </p:sp>
      <p:pic>
        <p:nvPicPr>
          <p:cNvPr id="8" name="Picture 2" descr="http://www.intuit.ru/department/security/netsec/10/10_1.png"/>
          <p:cNvPicPr>
            <a:picLocks noChangeAspect="1" noChangeArrowheads="1"/>
          </p:cNvPicPr>
          <p:nvPr/>
        </p:nvPicPr>
        <p:blipFill>
          <a:blip r:embed="rId2" cstate="print"/>
          <a:srcRect/>
          <a:stretch>
            <a:fillRect/>
          </a:stretch>
        </p:blipFill>
        <p:spPr bwMode="auto">
          <a:xfrm>
            <a:off x="2051720" y="3356992"/>
            <a:ext cx="5705475" cy="2886076"/>
          </a:xfrm>
          <a:prstGeom prst="rect">
            <a:avLst/>
          </a:prstGeom>
          <a:noFill/>
        </p:spPr>
      </p:pic>
    </p:spTree>
    <p:extLst>
      <p:ext uri="{BB962C8B-B14F-4D97-AF65-F5344CB8AC3E}">
        <p14:creationId xmlns:p14="http://schemas.microsoft.com/office/powerpoint/2010/main" val="438105519"/>
      </p:ext>
    </p:extLst>
  </p:cSld>
  <p:clrMapOvr>
    <a:masterClrMapping/>
  </p:clrMapOvr>
  <p:transition>
    <p:wedge/>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428604"/>
            <a:ext cx="8143900" cy="430887"/>
          </a:xfrm>
          <a:prstGeom prst="rect">
            <a:avLst/>
          </a:prstGeom>
        </p:spPr>
        <p:txBody>
          <a:bodyPr wrap="square">
            <a:spAutoFit/>
          </a:bodyPr>
          <a:lstStyle/>
          <a:p>
            <a:r>
              <a:rPr lang="ru-RU" sz="2200" dirty="0" smtClean="0"/>
              <a:t>    </a:t>
            </a:r>
            <a:endParaRPr lang="ru-RU" sz="2200" dirty="0"/>
          </a:p>
        </p:txBody>
      </p:sp>
      <p:sp>
        <p:nvSpPr>
          <p:cNvPr id="5" name="Прямоугольник 4"/>
          <p:cNvSpPr/>
          <p:nvPr/>
        </p:nvSpPr>
        <p:spPr>
          <a:xfrm>
            <a:off x="1043608" y="0"/>
            <a:ext cx="8100392"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МЕЖСЕТЕВЫЕ ЭКРАНЫ</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7" name="Прямоугольник 6"/>
          <p:cNvSpPr/>
          <p:nvPr/>
        </p:nvSpPr>
        <p:spPr>
          <a:xfrm>
            <a:off x="971600" y="476672"/>
            <a:ext cx="8172400" cy="2862322"/>
          </a:xfrm>
          <a:prstGeom prst="rect">
            <a:avLst/>
          </a:prstGeom>
        </p:spPr>
        <p:txBody>
          <a:bodyPr wrap="square">
            <a:spAutoFit/>
          </a:bodyPr>
          <a:lstStyle/>
          <a:p>
            <a:r>
              <a:rPr lang="ru-RU" sz="2000" b="1" dirty="0" smtClean="0">
                <a:latin typeface="Times New Roman" pitchFamily="18" charset="0"/>
                <a:cs typeface="Times New Roman" pitchFamily="18" charset="0"/>
              </a:rPr>
              <a:t>Межсетевые экраны с пакетной фильтрацией </a:t>
            </a:r>
            <a:r>
              <a:rPr lang="ru-RU" sz="2000" dirty="0" smtClean="0">
                <a:latin typeface="Times New Roman" pitchFamily="18" charset="0"/>
                <a:cs typeface="Times New Roman" pitchFamily="18" charset="0"/>
              </a:rPr>
              <a:t>могут также быть программными пакетами, базирующимися на операционных системах общего назначения либо на аппаратных платформах межсетевых экранов. Межсетевой экран имеет несколько интерфейсов, по одному на каждую из сетей, к которым подключен экран. Аналогично межсетевым экранам прикладного уровня, доставка трафика из одной сети в другую определяется набором правил политики. Если правило не разрешает явным образом определенный трафик, то соответствующие пакеты будут отклонены или аннулированы межсетевым экраном. </a:t>
            </a:r>
            <a:endParaRPr lang="ru-RU" sz="2000" dirty="0">
              <a:latin typeface="Times New Roman" pitchFamily="18" charset="0"/>
              <a:cs typeface="Times New Roman" pitchFamily="18" charset="0"/>
            </a:endParaRPr>
          </a:p>
        </p:txBody>
      </p:sp>
      <p:sp>
        <p:nvSpPr>
          <p:cNvPr id="8" name="Прямоугольник 7"/>
          <p:cNvSpPr/>
          <p:nvPr/>
        </p:nvSpPr>
        <p:spPr>
          <a:xfrm>
            <a:off x="1043608" y="3501008"/>
            <a:ext cx="8100392" cy="3170099"/>
          </a:xfrm>
          <a:prstGeom prst="rect">
            <a:avLst/>
          </a:prstGeom>
        </p:spPr>
        <p:txBody>
          <a:bodyPr wrap="square">
            <a:spAutoFit/>
          </a:bodyPr>
          <a:lstStyle/>
          <a:p>
            <a:endParaRPr lang="en-US" sz="2000" dirty="0" smtClean="0"/>
          </a:p>
          <a:p>
            <a:r>
              <a:rPr lang="ru-RU" sz="2000" dirty="0" smtClean="0">
                <a:latin typeface="Times New Roman" pitchFamily="18" charset="0"/>
                <a:cs typeface="Times New Roman" pitchFamily="18" charset="0"/>
              </a:rPr>
              <a:t>Правила политики усиливаются посредством использования фильтров пакетов. Фильтры изучают пакеты и определяют, является ли трафик разрешенным, согласно правилам политики и состоянию протокола (проверка с учетом состояния). </a:t>
            </a:r>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Если протокол приложения функционирует через TCP, определить состояние относительно просто, так как TCP сам по себе поддерживает состояния. Это означает, что когда протокол находится в определенном состоянии, разрешена передача только определенных пакетов.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487741916"/>
      </p:ext>
    </p:extLst>
  </p:cSld>
  <p:clrMapOvr>
    <a:masterClrMapping/>
  </p:clrMapOvr>
  <p:transition>
    <p:wedge/>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357166"/>
            <a:ext cx="8143900" cy="430887"/>
          </a:xfrm>
          <a:prstGeom prst="rect">
            <a:avLst/>
          </a:prstGeom>
        </p:spPr>
        <p:txBody>
          <a:bodyPr wrap="square">
            <a:spAutoFit/>
          </a:bodyPr>
          <a:lstStyle/>
          <a:p>
            <a:r>
              <a:rPr lang="ru-RU" sz="2200" dirty="0" smtClean="0"/>
              <a:t>   </a:t>
            </a:r>
            <a:endParaRPr lang="ru-RU" sz="2200" dirty="0"/>
          </a:p>
        </p:txBody>
      </p:sp>
      <p:sp>
        <p:nvSpPr>
          <p:cNvPr id="5" name="Прямоугольник 4"/>
          <p:cNvSpPr/>
          <p:nvPr/>
        </p:nvSpPr>
        <p:spPr>
          <a:xfrm>
            <a:off x="1000100" y="0"/>
            <a:ext cx="8143900" cy="523220"/>
          </a:xfrm>
          <a:prstGeom prst="rect">
            <a:avLst/>
          </a:prstGeom>
        </p:spPr>
        <p:txBody>
          <a:bodyPr wrap="square">
            <a:spAutoFit/>
          </a:bodyPr>
          <a:lstStyle/>
          <a:p>
            <a:pPr algn="ctr"/>
            <a:r>
              <a:rPr lang="ru-RU" sz="2800"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rPr>
              <a:t>МЕЖСЕТЕВЫЕ</a:t>
            </a: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rPr>
              <a:t> </a:t>
            </a:r>
            <a:r>
              <a:rPr lang="ru-RU" sz="2800"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rPr>
              <a:t>ЭКРАНЫ</a:t>
            </a:r>
            <a:endParaRPr lang="ru-RU" sz="2800"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sp>
        <p:nvSpPr>
          <p:cNvPr id="6" name="Прямоугольник 5"/>
          <p:cNvSpPr/>
          <p:nvPr/>
        </p:nvSpPr>
        <p:spPr>
          <a:xfrm>
            <a:off x="1000100" y="2714620"/>
            <a:ext cx="8143900" cy="430887"/>
          </a:xfrm>
          <a:prstGeom prst="rect">
            <a:avLst/>
          </a:prstGeom>
        </p:spPr>
        <p:txBody>
          <a:bodyPr wrap="square">
            <a:spAutoFit/>
          </a:bodyPr>
          <a:lstStyle/>
          <a:p>
            <a:r>
              <a:rPr lang="ru-RU" sz="2200" dirty="0" smtClean="0"/>
              <a:t>   </a:t>
            </a:r>
            <a:endParaRPr lang="ru-RU" sz="2200" dirty="0"/>
          </a:p>
        </p:txBody>
      </p:sp>
      <p:sp>
        <p:nvSpPr>
          <p:cNvPr id="8" name="Прямоугольник 7"/>
          <p:cNvSpPr/>
          <p:nvPr/>
        </p:nvSpPr>
        <p:spPr>
          <a:xfrm>
            <a:off x="971600" y="404664"/>
            <a:ext cx="8172400" cy="3170099"/>
          </a:xfrm>
          <a:prstGeom prst="rect">
            <a:avLst/>
          </a:prstGeom>
        </p:spPr>
        <p:txBody>
          <a:bodyPr wrap="square">
            <a:spAutoFit/>
          </a:bodyPr>
          <a:lstStyle/>
          <a:p>
            <a:r>
              <a:rPr lang="en-US" sz="2000" dirty="0" smtClean="0"/>
              <a:t>  </a:t>
            </a:r>
            <a:r>
              <a:rPr lang="ru-RU" sz="2000" dirty="0" smtClean="0">
                <a:latin typeface="Times New Roman" pitchFamily="18" charset="0"/>
                <a:cs typeface="Times New Roman" pitchFamily="18" charset="0"/>
              </a:rPr>
              <a:t>Рассмотрим в качестве примера последовательность установки соединения. Первый ожидаемый пакет - </a:t>
            </a:r>
            <a:r>
              <a:rPr lang="ru-RU" sz="2000" dirty="0" err="1" smtClean="0">
                <a:latin typeface="Times New Roman" pitchFamily="18" charset="0"/>
                <a:cs typeface="Times New Roman" pitchFamily="18" charset="0"/>
              </a:rPr>
              <a:t>пакет</a:t>
            </a:r>
            <a:r>
              <a:rPr lang="ru-RU" sz="2000" dirty="0" smtClean="0">
                <a:latin typeface="Times New Roman" pitchFamily="18" charset="0"/>
                <a:cs typeface="Times New Roman" pitchFamily="18" charset="0"/>
              </a:rPr>
              <a:t> SYN. Межсетевой экран обнаруживает этот пакет и переводит соединение в состояние SYN.</a:t>
            </a:r>
          </a:p>
          <a:p>
            <a:r>
              <a:rPr lang="ru-RU" sz="2000" dirty="0" smtClean="0">
                <a:latin typeface="Times New Roman" pitchFamily="18" charset="0"/>
                <a:cs typeface="Times New Roman" pitchFamily="18" charset="0"/>
              </a:rPr>
              <a:t>В данном состоянии ожидается один из двух пакетов - либо SYN ACK (опознавание пакета и разрешение соединения) или пакет RST (сброс соединения по причине отказа в соединении получателем). Если в данном соединении появятся другие пакеты, межсетевой экран аннулирует или отклонит их, так как они не подходят для данного состояния соединения, даже если соединение разрешено набором правил. </a:t>
            </a:r>
            <a:endParaRPr lang="ru-RU" sz="2000" dirty="0">
              <a:latin typeface="Times New Roman" pitchFamily="18" charset="0"/>
              <a:cs typeface="Times New Roman" pitchFamily="18" charset="0"/>
            </a:endParaRPr>
          </a:p>
        </p:txBody>
      </p:sp>
      <p:sp>
        <p:nvSpPr>
          <p:cNvPr id="9" name="Прямоугольник 8"/>
          <p:cNvSpPr/>
          <p:nvPr/>
        </p:nvSpPr>
        <p:spPr>
          <a:xfrm>
            <a:off x="971600" y="3501008"/>
            <a:ext cx="8172400" cy="3170099"/>
          </a:xfrm>
          <a:prstGeom prst="rect">
            <a:avLst/>
          </a:prstGeom>
        </p:spPr>
        <p:txBody>
          <a:bodyPr wrap="square">
            <a:spAutoFit/>
          </a:bodyPr>
          <a:lstStyle/>
          <a:p>
            <a:r>
              <a:rPr lang="en-US" sz="2000" dirty="0" smtClean="0"/>
              <a:t>  </a:t>
            </a:r>
            <a:r>
              <a:rPr lang="ru-RU" sz="2000" dirty="0" smtClean="0">
                <a:latin typeface="Times New Roman" pitchFamily="18" charset="0"/>
                <a:cs typeface="Times New Roman" pitchFamily="18" charset="0"/>
              </a:rPr>
              <a:t>Если протоколом соединения является UDP, межсетевой экран с пакетной фильтрацией не может использовать присущее протоколу состояние, вместо чего отслеживает состояние трафика UDP. Как правило, межсетевой экран принимает внешний пакет UDP и ожидает входящий пакет от получателя, соответствующий исходному пакету по адресу и порту, в течение определенного времени. Если пакет принимается в течение этого отрезка времени, его передача разрешается. В противном случае межсетевой экран определяет, что трафик UDP не является ответом на запрос, и аннулирует его. </a:t>
            </a:r>
            <a:br>
              <a:rPr lang="ru-RU" sz="2000" dirty="0" smtClean="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996209311"/>
      </p:ext>
    </p:extLst>
  </p:cSld>
  <p:clrMapOvr>
    <a:masterClrMapping/>
  </p:clrMapOvr>
  <p:transition>
    <p:wedge/>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500430" y="0"/>
            <a:ext cx="4162614" cy="523220"/>
          </a:xfrm>
          <a:prstGeom prst="rect">
            <a:avLst/>
          </a:prstGeom>
        </p:spPr>
        <p:txBody>
          <a:bodyPr wrap="none">
            <a:spAutoFit/>
          </a:bodyPr>
          <a:lstStyle/>
          <a:p>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МЕЖСЕТЕВЫЕ ЭКРАНЫ</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7" name="Прямоугольник 6"/>
          <p:cNvSpPr/>
          <p:nvPr/>
        </p:nvSpPr>
        <p:spPr>
          <a:xfrm>
            <a:off x="1043608" y="404664"/>
            <a:ext cx="8100392" cy="2246769"/>
          </a:xfrm>
          <a:prstGeom prst="rect">
            <a:avLst/>
          </a:prstGeom>
        </p:spPr>
        <p:txBody>
          <a:bodyPr wrap="square">
            <a:spAutoFit/>
          </a:bodyPr>
          <a:lstStyle/>
          <a:p>
            <a:r>
              <a:rPr lang="ru-RU" sz="2000" dirty="0" smtClean="0">
                <a:latin typeface="Times New Roman" pitchFamily="18" charset="0"/>
                <a:cs typeface="Times New Roman" pitchFamily="18" charset="0"/>
              </a:rPr>
              <a:t>При использовании межсетевого экрана с пакетной фильтрацией соединения не прерываются на межсетевом экране (см. рис. 10.2), а направляются непосредственно к конечной системе. При поступлении пакетов межсетевой экран выясняет, разрешен ли данный пакет и состояние соединения правилами политики. Если это так, пакет передается по своему маршруту. В противном случае пакет отклоняется или аннулируется. </a:t>
            </a:r>
            <a:endParaRPr lang="ru-RU" sz="2000" dirty="0">
              <a:latin typeface="Times New Roman" pitchFamily="18" charset="0"/>
              <a:cs typeface="Times New Roman" pitchFamily="18" charset="0"/>
            </a:endParaRPr>
          </a:p>
        </p:txBody>
      </p:sp>
      <p:pic>
        <p:nvPicPr>
          <p:cNvPr id="22530" name="Picture 2" descr="http://www.intuit.ru/department/security/netsec/10/10_2.png"/>
          <p:cNvPicPr>
            <a:picLocks noChangeAspect="1" noChangeArrowheads="1"/>
          </p:cNvPicPr>
          <p:nvPr/>
        </p:nvPicPr>
        <p:blipFill>
          <a:blip r:embed="rId2" cstate="print"/>
          <a:srcRect/>
          <a:stretch>
            <a:fillRect/>
          </a:stretch>
        </p:blipFill>
        <p:spPr bwMode="auto">
          <a:xfrm>
            <a:off x="2627784" y="2852936"/>
            <a:ext cx="3838575" cy="2895601"/>
          </a:xfrm>
          <a:prstGeom prst="rect">
            <a:avLst/>
          </a:prstGeom>
          <a:noFill/>
        </p:spPr>
      </p:pic>
    </p:spTree>
    <p:extLst>
      <p:ext uri="{BB962C8B-B14F-4D97-AF65-F5344CB8AC3E}">
        <p14:creationId xmlns:p14="http://schemas.microsoft.com/office/powerpoint/2010/main" val="3783373438"/>
      </p:ext>
    </p:extLst>
  </p:cSld>
  <p:clrMapOvr>
    <a:masterClrMapping/>
  </p:clrMapOvr>
  <p:transition>
    <p:wedge/>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71600" y="3717032"/>
            <a:ext cx="8172400" cy="2862322"/>
          </a:xfrm>
          <a:prstGeom prst="rect">
            <a:avLst/>
          </a:prstGeom>
        </p:spPr>
        <p:txBody>
          <a:bodyPr wrap="square">
            <a:spAutoFit/>
          </a:bodyPr>
          <a:lstStyle/>
          <a:p>
            <a:r>
              <a:rPr lang="ru-RU" sz="2000" dirty="0" smtClean="0">
                <a:latin typeface="Times New Roman" pitchFamily="18" charset="0"/>
                <a:cs typeface="Times New Roman" pitchFamily="18" charset="0"/>
              </a:rPr>
              <a:t>Производители межсетевых экранов прикладного уровня в определенный момент пришли к выводу, что необходимо разработать метод поддержки протоколов, для которых не существует определенных модулей доступа. Вследствие этого увидела свет технология модуля доступа </a:t>
            </a:r>
            <a:r>
              <a:rPr lang="ru-RU" sz="2000" dirty="0" err="1" smtClean="0">
                <a:latin typeface="Times New Roman" pitchFamily="18" charset="0"/>
                <a:cs typeface="Times New Roman" pitchFamily="18" charset="0"/>
              </a:rPr>
              <a:t>Generic</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Services</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Proxy</a:t>
            </a:r>
            <a:r>
              <a:rPr lang="ru-RU" sz="2000" dirty="0" smtClean="0">
                <a:latin typeface="Times New Roman" pitchFamily="18" charset="0"/>
                <a:cs typeface="Times New Roman" pitchFamily="18" charset="0"/>
              </a:rPr>
              <a:t> (GSP). GSP разработана для поддержки модулями доступа прикладного уровня других протоколов, необходимых системе безопасности и при работе сетевых администраторов. В действительности GSP обеспечивает работу межсетевых экранов прикладного уровня в качестве экранов с пакетной фильтрацией. </a:t>
            </a:r>
            <a:endParaRPr lang="ru-RU" sz="2000" dirty="0">
              <a:latin typeface="Times New Roman" pitchFamily="18" charset="0"/>
              <a:cs typeface="Times New Roman" pitchFamily="18" charset="0"/>
            </a:endParaRPr>
          </a:p>
        </p:txBody>
      </p:sp>
      <p:sp>
        <p:nvSpPr>
          <p:cNvPr id="5" name="Прямоугольник 4"/>
          <p:cNvSpPr/>
          <p:nvPr/>
        </p:nvSpPr>
        <p:spPr>
          <a:xfrm>
            <a:off x="971600" y="0"/>
            <a:ext cx="8172400"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МЕЖСЕТЕВЫЕ ЭКРАНЫ</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6" name="Прямоугольник 5"/>
          <p:cNvSpPr/>
          <p:nvPr/>
        </p:nvSpPr>
        <p:spPr>
          <a:xfrm>
            <a:off x="2843808" y="3429000"/>
            <a:ext cx="3978974" cy="400110"/>
          </a:xfrm>
          <a:prstGeom prst="rect">
            <a:avLst/>
          </a:prstGeom>
        </p:spPr>
        <p:txBody>
          <a:bodyPr wrap="none">
            <a:spAutoFit/>
          </a:bodyPr>
          <a:lstStyle/>
          <a:p>
            <a:r>
              <a:rPr lang="ru-RU" sz="2000" b="1" dirty="0" smtClean="0">
                <a:latin typeface="Times New Roman" pitchFamily="18" charset="0"/>
                <a:cs typeface="Times New Roman" pitchFamily="18" charset="0"/>
              </a:rPr>
              <a:t>Гибридные межсетевые экраны</a:t>
            </a:r>
            <a:r>
              <a:rPr lang="en-US" sz="2000" b="1" dirty="0" smtClean="0">
                <a:latin typeface="Times New Roman" pitchFamily="18" charset="0"/>
                <a:cs typeface="Times New Roman" pitchFamily="18" charset="0"/>
              </a:rPr>
              <a:t>:</a:t>
            </a:r>
            <a:endParaRPr lang="ru-RU" sz="2000" b="1" dirty="0">
              <a:latin typeface="Times New Roman" pitchFamily="18" charset="0"/>
              <a:cs typeface="Times New Roman" pitchFamily="18" charset="0"/>
            </a:endParaRPr>
          </a:p>
        </p:txBody>
      </p:sp>
      <p:sp>
        <p:nvSpPr>
          <p:cNvPr id="7" name="Прямоугольник 6"/>
          <p:cNvSpPr/>
          <p:nvPr/>
        </p:nvSpPr>
        <p:spPr>
          <a:xfrm>
            <a:off x="971600" y="404664"/>
            <a:ext cx="8172400" cy="1938992"/>
          </a:xfrm>
          <a:prstGeom prst="rect">
            <a:avLst/>
          </a:prstGeom>
        </p:spPr>
        <p:txBody>
          <a:bodyPr wrap="square">
            <a:spAutoFit/>
          </a:bodyPr>
          <a:lstStyle/>
          <a:p>
            <a:r>
              <a:rPr lang="ru-RU" sz="2000" b="1" i="1" dirty="0" smtClean="0">
                <a:latin typeface="Times New Roman" pitchFamily="18" charset="0"/>
                <a:cs typeface="Times New Roman" pitchFamily="18" charset="0"/>
              </a:rPr>
              <a:t>МЭ на сеансовом уровне</a:t>
            </a:r>
            <a:r>
              <a:rPr lang="ru-RU" sz="2000" b="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(также известные как </a:t>
            </a:r>
            <a:r>
              <a:rPr lang="ru-RU" sz="2000" i="1" dirty="0" err="1" smtClean="0">
                <a:latin typeface="Times New Roman" pitchFamily="18" charset="0"/>
                <a:cs typeface="Times New Roman" pitchFamily="18" charset="0"/>
                <a:hlinkClick r:id="rId2" tooltip="Stateful Packet Inspection (страница отсутствует)"/>
              </a:rPr>
              <a:t>stateful</a:t>
            </a:r>
            <a:r>
              <a:rPr lang="ru-RU" sz="2000" dirty="0" smtClean="0">
                <a:latin typeface="Times New Roman" pitchFamily="18" charset="0"/>
                <a:cs typeface="Times New Roman" pitchFamily="18" charset="0"/>
              </a:rPr>
              <a:t>) — отслеживающие сеансы между приложениями, не пропускающие пакеты нарушающих спецификации TCP/IP, часто используемых в злонамеренных операциях — сканировании ресурсов, взломах через неправильные реализации TCP/IP, обрыв/замедление соединений, инъекция данных.</a:t>
            </a:r>
            <a:endParaRPr lang="ru-RU" sz="2000" dirty="0">
              <a:latin typeface="Times New Roman" pitchFamily="18" charset="0"/>
              <a:cs typeface="Times New Roman" pitchFamily="18" charset="0"/>
            </a:endParaRPr>
          </a:p>
        </p:txBody>
      </p:sp>
      <p:sp>
        <p:nvSpPr>
          <p:cNvPr id="8" name="Прямоугольник 7"/>
          <p:cNvSpPr/>
          <p:nvPr/>
        </p:nvSpPr>
        <p:spPr>
          <a:xfrm>
            <a:off x="971600" y="2204864"/>
            <a:ext cx="8172400" cy="1015663"/>
          </a:xfrm>
          <a:prstGeom prst="rect">
            <a:avLst/>
          </a:prstGeom>
        </p:spPr>
        <p:txBody>
          <a:bodyPr wrap="square">
            <a:spAutoFit/>
          </a:bodyPr>
          <a:lstStyle/>
          <a:p>
            <a:r>
              <a:rPr lang="ru-RU" sz="2000" b="1" i="1" dirty="0" smtClean="0">
                <a:latin typeface="Times New Roman" pitchFamily="18" charset="0"/>
                <a:cs typeface="Times New Roman" pitchFamily="18" charset="0"/>
              </a:rPr>
              <a:t>МЭ на сетевом уровне</a:t>
            </a:r>
            <a:r>
              <a:rPr lang="ru-RU" sz="2000" dirty="0" smtClean="0">
                <a:latin typeface="Times New Roman" pitchFamily="18" charset="0"/>
                <a:cs typeface="Times New Roman" pitchFamily="18" charset="0"/>
              </a:rPr>
              <a:t>, когда фильтрация происходит на основе адресов отправителя и получателя пакетов, номеров портов транспортного уровня модели OSI и статических правил, заданных администратором;</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539068285"/>
      </p:ext>
    </p:extLst>
  </p:cSld>
  <p:clrMapOvr>
    <a:masterClrMapping/>
  </p:clrMapOvr>
  <p:transition>
    <p:wedg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0"/>
            <a:ext cx="8143900" cy="707886"/>
          </a:xfrm>
          <a:prstGeom prst="rect">
            <a:avLst/>
          </a:prstGeom>
        </p:spPr>
        <p:txBody>
          <a:bodyPr wrap="square">
            <a:spAutoFit/>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АНАЛИЗ ЗАЩИЩЕННОСТИ</a:t>
            </a:r>
            <a:endParaRPr lang="ru-RU"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5" name="Прямоугольник 4"/>
          <p:cNvSpPr/>
          <p:nvPr/>
        </p:nvSpPr>
        <p:spPr>
          <a:xfrm>
            <a:off x="1000100" y="707886"/>
            <a:ext cx="8143900" cy="3139321"/>
          </a:xfrm>
          <a:prstGeom prst="rect">
            <a:avLst/>
          </a:prstGeom>
        </p:spPr>
        <p:txBody>
          <a:bodyPr wrap="square">
            <a:spAutoFit/>
          </a:bodyPr>
          <a:lstStyle/>
          <a:p>
            <a:r>
              <a:rPr lang="ru-RU" sz="2200" dirty="0" smtClean="0"/>
              <a:t>   </a:t>
            </a:r>
            <a:r>
              <a:rPr lang="ru-RU" sz="2200" dirty="0" smtClean="0">
                <a:latin typeface="Times New Roman" pitchFamily="18" charset="0"/>
                <a:cs typeface="Times New Roman" pitchFamily="18" charset="0"/>
              </a:rPr>
              <a:t>Сервис </a:t>
            </a:r>
            <a:r>
              <a:rPr lang="ru-RU" sz="2200" b="1" dirty="0" smtClean="0">
                <a:latin typeface="Times New Roman" pitchFamily="18" charset="0"/>
                <a:cs typeface="Times New Roman" pitchFamily="18" charset="0"/>
              </a:rPr>
              <a:t>анализа защищенности</a:t>
            </a:r>
            <a:r>
              <a:rPr lang="ru-RU" sz="2200" dirty="0" smtClean="0">
                <a:latin typeface="Times New Roman" pitchFamily="18" charset="0"/>
                <a:cs typeface="Times New Roman" pitchFamily="18" charset="0"/>
              </a:rPr>
              <a:t> предназначен для выявления уязвимых мест с целью их оперативной ликвидации. Сам </a:t>
            </a:r>
            <a:r>
              <a:rPr lang="ru-RU" sz="2200" u="sng" dirty="0" smtClean="0">
                <a:latin typeface="Times New Roman" pitchFamily="18" charset="0"/>
                <a:cs typeface="Times New Roman" pitchFamily="18" charset="0"/>
              </a:rPr>
              <a:t>по</a:t>
            </a:r>
            <a:r>
              <a:rPr lang="ru-RU" sz="2200" dirty="0" smtClean="0">
                <a:latin typeface="Times New Roman" pitchFamily="18" charset="0"/>
                <a:cs typeface="Times New Roman" pitchFamily="18" charset="0"/>
              </a:rPr>
              <a:t> себе этот сервис ни от чего не защищает, но помогает обнаружить (и устранить) пробелы в защите раньше, чем их сможет использовать злоумышленник. В первую очередь, имеются в виду не архитектурные (их ликвидировать сложно), а "оперативные" бреши, появившиеся в результате ошибок администрирования или из-за невнимания к обновлению версий программного обеспечения. </a:t>
            </a:r>
            <a:endParaRPr lang="ru-RU" sz="2200" dirty="0">
              <a:latin typeface="Times New Roman" pitchFamily="18" charset="0"/>
              <a:cs typeface="Times New Roman" pitchFamily="18" charset="0"/>
            </a:endParaRPr>
          </a:p>
        </p:txBody>
      </p:sp>
      <p:sp>
        <p:nvSpPr>
          <p:cNvPr id="6" name="Прямоугольник 5"/>
          <p:cNvSpPr/>
          <p:nvPr/>
        </p:nvSpPr>
        <p:spPr>
          <a:xfrm>
            <a:off x="1000100" y="3708282"/>
            <a:ext cx="8143900" cy="1785104"/>
          </a:xfrm>
          <a:prstGeom prst="rect">
            <a:avLst/>
          </a:prstGeom>
        </p:spPr>
        <p:txBody>
          <a:bodyPr wrap="square">
            <a:spAutoFit/>
          </a:bodyPr>
          <a:lstStyle/>
          <a:p>
            <a:r>
              <a:rPr lang="ru-RU" sz="2200" dirty="0" smtClean="0"/>
              <a:t>   </a:t>
            </a:r>
            <a:r>
              <a:rPr lang="ru-RU" sz="2200" dirty="0" smtClean="0">
                <a:latin typeface="Times New Roman" pitchFamily="18" charset="0"/>
                <a:cs typeface="Times New Roman" pitchFamily="18" charset="0"/>
              </a:rPr>
              <a:t>Системы анализа защищенности (называемые также </a:t>
            </a:r>
            <a:r>
              <a:rPr lang="ru-RU" sz="2200" b="1" dirty="0" smtClean="0">
                <a:latin typeface="Times New Roman" pitchFamily="18" charset="0"/>
                <a:cs typeface="Times New Roman" pitchFamily="18" charset="0"/>
              </a:rPr>
              <a:t>сканерами защищенности</a:t>
            </a:r>
            <a:r>
              <a:rPr lang="ru-RU" sz="2200" dirty="0" smtClean="0">
                <a:latin typeface="Times New Roman" pitchFamily="18" charset="0"/>
                <a:cs typeface="Times New Roman" pitchFamily="18" charset="0"/>
              </a:rPr>
              <a:t>) основаны на накоплении и использовании знаний. В </a:t>
            </a:r>
            <a:r>
              <a:rPr lang="ru-RU" sz="2200" u="sng" dirty="0" smtClean="0">
                <a:latin typeface="Times New Roman" pitchFamily="18" charset="0"/>
                <a:cs typeface="Times New Roman" pitchFamily="18" charset="0"/>
              </a:rPr>
              <a:t>данном</a:t>
            </a:r>
            <a:r>
              <a:rPr lang="ru-RU" sz="2200" dirty="0" smtClean="0">
                <a:latin typeface="Times New Roman" pitchFamily="18" charset="0"/>
                <a:cs typeface="Times New Roman" pitchFamily="18" charset="0"/>
              </a:rPr>
              <a:t> случае имеются в виду знания о пробелах в защите: о том, как их искать, насколько они серьезны и как их устранять.</a:t>
            </a:r>
            <a:endParaRPr lang="ru-RU" sz="2200" dirty="0">
              <a:latin typeface="Times New Roman" pitchFamily="18" charset="0"/>
              <a:cs typeface="Times New Roman" pitchFamily="18" charset="0"/>
            </a:endParaRPr>
          </a:p>
        </p:txBody>
      </p:sp>
      <p:sp>
        <p:nvSpPr>
          <p:cNvPr id="7" name="Прямоугольник 6"/>
          <p:cNvSpPr/>
          <p:nvPr/>
        </p:nvSpPr>
        <p:spPr>
          <a:xfrm>
            <a:off x="1000100" y="5422794"/>
            <a:ext cx="8143900" cy="1107996"/>
          </a:xfrm>
          <a:prstGeom prst="rect">
            <a:avLst/>
          </a:prstGeom>
        </p:spPr>
        <p:txBody>
          <a:bodyPr wrap="square">
            <a:spAutoFit/>
          </a:bodyPr>
          <a:lstStyle/>
          <a:p>
            <a:r>
              <a:rPr lang="ru-RU" sz="2200" dirty="0" smtClean="0">
                <a:latin typeface="Times New Roman" pitchFamily="18" charset="0"/>
                <a:cs typeface="Times New Roman" pitchFamily="18" charset="0"/>
              </a:rPr>
              <a:t>   Соответственно, ядром таких систем является </a:t>
            </a:r>
            <a:r>
              <a:rPr lang="ru-RU" sz="2200" b="1" dirty="0" smtClean="0">
                <a:latin typeface="Times New Roman" pitchFamily="18" charset="0"/>
                <a:cs typeface="Times New Roman" pitchFamily="18" charset="0"/>
              </a:rPr>
              <a:t>база уязвимых мест</a:t>
            </a:r>
            <a:r>
              <a:rPr lang="ru-RU" sz="2200" dirty="0" smtClean="0">
                <a:latin typeface="Times New Roman" pitchFamily="18" charset="0"/>
                <a:cs typeface="Times New Roman" pitchFamily="18" charset="0"/>
              </a:rPr>
              <a:t>, которая определяет доступный диапазон возможностей и требует практически постоянной актуализации. </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3354107209"/>
      </p:ext>
    </p:extLst>
  </p:cSld>
  <p:clrMapOvr>
    <a:masterClrMapping/>
  </p:clrMapOvr>
  <p:transition>
    <p:wedge/>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0"/>
            <a:ext cx="8143900"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АНАЛИЗ ЗАЩИЩЕННОСТИ</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5" name="Прямоугольник 4"/>
          <p:cNvSpPr/>
          <p:nvPr/>
        </p:nvSpPr>
        <p:spPr>
          <a:xfrm>
            <a:off x="1000100" y="755987"/>
            <a:ext cx="8143900" cy="4401205"/>
          </a:xfrm>
          <a:prstGeom prst="rect">
            <a:avLst/>
          </a:prstGeom>
        </p:spPr>
        <p:txBody>
          <a:bodyPr wrap="square">
            <a:spAutoFit/>
          </a:bodyPr>
          <a:lstStyle/>
          <a:p>
            <a:r>
              <a:rPr lang="ru-RU" sz="2000" dirty="0" smtClean="0">
                <a:latin typeface="Times New Roman" pitchFamily="18" charset="0"/>
                <a:cs typeface="Times New Roman" pitchFamily="18" charset="0"/>
              </a:rPr>
              <a:t>     В принципе, могут выявляться бреши самой разной природы: наличие вредоносного ПО (в частности, вирусов), слабые пароли пользователей, неудачно сконфигурированные операционные системы, небезопасные сетевые сервисы, неустановленные заплаты, уязвимости в приложениях и т.д. Однако наиболее эффективными являются </a:t>
            </a:r>
            <a:r>
              <a:rPr lang="ru-RU" sz="2000" b="1" dirty="0" smtClean="0">
                <a:latin typeface="Times New Roman" pitchFamily="18" charset="0"/>
                <a:cs typeface="Times New Roman" pitchFamily="18" charset="0"/>
              </a:rPr>
              <a:t>сетевые сканеры</a:t>
            </a:r>
            <a:r>
              <a:rPr lang="ru-RU" sz="2000" dirty="0" smtClean="0">
                <a:latin typeface="Times New Roman" pitchFamily="18" charset="0"/>
                <a:cs typeface="Times New Roman" pitchFamily="18" charset="0"/>
              </a:rPr>
              <a:t> (очевидно, в силу доминирования семейства протоколов TCP/IP), а также антивирусные средства.  </a:t>
            </a:r>
          </a:p>
          <a:p>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Антивирусную </a:t>
            </a:r>
            <a:r>
              <a:rPr lang="ru-RU" sz="2000" b="1" u="sng" dirty="0" smtClean="0">
                <a:latin typeface="Times New Roman" pitchFamily="18" charset="0"/>
                <a:cs typeface="Times New Roman" pitchFamily="18" charset="0"/>
              </a:rPr>
              <a:t>защиту</a:t>
            </a:r>
            <a:r>
              <a:rPr lang="ru-RU" sz="2000" dirty="0" smtClean="0">
                <a:latin typeface="Times New Roman" pitchFamily="18" charset="0"/>
                <a:cs typeface="Times New Roman" pitchFamily="18" charset="0"/>
              </a:rPr>
              <a:t> мы причисляем к средствам анализа защищенности, не считая ее отдельным сервисом безопасности. </a:t>
            </a:r>
          </a:p>
          <a:p>
            <a:r>
              <a:rPr lang="ru-RU" sz="2000" dirty="0" smtClean="0">
                <a:latin typeface="Times New Roman" pitchFamily="18" charset="0"/>
                <a:cs typeface="Times New Roman" pitchFamily="18" charset="0"/>
              </a:rPr>
              <a:t>Сканеры могут выявлять уязвимые места как путем пассивного анализа, то есть изучения конфигурационных </a:t>
            </a:r>
            <a:r>
              <a:rPr lang="ru-RU" sz="2000" u="sng" dirty="0" smtClean="0">
                <a:latin typeface="Times New Roman" pitchFamily="18" charset="0"/>
                <a:cs typeface="Times New Roman" pitchFamily="18" charset="0"/>
              </a:rPr>
              <a:t>файлов</a:t>
            </a:r>
            <a:r>
              <a:rPr lang="ru-RU" sz="2000" dirty="0" smtClean="0">
                <a:latin typeface="Times New Roman" pitchFamily="18" charset="0"/>
                <a:cs typeface="Times New Roman" pitchFamily="18" charset="0"/>
              </a:rPr>
              <a:t>, задействованных портов и т.п., так и путем имитации действий атакующего. Некоторые найденные уязвимые места могут устраняться </a:t>
            </a:r>
            <a:r>
              <a:rPr lang="ru-RU" sz="2000" u="sng" dirty="0" smtClean="0">
                <a:latin typeface="Times New Roman" pitchFamily="18" charset="0"/>
                <a:cs typeface="Times New Roman" pitchFamily="18" charset="0"/>
              </a:rPr>
              <a:t>автоматически</a:t>
            </a:r>
            <a:r>
              <a:rPr lang="ru-RU" sz="2000" dirty="0" smtClean="0">
                <a:latin typeface="Times New Roman" pitchFamily="18" charset="0"/>
                <a:cs typeface="Times New Roman" pitchFamily="18" charset="0"/>
              </a:rPr>
              <a:t> (например, лечение зараженных файлов), о других сообщается администратору. </a:t>
            </a:r>
            <a:endParaRPr lang="ru-RU" sz="2000" dirty="0">
              <a:latin typeface="Times New Roman" pitchFamily="18" charset="0"/>
              <a:cs typeface="Times New Roman" pitchFamily="18" charset="0"/>
            </a:endParaRPr>
          </a:p>
        </p:txBody>
      </p:sp>
      <p:sp>
        <p:nvSpPr>
          <p:cNvPr id="6" name="Прямоугольник 5"/>
          <p:cNvSpPr/>
          <p:nvPr/>
        </p:nvSpPr>
        <p:spPr>
          <a:xfrm>
            <a:off x="1000618" y="5157192"/>
            <a:ext cx="8143900" cy="1323439"/>
          </a:xfrm>
          <a:prstGeom prst="rect">
            <a:avLst/>
          </a:prstGeom>
        </p:spPr>
        <p:txBody>
          <a:bodyPr wrap="square">
            <a:spAutoFit/>
          </a:bodyPr>
          <a:lstStyle/>
          <a:p>
            <a:r>
              <a:rPr lang="ru-RU" sz="2000" dirty="0" smtClean="0">
                <a:latin typeface="Times New Roman" pitchFamily="18" charset="0"/>
                <a:cs typeface="Times New Roman" pitchFamily="18" charset="0"/>
              </a:rPr>
              <a:t>   Системы анализа защищенности снабжены </a:t>
            </a:r>
            <a:r>
              <a:rPr lang="ru-RU" sz="2000" b="1" dirty="0" err="1" smtClean="0">
                <a:latin typeface="Times New Roman" pitchFamily="18" charset="0"/>
                <a:cs typeface="Times New Roman" pitchFamily="18" charset="0"/>
              </a:rPr>
              <a:t>автообнаружением</a:t>
            </a:r>
            <a:r>
              <a:rPr lang="ru-RU" sz="2000" dirty="0" smtClean="0">
                <a:latin typeface="Times New Roman" pitchFamily="18" charset="0"/>
                <a:cs typeface="Times New Roman" pitchFamily="18" charset="0"/>
              </a:rPr>
              <a:t> компонентов анализируемой ИС и графическим интерфейсом (помогающим, в частности, эффективно работать с протоколом сканирования).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954143197"/>
      </p:ext>
    </p:extLst>
  </p:cSld>
  <p:clrMapOvr>
    <a:masterClrMapping/>
  </p:clrMapOvr>
  <p:transition>
    <p:wedge/>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0"/>
            <a:ext cx="8143900"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АНАЛИЗ ЗАЩИЩЕННОСТИ</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5" name="Прямоугольник 4"/>
          <p:cNvSpPr/>
          <p:nvPr/>
        </p:nvSpPr>
        <p:spPr>
          <a:xfrm>
            <a:off x="1009979" y="1412776"/>
            <a:ext cx="8143900" cy="2462213"/>
          </a:xfrm>
          <a:prstGeom prst="rect">
            <a:avLst/>
          </a:prstGeom>
        </p:spPr>
        <p:txBody>
          <a:bodyPr wrap="square">
            <a:spAutoFit/>
          </a:bodyPr>
          <a:lstStyle/>
          <a:p>
            <a:r>
              <a:rPr lang="ru-RU" sz="2200" dirty="0" smtClean="0">
                <a:latin typeface="Times New Roman" pitchFamily="18" charset="0"/>
                <a:cs typeface="Times New Roman" pitchFamily="18" charset="0"/>
              </a:rPr>
              <a:t>   Контроль, обеспечиваемый системами анализа защищенности, носит реактивный, запаздывающий характер, он не защищает от новых атак, однако следует помнить, что оборона должна быть эшелонированной, и в качестве одного из рубежей контроль защищенности вполне адекватен. Подавляющее большинство атак носит рутинный характер; они возможны только потому, что известные бреши в защите годами остаются </a:t>
            </a:r>
            <a:r>
              <a:rPr lang="ru-RU" sz="2200" dirty="0" err="1" smtClean="0">
                <a:latin typeface="Times New Roman" pitchFamily="18" charset="0"/>
                <a:cs typeface="Times New Roman" pitchFamily="18" charset="0"/>
              </a:rPr>
              <a:t>неустраненными</a:t>
            </a:r>
            <a:r>
              <a:rPr lang="ru-RU" sz="2200" dirty="0" smtClean="0">
                <a:latin typeface="Times New Roman" pitchFamily="18" charset="0"/>
                <a:cs typeface="Times New Roman" pitchFamily="18" charset="0"/>
              </a:rPr>
              <a:t>. </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536410224"/>
      </p:ext>
    </p:extLst>
  </p:cSld>
  <p:clrMapOvr>
    <a:masterClrMapping/>
  </p:clrMapOvr>
  <p:transition>
    <p:wedge/>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74320"/>
            <a:ext cx="8100392" cy="5314920"/>
          </a:xfrm>
        </p:spPr>
        <p:txBody>
          <a:bodyPr>
            <a:normAutofit fontScale="90000"/>
          </a:bodyPr>
          <a:lstStyle/>
          <a:p>
            <a:pPr algn="ctr"/>
            <a:r>
              <a:rPr lang="ru-RU" b="1" dirty="0">
                <a:effectLst/>
              </a:rPr>
              <a:t>19.  </a:t>
            </a:r>
            <a:r>
              <a:rPr lang="ru-RU" b="1" dirty="0" smtClean="0">
                <a:effectLst/>
              </a:rPr>
              <a:t>Обеспечение </a:t>
            </a:r>
            <a:r>
              <a:rPr lang="ru-RU" b="1" dirty="0">
                <a:effectLst/>
              </a:rPr>
              <a:t>высокой доступности, </a:t>
            </a:r>
            <a:r>
              <a:rPr lang="ru-RU" b="1" dirty="0" smtClean="0">
                <a:effectLst/>
              </a:rPr>
              <a:t>туннелированные </a:t>
            </a:r>
            <a:r>
              <a:rPr lang="ru-RU" b="1" dirty="0">
                <a:effectLst/>
              </a:rPr>
              <a:t>и управление – функции и назначение, роль в обеспечении информационной безопасности.     </a:t>
            </a:r>
            <a:br>
              <a:rPr lang="ru-RU" b="1" dirty="0">
                <a:effectLst/>
              </a:rPr>
            </a:br>
            <a:r>
              <a:rPr lang="ru-RU" b="1" dirty="0">
                <a:effectLst/>
              </a:rPr>
              <a:t/>
            </a:r>
            <a:br>
              <a:rPr lang="ru-RU" b="1" dirty="0">
                <a:effectLst/>
              </a:rPr>
            </a:br>
            <a:r>
              <a:rPr lang="ru-RU" dirty="0">
                <a:effectLst/>
              </a:rPr>
              <a:t/>
            </a:r>
            <a:br>
              <a:rPr lang="ru-RU" dirty="0">
                <a:effectLst/>
              </a:rPr>
            </a:br>
            <a:endParaRPr lang="ru-RU" dirty="0"/>
          </a:p>
        </p:txBody>
      </p:sp>
    </p:spTree>
    <p:extLst>
      <p:ext uri="{BB962C8B-B14F-4D97-AF65-F5344CB8AC3E}">
        <p14:creationId xmlns:p14="http://schemas.microsoft.com/office/powerpoint/2010/main" val="185820362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29219" y="1916832"/>
            <a:ext cx="8143900" cy="3785652"/>
          </a:xfrm>
          <a:prstGeom prst="rect">
            <a:avLst/>
          </a:prstGeom>
        </p:spPr>
        <p:txBody>
          <a:bodyPr wrap="square">
            <a:spAutoFit/>
          </a:bodyPr>
          <a:lstStyle/>
          <a:p>
            <a:r>
              <a:rPr lang="ru-RU" sz="2000" dirty="0" smtClean="0">
                <a:latin typeface="Times New Roman" pitchFamily="18" charset="0"/>
                <a:cs typeface="Times New Roman" pitchFamily="18" charset="0"/>
              </a:rPr>
              <a:t>Доступность системы в общем случае достигается за счет применения трех групп мер, направленных на повышение: </a:t>
            </a:r>
          </a:p>
          <a:p>
            <a:r>
              <a:rPr lang="ru-RU" sz="2000" b="1" dirty="0" smtClean="0">
                <a:latin typeface="Times New Roman" pitchFamily="18" charset="0"/>
                <a:cs typeface="Times New Roman" pitchFamily="18" charset="0"/>
              </a:rPr>
              <a:t>1)БЕЗОТКАЗНОСТИ</a:t>
            </a:r>
            <a:r>
              <a:rPr lang="ru-RU" sz="2000" dirty="0" smtClean="0">
                <a:latin typeface="Times New Roman" pitchFamily="18" charset="0"/>
                <a:cs typeface="Times New Roman" pitchFamily="18" charset="0"/>
              </a:rPr>
              <a:t> (под этим понимается минимизация вероятности возникновения какого-либо отказа); </a:t>
            </a:r>
          </a:p>
          <a:p>
            <a:r>
              <a:rPr lang="ru-RU" sz="2000" b="1" dirty="0" smtClean="0">
                <a:latin typeface="Times New Roman" pitchFamily="18" charset="0"/>
                <a:cs typeface="Times New Roman" pitchFamily="18" charset="0"/>
              </a:rPr>
              <a:t>2)ОТКАЗОУСТОЙЧИВОСТИ</a:t>
            </a:r>
            <a:r>
              <a:rPr lang="ru-RU" sz="2000" dirty="0" smtClean="0">
                <a:latin typeface="Times New Roman" pitchFamily="18" charset="0"/>
                <a:cs typeface="Times New Roman" pitchFamily="18" charset="0"/>
              </a:rPr>
              <a:t>(способности к нейтрализации отказов, "живучести", то есть способности сохранять требуемую эффективность, несмотря на отказы отдельных компонентов); </a:t>
            </a:r>
          </a:p>
          <a:p>
            <a:r>
              <a:rPr lang="ru-RU" sz="2000" b="1" dirty="0" smtClean="0">
                <a:latin typeface="Times New Roman" pitchFamily="18" charset="0"/>
                <a:cs typeface="Times New Roman" pitchFamily="18" charset="0"/>
              </a:rPr>
              <a:t>3)ОБСЛУЖИВАЕМОСТИ</a:t>
            </a:r>
            <a:r>
              <a:rPr lang="ru-RU" sz="2000" dirty="0" smtClean="0">
                <a:latin typeface="Times New Roman" pitchFamily="18" charset="0"/>
                <a:cs typeface="Times New Roman" pitchFamily="18" charset="0"/>
              </a:rPr>
              <a:t> (под </a:t>
            </a:r>
            <a:r>
              <a:rPr lang="ru-RU" sz="2000" dirty="0" err="1" smtClean="0">
                <a:latin typeface="Times New Roman" pitchFamily="18" charset="0"/>
                <a:cs typeface="Times New Roman" pitchFamily="18" charset="0"/>
              </a:rPr>
              <a:t>обслуживаемостью</a:t>
            </a:r>
            <a:r>
              <a:rPr lang="ru-RU" sz="2000" dirty="0" smtClean="0">
                <a:latin typeface="Times New Roman" pitchFamily="18" charset="0"/>
                <a:cs typeface="Times New Roman" pitchFamily="18" charset="0"/>
              </a:rPr>
              <a:t> понимается минимизация времени простоя отказавших компонентов, а также отрицательного влияния ремонтных работ на эффективность информационных сервисов, то есть быстрое и безопасное восстановление после отказов). </a:t>
            </a:r>
          </a:p>
        </p:txBody>
      </p:sp>
      <p:sp>
        <p:nvSpPr>
          <p:cNvPr id="7" name="Прямоугольник 6"/>
          <p:cNvSpPr/>
          <p:nvPr/>
        </p:nvSpPr>
        <p:spPr>
          <a:xfrm>
            <a:off x="1000101" y="0"/>
            <a:ext cx="8143900" cy="1323439"/>
          </a:xfrm>
          <a:prstGeom prst="rect">
            <a:avLst/>
          </a:prstGeom>
        </p:spPr>
        <p:txBody>
          <a:bodyPr wrap="square">
            <a:spAutoFit/>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ОБЕСПЕЧЕНИЕ ВЫСОКОЙ ДОСТУПНОСТИ</a:t>
            </a:r>
            <a:endParaRPr lang="ru-RU"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723155826"/>
      </p:ext>
    </p:extLst>
  </p:cSld>
  <p:clrMapOvr>
    <a:masterClrMapping/>
  </p:clrMapOvr>
  <p:transition>
    <p:wedg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1" y="0"/>
            <a:ext cx="8143900"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ОБЕСПЕЧЕНИЕ ВЫСОКОЙ ДОСТУПНОСТИ</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6" name="Прямоугольник 5"/>
          <p:cNvSpPr/>
          <p:nvPr/>
        </p:nvSpPr>
        <p:spPr>
          <a:xfrm>
            <a:off x="1000101" y="428604"/>
            <a:ext cx="8143899" cy="400110"/>
          </a:xfrm>
          <a:prstGeom prst="rect">
            <a:avLst/>
          </a:prstGeom>
        </p:spPr>
        <p:txBody>
          <a:bodyPr wrap="square">
            <a:spAutoFit/>
          </a:bodyPr>
          <a:lstStyle/>
          <a:p>
            <a:pPr algn="ctr"/>
            <a:r>
              <a:rPr lang="ru-RU" sz="2000" b="1" dirty="0" smtClean="0"/>
              <a:t>ОБЕСПЕЧЕНИЕ БЕЗОТКАЗНОСТИ:</a:t>
            </a:r>
            <a:endParaRPr lang="ru-RU" sz="2000" b="1" dirty="0"/>
          </a:p>
        </p:txBody>
      </p:sp>
      <p:sp>
        <p:nvSpPr>
          <p:cNvPr id="7" name="Прямоугольник 6"/>
          <p:cNvSpPr/>
          <p:nvPr/>
        </p:nvSpPr>
        <p:spPr>
          <a:xfrm>
            <a:off x="1000100" y="785794"/>
            <a:ext cx="8143900" cy="3970318"/>
          </a:xfrm>
          <a:prstGeom prst="rect">
            <a:avLst/>
          </a:prstGeom>
        </p:spPr>
        <p:txBody>
          <a:bodyPr wrap="square">
            <a:spAutoFit/>
          </a:bodyPr>
          <a:lstStyle/>
          <a:p>
            <a:r>
              <a:rPr lang="ru-RU" b="1" dirty="0" smtClean="0">
                <a:latin typeface="Times New Roman" pitchFamily="18" charset="0"/>
                <a:cs typeface="Times New Roman" pitchFamily="18" charset="0"/>
              </a:rPr>
              <a:t>1)</a:t>
            </a:r>
            <a:r>
              <a:rPr lang="ru-RU" b="1" dirty="0" err="1" smtClean="0">
                <a:latin typeface="Times New Roman" pitchFamily="18" charset="0"/>
                <a:cs typeface="Times New Roman" pitchFamily="18" charset="0"/>
              </a:rPr>
              <a:t>Проактивное</a:t>
            </a:r>
            <a:r>
              <a:rPr lang="ru-RU" b="1" dirty="0" smtClean="0">
                <a:latin typeface="Times New Roman" pitchFamily="18" charset="0"/>
                <a:cs typeface="Times New Roman" pitchFamily="18" charset="0"/>
              </a:rPr>
              <a:t> управление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базируещееся</a:t>
            </a:r>
            <a:r>
              <a:rPr lang="ru-RU" dirty="0" smtClean="0">
                <a:latin typeface="Times New Roman" pitchFamily="18" charset="0"/>
                <a:cs typeface="Times New Roman" pitchFamily="18" charset="0"/>
              </a:rPr>
              <a:t> на постоянном сборе и анализе информации о функционировании ИС. Для реализации этого процесса целесообразно применять программное обеспечение, построенное в архитектуре менеджер-агент и ориентированное на поддержку распределенных разнородных конфигураций. В качестве претендентов на эту роль можно указать семейства продуктов </a:t>
            </a:r>
            <a:r>
              <a:rPr lang="ru-RU" dirty="0" err="1" smtClean="0">
                <a:latin typeface="Times New Roman" pitchFamily="18" charset="0"/>
                <a:cs typeface="Times New Roman" pitchFamily="18" charset="0"/>
              </a:rPr>
              <a:t>Solstice</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Solstice</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Enterprise</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Manager</a:t>
            </a:r>
            <a:r>
              <a:rPr lang="ru-RU" dirty="0" smtClean="0">
                <a:latin typeface="Times New Roman" pitchFamily="18" charset="0"/>
                <a:cs typeface="Times New Roman" pitchFamily="18" charset="0"/>
              </a:rPr>
              <a:t> и ассоциированные продукты) компании </a:t>
            </a:r>
            <a:r>
              <a:rPr lang="ru-RU" dirty="0" err="1" smtClean="0">
                <a:latin typeface="Times New Roman" pitchFamily="18" charset="0"/>
                <a:cs typeface="Times New Roman" pitchFamily="18" charset="0"/>
              </a:rPr>
              <a:t>SunSoft</a:t>
            </a:r>
            <a:r>
              <a:rPr lang="ru-RU" dirty="0" smtClean="0">
                <a:latin typeface="Times New Roman" pitchFamily="18" charset="0"/>
                <a:cs typeface="Times New Roman" pitchFamily="18" charset="0"/>
              </a:rPr>
              <a:t> и </a:t>
            </a:r>
            <a:r>
              <a:rPr lang="ru-RU" dirty="0" err="1" smtClean="0">
                <a:latin typeface="Times New Roman" pitchFamily="18" charset="0"/>
                <a:cs typeface="Times New Roman" pitchFamily="18" charset="0"/>
              </a:rPr>
              <a:t>OpenView</a:t>
            </a:r>
            <a:r>
              <a:rPr lang="ru-RU" dirty="0" smtClean="0">
                <a:latin typeface="Times New Roman" pitchFamily="18" charset="0"/>
                <a:cs typeface="Times New Roman" pitchFamily="18" charset="0"/>
              </a:rPr>
              <a:t> компании </a:t>
            </a:r>
            <a:r>
              <a:rPr lang="ru-RU" dirty="0" err="1" smtClean="0">
                <a:latin typeface="Times New Roman" pitchFamily="18" charset="0"/>
                <a:cs typeface="Times New Roman" pitchFamily="18" charset="0"/>
              </a:rPr>
              <a:t>Hewlett-Packard</a:t>
            </a:r>
            <a:r>
              <a:rPr lang="ru-RU" dirty="0" smtClean="0">
                <a:latin typeface="Times New Roman" pitchFamily="18" charset="0"/>
                <a:cs typeface="Times New Roman" pitchFamily="18" charset="0"/>
              </a:rPr>
              <a:t>. Одним из важных достоинств этих решений является возможность дублирования центра управления.(информация, которая собирается в центре управления, не должна ограничиваться чисто компьютерными параметрами. Не менее важны параметры окружающей среды, такие как качество электропитания, температура и влажность в серверной комнате. Например, выход из строя кондиционера, если не предпринять немедленных мер, может повести к серьезным авариям вычислительной техники.) </a:t>
            </a:r>
            <a:endParaRPr lang="ru-RU" dirty="0">
              <a:latin typeface="Times New Roman" pitchFamily="18" charset="0"/>
              <a:cs typeface="Times New Roman" pitchFamily="18" charset="0"/>
            </a:endParaRPr>
          </a:p>
        </p:txBody>
      </p:sp>
      <p:sp>
        <p:nvSpPr>
          <p:cNvPr id="9" name="Прямоугольник 8"/>
          <p:cNvSpPr/>
          <p:nvPr/>
        </p:nvSpPr>
        <p:spPr>
          <a:xfrm>
            <a:off x="1000100" y="4643446"/>
            <a:ext cx="8143900" cy="2031325"/>
          </a:xfrm>
          <a:prstGeom prst="rect">
            <a:avLst/>
          </a:prstGeom>
        </p:spPr>
        <p:txBody>
          <a:bodyPr wrap="square">
            <a:spAutoFit/>
          </a:bodyPr>
          <a:lstStyle/>
          <a:p>
            <a:r>
              <a:rPr lang="ru-RU" b="1" dirty="0" smtClean="0">
                <a:latin typeface="Times New Roman" pitchFamily="18" charset="0"/>
                <a:cs typeface="Times New Roman" pitchFamily="18" charset="0"/>
              </a:rPr>
              <a:t>2)</a:t>
            </a:r>
            <a:r>
              <a:rPr lang="ru-RU" dirty="0" smtClean="0">
                <a:latin typeface="Times New Roman" pitchFamily="18" charset="0"/>
                <a:cs typeface="Times New Roman" pitchFamily="18" charset="0"/>
              </a:rPr>
              <a:t>Системы управления допускают </a:t>
            </a:r>
            <a:r>
              <a:rPr lang="ru-RU" b="1" dirty="0" smtClean="0">
                <a:latin typeface="Times New Roman" pitchFamily="18" charset="0"/>
                <a:cs typeface="Times New Roman" pitchFamily="18" charset="0"/>
              </a:rPr>
              <a:t>задание программируемых реакций </a:t>
            </a:r>
            <a:r>
              <a:rPr lang="ru-RU" dirty="0" smtClean="0">
                <a:latin typeface="Times New Roman" pitchFamily="18" charset="0"/>
                <a:cs typeface="Times New Roman" pitchFamily="18" charset="0"/>
              </a:rPr>
              <a:t>на определенные события, такие как выход отслеживаемого параметра за допустимые пределы. Данная возможность автоматизации анализа регистрационной информации должна использоваться максимально широко. </a:t>
            </a:r>
          </a:p>
          <a:p>
            <a:r>
              <a:rPr lang="ru-RU" dirty="0" smtClean="0">
                <a:latin typeface="Times New Roman" pitchFamily="18" charset="0"/>
                <a:cs typeface="Times New Roman" pitchFamily="18" charset="0"/>
              </a:rPr>
              <a:t>(По результатам анализа может быть принято решение об оптимизации ИС, об установке дополнительного оборудования или о ремонте компонентов, работающих неустойчиво.)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062829870"/>
      </p:ext>
    </p:extLst>
  </p:cSld>
  <p:clrMapOvr>
    <a:masterClrMapping/>
  </p:clrMapOvr>
  <p:transition>
    <p:wedge/>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000101" y="0"/>
            <a:ext cx="8143900"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ОБЕСПЕЧЕНИЕ ВЫСОКОЙ ДОСТУПНОСТИ</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6" name="Прямоугольник 5"/>
          <p:cNvSpPr/>
          <p:nvPr/>
        </p:nvSpPr>
        <p:spPr>
          <a:xfrm>
            <a:off x="1000100" y="500042"/>
            <a:ext cx="8143900" cy="2246769"/>
          </a:xfrm>
          <a:prstGeom prst="rect">
            <a:avLst/>
          </a:prstGeom>
        </p:spPr>
        <p:txBody>
          <a:bodyPr wrap="square">
            <a:spAutoFit/>
          </a:bodyPr>
          <a:lstStyle/>
          <a:p>
            <a:r>
              <a:rPr lang="ru-RU" sz="2000" b="1" dirty="0" smtClean="0">
                <a:latin typeface="Times New Roman" pitchFamily="18" charset="0"/>
                <a:cs typeface="Times New Roman" pitchFamily="18" charset="0"/>
              </a:rPr>
              <a:t>3)Централизованное резервное копирование</a:t>
            </a:r>
            <a:r>
              <a:rPr lang="ru-RU" sz="2000" dirty="0" smtClean="0">
                <a:latin typeface="Times New Roman" pitchFamily="18" charset="0"/>
                <a:cs typeface="Times New Roman" pitchFamily="18" charset="0"/>
              </a:rPr>
              <a:t>, в том числе для клиентским рабочих мест, проводимое в соответствии с утвержденным расписанием, повышает доступность данных. Перечисленные интегрирующие окружения позволяют единообразно осуществлять копирование с автоматическим учетом специфики обслуживаемых сервисов (например, СУБД) без необходимости приостанавливать последние, но с сохранением целостности информации. </a:t>
            </a:r>
            <a:endParaRPr lang="ru-RU" sz="2000" dirty="0">
              <a:latin typeface="Times New Roman" pitchFamily="18" charset="0"/>
              <a:cs typeface="Times New Roman" pitchFamily="18" charset="0"/>
            </a:endParaRPr>
          </a:p>
        </p:txBody>
      </p:sp>
      <p:sp>
        <p:nvSpPr>
          <p:cNvPr id="7" name="Прямоугольник 6"/>
          <p:cNvSpPr/>
          <p:nvPr/>
        </p:nvSpPr>
        <p:spPr>
          <a:xfrm>
            <a:off x="997635" y="2793506"/>
            <a:ext cx="8143900" cy="1631216"/>
          </a:xfrm>
          <a:prstGeom prst="rect">
            <a:avLst/>
          </a:prstGeom>
        </p:spPr>
        <p:txBody>
          <a:bodyPr wrap="square">
            <a:spAutoFit/>
          </a:bodyPr>
          <a:lstStyle/>
          <a:p>
            <a:r>
              <a:rPr lang="ru-RU" sz="2000" b="1" dirty="0" smtClean="0">
                <a:latin typeface="Times New Roman" pitchFamily="18" charset="0"/>
                <a:cs typeface="Times New Roman" pitchFamily="18" charset="0"/>
              </a:rPr>
              <a:t>4)Балансировка загрузки</a:t>
            </a:r>
            <a:r>
              <a:rPr lang="ru-RU" sz="2000" dirty="0" smtClean="0">
                <a:latin typeface="Times New Roman" pitchFamily="18" charset="0"/>
                <a:cs typeface="Times New Roman" pitchFamily="18" charset="0"/>
              </a:rPr>
              <a:t>, ее равномерное распределение по наличным ресурсам, является еще одним важным инструментом повышения безотказности. Избегать пиковых нагрузок — значит продлить срок службы оборудования и уменьшить вероятность проявления программных ошибок.</a:t>
            </a:r>
            <a:endParaRPr lang="ru-RU" sz="2000" dirty="0">
              <a:latin typeface="Times New Roman" pitchFamily="18" charset="0"/>
              <a:cs typeface="Times New Roman" pitchFamily="18" charset="0"/>
            </a:endParaRPr>
          </a:p>
        </p:txBody>
      </p:sp>
      <p:sp>
        <p:nvSpPr>
          <p:cNvPr id="8" name="Прямоугольник 7"/>
          <p:cNvSpPr/>
          <p:nvPr/>
        </p:nvSpPr>
        <p:spPr>
          <a:xfrm>
            <a:off x="1000101" y="4581128"/>
            <a:ext cx="8143900" cy="1015663"/>
          </a:xfrm>
          <a:prstGeom prst="rect">
            <a:avLst/>
          </a:prstGeom>
        </p:spPr>
        <p:txBody>
          <a:bodyPr wrap="square">
            <a:spAutoFit/>
          </a:bodyPr>
          <a:lstStyle/>
          <a:p>
            <a:r>
              <a:rPr lang="ru-RU" sz="2000" b="1" dirty="0" smtClean="0">
                <a:latin typeface="Times New Roman" pitchFamily="18" charset="0"/>
                <a:cs typeface="Times New Roman" pitchFamily="18" charset="0"/>
              </a:rPr>
              <a:t>5)Консультационная служба </a:t>
            </a:r>
            <a:r>
              <a:rPr lang="ru-RU" sz="2000" dirty="0" smtClean="0">
                <a:latin typeface="Times New Roman" pitchFamily="18" charset="0"/>
                <a:cs typeface="Times New Roman" pitchFamily="18" charset="0"/>
              </a:rPr>
              <a:t>является средством повышения безотказности работы пользователей, а также обслуживающего персонала.</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128471490"/>
      </p:ext>
    </p:extLst>
  </p:cSld>
  <p:clrMapOvr>
    <a:masterClrMapping/>
  </p:clrMapOvr>
  <p:transition>
    <p:wedge/>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428604"/>
            <a:ext cx="8143900" cy="461665"/>
          </a:xfrm>
          <a:prstGeom prst="rect">
            <a:avLst/>
          </a:prstGeom>
        </p:spPr>
        <p:txBody>
          <a:bodyPr wrap="square">
            <a:spAutoFit/>
          </a:bodyPr>
          <a:lstStyle/>
          <a:p>
            <a:pPr algn="ctr"/>
            <a:r>
              <a:rPr lang="ru-RU" sz="2400" b="1" dirty="0" smtClean="0">
                <a:latin typeface="Times New Roman" pitchFamily="18" charset="0"/>
                <a:cs typeface="Times New Roman" pitchFamily="18" charset="0"/>
              </a:rPr>
              <a:t>ОБЕСПЕЧЕНИЕ ОТКАЗОУСТОЙЧИВОСТИ:</a:t>
            </a:r>
            <a:endParaRPr lang="ru-RU" sz="2400" b="1" dirty="0">
              <a:latin typeface="Times New Roman" pitchFamily="18" charset="0"/>
              <a:cs typeface="Times New Roman" pitchFamily="18" charset="0"/>
            </a:endParaRPr>
          </a:p>
        </p:txBody>
      </p:sp>
      <p:sp>
        <p:nvSpPr>
          <p:cNvPr id="5" name="Прямоугольник 4"/>
          <p:cNvSpPr/>
          <p:nvPr/>
        </p:nvSpPr>
        <p:spPr>
          <a:xfrm>
            <a:off x="1000101" y="0"/>
            <a:ext cx="8143900"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ОБЕСПЕЧЕНИЕ ВЫСОКОЙ ДОСТУПНОСТИ</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6" name="Прямоугольник 5"/>
          <p:cNvSpPr/>
          <p:nvPr/>
        </p:nvSpPr>
        <p:spPr>
          <a:xfrm>
            <a:off x="1000100" y="894941"/>
            <a:ext cx="8143900" cy="1200329"/>
          </a:xfrm>
          <a:prstGeom prst="rect">
            <a:avLst/>
          </a:prstGeom>
        </p:spPr>
        <p:txBody>
          <a:bodyPr wrap="square">
            <a:spAutoFit/>
          </a:bodyPr>
          <a:lstStyle/>
          <a:p>
            <a:r>
              <a:rPr lang="ru-RU" dirty="0" smtClean="0"/>
              <a:t>   </a:t>
            </a:r>
            <a:r>
              <a:rPr lang="ru-RU" dirty="0" smtClean="0">
                <a:latin typeface="Times New Roman" pitchFamily="18" charset="0"/>
                <a:cs typeface="Times New Roman" pitchFamily="18" charset="0"/>
              </a:rPr>
              <a:t>Основным средством повышения "живучести" является внесение избыточности в конфигурацию аппаратных и программных средств, поддерживающей инфраструктуры и персонала, </a:t>
            </a:r>
            <a:r>
              <a:rPr lang="ru-RU" b="1" dirty="0" smtClean="0">
                <a:latin typeface="Times New Roman" pitchFamily="18" charset="0"/>
                <a:cs typeface="Times New Roman" pitchFamily="18" charset="0"/>
              </a:rPr>
              <a:t>резервирование</a:t>
            </a:r>
            <a:r>
              <a:rPr lang="ru-RU" dirty="0" smtClean="0">
                <a:latin typeface="Times New Roman" pitchFamily="18" charset="0"/>
                <a:cs typeface="Times New Roman" pitchFamily="18" charset="0"/>
              </a:rPr>
              <a:t> технических средств и </a:t>
            </a:r>
            <a:r>
              <a:rPr lang="ru-RU" b="1" dirty="0" smtClean="0">
                <a:latin typeface="Times New Roman" pitchFamily="18" charset="0"/>
                <a:cs typeface="Times New Roman" pitchFamily="18" charset="0"/>
              </a:rPr>
              <a:t>тиражирование</a:t>
            </a:r>
            <a:r>
              <a:rPr lang="ru-RU" dirty="0" smtClean="0">
                <a:latin typeface="Times New Roman" pitchFamily="18" charset="0"/>
                <a:cs typeface="Times New Roman" pitchFamily="18" charset="0"/>
              </a:rPr>
              <a:t> информационных ресурсов (программ и </a:t>
            </a:r>
            <a:r>
              <a:rPr lang="ru-RU" u="sng" dirty="0" smtClean="0">
                <a:latin typeface="Times New Roman" pitchFamily="18" charset="0"/>
                <a:cs typeface="Times New Roman" pitchFamily="18" charset="0"/>
              </a:rPr>
              <a:t>данных</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
        <p:nvSpPr>
          <p:cNvPr id="7" name="Прямоугольник 6"/>
          <p:cNvSpPr/>
          <p:nvPr/>
        </p:nvSpPr>
        <p:spPr>
          <a:xfrm>
            <a:off x="975538" y="2276872"/>
            <a:ext cx="8143900" cy="4247317"/>
          </a:xfrm>
          <a:prstGeom prst="rect">
            <a:avLst/>
          </a:prstGeom>
        </p:spPr>
        <p:txBody>
          <a:bodyPr wrap="square">
            <a:spAutoFit/>
          </a:bodyPr>
          <a:lstStyle/>
          <a:p>
            <a:r>
              <a:rPr lang="ru-RU" b="1" dirty="0" smtClean="0"/>
              <a:t>   </a:t>
            </a:r>
            <a:r>
              <a:rPr lang="ru-RU" b="1" dirty="0" smtClean="0">
                <a:latin typeface="Times New Roman" pitchFamily="18" charset="0"/>
                <a:cs typeface="Times New Roman" pitchFamily="18" charset="0"/>
              </a:rPr>
              <a:t>Меры</a:t>
            </a:r>
            <a:r>
              <a:rPr lang="ru-RU" dirty="0" smtClean="0">
                <a:latin typeface="Times New Roman" pitchFamily="18" charset="0"/>
                <a:cs typeface="Times New Roman" pitchFamily="18" charset="0"/>
              </a:rPr>
              <a:t> по обеспечению отказоустойчивости можно разделить на </a:t>
            </a:r>
            <a:r>
              <a:rPr lang="ru-RU" b="1" dirty="0" smtClean="0">
                <a:latin typeface="Times New Roman" pitchFamily="18" charset="0"/>
                <a:cs typeface="Times New Roman" pitchFamily="18" charset="0"/>
              </a:rPr>
              <a:t>локальные </a:t>
            </a:r>
            <a:r>
              <a:rPr lang="ru-RU" dirty="0" smtClean="0">
                <a:latin typeface="Times New Roman" pitchFamily="18" charset="0"/>
                <a:cs typeface="Times New Roman" pitchFamily="18" charset="0"/>
              </a:rPr>
              <a:t>и </a:t>
            </a:r>
            <a:r>
              <a:rPr lang="ru-RU" b="1" dirty="0" smtClean="0">
                <a:latin typeface="Times New Roman" pitchFamily="18" charset="0"/>
                <a:cs typeface="Times New Roman" pitchFamily="18" charset="0"/>
              </a:rPr>
              <a:t>распределенные</a:t>
            </a:r>
            <a:r>
              <a:rPr lang="ru-RU"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Локальные меры </a:t>
            </a:r>
            <a:r>
              <a:rPr lang="ru-RU" dirty="0" smtClean="0">
                <a:latin typeface="Times New Roman" pitchFamily="18" charset="0"/>
                <a:cs typeface="Times New Roman" pitchFamily="18" charset="0"/>
              </a:rPr>
              <a:t>направлены на достижение "живучести" отдельных компьютерных систем или их аппаратных и программных компонентов (в первую очередь с целью нейтрализации внутренних отказов ИС). Типичные примеры подобных мер – использование кластерных конфигураций в качестве платформы критичных серверов или "горячее" резервирование активного сетевого оборудования с автоматическим переключением на резерв. </a:t>
            </a:r>
          </a:p>
          <a:p>
            <a:r>
              <a:rPr lang="ru-RU" dirty="0" smtClean="0">
                <a:latin typeface="Times New Roman" pitchFamily="18" charset="0"/>
                <a:cs typeface="Times New Roman" pitchFamily="18" charset="0"/>
              </a:rPr>
              <a:t>Если в число рассматриваемых рисков входят серьезные аварии поддерживающей инфраструктуры, приводящие к выходу из строя производственной площадки организации, следует предусмотреть </a:t>
            </a:r>
            <a:r>
              <a:rPr lang="ru-RU" b="1" dirty="0" smtClean="0">
                <a:latin typeface="Times New Roman" pitchFamily="18" charset="0"/>
                <a:cs typeface="Times New Roman" pitchFamily="18" charset="0"/>
              </a:rPr>
              <a:t>распределенные меры </a:t>
            </a:r>
            <a:r>
              <a:rPr lang="ru-RU" dirty="0" smtClean="0">
                <a:latin typeface="Times New Roman" pitchFamily="18" charset="0"/>
                <a:cs typeface="Times New Roman" pitchFamily="18" charset="0"/>
              </a:rPr>
              <a:t>обеспечения живучести, такие как создание или аренда резервного вычислительного центра. При этом, помимо дублирования и/или тиражирования ресурсов, необходимо предусмотреть средства автоматического или быстрого ручного переконфигурирования компонентов ИС, чтобы обеспечить переключение с основной площадки на резервную.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270035255"/>
      </p:ext>
    </p:extLst>
  </p:cSld>
  <p:clrMapOvr>
    <a:masterClrMapping/>
  </p:clrMapOvr>
  <p:transition>
    <p:wedg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1" y="0"/>
            <a:ext cx="8143900"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ОБЕСПЕЧЕНИЕ ВЫСОКОЙ ДОСТУПНОСТИ</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5" name="Прямоугольник 4"/>
          <p:cNvSpPr/>
          <p:nvPr/>
        </p:nvSpPr>
        <p:spPr>
          <a:xfrm>
            <a:off x="1000100" y="428604"/>
            <a:ext cx="8143900" cy="4493538"/>
          </a:xfrm>
          <a:prstGeom prst="rect">
            <a:avLst/>
          </a:prstGeom>
        </p:spPr>
        <p:txBody>
          <a:bodyPr wrap="square">
            <a:spAutoFit/>
          </a:bodyPr>
          <a:lstStyle/>
          <a:p>
            <a:pPr algn="ctr"/>
            <a:r>
              <a:rPr lang="ru-RU" dirty="0" smtClean="0"/>
              <a:t>            </a:t>
            </a:r>
            <a:r>
              <a:rPr lang="ru-RU" sz="2400" b="1" dirty="0" smtClean="0">
                <a:latin typeface="Times New Roman" pitchFamily="18" charset="0"/>
                <a:cs typeface="Times New Roman" pitchFamily="18" charset="0"/>
              </a:rPr>
              <a:t>Выделяют следующие классы тиражирования (резервирования): </a:t>
            </a:r>
          </a:p>
          <a:p>
            <a:endParaRPr lang="ru-RU" dirty="0" smtClean="0"/>
          </a:p>
          <a:p>
            <a:r>
              <a:rPr lang="ru-RU" sz="2000" b="1" dirty="0" smtClean="0">
                <a:latin typeface="Times New Roman" pitchFamily="18" charset="0"/>
                <a:cs typeface="Times New Roman" pitchFamily="18" charset="0"/>
              </a:rPr>
              <a:t>Симметричное/асимметричное</a:t>
            </a:r>
            <a:r>
              <a:rPr lang="ru-RU" sz="2000" dirty="0" smtClean="0">
                <a:latin typeface="Times New Roman" pitchFamily="18" charset="0"/>
                <a:cs typeface="Times New Roman" pitchFamily="18" charset="0"/>
              </a:rPr>
              <a:t>. Тиражирование называется симметричным, если все серверы, предоставляющие данный сервис, могут изменять принадлежащую им информацию и передавать изменения другим серверам. В противном случае тиражирование называется асимметричным. </a:t>
            </a:r>
          </a:p>
          <a:p>
            <a:r>
              <a:rPr lang="ru-RU" sz="2000" b="1" dirty="0" smtClean="0">
                <a:latin typeface="Times New Roman" pitchFamily="18" charset="0"/>
                <a:cs typeface="Times New Roman" pitchFamily="18" charset="0"/>
              </a:rPr>
              <a:t>Синхронное/асинхронное</a:t>
            </a:r>
            <a:r>
              <a:rPr lang="ru-RU" sz="2000" dirty="0" smtClean="0">
                <a:latin typeface="Times New Roman" pitchFamily="18" charset="0"/>
                <a:cs typeface="Times New Roman" pitchFamily="18" charset="0"/>
              </a:rPr>
              <a:t>. Тиражирование называется синхронным, если изменение передается всем экземплярам сервиса в рамках одной распределенной транзакции. В противном случае тиражирование называется асинхронным. </a:t>
            </a:r>
          </a:p>
          <a:p>
            <a:r>
              <a:rPr lang="ru-RU" sz="2000" b="1" dirty="0" smtClean="0">
                <a:latin typeface="Times New Roman" pitchFamily="18" charset="0"/>
                <a:cs typeface="Times New Roman" pitchFamily="18" charset="0"/>
              </a:rPr>
              <a:t>Осуществляемое средствами сервиса</a:t>
            </a:r>
            <a:r>
              <a:rPr lang="ru-RU" sz="2000" dirty="0" smtClean="0">
                <a:latin typeface="Times New Roman" pitchFamily="18" charset="0"/>
                <a:cs typeface="Times New Roman" pitchFamily="18" charset="0"/>
              </a:rPr>
              <a:t>, хранящего информацию/</a:t>
            </a:r>
            <a:r>
              <a:rPr lang="ru-RU" sz="2000" b="1" dirty="0" smtClean="0">
                <a:latin typeface="Times New Roman" pitchFamily="18" charset="0"/>
                <a:cs typeface="Times New Roman" pitchFamily="18" charset="0"/>
              </a:rPr>
              <a:t>внешними средствами</a:t>
            </a:r>
            <a:r>
              <a:rPr lang="ru-RU" sz="20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731647243"/>
      </p:ext>
    </p:extLst>
  </p:cSld>
  <p:clrMapOvr>
    <a:masterClrMapping/>
  </p:clrMapOvr>
  <p:transition>
    <p:wedge/>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571480"/>
            <a:ext cx="8143900" cy="6232475"/>
          </a:xfrm>
          <a:prstGeom prst="rect">
            <a:avLst/>
          </a:prstGeom>
        </p:spPr>
        <p:txBody>
          <a:bodyPr wrap="square">
            <a:spAutoFit/>
          </a:bodyPr>
          <a:lstStyle/>
          <a:p>
            <a:r>
              <a:rPr lang="ru-RU" sz="1900" b="1" dirty="0" smtClean="0">
                <a:latin typeface="Times New Roman" pitchFamily="18" charset="0"/>
                <a:cs typeface="Times New Roman" pitchFamily="18" charset="0"/>
              </a:rPr>
              <a:t>Асимметричное тиражирование </a:t>
            </a:r>
            <a:r>
              <a:rPr lang="ru-RU" sz="1900" dirty="0" smtClean="0">
                <a:latin typeface="Times New Roman" pitchFamily="18" charset="0"/>
                <a:cs typeface="Times New Roman" pitchFamily="18" charset="0"/>
              </a:rPr>
              <a:t>теоретически проще симметричного, поэтому целесообразно выбрать асимметрию. </a:t>
            </a:r>
          </a:p>
          <a:p>
            <a:r>
              <a:rPr lang="ru-RU" sz="1900" dirty="0" smtClean="0">
                <a:latin typeface="Times New Roman" pitchFamily="18" charset="0"/>
                <a:cs typeface="Times New Roman" pitchFamily="18" charset="0"/>
              </a:rPr>
              <a:t>Труднее всего выбрать между </a:t>
            </a:r>
            <a:r>
              <a:rPr lang="ru-RU" sz="1900" b="1" dirty="0" smtClean="0">
                <a:latin typeface="Times New Roman" pitchFamily="18" charset="0"/>
                <a:cs typeface="Times New Roman" pitchFamily="18" charset="0"/>
              </a:rPr>
              <a:t>синхронным</a:t>
            </a:r>
            <a:r>
              <a:rPr lang="ru-RU" sz="1900" dirty="0" smtClean="0">
                <a:latin typeface="Times New Roman" pitchFamily="18" charset="0"/>
                <a:cs typeface="Times New Roman" pitchFamily="18" charset="0"/>
              </a:rPr>
              <a:t> и </a:t>
            </a:r>
            <a:r>
              <a:rPr lang="ru-RU" sz="1900" b="1" dirty="0" smtClean="0">
                <a:latin typeface="Times New Roman" pitchFamily="18" charset="0"/>
                <a:cs typeface="Times New Roman" pitchFamily="18" charset="0"/>
              </a:rPr>
              <a:t>асинхронным тиражированием</a:t>
            </a:r>
            <a:r>
              <a:rPr lang="ru-RU" sz="1900" dirty="0" smtClean="0">
                <a:latin typeface="Times New Roman" pitchFamily="18" charset="0"/>
                <a:cs typeface="Times New Roman" pitchFamily="18" charset="0"/>
              </a:rPr>
              <a:t>. </a:t>
            </a:r>
            <a:r>
              <a:rPr lang="ru-RU" sz="1900" b="1" dirty="0" smtClean="0">
                <a:latin typeface="Times New Roman" pitchFamily="18" charset="0"/>
                <a:cs typeface="Times New Roman" pitchFamily="18" charset="0"/>
              </a:rPr>
              <a:t>Синхронное</a:t>
            </a:r>
            <a:r>
              <a:rPr lang="ru-RU" sz="1900" dirty="0" smtClean="0">
                <a:latin typeface="Times New Roman" pitchFamily="18" charset="0"/>
                <a:cs typeface="Times New Roman" pitchFamily="18" charset="0"/>
              </a:rPr>
              <a:t> идейно проще, но его реализация может быть тяжеловесной и сложной, хотя это внутренняя сложность сервиса, невидимая для приложений. </a:t>
            </a:r>
            <a:r>
              <a:rPr lang="ru-RU" sz="1900" b="1" dirty="0" smtClean="0">
                <a:latin typeface="Times New Roman" pitchFamily="18" charset="0"/>
                <a:cs typeface="Times New Roman" pitchFamily="18" charset="0"/>
              </a:rPr>
              <a:t>Асинхронное</a:t>
            </a:r>
            <a:r>
              <a:rPr lang="ru-RU" sz="1900" dirty="0" smtClean="0">
                <a:latin typeface="Times New Roman" pitchFamily="18" charset="0"/>
                <a:cs typeface="Times New Roman" pitchFamily="18" charset="0"/>
              </a:rPr>
              <a:t> </a:t>
            </a:r>
            <a:r>
              <a:rPr lang="ru-RU" sz="1900" b="1" dirty="0" smtClean="0">
                <a:latin typeface="Times New Roman" pitchFamily="18" charset="0"/>
                <a:cs typeface="Times New Roman" pitchFamily="18" charset="0"/>
              </a:rPr>
              <a:t>тиражирование</a:t>
            </a:r>
            <a:r>
              <a:rPr lang="ru-RU" sz="1900" dirty="0" smtClean="0">
                <a:latin typeface="Times New Roman" pitchFamily="18" charset="0"/>
                <a:cs typeface="Times New Roman" pitchFamily="18" charset="0"/>
              </a:rPr>
              <a:t> устойчивее к отказам в сети, оно меньше влияет на работу основного сервиса. </a:t>
            </a:r>
          </a:p>
          <a:p>
            <a:r>
              <a:rPr lang="ru-RU" sz="1900" dirty="0" smtClean="0">
                <a:latin typeface="Times New Roman" pitchFamily="18" charset="0"/>
                <a:cs typeface="Times New Roman" pitchFamily="18" charset="0"/>
              </a:rPr>
              <a:t>Чем надежнее связь между серверами, вовлеченными в процесс тиражирования, чем меньше время, отводимое на переключение с основного сервера на резервный, чем жестче требования к актуальности информации, тем более предпочтительным оказывается </a:t>
            </a:r>
            <a:r>
              <a:rPr lang="ru-RU" sz="1900" b="1" dirty="0" smtClean="0">
                <a:latin typeface="Times New Roman" pitchFamily="18" charset="0"/>
                <a:cs typeface="Times New Roman" pitchFamily="18" charset="0"/>
              </a:rPr>
              <a:t>синхронное тиражирование</a:t>
            </a:r>
            <a:r>
              <a:rPr lang="ru-RU" sz="1900" dirty="0" smtClean="0">
                <a:latin typeface="Times New Roman" pitchFamily="18" charset="0"/>
                <a:cs typeface="Times New Roman" pitchFamily="18" charset="0"/>
              </a:rPr>
              <a:t>. </a:t>
            </a:r>
          </a:p>
          <a:p>
            <a:r>
              <a:rPr lang="ru-RU" sz="1900" dirty="0" smtClean="0">
                <a:latin typeface="Times New Roman" pitchFamily="18" charset="0"/>
                <a:cs typeface="Times New Roman" pitchFamily="18" charset="0"/>
              </a:rPr>
              <a:t>С другой стороны, недостатки </a:t>
            </a:r>
            <a:r>
              <a:rPr lang="ru-RU" sz="1900" b="1" dirty="0" smtClean="0">
                <a:latin typeface="Times New Roman" pitchFamily="18" charset="0"/>
                <a:cs typeface="Times New Roman" pitchFamily="18" charset="0"/>
              </a:rPr>
              <a:t>асинхронного тиражирования </a:t>
            </a:r>
            <a:r>
              <a:rPr lang="ru-RU" sz="1900" dirty="0" smtClean="0">
                <a:latin typeface="Times New Roman" pitchFamily="18" charset="0"/>
                <a:cs typeface="Times New Roman" pitchFamily="18" charset="0"/>
              </a:rPr>
              <a:t>могут компенсироваться процедурными и программными мерами, направленными на контроль целостности информации в распределенной ИС. Сервисы, входящие в состав ИС, в состоянии обеспечить ведение и хранение журналов транзакций, с помощью которых можно выявлять операции, утерянные при переключении на резервный сервер. Даже в условиях неустойчивой связи с удаленными филиалами организации подобная проверка в фоновом режиме займет не более нескольких часов, поэтому </a:t>
            </a:r>
            <a:r>
              <a:rPr lang="ru-RU" sz="1900" b="1" dirty="0" smtClean="0">
                <a:latin typeface="Times New Roman" pitchFamily="18" charset="0"/>
                <a:cs typeface="Times New Roman" pitchFamily="18" charset="0"/>
              </a:rPr>
              <a:t>асинхронное тиражирование </a:t>
            </a:r>
            <a:r>
              <a:rPr lang="ru-RU" sz="1900" dirty="0" smtClean="0">
                <a:latin typeface="Times New Roman" pitchFamily="18" charset="0"/>
                <a:cs typeface="Times New Roman" pitchFamily="18" charset="0"/>
              </a:rPr>
              <a:t>может использоваться практически в любой ИС. </a:t>
            </a:r>
            <a:endParaRPr lang="ru-RU" sz="1900" dirty="0">
              <a:latin typeface="Times New Roman" pitchFamily="18" charset="0"/>
              <a:cs typeface="Times New Roman" pitchFamily="18" charset="0"/>
            </a:endParaRPr>
          </a:p>
        </p:txBody>
      </p:sp>
      <p:sp>
        <p:nvSpPr>
          <p:cNvPr id="5" name="Прямоугольник 4"/>
          <p:cNvSpPr/>
          <p:nvPr/>
        </p:nvSpPr>
        <p:spPr>
          <a:xfrm>
            <a:off x="1000101" y="0"/>
            <a:ext cx="8143900"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ОБЕСПЕЧЕНИЕ ВЫСОКОЙ ДОСТУПНОСТИ</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400322315"/>
      </p:ext>
    </p:extLst>
  </p:cSld>
  <p:clrMapOvr>
    <a:masterClrMapping/>
  </p:clrMapOvr>
  <p:transition>
    <p:wedge/>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333137"/>
            <a:ext cx="8143900" cy="6524863"/>
          </a:xfrm>
          <a:prstGeom prst="rect">
            <a:avLst/>
          </a:prstGeom>
        </p:spPr>
        <p:txBody>
          <a:bodyPr wrap="square">
            <a:spAutoFit/>
          </a:bodyPr>
          <a:lstStyle/>
          <a:p>
            <a:r>
              <a:rPr lang="ru-RU" sz="1900" b="1" dirty="0" smtClean="0">
                <a:latin typeface="Times New Roman" pitchFamily="18" charset="0"/>
                <a:cs typeface="Times New Roman" pitchFamily="18" charset="0"/>
              </a:rPr>
              <a:t>Асинхронное тиражирование </a:t>
            </a:r>
            <a:r>
              <a:rPr lang="ru-RU" sz="1900" dirty="0" smtClean="0">
                <a:latin typeface="Times New Roman" pitchFamily="18" charset="0"/>
                <a:cs typeface="Times New Roman" pitchFamily="18" charset="0"/>
              </a:rPr>
              <a:t>может производиться на сервер, работающий в режиме "горячего" резерва, возможно, даже обслуживающего часть пользовательских запросов, или на сервер, работающий в режиме "теплого" резерва, когда изменения периодически "накатываются", но сам резервный сервер запросов не обслуживает. </a:t>
            </a:r>
          </a:p>
          <a:p>
            <a:r>
              <a:rPr lang="ru-RU" sz="1900" dirty="0" smtClean="0">
                <a:latin typeface="Times New Roman" pitchFamily="18" charset="0"/>
                <a:cs typeface="Times New Roman" pitchFamily="18" charset="0"/>
              </a:rPr>
              <a:t>Достоинство "теплого" резервирования в том, что его можно реализовать, оказывая меньшее влияние на основной сервер. Это влияние вообще может быть сведено к нулю, если асинхронное тиражирование осуществляется путем передачи инкрементальных копий с основного сервера (резервное копирование необходимо выполнять в любом случае). </a:t>
            </a:r>
          </a:p>
          <a:p>
            <a:r>
              <a:rPr lang="ru-RU" sz="1900" dirty="0" smtClean="0">
                <a:latin typeface="Times New Roman" pitchFamily="18" charset="0"/>
                <a:cs typeface="Times New Roman" pitchFamily="18" charset="0"/>
              </a:rPr>
              <a:t>Основной недостаток "теплого" резерва состоит в длительном времени включения, что может быть неприемлемо для "тяжелых" серверов, таких как кластерная конфигурация сервера СУБД. Здесь необходимо проводить измерения в условиях, близких к реальным. </a:t>
            </a:r>
          </a:p>
          <a:p>
            <a:r>
              <a:rPr lang="ru-RU" sz="1900" dirty="0" smtClean="0">
                <a:latin typeface="Times New Roman" pitchFamily="18" charset="0"/>
                <a:cs typeface="Times New Roman" pitchFamily="18" charset="0"/>
              </a:rPr>
              <a:t>Второй недостаток "теплого" резерва вытекает из опасности малых изменений. Может оказаться, что в самый нужный момент срочный перевод резерва в штатный режим невозможен. </a:t>
            </a:r>
          </a:p>
          <a:p>
            <a:r>
              <a:rPr lang="ru-RU" sz="1900" dirty="0" smtClean="0">
                <a:latin typeface="Times New Roman" pitchFamily="18" charset="0"/>
                <a:cs typeface="Times New Roman" pitchFamily="18" charset="0"/>
              </a:rPr>
              <a:t>Учитывая приведенные соображения, следует в первую очередь рассматривать возможность </a:t>
            </a:r>
            <a:r>
              <a:rPr lang="ru-RU" sz="1900" b="1" dirty="0" smtClean="0">
                <a:latin typeface="Times New Roman" pitchFamily="18" charset="0"/>
                <a:cs typeface="Times New Roman" pitchFamily="18" charset="0"/>
              </a:rPr>
              <a:t>"горячего" резервирования</a:t>
            </a:r>
            <a:r>
              <a:rPr lang="ru-RU" sz="1900" dirty="0" smtClean="0">
                <a:latin typeface="Times New Roman" pitchFamily="18" charset="0"/>
                <a:cs typeface="Times New Roman" pitchFamily="18" charset="0"/>
              </a:rPr>
              <a:t>, либо тщательно контролировать использование </a:t>
            </a:r>
            <a:r>
              <a:rPr lang="ru-RU" sz="1900" b="1" dirty="0" smtClean="0">
                <a:latin typeface="Times New Roman" pitchFamily="18" charset="0"/>
                <a:cs typeface="Times New Roman" pitchFamily="18" charset="0"/>
              </a:rPr>
              <a:t>"теплого" резерва</a:t>
            </a:r>
            <a:r>
              <a:rPr lang="ru-RU" sz="1900" dirty="0" smtClean="0">
                <a:latin typeface="Times New Roman" pitchFamily="18" charset="0"/>
                <a:cs typeface="Times New Roman" pitchFamily="18" charset="0"/>
              </a:rPr>
              <a:t> и регулярно (не реже одного раза в неделю) проводить пробные переключения резерва в "горячий" режим. </a:t>
            </a:r>
            <a:endParaRPr lang="ru-RU" sz="1900" dirty="0">
              <a:latin typeface="Times New Roman" pitchFamily="18" charset="0"/>
              <a:cs typeface="Times New Roman" pitchFamily="18" charset="0"/>
            </a:endParaRPr>
          </a:p>
        </p:txBody>
      </p:sp>
      <p:sp>
        <p:nvSpPr>
          <p:cNvPr id="5" name="Прямоугольник 4"/>
          <p:cNvSpPr/>
          <p:nvPr/>
        </p:nvSpPr>
        <p:spPr>
          <a:xfrm>
            <a:off x="1000101" y="0"/>
            <a:ext cx="8143900"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ОБЕСПЕЧЕНИЕ ВЫСОКОЙ ДОСТУПНОСТИ</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732109779"/>
      </p:ext>
    </p:extLst>
  </p:cSld>
  <p:clrMapOvr>
    <a:masterClrMapping/>
  </p:clrMapOvr>
  <p:transition>
    <p:wedge/>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000100" y="785794"/>
            <a:ext cx="8143900" cy="646331"/>
          </a:xfrm>
          <a:prstGeom prst="rect">
            <a:avLst/>
          </a:prstGeom>
        </p:spPr>
        <p:txBody>
          <a:bodyPr wrap="square">
            <a:spAutoFit/>
          </a:bodyPr>
          <a:lstStyle/>
          <a:p>
            <a:r>
              <a:rPr lang="ru-RU" dirty="0" smtClean="0"/>
              <a:t>    </a:t>
            </a:r>
            <a:r>
              <a:rPr lang="ru-RU" dirty="0" smtClean="0">
                <a:latin typeface="Times New Roman" pitchFamily="18" charset="0"/>
                <a:cs typeface="Times New Roman" pitchFamily="18" charset="0"/>
              </a:rPr>
              <a:t>Меры по обеспечению </a:t>
            </a:r>
            <a:r>
              <a:rPr lang="ru-RU" b="1" dirty="0" err="1" smtClean="0">
                <a:latin typeface="Times New Roman" pitchFamily="18" charset="0"/>
                <a:cs typeface="Times New Roman" pitchFamily="18" charset="0"/>
              </a:rPr>
              <a:t>обслуживаемости</a:t>
            </a:r>
            <a:r>
              <a:rPr lang="ru-RU" dirty="0" smtClean="0">
                <a:latin typeface="Times New Roman" pitchFamily="18" charset="0"/>
                <a:cs typeface="Times New Roman" pitchFamily="18" charset="0"/>
              </a:rPr>
              <a:t> направлены на снижение сроков диагностирования и устранения отказов и их последствий. </a:t>
            </a:r>
            <a:endParaRPr lang="ru-RU" dirty="0">
              <a:latin typeface="Times New Roman" pitchFamily="18" charset="0"/>
              <a:cs typeface="Times New Roman" pitchFamily="18" charset="0"/>
            </a:endParaRPr>
          </a:p>
        </p:txBody>
      </p:sp>
      <p:sp>
        <p:nvSpPr>
          <p:cNvPr id="6" name="Прямоугольник 5"/>
          <p:cNvSpPr/>
          <p:nvPr/>
        </p:nvSpPr>
        <p:spPr>
          <a:xfrm>
            <a:off x="1000100" y="1285860"/>
            <a:ext cx="8143900" cy="3416320"/>
          </a:xfrm>
          <a:prstGeom prst="rect">
            <a:avLst/>
          </a:prstGeom>
        </p:spPr>
        <p:txBody>
          <a:bodyPr wrap="square">
            <a:spAutoFit/>
          </a:bodyPr>
          <a:lstStyle/>
          <a:p>
            <a:r>
              <a:rPr lang="ru-RU" dirty="0" smtClean="0">
                <a:latin typeface="Times New Roman" pitchFamily="18" charset="0"/>
                <a:cs typeface="Times New Roman" pitchFamily="18" charset="0"/>
              </a:rPr>
              <a:t>    Для обеспечения </a:t>
            </a:r>
            <a:r>
              <a:rPr lang="ru-RU" dirty="0" err="1" smtClean="0">
                <a:latin typeface="Times New Roman" pitchFamily="18" charset="0"/>
                <a:cs typeface="Times New Roman" pitchFamily="18" charset="0"/>
              </a:rPr>
              <a:t>обслуживаемости</a:t>
            </a:r>
            <a:r>
              <a:rPr lang="ru-RU" dirty="0" smtClean="0">
                <a:latin typeface="Times New Roman" pitchFamily="18" charset="0"/>
                <a:cs typeface="Times New Roman" pitchFamily="18" charset="0"/>
              </a:rPr>
              <a:t> рекомендуется соблюдать следующие архитектурные принципы: </a:t>
            </a:r>
          </a:p>
          <a:p>
            <a:r>
              <a:rPr lang="ru-RU" dirty="0" smtClean="0">
                <a:latin typeface="Times New Roman" pitchFamily="18" charset="0"/>
                <a:cs typeface="Times New Roman" pitchFamily="18" charset="0"/>
              </a:rPr>
              <a:t>1)ориентация на построение информационной системы из унифицированных компонентов с целью упрощения замены отказавших частей; </a:t>
            </a:r>
          </a:p>
          <a:p>
            <a:r>
              <a:rPr lang="ru-RU" dirty="0" smtClean="0">
                <a:latin typeface="Times New Roman" pitchFamily="18" charset="0"/>
                <a:cs typeface="Times New Roman" pitchFamily="18" charset="0"/>
              </a:rPr>
              <a:t>2)ориентация на решения </a:t>
            </a:r>
            <a:r>
              <a:rPr lang="ru-RU" b="1" dirty="0" smtClean="0">
                <a:latin typeface="Times New Roman" pitchFamily="18" charset="0"/>
                <a:cs typeface="Times New Roman" pitchFamily="18" charset="0"/>
              </a:rPr>
              <a:t>модульной</a:t>
            </a:r>
            <a:r>
              <a:rPr lang="ru-RU" dirty="0" smtClean="0">
                <a:latin typeface="Times New Roman" pitchFamily="18" charset="0"/>
                <a:cs typeface="Times New Roman" pitchFamily="18" charset="0"/>
              </a:rPr>
              <a:t> структуры с возможностью </a:t>
            </a:r>
            <a:r>
              <a:rPr lang="ru-RU" b="1" dirty="0" smtClean="0">
                <a:latin typeface="Times New Roman" pitchFamily="18" charset="0"/>
                <a:cs typeface="Times New Roman" pitchFamily="18" charset="0"/>
              </a:rPr>
              <a:t>автоматического обнаружения</a:t>
            </a:r>
            <a:r>
              <a:rPr lang="ru-RU" dirty="0" smtClean="0">
                <a:latin typeface="Times New Roman" pitchFamily="18" charset="0"/>
                <a:cs typeface="Times New Roman" pitchFamily="18" charset="0"/>
              </a:rPr>
              <a:t> отказов, </a:t>
            </a:r>
            <a:r>
              <a:rPr lang="ru-RU" b="1" dirty="0" smtClean="0">
                <a:latin typeface="Times New Roman" pitchFamily="18" charset="0"/>
                <a:cs typeface="Times New Roman" pitchFamily="18" charset="0"/>
              </a:rPr>
              <a:t>динамического переконфигурирования</a:t>
            </a:r>
            <a:r>
              <a:rPr lang="ru-RU" dirty="0" smtClean="0">
                <a:latin typeface="Times New Roman" pitchFamily="18" charset="0"/>
                <a:cs typeface="Times New Roman" pitchFamily="18" charset="0"/>
              </a:rPr>
              <a:t> аппаратных и программных средств и </a:t>
            </a:r>
            <a:r>
              <a:rPr lang="ru-RU" b="1" dirty="0" smtClean="0">
                <a:latin typeface="Times New Roman" pitchFamily="18" charset="0"/>
                <a:cs typeface="Times New Roman" pitchFamily="18" charset="0"/>
              </a:rPr>
              <a:t>замены</a:t>
            </a:r>
            <a:r>
              <a:rPr lang="ru-RU" dirty="0" smtClean="0">
                <a:latin typeface="Times New Roman" pitchFamily="18" charset="0"/>
                <a:cs typeface="Times New Roman" pitchFamily="18" charset="0"/>
              </a:rPr>
              <a:t> отказавших </a:t>
            </a:r>
            <a:r>
              <a:rPr lang="ru-RU" b="1" dirty="0" smtClean="0">
                <a:latin typeface="Times New Roman" pitchFamily="18" charset="0"/>
                <a:cs typeface="Times New Roman" pitchFamily="18" charset="0"/>
              </a:rPr>
              <a:t>компонентов в "горячем" режиме</a:t>
            </a:r>
            <a:r>
              <a:rPr lang="ru-RU" dirty="0" smtClean="0">
                <a:latin typeface="Times New Roman" pitchFamily="18" charset="0"/>
                <a:cs typeface="Times New Roman" pitchFamily="18" charset="0"/>
              </a:rPr>
              <a:t>. </a:t>
            </a:r>
          </a:p>
          <a:p>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Динамическое переконфигурирование преследует две основные цели: </a:t>
            </a:r>
          </a:p>
          <a:p>
            <a:r>
              <a:rPr lang="ru-RU" b="1" dirty="0" smtClean="0">
                <a:latin typeface="Times New Roman" pitchFamily="18" charset="0"/>
                <a:cs typeface="Times New Roman" pitchFamily="18" charset="0"/>
              </a:rPr>
              <a:t>изоляция отказавших компонентов</a:t>
            </a:r>
            <a:r>
              <a:rPr lang="ru-RU" dirty="0" smtClean="0">
                <a:latin typeface="Times New Roman" pitchFamily="18" charset="0"/>
                <a:cs typeface="Times New Roman" pitchFamily="18" charset="0"/>
              </a:rPr>
              <a:t>; </a:t>
            </a:r>
          </a:p>
          <a:p>
            <a:r>
              <a:rPr lang="ru-RU" b="1" dirty="0" smtClean="0">
                <a:latin typeface="Times New Roman" pitchFamily="18" charset="0"/>
                <a:cs typeface="Times New Roman" pitchFamily="18" charset="0"/>
              </a:rPr>
              <a:t>сохранение работоспособности сервисов</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
        <p:nvSpPr>
          <p:cNvPr id="7" name="Прямоугольник 6"/>
          <p:cNvSpPr/>
          <p:nvPr/>
        </p:nvSpPr>
        <p:spPr>
          <a:xfrm>
            <a:off x="1000100" y="428604"/>
            <a:ext cx="8143900" cy="461665"/>
          </a:xfrm>
          <a:prstGeom prst="rect">
            <a:avLst/>
          </a:prstGeom>
        </p:spPr>
        <p:txBody>
          <a:bodyPr wrap="square">
            <a:spAutoFit/>
          </a:bodyPr>
          <a:lstStyle/>
          <a:p>
            <a:pPr algn="ctr"/>
            <a:r>
              <a:rPr lang="ru-RU" sz="2400" b="1" dirty="0" smtClean="0">
                <a:latin typeface="Times New Roman" pitchFamily="18" charset="0"/>
                <a:cs typeface="Times New Roman" pitchFamily="18" charset="0"/>
              </a:rPr>
              <a:t>ОБЕСПЕЧЕНИЕ ОБСЛУЖИВАЕМОСТИ:</a:t>
            </a:r>
            <a:endParaRPr lang="ru-RU" sz="2400" b="1" dirty="0">
              <a:latin typeface="Times New Roman" pitchFamily="18" charset="0"/>
              <a:cs typeface="Times New Roman" pitchFamily="18" charset="0"/>
            </a:endParaRPr>
          </a:p>
        </p:txBody>
      </p:sp>
      <p:sp>
        <p:nvSpPr>
          <p:cNvPr id="8" name="Прямоугольник 7"/>
          <p:cNvSpPr/>
          <p:nvPr/>
        </p:nvSpPr>
        <p:spPr>
          <a:xfrm>
            <a:off x="1000100" y="0"/>
            <a:ext cx="8143901"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ОБЕСПЕЧЕНИЕ ВЫСОКОЙ ДОСТУПНОСТИ</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9" name="Прямоугольник 8"/>
          <p:cNvSpPr/>
          <p:nvPr/>
        </p:nvSpPr>
        <p:spPr>
          <a:xfrm>
            <a:off x="1000100" y="4643446"/>
            <a:ext cx="8143900" cy="1754326"/>
          </a:xfrm>
          <a:prstGeom prst="rect">
            <a:avLst/>
          </a:prstGeom>
        </p:spPr>
        <p:txBody>
          <a:bodyPr wrap="square">
            <a:spAutoFit/>
          </a:bodyPr>
          <a:lstStyle/>
          <a:p>
            <a:r>
              <a:rPr lang="ru-RU" dirty="0" smtClean="0">
                <a:latin typeface="Times New Roman" pitchFamily="18" charset="0"/>
                <a:cs typeface="Times New Roman" pitchFamily="18" charset="0"/>
              </a:rPr>
              <a:t>Изолированные компоненты образуют зону поражения реализованной угрозы. Чем меньше соответствующая зона риска, тем выше </a:t>
            </a:r>
            <a:r>
              <a:rPr lang="ru-RU" dirty="0" err="1" smtClean="0">
                <a:latin typeface="Times New Roman" pitchFamily="18" charset="0"/>
                <a:cs typeface="Times New Roman" pitchFamily="18" charset="0"/>
              </a:rPr>
              <a:t>обслуживаемость</a:t>
            </a:r>
            <a:r>
              <a:rPr lang="ru-RU" dirty="0" smtClean="0">
                <a:latin typeface="Times New Roman" pitchFamily="18" charset="0"/>
                <a:cs typeface="Times New Roman" pitchFamily="18" charset="0"/>
              </a:rPr>
              <a:t> сервисов. Так, при отказах блоков питания, вентиляторов и/или дисков в современных серверах зона риска ограничивается отказавшим компонентом; при отказах процессорных модулей весь </a:t>
            </a:r>
            <a:r>
              <a:rPr lang="ru-RU" u="sng" dirty="0" smtClean="0">
                <a:latin typeface="Times New Roman" pitchFamily="18" charset="0"/>
                <a:cs typeface="Times New Roman" pitchFamily="18" charset="0"/>
              </a:rPr>
              <a:t>сервер</a:t>
            </a:r>
            <a:r>
              <a:rPr lang="ru-RU" dirty="0" smtClean="0">
                <a:latin typeface="Times New Roman" pitchFamily="18" charset="0"/>
                <a:cs typeface="Times New Roman" pitchFamily="18" charset="0"/>
              </a:rPr>
              <a:t> может потребовать перезагрузки (что способно вызвать дальнейшее расширение зоны риска)</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742480803"/>
      </p:ext>
    </p:extLst>
  </p:cSld>
  <p:clrMapOvr>
    <a:masterClrMapping/>
  </p:clrMapOvr>
  <p:transition>
    <p:wedge/>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1" y="0"/>
            <a:ext cx="8143900" cy="523220"/>
          </a:xfrm>
          <a:prstGeom prst="rect">
            <a:avLst/>
          </a:prstGeom>
        </p:spPr>
        <p:txBody>
          <a:bodyPr wrap="square">
            <a:spAutoFit/>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ОБЕСПЕЧЕНИЕ ВЫСОКОЙ ДОСТУПНОСТИ</a:t>
            </a:r>
            <a:endParaRPr lang="ru-RU" sz="28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5" name="Прямоугольник 4"/>
          <p:cNvSpPr/>
          <p:nvPr/>
        </p:nvSpPr>
        <p:spPr>
          <a:xfrm>
            <a:off x="1000100" y="500042"/>
            <a:ext cx="8143900" cy="1323439"/>
          </a:xfrm>
          <a:prstGeom prst="rect">
            <a:avLst/>
          </a:prstGeom>
        </p:spPr>
        <p:txBody>
          <a:bodyPr wrap="square">
            <a:spAutoFit/>
          </a:bodyPr>
          <a:lstStyle/>
          <a:p>
            <a:r>
              <a:rPr lang="ru-RU" sz="2000" dirty="0" smtClean="0">
                <a:latin typeface="Times New Roman" pitchFamily="18" charset="0"/>
                <a:cs typeface="Times New Roman" pitchFamily="18" charset="0"/>
              </a:rPr>
              <a:t>Возможность программирования реакции на отказ также повышает </a:t>
            </a:r>
            <a:r>
              <a:rPr lang="ru-RU" sz="2000" b="1" dirty="0" err="1" smtClean="0">
                <a:latin typeface="Times New Roman" pitchFamily="18" charset="0"/>
                <a:cs typeface="Times New Roman" pitchFamily="18" charset="0"/>
              </a:rPr>
              <a:t>обслуживаемость</a:t>
            </a:r>
            <a:r>
              <a:rPr lang="ru-RU" sz="2000" b="1" dirty="0" smtClean="0">
                <a:latin typeface="Times New Roman" pitchFamily="18" charset="0"/>
                <a:cs typeface="Times New Roman" pitchFamily="18" charset="0"/>
              </a:rPr>
              <a:t> систем</a:t>
            </a:r>
            <a:r>
              <a:rPr lang="ru-RU" sz="2000" dirty="0" smtClean="0">
                <a:latin typeface="Times New Roman" pitchFamily="18" charset="0"/>
                <a:cs typeface="Times New Roman" pitchFamily="18" charset="0"/>
              </a:rPr>
              <a:t>. Каждая организация может выбрать свою стратегию реагирования на отказы тех или иных аппаратных и программных компонентов и автоматизировать эту реакцию.</a:t>
            </a:r>
            <a:endParaRPr lang="ru-RU" sz="2000" dirty="0">
              <a:latin typeface="Times New Roman" pitchFamily="18" charset="0"/>
              <a:cs typeface="Times New Roman" pitchFamily="18" charset="0"/>
            </a:endParaRPr>
          </a:p>
        </p:txBody>
      </p:sp>
      <p:sp>
        <p:nvSpPr>
          <p:cNvPr id="6" name="Прямоугольник 5"/>
          <p:cNvSpPr/>
          <p:nvPr/>
        </p:nvSpPr>
        <p:spPr>
          <a:xfrm>
            <a:off x="1000100" y="1785926"/>
            <a:ext cx="8143900" cy="2246769"/>
          </a:xfrm>
          <a:prstGeom prst="rect">
            <a:avLst/>
          </a:prstGeom>
        </p:spPr>
        <p:txBody>
          <a:bodyPr wrap="square">
            <a:spAutoFit/>
          </a:bodyPr>
          <a:lstStyle/>
          <a:p>
            <a:r>
              <a:rPr lang="ru-RU" sz="2000" dirty="0" smtClean="0">
                <a:latin typeface="Times New Roman" pitchFamily="18" charset="0"/>
                <a:cs typeface="Times New Roman" pitchFamily="18" charset="0"/>
              </a:rPr>
              <a:t>Возможность удаленного выполнения административных действий – важное направление повышения </a:t>
            </a:r>
            <a:r>
              <a:rPr lang="ru-RU" sz="2000" b="1" dirty="0" err="1" smtClean="0">
                <a:latin typeface="Times New Roman" pitchFamily="18" charset="0"/>
                <a:cs typeface="Times New Roman" pitchFamily="18" charset="0"/>
              </a:rPr>
              <a:t>обслуживаемости</a:t>
            </a:r>
            <a:r>
              <a:rPr lang="ru-RU" sz="2000" dirty="0" smtClean="0">
                <a:latin typeface="Times New Roman" pitchFamily="18" charset="0"/>
                <a:cs typeface="Times New Roman" pitchFamily="18" charset="0"/>
              </a:rPr>
              <a:t>, поскольку при этом ускоряется начало восстановительных мероприятий, а в идеале все работы (обычно связанные с обслуживанием программных компонентов) выполняются в удаленном режиме, без перемещения квалифицированного персонала, то есть с высоким качеством и в кратчайшие сроки.</a:t>
            </a:r>
            <a:endParaRPr lang="ru-RU" sz="2000" dirty="0">
              <a:latin typeface="Times New Roman" pitchFamily="18" charset="0"/>
              <a:cs typeface="Times New Roman" pitchFamily="18" charset="0"/>
            </a:endParaRPr>
          </a:p>
        </p:txBody>
      </p:sp>
      <p:sp>
        <p:nvSpPr>
          <p:cNvPr id="7" name="Прямоугольник 6"/>
          <p:cNvSpPr/>
          <p:nvPr/>
        </p:nvSpPr>
        <p:spPr>
          <a:xfrm>
            <a:off x="1000100" y="4000504"/>
            <a:ext cx="8143900" cy="1631216"/>
          </a:xfrm>
          <a:prstGeom prst="rect">
            <a:avLst/>
          </a:prstGeom>
        </p:spPr>
        <p:txBody>
          <a:bodyPr wrap="square">
            <a:spAutoFit/>
          </a:bodyPr>
          <a:lstStyle/>
          <a:p>
            <a:r>
              <a:rPr lang="ru-RU" sz="2000" dirty="0" smtClean="0">
                <a:latin typeface="Times New Roman" pitchFamily="18" charset="0"/>
                <a:cs typeface="Times New Roman" pitchFamily="18" charset="0"/>
              </a:rPr>
              <a:t>Существенный аспект повышения </a:t>
            </a:r>
            <a:r>
              <a:rPr lang="ru-RU" sz="2000" dirty="0" err="1" smtClean="0">
                <a:latin typeface="Times New Roman" pitchFamily="18" charset="0"/>
                <a:cs typeface="Times New Roman" pitchFamily="18" charset="0"/>
              </a:rPr>
              <a:t>обслуживаемости</a:t>
            </a:r>
            <a:r>
              <a:rPr lang="ru-RU" sz="2000" dirty="0" smtClean="0">
                <a:latin typeface="Times New Roman" pitchFamily="18" charset="0"/>
                <a:cs typeface="Times New Roman" pitchFamily="18" charset="0"/>
              </a:rPr>
              <a:t> – организация консультационной службы для пользователей (</a:t>
            </a:r>
            <a:r>
              <a:rPr lang="ru-RU" sz="2000" b="1" dirty="0" err="1" smtClean="0">
                <a:latin typeface="Times New Roman" pitchFamily="18" charset="0"/>
                <a:cs typeface="Times New Roman" pitchFamily="18" charset="0"/>
              </a:rPr>
              <a:t>обслуживаемость</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пользователей</a:t>
            </a:r>
            <a:r>
              <a:rPr lang="ru-RU" sz="2000" dirty="0" smtClean="0">
                <a:latin typeface="Times New Roman" pitchFamily="18" charset="0"/>
                <a:cs typeface="Times New Roman" pitchFamily="18" charset="0"/>
              </a:rPr>
              <a:t>), внедрение программных систем для работы этой службы, обеспечение достаточной пропускной способности каналов связи с пользователями, в том числе в режиме пиковых нагрузок.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237095517"/>
      </p:ext>
    </p:extLst>
  </p:cSld>
  <p:clrMapOvr>
    <a:masterClrMapping/>
  </p:clrMapOvr>
  <p:transition>
    <p:wedge/>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0"/>
            <a:ext cx="8143900" cy="707886"/>
          </a:xfrm>
          <a:prstGeom prst="rect">
            <a:avLst/>
          </a:prstGeom>
        </p:spPr>
        <p:txBody>
          <a:bodyPr wrap="square">
            <a:spAutoFit/>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ТУННЕЛИРОВАНИЕ</a:t>
            </a:r>
            <a:endParaRPr lang="ru-RU"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5" name="Прямоугольник 4"/>
          <p:cNvSpPr/>
          <p:nvPr/>
        </p:nvSpPr>
        <p:spPr>
          <a:xfrm>
            <a:off x="1008425" y="980728"/>
            <a:ext cx="8143900" cy="1631216"/>
          </a:xfrm>
          <a:prstGeom prst="rect">
            <a:avLst/>
          </a:prstGeom>
        </p:spPr>
        <p:txBody>
          <a:bodyPr wrap="square">
            <a:spAutoFit/>
          </a:bodyPr>
          <a:lstStyle/>
          <a:p>
            <a:r>
              <a:rPr lang="ru-RU" sz="2000" b="1" dirty="0" smtClean="0">
                <a:latin typeface="Times New Roman" pitchFamily="18" charset="0"/>
                <a:cs typeface="Times New Roman" pitchFamily="18" charset="0"/>
              </a:rPr>
              <a:t>Туннелирование</a:t>
            </a:r>
            <a:r>
              <a:rPr lang="ru-RU" sz="2000" dirty="0" smtClean="0">
                <a:latin typeface="Times New Roman" pitchFamily="18" charset="0"/>
                <a:cs typeface="Times New Roman" pitchFamily="18" charset="0"/>
              </a:rPr>
              <a:t> следует рассматривать как самостоятельный сервис безопасности. Его суть состоит в том, чтобы "упаковать" передаваемую порцию </a:t>
            </a:r>
            <a:r>
              <a:rPr lang="ru-RU" sz="2000" u="sng" dirty="0" smtClean="0">
                <a:latin typeface="Times New Roman" pitchFamily="18" charset="0"/>
                <a:cs typeface="Times New Roman" pitchFamily="18" charset="0"/>
              </a:rPr>
              <a:t>данных</a:t>
            </a:r>
            <a:r>
              <a:rPr lang="ru-RU" sz="2000" dirty="0" smtClean="0">
                <a:latin typeface="Times New Roman" pitchFamily="18" charset="0"/>
                <a:cs typeface="Times New Roman" pitchFamily="18" charset="0"/>
              </a:rPr>
              <a:t>, вместе со служебными полями, в новый "конверт". В качестве синонимов термина "туннелирование" могут использоваться "</a:t>
            </a:r>
            <a:r>
              <a:rPr lang="ru-RU" sz="2000" dirty="0" err="1" smtClean="0">
                <a:latin typeface="Times New Roman" pitchFamily="18" charset="0"/>
                <a:cs typeface="Times New Roman" pitchFamily="18" charset="0"/>
              </a:rPr>
              <a:t>конвертование</a:t>
            </a:r>
            <a:r>
              <a:rPr lang="ru-RU" sz="2000" dirty="0" smtClean="0">
                <a:latin typeface="Times New Roman" pitchFamily="18" charset="0"/>
                <a:cs typeface="Times New Roman" pitchFamily="18" charset="0"/>
              </a:rPr>
              <a:t>" и "обертывание"</a:t>
            </a:r>
            <a:r>
              <a:rPr lang="ru-RU" sz="2000" dirty="0" smtClean="0"/>
              <a:t>. </a:t>
            </a:r>
            <a:endParaRPr lang="ru-RU" sz="2000" dirty="0"/>
          </a:p>
        </p:txBody>
      </p:sp>
      <p:sp>
        <p:nvSpPr>
          <p:cNvPr id="6" name="Прямоугольник 5"/>
          <p:cNvSpPr/>
          <p:nvPr/>
        </p:nvSpPr>
        <p:spPr>
          <a:xfrm>
            <a:off x="1008425" y="2623802"/>
            <a:ext cx="8143900" cy="2862322"/>
          </a:xfrm>
          <a:prstGeom prst="rect">
            <a:avLst/>
          </a:prstGeom>
        </p:spPr>
        <p:txBody>
          <a:bodyPr wrap="square">
            <a:spAutoFit/>
          </a:bodyPr>
          <a:lstStyle/>
          <a:p>
            <a:r>
              <a:rPr lang="ru-RU" sz="2000" b="1" dirty="0" smtClean="0">
                <a:latin typeface="Times New Roman" pitchFamily="18" charset="0"/>
                <a:cs typeface="Times New Roman" pitchFamily="18" charset="0"/>
              </a:rPr>
              <a:t>Туннелирование</a:t>
            </a:r>
            <a:r>
              <a:rPr lang="ru-RU" sz="2000" dirty="0" smtClean="0">
                <a:latin typeface="Times New Roman" pitchFamily="18" charset="0"/>
                <a:cs typeface="Times New Roman" pitchFamily="18" charset="0"/>
              </a:rPr>
              <a:t> может применяться для нескольких целей:</a:t>
            </a:r>
          </a:p>
          <a:p>
            <a:r>
              <a:rPr lang="ru-RU" sz="2000" dirty="0" smtClean="0">
                <a:latin typeface="Times New Roman" pitchFamily="18" charset="0"/>
                <a:cs typeface="Times New Roman" pitchFamily="18" charset="0"/>
              </a:rPr>
              <a:t> 1)передачи через сеть пакетов, принадлежащих протоколу, который в данной сети не поддерживается (например, передача пакетов IPv6 через старые сети, поддерживающие только IPv4);</a:t>
            </a:r>
          </a:p>
          <a:p>
            <a:r>
              <a:rPr lang="ru-RU" sz="2000" dirty="0" smtClean="0">
                <a:latin typeface="Times New Roman" pitchFamily="18" charset="0"/>
                <a:cs typeface="Times New Roman" pitchFamily="18" charset="0"/>
              </a:rPr>
              <a:t> 2)обеспечения слабой формы конфиденциальности (в первую очередь конфиденциальности трафика) за счет сокрытия истинных адресов и другой служебной информации;</a:t>
            </a:r>
          </a:p>
          <a:p>
            <a:r>
              <a:rPr lang="ru-RU" sz="2000" dirty="0" smtClean="0">
                <a:latin typeface="Times New Roman" pitchFamily="18" charset="0"/>
                <a:cs typeface="Times New Roman" pitchFamily="18" charset="0"/>
              </a:rPr>
              <a:t> 3)обеспечения конфиденциальности и целостности передаваемых данных при использовании вместе с криптографическими сервисами.</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791671038"/>
      </p:ext>
    </p:extLst>
  </p:cSld>
  <p:clrMapOvr>
    <a:masterClrMapping/>
  </p:clrMapOvr>
  <p:transition>
    <p:wedge/>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00100" y="500042"/>
            <a:ext cx="8143900" cy="2862322"/>
          </a:xfrm>
          <a:prstGeom prst="rect">
            <a:avLst/>
          </a:prstGeom>
        </p:spPr>
        <p:txBody>
          <a:bodyPr wrap="square">
            <a:spAutoFit/>
          </a:bodyPr>
          <a:lstStyle/>
          <a:p>
            <a:r>
              <a:rPr lang="ru-RU" sz="2000" dirty="0" smtClean="0">
                <a:latin typeface="Times New Roman" pitchFamily="18" charset="0"/>
                <a:cs typeface="Times New Roman" pitchFamily="18" charset="0"/>
              </a:rPr>
              <a:t>Комбинация </a:t>
            </a:r>
            <a:r>
              <a:rPr lang="ru-RU" sz="2000" b="1" dirty="0" err="1" smtClean="0">
                <a:latin typeface="Times New Roman" pitchFamily="18" charset="0"/>
                <a:cs typeface="Times New Roman" pitchFamily="18" charset="0"/>
              </a:rPr>
              <a:t>туннелирования</a:t>
            </a:r>
            <a:r>
              <a:rPr lang="ru-RU" sz="2000" dirty="0" smtClean="0">
                <a:latin typeface="Times New Roman" pitchFamily="18" charset="0"/>
                <a:cs typeface="Times New Roman" pitchFamily="18" charset="0"/>
              </a:rPr>
              <a:t> и</a:t>
            </a:r>
            <a:r>
              <a:rPr lang="ru-RU" sz="2000" b="1" dirty="0" smtClean="0">
                <a:latin typeface="Times New Roman" pitchFamily="18" charset="0"/>
                <a:cs typeface="Times New Roman" pitchFamily="18" charset="0"/>
              </a:rPr>
              <a:t> шифрования </a:t>
            </a:r>
            <a:r>
              <a:rPr lang="ru-RU" sz="2000" dirty="0" smtClean="0">
                <a:latin typeface="Times New Roman" pitchFamily="18" charset="0"/>
                <a:cs typeface="Times New Roman" pitchFamily="18" charset="0"/>
              </a:rPr>
              <a:t>(наряду с необходимой криптографической инфраструктурой) на выделенных шлюзах и экранирования на </a:t>
            </a:r>
            <a:r>
              <a:rPr lang="ru-RU" sz="2000" dirty="0" err="1" smtClean="0">
                <a:latin typeface="Times New Roman" pitchFamily="18" charset="0"/>
                <a:cs typeface="Times New Roman" pitchFamily="18" charset="0"/>
              </a:rPr>
              <a:t>маршрутизаторах</a:t>
            </a:r>
            <a:r>
              <a:rPr lang="ru-RU" sz="2000" dirty="0" smtClean="0">
                <a:latin typeface="Times New Roman" pitchFamily="18" charset="0"/>
                <a:cs typeface="Times New Roman" pitchFamily="18" charset="0"/>
              </a:rPr>
              <a:t> поставщиков сетевых услуг (для разделения пространств "своих" и "чужих" сетевых адресов в духе виртуальных локальных сетей) позволяет реализовать такое важное в современных условиях защитное средство, как виртуальные частные сети. Подобные сети, наложенные обычно поверх </a:t>
            </a:r>
            <a:r>
              <a:rPr lang="ru-RU" sz="2000" dirty="0" err="1" smtClean="0">
                <a:latin typeface="Times New Roman" pitchFamily="18" charset="0"/>
                <a:cs typeface="Times New Roman" pitchFamily="18" charset="0"/>
              </a:rPr>
              <a:t>Internet</a:t>
            </a:r>
            <a:r>
              <a:rPr lang="ru-RU" sz="2000" dirty="0" smtClean="0">
                <a:latin typeface="Times New Roman" pitchFamily="18" charset="0"/>
                <a:cs typeface="Times New Roman" pitchFamily="18" charset="0"/>
              </a:rPr>
              <a:t>, существенно дешевле и гораздо безопаснее, чем собственные сети организации, построенные на выделенных каналах. </a:t>
            </a:r>
            <a:endParaRPr lang="ru-RU" sz="2000" dirty="0">
              <a:latin typeface="Times New Roman" pitchFamily="18" charset="0"/>
              <a:cs typeface="Times New Roman" pitchFamily="18" charset="0"/>
            </a:endParaRPr>
          </a:p>
        </p:txBody>
      </p:sp>
      <p:sp>
        <p:nvSpPr>
          <p:cNvPr id="5" name="Прямоугольник 4"/>
          <p:cNvSpPr/>
          <p:nvPr/>
        </p:nvSpPr>
        <p:spPr>
          <a:xfrm>
            <a:off x="1000100" y="0"/>
            <a:ext cx="8143900" cy="523220"/>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ТУННЕЛИРОВАНИЕ</a:t>
            </a:r>
            <a:endParaRPr lang="ru-RU" sz="2400" b="1" spc="50" dirty="0">
              <a:ln w="11430"/>
              <a:solidFill>
                <a:schemeClr val="tx2"/>
              </a:solidFill>
              <a:effectLst>
                <a:outerShdw blurRad="76200" dist="50800" dir="5400000" algn="tl" rotWithShape="0">
                  <a:srgbClr val="000000">
                    <a:alpha val="65000"/>
                  </a:srgbClr>
                </a:outerShdw>
              </a:effectLst>
            </a:endParaRPr>
          </a:p>
        </p:txBody>
      </p:sp>
      <p:pic>
        <p:nvPicPr>
          <p:cNvPr id="46082" name="Picture 2"/>
          <p:cNvPicPr>
            <a:picLocks noChangeAspect="1" noChangeArrowheads="1"/>
          </p:cNvPicPr>
          <p:nvPr/>
        </p:nvPicPr>
        <p:blipFill>
          <a:blip r:embed="rId2" cstate="print"/>
          <a:srcRect/>
          <a:stretch>
            <a:fillRect/>
          </a:stretch>
        </p:blipFill>
        <p:spPr bwMode="auto">
          <a:xfrm>
            <a:off x="1928794" y="3357562"/>
            <a:ext cx="6242187" cy="2071702"/>
          </a:xfrm>
          <a:prstGeom prst="rect">
            <a:avLst/>
          </a:prstGeom>
          <a:noFill/>
          <a:ln w="9525">
            <a:noFill/>
            <a:miter lim="800000"/>
            <a:headEnd/>
            <a:tailEnd/>
          </a:ln>
          <a:effectLst/>
        </p:spPr>
      </p:pic>
      <p:sp>
        <p:nvSpPr>
          <p:cNvPr id="7" name="Прямоугольник 6"/>
          <p:cNvSpPr/>
          <p:nvPr/>
        </p:nvSpPr>
        <p:spPr>
          <a:xfrm>
            <a:off x="1000100" y="5786454"/>
            <a:ext cx="8143900" cy="707886"/>
          </a:xfrm>
          <a:prstGeom prst="rect">
            <a:avLst/>
          </a:prstGeom>
        </p:spPr>
        <p:txBody>
          <a:bodyPr wrap="square">
            <a:spAutoFit/>
          </a:bodyPr>
          <a:lstStyle/>
          <a:p>
            <a:r>
              <a:rPr lang="ru-RU" sz="2000" dirty="0" smtClean="0">
                <a:latin typeface="Times New Roman" pitchFamily="18" charset="0"/>
                <a:cs typeface="Times New Roman" pitchFamily="18" charset="0"/>
              </a:rPr>
              <a:t>Концами туннелей, помимо корпоративных межсетевых экранов, могут быть мобильные компьютеры сотрудников.</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206079382"/>
      </p:ext>
    </p:extLst>
  </p:cSld>
  <p:clrMapOvr>
    <a:masterClrMapping/>
  </p:clrMapOvr>
  <p:transition>
    <p:wedge/>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6331" y="116632"/>
            <a:ext cx="8143900" cy="707886"/>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latin typeface="Times New Roman" pitchFamily="18" charset="0"/>
                <a:cs typeface="Times New Roman" pitchFamily="18" charset="0"/>
              </a:rPr>
              <a:t>УПРАВЛЕНИЕ</a:t>
            </a:r>
            <a:endParaRPr lang="ru-RU" sz="2400" b="1" spc="50" dirty="0">
              <a:ln w="11430"/>
              <a:solidFill>
                <a:schemeClr val="tx2"/>
              </a:soli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
        <p:nvSpPr>
          <p:cNvPr id="5" name="Прямоугольник 4"/>
          <p:cNvSpPr/>
          <p:nvPr/>
        </p:nvSpPr>
        <p:spPr>
          <a:xfrm>
            <a:off x="1008425" y="1268760"/>
            <a:ext cx="8143900" cy="2862322"/>
          </a:xfrm>
          <a:prstGeom prst="rect">
            <a:avLst/>
          </a:prstGeom>
        </p:spPr>
        <p:txBody>
          <a:bodyPr wrap="square">
            <a:spAutoFit/>
          </a:bodyPr>
          <a:lstStyle/>
          <a:p>
            <a:r>
              <a:rPr lang="ru-RU" sz="2000" b="1" dirty="0" smtClean="0">
                <a:latin typeface="Times New Roman" pitchFamily="18" charset="0"/>
                <a:cs typeface="Times New Roman" pitchFamily="18" charset="0"/>
              </a:rPr>
              <a:t>Управление</a:t>
            </a:r>
            <a:r>
              <a:rPr lang="ru-RU" sz="2000" dirty="0" smtClean="0">
                <a:latin typeface="Times New Roman" pitchFamily="18" charset="0"/>
                <a:cs typeface="Times New Roman" pitchFamily="18" charset="0"/>
              </a:rPr>
              <a:t> – интегрирующая оболочка информационных сервисов и сервисов безопасности (в том числе средств обеспечения высокой доступности), обеспечивающую их нормальное, согласованное функционирование под контролем администратора ИС.</a:t>
            </a:r>
          </a:p>
          <a:p>
            <a:endParaRPr lang="ru-RU" sz="2000" dirty="0" smtClean="0">
              <a:latin typeface="Times New Roman" pitchFamily="18" charset="0"/>
              <a:cs typeface="Times New Roman" pitchFamily="18" charset="0"/>
            </a:endParaRPr>
          </a:p>
          <a:p>
            <a:r>
              <a:rPr lang="ru-RU" sz="2000" b="1" dirty="0" smtClean="0">
                <a:latin typeface="Times New Roman" pitchFamily="18" charset="0"/>
                <a:cs typeface="Times New Roman" pitchFamily="18" charset="0"/>
              </a:rPr>
              <a:t>Управление</a:t>
            </a:r>
            <a:r>
              <a:rPr lang="ru-RU" sz="2000" dirty="0" smtClean="0">
                <a:latin typeface="Times New Roman" pitchFamily="18" charset="0"/>
                <a:cs typeface="Times New Roman" pitchFamily="18" charset="0"/>
              </a:rPr>
              <a:t> подразделяется на:</a:t>
            </a:r>
          </a:p>
          <a:p>
            <a:r>
              <a:rPr lang="ru-RU" sz="2000" b="1" dirty="0" smtClean="0">
                <a:latin typeface="Times New Roman" pitchFamily="18" charset="0"/>
                <a:cs typeface="Times New Roman" pitchFamily="18" charset="0"/>
              </a:rPr>
              <a:t>1) мониторинг</a:t>
            </a:r>
            <a:r>
              <a:rPr lang="ru-RU" sz="2000" dirty="0" smtClean="0">
                <a:latin typeface="Times New Roman" pitchFamily="18" charset="0"/>
                <a:cs typeface="Times New Roman" pitchFamily="18" charset="0"/>
              </a:rPr>
              <a:t> компонентов;</a:t>
            </a:r>
          </a:p>
          <a:p>
            <a:r>
              <a:rPr lang="ru-RU" sz="2000" b="1" dirty="0" smtClean="0">
                <a:latin typeface="Times New Roman" pitchFamily="18" charset="0"/>
                <a:cs typeface="Times New Roman" pitchFamily="18" charset="0"/>
              </a:rPr>
              <a:t>2) контроль</a:t>
            </a:r>
            <a:r>
              <a:rPr lang="ru-RU" sz="2000" dirty="0" smtClean="0">
                <a:latin typeface="Times New Roman" pitchFamily="18" charset="0"/>
                <a:cs typeface="Times New Roman" pitchFamily="18" charset="0"/>
              </a:rPr>
              <a:t> (то есть выдачу и реализацию управляющих воздействий);</a:t>
            </a:r>
          </a:p>
          <a:p>
            <a:r>
              <a:rPr lang="ru-RU" sz="2000" b="1" dirty="0" smtClean="0">
                <a:latin typeface="Times New Roman" pitchFamily="18" charset="0"/>
                <a:cs typeface="Times New Roman" pitchFamily="18" charset="0"/>
              </a:rPr>
              <a:t>3) координацию</a:t>
            </a:r>
            <a:r>
              <a:rPr lang="ru-RU" sz="2000" dirty="0" smtClean="0">
                <a:latin typeface="Times New Roman" pitchFamily="18" charset="0"/>
                <a:cs typeface="Times New Roman" pitchFamily="18" charset="0"/>
              </a:rPr>
              <a:t> работы компонентов системы.</a:t>
            </a:r>
            <a:endParaRPr lang="ru-RU" sz="2000" dirty="0">
              <a:latin typeface="Times New Roman" pitchFamily="18" charset="0"/>
              <a:cs typeface="Times New Roman" pitchFamily="18" charset="0"/>
            </a:endParaRPr>
          </a:p>
        </p:txBody>
      </p:sp>
      <p:sp>
        <p:nvSpPr>
          <p:cNvPr id="6" name="Прямоугольник 5"/>
          <p:cNvSpPr/>
          <p:nvPr/>
        </p:nvSpPr>
        <p:spPr>
          <a:xfrm>
            <a:off x="1008425" y="4340594"/>
            <a:ext cx="8143900" cy="2246769"/>
          </a:xfrm>
          <a:prstGeom prst="rect">
            <a:avLst/>
          </a:prstGeom>
        </p:spPr>
        <p:txBody>
          <a:bodyPr wrap="square">
            <a:spAutoFit/>
          </a:bodyPr>
          <a:lstStyle/>
          <a:p>
            <a:r>
              <a:rPr lang="ru-RU" sz="2000" b="1" dirty="0" smtClean="0">
                <a:latin typeface="Times New Roman" pitchFamily="18" charset="0"/>
                <a:cs typeface="Times New Roman" pitchFamily="18" charset="0"/>
              </a:rPr>
              <a:t>Системы управления</a:t>
            </a:r>
            <a:r>
              <a:rPr lang="ru-RU" sz="2000" dirty="0" smtClean="0">
                <a:latin typeface="Times New Roman" pitchFamily="18" charset="0"/>
                <a:cs typeface="Times New Roman" pitchFamily="18" charset="0"/>
              </a:rPr>
              <a:t> </a:t>
            </a:r>
            <a:r>
              <a:rPr lang="ru-RU" sz="2000" i="1" dirty="0" smtClean="0">
                <a:latin typeface="Times New Roman" pitchFamily="18" charset="0"/>
                <a:cs typeface="Times New Roman" pitchFamily="18" charset="0"/>
              </a:rPr>
              <a:t>должны</a:t>
            </a:r>
            <a:r>
              <a:rPr lang="ru-RU" sz="2000" dirty="0" smtClean="0">
                <a:latin typeface="Times New Roman" pitchFamily="18" charset="0"/>
                <a:cs typeface="Times New Roman" pitchFamily="18" charset="0"/>
              </a:rPr>
              <a:t>:</a:t>
            </a:r>
          </a:p>
          <a:p>
            <a:r>
              <a:rPr lang="ru-RU" sz="2000" dirty="0" smtClean="0">
                <a:latin typeface="Times New Roman" pitchFamily="18" charset="0"/>
                <a:cs typeface="Times New Roman" pitchFamily="18" charset="0"/>
              </a:rPr>
              <a:t>1)позволять администраторам планировать, организовывать, контролировать и</a:t>
            </a:r>
            <a:r>
              <a:rPr lang="en-US"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2)учитывать использование информационных сервисов;</a:t>
            </a:r>
          </a:p>
          <a:p>
            <a:r>
              <a:rPr lang="ru-RU" sz="2000" dirty="0" smtClean="0">
                <a:latin typeface="Times New Roman" pitchFamily="18" charset="0"/>
                <a:cs typeface="Times New Roman" pitchFamily="18" charset="0"/>
              </a:rPr>
              <a:t>3)давать возможность отвечать на изменение требований;</a:t>
            </a:r>
          </a:p>
          <a:p>
            <a:r>
              <a:rPr lang="ru-RU" sz="2000" dirty="0" smtClean="0">
                <a:latin typeface="Times New Roman" pitchFamily="18" charset="0"/>
                <a:cs typeface="Times New Roman" pitchFamily="18" charset="0"/>
              </a:rPr>
              <a:t>4)обеспечивать предсказуемое поведение информационных сервисов;</a:t>
            </a:r>
          </a:p>
          <a:p>
            <a:r>
              <a:rPr lang="ru-RU" sz="2000" dirty="0" smtClean="0">
                <a:latin typeface="Times New Roman" pitchFamily="18" charset="0"/>
                <a:cs typeface="Times New Roman" pitchFamily="18" charset="0"/>
              </a:rPr>
              <a:t>5)обеспечивать защиту информации.</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573563569"/>
      </p:ext>
    </p:extLst>
  </p:cSld>
  <p:clrMapOvr>
    <a:masterClrMapping/>
  </p:clrMapOvr>
  <p:transition>
    <p:wedge/>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786182" y="0"/>
            <a:ext cx="2519408" cy="523220"/>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УПРАВЛЕНИЕ</a:t>
            </a:r>
            <a:endParaRPr lang="ru-RU" sz="2400" b="1" spc="50" dirty="0">
              <a:ln w="11430"/>
              <a:solidFill>
                <a:schemeClr val="tx2"/>
              </a:solidFill>
              <a:effectLst>
                <a:outerShdw blurRad="76200" dist="50800" dir="5400000" algn="tl" rotWithShape="0">
                  <a:srgbClr val="000000">
                    <a:alpha val="65000"/>
                  </a:srgbClr>
                </a:outerShdw>
              </a:effectLst>
            </a:endParaRPr>
          </a:p>
        </p:txBody>
      </p:sp>
      <p:sp>
        <p:nvSpPr>
          <p:cNvPr id="5" name="Прямоугольник 4"/>
          <p:cNvSpPr/>
          <p:nvPr/>
        </p:nvSpPr>
        <p:spPr>
          <a:xfrm>
            <a:off x="1000100" y="785794"/>
            <a:ext cx="8143900" cy="5324535"/>
          </a:xfrm>
          <a:prstGeom prst="rect">
            <a:avLst/>
          </a:prstGeom>
        </p:spPr>
        <p:txBody>
          <a:bodyPr wrap="square">
            <a:spAutoFit/>
          </a:bodyPr>
          <a:lstStyle/>
          <a:p>
            <a:r>
              <a:rPr lang="ru-RU" sz="2000" dirty="0" smtClean="0"/>
              <a:t>                   </a:t>
            </a:r>
            <a:r>
              <a:rPr lang="ru-RU" sz="2000" dirty="0" smtClean="0">
                <a:latin typeface="Times New Roman" pitchFamily="18" charset="0"/>
                <a:cs typeface="Times New Roman" pitchFamily="18" charset="0"/>
              </a:rPr>
              <a:t>Пять функциональных областей </a:t>
            </a:r>
            <a:r>
              <a:rPr lang="ru-RU" sz="2000" b="1" dirty="0" smtClean="0">
                <a:latin typeface="Times New Roman" pitchFamily="18" charset="0"/>
                <a:cs typeface="Times New Roman" pitchFamily="18" charset="0"/>
              </a:rPr>
              <a:t>управления</a:t>
            </a:r>
            <a:r>
              <a:rPr lang="ru-RU" sz="2000" dirty="0" smtClean="0">
                <a:latin typeface="Times New Roman" pitchFamily="18" charset="0"/>
                <a:cs typeface="Times New Roman" pitchFamily="18" charset="0"/>
              </a:rPr>
              <a:t>:</a:t>
            </a:r>
          </a:p>
          <a:p>
            <a:r>
              <a:rPr lang="ru-RU" sz="2000" b="1" dirty="0" smtClean="0">
                <a:latin typeface="Times New Roman" pitchFamily="18" charset="0"/>
                <a:cs typeface="Times New Roman" pitchFamily="18" charset="0"/>
              </a:rPr>
              <a:t>   1) управление конфигурацией</a:t>
            </a:r>
            <a:r>
              <a:rPr lang="ru-RU" sz="2000" dirty="0" smtClean="0">
                <a:latin typeface="Times New Roman" pitchFamily="18" charset="0"/>
                <a:cs typeface="Times New Roman" pitchFamily="18" charset="0"/>
              </a:rPr>
              <a:t> (установка параметров для нормального функционирования, запуск и остановка компонентов, сбор информации о текущем состоянии системы, прием извещений о существенных изменениях в условиях функционирования, изменение конфигурации системы);</a:t>
            </a:r>
          </a:p>
          <a:p>
            <a:r>
              <a:rPr lang="ru-RU" sz="2000" b="1" dirty="0" smtClean="0">
                <a:latin typeface="Times New Roman" pitchFamily="18" charset="0"/>
                <a:cs typeface="Times New Roman" pitchFamily="18" charset="0"/>
              </a:rPr>
              <a:t>  2) управление отказами</a:t>
            </a:r>
            <a:r>
              <a:rPr lang="ru-RU" sz="2000" dirty="0" smtClean="0">
                <a:latin typeface="Times New Roman" pitchFamily="18" charset="0"/>
                <a:cs typeface="Times New Roman" pitchFamily="18" charset="0"/>
              </a:rPr>
              <a:t> (выявление отказов, их изоляция и восстановление работоспособности системы); </a:t>
            </a:r>
          </a:p>
          <a:p>
            <a:r>
              <a:rPr lang="ru-RU" sz="2000" b="1" dirty="0" smtClean="0">
                <a:latin typeface="Times New Roman" pitchFamily="18" charset="0"/>
                <a:cs typeface="Times New Roman" pitchFamily="18" charset="0"/>
              </a:rPr>
              <a:t>  3) управление производительностью</a:t>
            </a:r>
            <a:r>
              <a:rPr lang="ru-RU" sz="2000" dirty="0" smtClean="0">
                <a:latin typeface="Times New Roman" pitchFamily="18" charset="0"/>
                <a:cs typeface="Times New Roman" pitchFamily="18" charset="0"/>
              </a:rPr>
              <a:t> (сбор и анализ статистической информации, определение производительности системы в штатных и нештатных условиях, изменение режима работы системы);</a:t>
            </a:r>
          </a:p>
          <a:p>
            <a:r>
              <a:rPr lang="ru-RU" sz="2000" b="1" dirty="0" smtClean="0">
                <a:latin typeface="Times New Roman" pitchFamily="18" charset="0"/>
                <a:cs typeface="Times New Roman" pitchFamily="18" charset="0"/>
              </a:rPr>
              <a:t>  4) управление безопасностью</a:t>
            </a:r>
            <a:r>
              <a:rPr lang="ru-RU" sz="2000" dirty="0" smtClean="0">
                <a:latin typeface="Times New Roman" pitchFamily="18" charset="0"/>
                <a:cs typeface="Times New Roman" pitchFamily="18" charset="0"/>
              </a:rPr>
              <a:t> (реализация политики безопасности путем создания, удаления и изменения сервисов и механизмов безопасности, распространения соответствующей информации и реагирования на инциденты);</a:t>
            </a:r>
          </a:p>
          <a:p>
            <a:r>
              <a:rPr lang="ru-RU" sz="2000" b="1" dirty="0" smtClean="0">
                <a:latin typeface="Times New Roman" pitchFamily="18" charset="0"/>
                <a:cs typeface="Times New Roman" pitchFamily="18" charset="0"/>
              </a:rPr>
              <a:t>  5) управление учетной информацией</a:t>
            </a:r>
            <a:r>
              <a:rPr lang="ru-RU" sz="2000" dirty="0" smtClean="0">
                <a:latin typeface="Times New Roman" pitchFamily="18" charset="0"/>
                <a:cs typeface="Times New Roman" pitchFamily="18" charset="0"/>
              </a:rPr>
              <a:t> (т.е. взимание платы за пользование ресурсами).</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796228786"/>
      </p:ext>
    </p:extLst>
  </p:cSld>
  <p:clrMapOvr>
    <a:masterClrMapping/>
  </p:clrMapOvr>
  <p:transition>
    <p:wedge/>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786182" y="0"/>
            <a:ext cx="2519408" cy="523220"/>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УПРАВЛЕНИЕ</a:t>
            </a:r>
            <a:endParaRPr lang="ru-RU" sz="2400" b="1" spc="50" dirty="0">
              <a:ln w="11430"/>
              <a:solidFill>
                <a:schemeClr val="tx2"/>
              </a:solidFill>
              <a:effectLst>
                <a:outerShdw blurRad="76200" dist="50800" dir="5400000" algn="tl" rotWithShape="0">
                  <a:srgbClr val="000000">
                    <a:alpha val="65000"/>
                  </a:srgbClr>
                </a:outerShdw>
              </a:effectLst>
            </a:endParaRPr>
          </a:p>
        </p:txBody>
      </p:sp>
      <p:sp>
        <p:nvSpPr>
          <p:cNvPr id="3" name="Прямоугольник 2"/>
          <p:cNvSpPr/>
          <p:nvPr/>
        </p:nvSpPr>
        <p:spPr>
          <a:xfrm>
            <a:off x="1022073" y="980728"/>
            <a:ext cx="8143900" cy="1938992"/>
          </a:xfrm>
          <a:prstGeom prst="rect">
            <a:avLst/>
          </a:prstGeom>
        </p:spPr>
        <p:txBody>
          <a:bodyPr wrap="square">
            <a:spAutoFit/>
          </a:bodyPr>
          <a:lstStyle/>
          <a:p>
            <a:r>
              <a:rPr lang="ru-RU" sz="2000" dirty="0" smtClean="0">
                <a:latin typeface="Times New Roman" pitchFamily="18" charset="0"/>
                <a:cs typeface="Times New Roman" pitchFamily="18" charset="0"/>
              </a:rPr>
              <a:t>  Системы управления распределенными ИС строятся в архитектуре </a:t>
            </a:r>
            <a:r>
              <a:rPr lang="ru-RU" sz="2000" b="1" dirty="0" smtClean="0">
                <a:latin typeface="Times New Roman" pitchFamily="18" charset="0"/>
                <a:cs typeface="Times New Roman" pitchFamily="18" charset="0"/>
              </a:rPr>
              <a:t>менеджер/агент</a:t>
            </a:r>
            <a:r>
              <a:rPr lang="ru-RU" sz="2000" dirty="0" smtClean="0">
                <a:latin typeface="Times New Roman" pitchFamily="18" charset="0"/>
                <a:cs typeface="Times New Roman" pitchFamily="18" charset="0"/>
              </a:rPr>
              <a:t>. Агент (как программная модель управляемого объекта) выполняет управляющие действия и порождает (при возникновении определенных событий) извещения от его имени. В свою очередь, менеджер выдает агентам команды на управляющие воздействия и получает извещения.</a:t>
            </a:r>
            <a:endParaRPr lang="ru-RU" sz="2000" dirty="0">
              <a:latin typeface="Times New Roman" pitchFamily="18" charset="0"/>
              <a:cs typeface="Times New Roman" pitchFamily="18" charset="0"/>
            </a:endParaRPr>
          </a:p>
        </p:txBody>
      </p:sp>
      <p:sp>
        <p:nvSpPr>
          <p:cNvPr id="5" name="Прямоугольник 4"/>
          <p:cNvSpPr/>
          <p:nvPr/>
        </p:nvSpPr>
        <p:spPr>
          <a:xfrm>
            <a:off x="1022073" y="2766678"/>
            <a:ext cx="8143900" cy="1938992"/>
          </a:xfrm>
          <a:prstGeom prst="rect">
            <a:avLst/>
          </a:prstGeom>
        </p:spPr>
        <p:txBody>
          <a:bodyPr wrap="square">
            <a:spAutoFit/>
          </a:bodyPr>
          <a:lstStyle/>
          <a:p>
            <a:r>
              <a:rPr lang="ru-RU"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Иерархия взаимодействующих менеджеров и агентов может иметь несколько уровней. При этом элементы промежуточных уровней играют двоякую роль: по отношению к вышестоящим элементам они являются агентами, а к нижестоящим – менеджерами. </a:t>
            </a:r>
            <a:r>
              <a:rPr lang="ru-RU" sz="2000" b="1" dirty="0" smtClean="0">
                <a:latin typeface="Times New Roman" pitchFamily="18" charset="0"/>
                <a:cs typeface="Times New Roman" pitchFamily="18" charset="0"/>
              </a:rPr>
              <a:t>Многоуровневая архитектура</a:t>
            </a:r>
            <a:r>
              <a:rPr lang="ru-RU" sz="2000" dirty="0" smtClean="0">
                <a:latin typeface="Times New Roman" pitchFamily="18" charset="0"/>
                <a:cs typeface="Times New Roman" pitchFamily="18" charset="0"/>
              </a:rPr>
              <a:t> менеджер/агент – ключ к распределенному, масштабируемому управлению большими системами.</a:t>
            </a:r>
            <a:endParaRPr lang="ru-RU" sz="2000" dirty="0">
              <a:latin typeface="Times New Roman" pitchFamily="18" charset="0"/>
              <a:cs typeface="Times New Roman" pitchFamily="18" charset="0"/>
            </a:endParaRPr>
          </a:p>
        </p:txBody>
      </p:sp>
      <p:sp>
        <p:nvSpPr>
          <p:cNvPr id="6" name="Прямоугольник 5"/>
          <p:cNvSpPr/>
          <p:nvPr/>
        </p:nvSpPr>
        <p:spPr>
          <a:xfrm>
            <a:off x="1022073" y="4624066"/>
            <a:ext cx="8143900" cy="707886"/>
          </a:xfrm>
          <a:prstGeom prst="rect">
            <a:avLst/>
          </a:prstGeom>
        </p:spPr>
        <p:txBody>
          <a:bodyPr wrap="square">
            <a:spAutoFit/>
          </a:bodyPr>
          <a:lstStyle/>
          <a:p>
            <a:r>
              <a:rPr lang="ru-RU" sz="2000" dirty="0" smtClean="0">
                <a:latin typeface="Times New Roman" pitchFamily="18" charset="0"/>
                <a:cs typeface="Times New Roman" pitchFamily="18" charset="0"/>
              </a:rPr>
              <a:t>    Обязательным элементом при любом числе архитектурных уровней является </a:t>
            </a:r>
            <a:r>
              <a:rPr lang="ru-RU" sz="2000" b="1" dirty="0" smtClean="0">
                <a:latin typeface="Times New Roman" pitchFamily="18" charset="0"/>
                <a:cs typeface="Times New Roman" pitchFamily="18" charset="0"/>
              </a:rPr>
              <a:t>управляющая консоль</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240717257"/>
      </p:ext>
    </p:extLst>
  </p:cSld>
  <p:clrMapOvr>
    <a:masterClrMapping/>
  </p:clrMapOvr>
  <p:transition>
    <p:wedge/>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1539" y="736943"/>
            <a:ext cx="8143900" cy="3477875"/>
          </a:xfrm>
          <a:prstGeom prst="rect">
            <a:avLst/>
          </a:prstGeom>
        </p:spPr>
        <p:txBody>
          <a:bodyPr wrap="square">
            <a:spAutoFit/>
          </a:bodyPr>
          <a:lstStyle/>
          <a:p>
            <a:r>
              <a:rPr lang="ru-RU" sz="2000" dirty="0" smtClean="0"/>
              <a:t>    </a:t>
            </a:r>
            <a:r>
              <a:rPr lang="ru-RU" sz="2000" dirty="0" smtClean="0">
                <a:latin typeface="Times New Roman" pitchFamily="18" charset="0"/>
                <a:cs typeface="Times New Roman" pitchFamily="18" charset="0"/>
              </a:rPr>
              <a:t>К числу концептуально важных можно отнести понятие </a:t>
            </a:r>
            <a:r>
              <a:rPr lang="ru-RU" sz="2000" b="1" dirty="0" smtClean="0">
                <a:latin typeface="Times New Roman" pitchFamily="18" charset="0"/>
                <a:cs typeface="Times New Roman" pitchFamily="18" charset="0"/>
              </a:rPr>
              <a:t>"</a:t>
            </a:r>
            <a:r>
              <a:rPr lang="ru-RU" sz="2000" b="1" dirty="0" err="1" smtClean="0">
                <a:latin typeface="Times New Roman" pitchFamily="18" charset="0"/>
                <a:cs typeface="Times New Roman" pitchFamily="18" charset="0"/>
              </a:rPr>
              <a:t>проактивного</a:t>
            </a:r>
            <a:r>
              <a:rPr lang="ru-RU" sz="2000" b="1" dirty="0" smtClean="0">
                <a:latin typeface="Times New Roman" pitchFamily="18" charset="0"/>
                <a:cs typeface="Times New Roman" pitchFamily="18" charset="0"/>
              </a:rPr>
              <a:t>"</a:t>
            </a:r>
            <a:r>
              <a:rPr lang="ru-RU" sz="2000" dirty="0" smtClean="0">
                <a:latin typeface="Times New Roman" pitchFamily="18" charset="0"/>
                <a:cs typeface="Times New Roman" pitchFamily="18" charset="0"/>
              </a:rPr>
              <a:t>, то есть </a:t>
            </a:r>
            <a:r>
              <a:rPr lang="ru-RU" sz="2000" b="1" dirty="0" smtClean="0">
                <a:latin typeface="Times New Roman" pitchFamily="18" charset="0"/>
                <a:cs typeface="Times New Roman" pitchFamily="18" charset="0"/>
              </a:rPr>
              <a:t>упреждающего управления</a:t>
            </a:r>
            <a:r>
              <a:rPr lang="ru-RU" sz="2000" dirty="0" smtClean="0">
                <a:latin typeface="Times New Roman" pitchFamily="18" charset="0"/>
                <a:cs typeface="Times New Roman" pitchFamily="18" charset="0"/>
              </a:rPr>
              <a:t>. Упреждающее управление основано на предсказании поведения системы на основе текущих </a:t>
            </a:r>
            <a:r>
              <a:rPr lang="ru-RU" sz="2000" u="sng" dirty="0" smtClean="0">
                <a:latin typeface="Times New Roman" pitchFamily="18" charset="0"/>
                <a:cs typeface="Times New Roman" pitchFamily="18" charset="0"/>
              </a:rPr>
              <a:t>данных</a:t>
            </a:r>
            <a:r>
              <a:rPr lang="ru-RU" sz="2000" dirty="0" smtClean="0">
                <a:latin typeface="Times New Roman" pitchFamily="18" charset="0"/>
                <a:cs typeface="Times New Roman" pitchFamily="18" charset="0"/>
              </a:rPr>
              <a:t> и ранее накопленной информации. Простейший пример подобного управления – выдача сигнала о возможных проблемах с диском после серии программно-нейтрализуемых ошибок чтения/записи. В более сложном случае определенный характер рабочей нагрузки и действий пользователей может предшествовать резкому замедлению работы системы; адекватным управляющим воздействием могло бы стать понижение приоритетов некоторых заданий и извещение администратора о приближении кризиса.</a:t>
            </a:r>
            <a:endParaRPr lang="ru-RU" sz="2000" dirty="0">
              <a:latin typeface="Times New Roman" pitchFamily="18" charset="0"/>
              <a:cs typeface="Times New Roman" pitchFamily="18" charset="0"/>
            </a:endParaRPr>
          </a:p>
        </p:txBody>
      </p:sp>
      <p:sp>
        <p:nvSpPr>
          <p:cNvPr id="5" name="Прямоугольник 4"/>
          <p:cNvSpPr/>
          <p:nvPr/>
        </p:nvSpPr>
        <p:spPr>
          <a:xfrm>
            <a:off x="3786182" y="0"/>
            <a:ext cx="2519408" cy="523220"/>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УПРАВЛЕНИЕ</a:t>
            </a:r>
            <a:endParaRPr lang="ru-RU" sz="2400" b="1" spc="50" dirty="0">
              <a:ln w="11430"/>
              <a:solidFill>
                <a:schemeClr val="tx2"/>
              </a:solidFill>
              <a:effectLst>
                <a:outerShdw blurRad="76200" dist="50800" dir="5400000" algn="tl" rotWithShape="0">
                  <a:srgbClr val="000000">
                    <a:alpha val="65000"/>
                  </a:srgbClr>
                </a:outerShdw>
              </a:effectLst>
            </a:endParaRPr>
          </a:p>
        </p:txBody>
      </p:sp>
      <p:sp>
        <p:nvSpPr>
          <p:cNvPr id="6" name="Прямоугольник 5"/>
          <p:cNvSpPr/>
          <p:nvPr/>
        </p:nvSpPr>
        <p:spPr>
          <a:xfrm>
            <a:off x="1071539" y="4214818"/>
            <a:ext cx="8072461" cy="1908215"/>
          </a:xfrm>
          <a:prstGeom prst="rect">
            <a:avLst/>
          </a:prstGeom>
        </p:spPr>
        <p:txBody>
          <a:bodyPr wrap="square">
            <a:spAutoFit/>
          </a:bodyPr>
          <a:lstStyle/>
          <a:p>
            <a:r>
              <a:rPr lang="ru-RU" sz="2000" dirty="0" smtClean="0"/>
              <a:t>   </a:t>
            </a:r>
            <a:r>
              <a:rPr lang="ru-RU" sz="2000" dirty="0" smtClean="0">
                <a:latin typeface="Times New Roman" pitchFamily="18" charset="0"/>
                <a:cs typeface="Times New Roman" pitchFamily="18" charset="0"/>
              </a:rPr>
              <a:t>Системы управления должны уметь эволюционировать, причем разные её компоненты могут делать это с разной скоростью. Никакая жесткая, монолитная система такого не выдержит.</a:t>
            </a:r>
          </a:p>
          <a:p>
            <a:r>
              <a:rPr lang="ru-RU" sz="2000" dirty="0" smtClean="0">
                <a:latin typeface="Times New Roman" pitchFamily="18" charset="0"/>
                <a:cs typeface="Times New Roman" pitchFamily="18" charset="0"/>
              </a:rPr>
              <a:t>Единственный выход – наличие </a:t>
            </a:r>
            <a:r>
              <a:rPr lang="ru-RU" sz="2000" b="1" dirty="0" smtClean="0">
                <a:latin typeface="Times New Roman" pitchFamily="18" charset="0"/>
                <a:cs typeface="Times New Roman" pitchFamily="18" charset="0"/>
              </a:rPr>
              <a:t>каркаса</a:t>
            </a:r>
            <a:r>
              <a:rPr lang="ru-RU" sz="2000" dirty="0" smtClean="0">
                <a:latin typeface="Times New Roman" pitchFamily="18" charset="0"/>
                <a:cs typeface="Times New Roman" pitchFamily="18" charset="0"/>
              </a:rPr>
              <a:t>, с которого можно снимать старое и "навешивать" новое, не теряя эффективности управления.</a:t>
            </a: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81552232"/>
      </p:ext>
    </p:extLst>
  </p:cSld>
  <p:clrMapOvr>
    <a:masterClrMapping/>
  </p:clrMapOvr>
  <p:transition>
    <p:wedg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28662" y="642918"/>
            <a:ext cx="8215338" cy="3170099"/>
          </a:xfrm>
          <a:prstGeom prst="rect">
            <a:avLst/>
          </a:prstGeom>
        </p:spPr>
        <p:txBody>
          <a:bodyPr wrap="square">
            <a:spAutoFit/>
          </a:bodyPr>
          <a:lstStyle/>
          <a:p>
            <a:r>
              <a:rPr lang="ru-RU" sz="2000" dirty="0" smtClean="0">
                <a:latin typeface="Times New Roman" pitchFamily="18" charset="0"/>
                <a:cs typeface="Times New Roman" pitchFamily="18" charset="0"/>
              </a:rPr>
              <a:t>   Каркас как самостоятельный продукт необходим для достижения по крайней мере следующих целей:</a:t>
            </a:r>
          </a:p>
          <a:p>
            <a:r>
              <a:rPr lang="ru-RU" sz="2000" dirty="0" smtClean="0">
                <a:latin typeface="Times New Roman" pitchFamily="18" charset="0"/>
                <a:cs typeface="Times New Roman" pitchFamily="18" charset="0"/>
              </a:rPr>
              <a:t>1)сглаживание разнородности управляемых информационных систем, 2</a:t>
            </a:r>
            <a:r>
              <a:rPr lang="en-US" sz="2000" dirty="0" smtClean="0">
                <a:latin typeface="Times New Roman" pitchFamily="18" charset="0"/>
                <a:cs typeface="Times New Roman" pitchFamily="18" charset="0"/>
              </a:rPr>
              <a:t>(</a:t>
            </a:r>
            <a:r>
              <a:rPr lang="ru-RU" sz="2000" dirty="0" smtClean="0">
                <a:latin typeface="Times New Roman" pitchFamily="18" charset="0"/>
                <a:cs typeface="Times New Roman" pitchFamily="18" charset="0"/>
              </a:rPr>
              <a:t>предоставление унифицированных программных интерфейсов для быстрой разработки управляющих приложений;</a:t>
            </a:r>
          </a:p>
          <a:p>
            <a:r>
              <a:rPr lang="en-US" sz="2000" dirty="0" smtClean="0">
                <a:latin typeface="Times New Roman" pitchFamily="18" charset="0"/>
                <a:cs typeface="Times New Roman" pitchFamily="18" charset="0"/>
              </a:rPr>
              <a:t>3)</a:t>
            </a:r>
            <a:r>
              <a:rPr lang="ru-RU" sz="2000" dirty="0" smtClean="0">
                <a:latin typeface="Times New Roman" pitchFamily="18" charset="0"/>
                <a:cs typeface="Times New Roman" pitchFamily="18" charset="0"/>
              </a:rPr>
              <a:t>создание инфраструктуры управления, обеспечивающей наличие таких свойств, как поддержка распределенных конфигураций, </a:t>
            </a:r>
            <a:r>
              <a:rPr lang="ru-RU" sz="2000" dirty="0" err="1" smtClean="0">
                <a:latin typeface="Times New Roman" pitchFamily="18" charset="0"/>
                <a:cs typeface="Times New Roman" pitchFamily="18" charset="0"/>
              </a:rPr>
              <a:t>масштабируемость</a:t>
            </a:r>
            <a:r>
              <a:rPr lang="ru-RU" sz="2000" dirty="0" smtClean="0">
                <a:latin typeface="Times New Roman" pitchFamily="18" charset="0"/>
                <a:cs typeface="Times New Roman" pitchFamily="18" charset="0"/>
              </a:rPr>
              <a:t>, информационная безопасность и т.д.;</a:t>
            </a:r>
          </a:p>
          <a:p>
            <a:r>
              <a:rPr lang="en-US" sz="2000" dirty="0" smtClean="0">
                <a:latin typeface="Times New Roman" pitchFamily="18" charset="0"/>
                <a:cs typeface="Times New Roman" pitchFamily="18" charset="0"/>
              </a:rPr>
              <a:t>4)</a:t>
            </a:r>
            <a:r>
              <a:rPr lang="ru-RU" sz="2000" dirty="0" smtClean="0">
                <a:latin typeface="Times New Roman" pitchFamily="18" charset="0"/>
                <a:cs typeface="Times New Roman" pitchFamily="18" charset="0"/>
              </a:rPr>
              <a:t>предоставление функционально полезных универсальных сервисов, таких как планирование заданий, генерация отчетов и т.п.</a:t>
            </a:r>
            <a:endParaRPr lang="ru-RU" sz="2000" dirty="0">
              <a:latin typeface="Times New Roman" pitchFamily="18" charset="0"/>
              <a:cs typeface="Times New Roman" pitchFamily="18" charset="0"/>
            </a:endParaRPr>
          </a:p>
        </p:txBody>
      </p:sp>
      <p:sp>
        <p:nvSpPr>
          <p:cNvPr id="5" name="Прямоугольник 4"/>
          <p:cNvSpPr/>
          <p:nvPr/>
        </p:nvSpPr>
        <p:spPr>
          <a:xfrm>
            <a:off x="3786182" y="0"/>
            <a:ext cx="2519408" cy="523220"/>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28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УПРАВЛЕНИЕ</a:t>
            </a:r>
            <a:endParaRPr lang="ru-RU" sz="2400" b="1" spc="50" dirty="0">
              <a:ln w="11430"/>
              <a:solidFill>
                <a:schemeClr val="tx2"/>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338953467"/>
      </p:ext>
    </p:extLst>
  </p:cSld>
  <p:clrMapOvr>
    <a:masterClrMapping/>
  </p:clrMapOvr>
  <p:transition>
    <p:wedge/>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74320"/>
            <a:ext cx="8100392" cy="5026888"/>
          </a:xfrm>
        </p:spPr>
        <p:txBody>
          <a:bodyPr>
            <a:normAutofit fontScale="90000"/>
          </a:bodyPr>
          <a:lstStyle/>
          <a:p>
            <a:pPr algn="ctr"/>
            <a:r>
              <a:rPr lang="ru-RU" b="1" u="sng" dirty="0" smtClean="0"/>
              <a:t>Вопросы 20-22</a:t>
            </a:r>
            <a:r>
              <a:rPr lang="ru-RU" dirty="0" smtClean="0"/>
              <a:t>:</a:t>
            </a:r>
            <a:br>
              <a:rPr lang="ru-RU" dirty="0" smtClean="0"/>
            </a:br>
            <a:r>
              <a:rPr lang="ru-RU" dirty="0"/>
              <a:t/>
            </a:r>
            <a:br>
              <a:rPr lang="ru-RU" dirty="0"/>
            </a:br>
            <a:r>
              <a:rPr lang="ru-RU" sz="4400" dirty="0"/>
              <a:t>20.Понятие атаки на систему информационной безопасности. Классификация основных видов атак (локальные атаки, удаленные атаки, атаки на каналы передачи данных)</a:t>
            </a:r>
            <a:r>
              <a:rPr lang="ru-RU" dirty="0"/>
              <a:t>.</a:t>
            </a:r>
          </a:p>
        </p:txBody>
      </p:sp>
      <p:sp>
        <p:nvSpPr>
          <p:cNvPr id="3" name="TextBox 2"/>
          <p:cNvSpPr txBox="1"/>
          <p:nvPr/>
        </p:nvSpPr>
        <p:spPr>
          <a:xfrm>
            <a:off x="6296891" y="5085184"/>
            <a:ext cx="2567947" cy="923330"/>
          </a:xfrm>
          <a:prstGeom prst="rect">
            <a:avLst/>
          </a:prstGeom>
          <a:noFill/>
        </p:spPr>
        <p:txBody>
          <a:bodyPr wrap="none" rtlCol="0">
            <a:spAutoFit/>
          </a:bodyPr>
          <a:lstStyle/>
          <a:p>
            <a:r>
              <a:rPr lang="ru-RU" dirty="0" smtClean="0">
                <a:latin typeface="Times New Roman" pitchFamily="18" charset="0"/>
                <a:cs typeface="Times New Roman" pitchFamily="18" charset="0"/>
              </a:rPr>
              <a:t>Автор: </a:t>
            </a:r>
            <a:r>
              <a:rPr lang="ru-RU" dirty="0" err="1" smtClean="0">
                <a:latin typeface="Times New Roman" pitchFamily="18" charset="0"/>
                <a:cs typeface="Times New Roman" pitchFamily="18" charset="0"/>
              </a:rPr>
              <a:t>Корнийчук</a:t>
            </a:r>
            <a:r>
              <a:rPr lang="ru-RU" dirty="0" smtClean="0">
                <a:latin typeface="Times New Roman" pitchFamily="18" charset="0"/>
                <a:cs typeface="Times New Roman" pitchFamily="18" charset="0"/>
              </a:rPr>
              <a:t>  Олег</a:t>
            </a:r>
          </a:p>
          <a:p>
            <a:r>
              <a:rPr lang="ru-RU" dirty="0" smtClean="0">
                <a:latin typeface="Times New Roman" pitchFamily="18" charset="0"/>
                <a:cs typeface="Times New Roman" pitchFamily="18" charset="0"/>
              </a:rPr>
              <a:t>Группа: ИТ-10-01</a:t>
            </a:r>
          </a:p>
          <a:p>
            <a:endParaRPr lang="ru-RU" dirty="0"/>
          </a:p>
        </p:txBody>
      </p:sp>
    </p:spTree>
    <p:extLst>
      <p:ext uri="{BB962C8B-B14F-4D97-AF65-F5344CB8AC3E}">
        <p14:creationId xmlns:p14="http://schemas.microsoft.com/office/powerpoint/2010/main" val="18512299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3670" y="0"/>
            <a:ext cx="8077200" cy="2852936"/>
          </a:xfrm>
        </p:spPr>
        <p:txBody>
          <a:bodyPr>
            <a:noAutofit/>
          </a:bodyPr>
          <a:lstStyle/>
          <a:p>
            <a:pPr lvl="0" algn="ctr"/>
            <a:r>
              <a:rPr lang="ru-RU" sz="3600" b="1" dirty="0" smtClean="0"/>
              <a:t>20.Понятие атаки на систему информационной безопасности. Классификация основных видов атак (локальные атаки, удаленные атаки, атаки на каналы передачи данных).</a:t>
            </a:r>
            <a:endParaRPr lang="ru-RU" sz="3600" b="1" dirty="0"/>
          </a:p>
        </p:txBody>
      </p:sp>
      <p:sp>
        <p:nvSpPr>
          <p:cNvPr id="3" name="Содержимое 2"/>
          <p:cNvSpPr>
            <a:spLocks noGrp="1"/>
          </p:cNvSpPr>
          <p:nvPr>
            <p:ph idx="1"/>
          </p:nvPr>
        </p:nvSpPr>
        <p:spPr>
          <a:xfrm>
            <a:off x="1015037" y="3284984"/>
            <a:ext cx="8153400" cy="3200400"/>
          </a:xfrm>
        </p:spPr>
        <p:txBody>
          <a:bodyPr>
            <a:normAutofit fontScale="70000" lnSpcReduction="20000"/>
          </a:bodyPr>
          <a:lstStyle/>
          <a:p>
            <a:r>
              <a:rPr lang="ru-RU" dirty="0" smtClean="0">
                <a:latin typeface="Times New Roman" pitchFamily="18" charset="0"/>
                <a:cs typeface="Times New Roman" pitchFamily="18" charset="0"/>
              </a:rPr>
              <a:t>Атака - любое действие, нарушающее безопасность информационной системы. Более формально можно сказать, что атака - это действие или последовательность связанных между собой действий, использующих уязвимости данной информационной системы и приводящих к нарушению политики безопасности.</a:t>
            </a:r>
          </a:p>
          <a:p>
            <a:r>
              <a:rPr lang="ru-RU" dirty="0" smtClean="0">
                <a:latin typeface="Times New Roman" pitchFamily="18" charset="0"/>
                <a:cs typeface="Times New Roman" pitchFamily="18" charset="0"/>
              </a:rPr>
              <a:t>Локальные атаки (источником данного вида атак являются пользователи и/или программы локальной системы); </a:t>
            </a:r>
          </a:p>
          <a:p>
            <a:r>
              <a:rPr lang="ru-RU" dirty="0" smtClean="0">
                <a:latin typeface="Times New Roman" pitchFamily="18" charset="0"/>
                <a:cs typeface="Times New Roman" pitchFamily="18" charset="0"/>
              </a:rPr>
              <a:t>Удаленные атаки (источником атаки выступают удаленные пользователи, сервисы или приложения)</a:t>
            </a:r>
          </a:p>
          <a:p>
            <a:endParaRPr lang="ru-RU" dirty="0"/>
          </a:p>
        </p:txBody>
      </p:sp>
    </p:spTree>
    <p:extLst>
      <p:ext uri="{BB962C8B-B14F-4D97-AF65-F5344CB8AC3E}">
        <p14:creationId xmlns:p14="http://schemas.microsoft.com/office/powerpoint/2010/main" val="2022978376"/>
      </p:ext>
    </p:extLst>
  </p:cSld>
  <p:clrMapOvr>
    <a:masterClrMapping/>
  </p:clrMapOvr>
  <p:transition>
    <p:wipe dir="d"/>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457200"/>
            <a:ext cx="8100392" cy="5668963"/>
          </a:xfrm>
        </p:spPr>
        <p:txBody>
          <a:bodyPr/>
          <a:lstStyle/>
          <a:p>
            <a:r>
              <a:rPr lang="ru-RU" sz="2200" dirty="0" smtClean="0">
                <a:latin typeface="Times New Roman" pitchFamily="18" charset="0"/>
                <a:cs typeface="Times New Roman" pitchFamily="18" charset="0"/>
              </a:rPr>
              <a:t>Классификация сетевых атак</a:t>
            </a:r>
          </a:p>
          <a:p>
            <a:r>
              <a:rPr lang="ru-RU" sz="2200" dirty="0" smtClean="0">
                <a:latin typeface="Times New Roman" pitchFamily="18" charset="0"/>
                <a:cs typeface="Times New Roman" pitchFamily="18" charset="0"/>
              </a:rPr>
              <a:t>В общем случае существует информационный поток от отправителя (файл, пользователь, компьютер) к получателю (файл, пользователь, компьютер):</a:t>
            </a:r>
          </a:p>
          <a:p>
            <a:endParaRPr lang="ru-RU" dirty="0" smtClean="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r>
              <a:rPr lang="ru-RU" sz="2200" dirty="0" smtClean="0">
                <a:latin typeface="Times New Roman" pitchFamily="18" charset="0"/>
                <a:cs typeface="Times New Roman" pitchFamily="18" charset="0"/>
              </a:rPr>
              <a:t>Все атаки можно разделить на два класса: пассивные и активные.</a:t>
            </a:r>
          </a:p>
        </p:txBody>
      </p:sp>
      <p:pic>
        <p:nvPicPr>
          <p:cNvPr id="4" name="Рисунок 3"/>
          <p:cNvPicPr/>
          <p:nvPr/>
        </p:nvPicPr>
        <p:blipFill>
          <a:blip r:embed="rId2"/>
          <a:srcRect/>
          <a:stretch>
            <a:fillRect/>
          </a:stretch>
        </p:blipFill>
        <p:spPr bwMode="auto">
          <a:xfrm>
            <a:off x="1600200" y="2743200"/>
            <a:ext cx="5791200" cy="914400"/>
          </a:xfrm>
          <a:prstGeom prst="rect">
            <a:avLst/>
          </a:prstGeom>
          <a:noFill/>
          <a:ln w="9525">
            <a:noFill/>
            <a:miter lim="800000"/>
            <a:headEnd/>
            <a:tailEnd/>
          </a:ln>
        </p:spPr>
      </p:pic>
    </p:spTree>
    <p:extLst>
      <p:ext uri="{BB962C8B-B14F-4D97-AF65-F5344CB8AC3E}">
        <p14:creationId xmlns:p14="http://schemas.microsoft.com/office/powerpoint/2010/main" val="2872410902"/>
      </p:ext>
    </p:extLst>
  </p:cSld>
  <p:clrMapOvr>
    <a:masterClrMapping/>
  </p:clrMapOvr>
  <p:transition>
    <p:wipe dir="d"/>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332656"/>
            <a:ext cx="8100392" cy="5668963"/>
          </a:xfrm>
        </p:spPr>
        <p:txBody>
          <a:bodyPr>
            <a:normAutofit/>
          </a:bodyPr>
          <a:lstStyle/>
          <a:p>
            <a:r>
              <a:rPr lang="ru-RU" sz="2400" dirty="0" smtClean="0">
                <a:latin typeface="Times New Roman" pitchFamily="18" charset="0"/>
                <a:cs typeface="Times New Roman" pitchFamily="18" charset="0"/>
              </a:rPr>
              <a:t>I. Пассивная атака</a:t>
            </a:r>
          </a:p>
          <a:p>
            <a:r>
              <a:rPr lang="ru-RU" sz="2400" dirty="0" smtClean="0">
                <a:latin typeface="Times New Roman" pitchFamily="18" charset="0"/>
                <a:cs typeface="Times New Roman" pitchFamily="18" charset="0"/>
              </a:rPr>
              <a:t>Пассивной называется такая атака, при которой противник не имеет возможности модифицировать передаваемые сообщения и вставлять в информационный канал между отправителем и получателем свои сообщения. Целью пассивной атаки может быть только прослушивание передаваемых сообщений и анализ трафика.</a:t>
            </a:r>
          </a:p>
          <a:p>
            <a:pPr>
              <a:buNone/>
            </a:pPr>
            <a:endParaRPr lang="ru-RU" dirty="0"/>
          </a:p>
        </p:txBody>
      </p:sp>
      <p:pic>
        <p:nvPicPr>
          <p:cNvPr id="4" name="Рисунок 3"/>
          <p:cNvPicPr/>
          <p:nvPr/>
        </p:nvPicPr>
        <p:blipFill>
          <a:blip r:embed="rId2"/>
          <a:srcRect/>
          <a:stretch>
            <a:fillRect/>
          </a:stretch>
        </p:blipFill>
        <p:spPr bwMode="auto">
          <a:xfrm>
            <a:off x="2209800" y="3886200"/>
            <a:ext cx="4495800" cy="1905000"/>
          </a:xfrm>
          <a:prstGeom prst="rect">
            <a:avLst/>
          </a:prstGeom>
          <a:noFill/>
          <a:ln w="9525">
            <a:noFill/>
            <a:miter lim="800000"/>
            <a:headEnd/>
            <a:tailEnd/>
          </a:ln>
        </p:spPr>
      </p:pic>
    </p:spTree>
    <p:extLst>
      <p:ext uri="{BB962C8B-B14F-4D97-AF65-F5344CB8AC3E}">
        <p14:creationId xmlns:p14="http://schemas.microsoft.com/office/powerpoint/2010/main" val="1741299453"/>
      </p:ext>
    </p:extLst>
  </p:cSld>
  <p:clrMapOvr>
    <a:masterClrMapping/>
  </p:clrMapOvr>
  <p:transition>
    <p:wipe dir="d"/>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8879"/>
            <a:ext cx="8100392" cy="5668963"/>
          </a:xfrm>
        </p:spPr>
        <p:txBody>
          <a:bodyPr>
            <a:normAutofit fontScale="62500" lnSpcReduction="20000"/>
          </a:bodyPr>
          <a:lstStyle/>
          <a:p>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II. Активная атака</a:t>
            </a:r>
          </a:p>
          <a:p>
            <a:r>
              <a:rPr lang="ru-RU" dirty="0" smtClean="0">
                <a:latin typeface="Times New Roman" pitchFamily="18" charset="0"/>
                <a:cs typeface="Times New Roman" pitchFamily="18" charset="0"/>
              </a:rPr>
              <a:t>Активной называется такая атака, при которой противник имеет возможность модифицировать передаваемые сообщения и вставлять свои сообщения. Различают следующие типы активных атак:</a:t>
            </a:r>
          </a:p>
          <a:p>
            <a:r>
              <a:rPr lang="ru-RU" dirty="0" smtClean="0">
                <a:latin typeface="Times New Roman" pitchFamily="18" charset="0"/>
                <a:cs typeface="Times New Roman" pitchFamily="18" charset="0"/>
              </a:rPr>
              <a:t>Отказ в обслуживании - DoS-атака (</a:t>
            </a:r>
            <a:r>
              <a:rPr lang="ru-RU" dirty="0" err="1" smtClean="0">
                <a:latin typeface="Times New Roman" pitchFamily="18" charset="0"/>
                <a:cs typeface="Times New Roman" pitchFamily="18" charset="0"/>
              </a:rPr>
              <a:t>Denial</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of</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Service</a:t>
            </a:r>
            <a:r>
              <a:rPr lang="ru-RU" dirty="0" smtClean="0">
                <a:latin typeface="Times New Roman" pitchFamily="18" charset="0"/>
                <a:cs typeface="Times New Roman" pitchFamily="18" charset="0"/>
              </a:rPr>
              <a:t>) </a:t>
            </a:r>
          </a:p>
          <a:p>
            <a:r>
              <a:rPr lang="ru-RU" dirty="0" smtClean="0">
                <a:latin typeface="Times New Roman" pitchFamily="18" charset="0"/>
                <a:cs typeface="Times New Roman" pitchFamily="18" charset="0"/>
              </a:rPr>
              <a:t>Отказ в обслуживании нарушает нормальное функционирование сетевых сервисов. Противник может перехватывать все сообщения, направляемые определенному адресату. Другим примером подобной атаки является создание значительного трафика, в результате чего сетевой сервис не сможет обрабатывать запросы законных клиентов. Классическим примером такой атаки в сетях TCP/IP является SYN-атака, при которой нарушитель посылает пакеты, инициирующие установление </a:t>
            </a:r>
            <a:r>
              <a:rPr lang="ru-RU" dirty="0" err="1" smtClean="0">
                <a:latin typeface="Times New Roman" pitchFamily="18" charset="0"/>
                <a:cs typeface="Times New Roman" pitchFamily="18" charset="0"/>
              </a:rPr>
              <a:t>ТСР-соединения</a:t>
            </a:r>
            <a:r>
              <a:rPr lang="ru-RU" dirty="0" smtClean="0">
                <a:latin typeface="Times New Roman" pitchFamily="18" charset="0"/>
                <a:cs typeface="Times New Roman" pitchFamily="18" charset="0"/>
              </a:rPr>
              <a:t>, но не посылает пакеты, завершающие установление этого соединения. В результате может произойти переполнение памяти на сервере, и серверу не удастся установить соединение с законными пользователями.</a:t>
            </a:r>
          </a:p>
          <a:p>
            <a:endParaRPr lang="ru-RU" dirty="0"/>
          </a:p>
        </p:txBody>
      </p:sp>
      <p:pic>
        <p:nvPicPr>
          <p:cNvPr id="4" name="Рисунок 3"/>
          <p:cNvPicPr/>
          <p:nvPr/>
        </p:nvPicPr>
        <p:blipFill>
          <a:blip r:embed="rId2"/>
          <a:srcRect/>
          <a:stretch>
            <a:fillRect/>
          </a:stretch>
        </p:blipFill>
        <p:spPr bwMode="auto">
          <a:xfrm>
            <a:off x="1403648" y="5600700"/>
            <a:ext cx="4114800" cy="685800"/>
          </a:xfrm>
          <a:prstGeom prst="rect">
            <a:avLst/>
          </a:prstGeom>
          <a:noFill/>
          <a:ln w="9525">
            <a:noFill/>
            <a:miter lim="800000"/>
            <a:headEnd/>
            <a:tailEnd/>
          </a:ln>
        </p:spPr>
      </p:pic>
    </p:spTree>
    <p:extLst>
      <p:ext uri="{BB962C8B-B14F-4D97-AF65-F5344CB8AC3E}">
        <p14:creationId xmlns:p14="http://schemas.microsoft.com/office/powerpoint/2010/main" val="3007840039"/>
      </p:ext>
    </p:extLst>
  </p:cSld>
  <p:clrMapOvr>
    <a:masterClrMapping/>
  </p:clrMapOvr>
  <p:transition>
    <p:wipe dir="d"/>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457200"/>
            <a:ext cx="8100392" cy="5668963"/>
          </a:xfrm>
        </p:spPr>
        <p:txBody>
          <a:bodyPr>
            <a:normAutofit/>
          </a:bodyPr>
          <a:lstStyle/>
          <a:p>
            <a:r>
              <a:rPr lang="ru-RU" sz="2200" dirty="0" smtClean="0">
                <a:latin typeface="Times New Roman" pitchFamily="18" charset="0"/>
                <a:cs typeface="Times New Roman" pitchFamily="18" charset="0"/>
              </a:rPr>
              <a:t>Модификация потока данных - атака "</a:t>
            </a:r>
            <a:r>
              <a:rPr lang="ru-RU" sz="2200" dirty="0" err="1" smtClean="0">
                <a:latin typeface="Times New Roman" pitchFamily="18" charset="0"/>
                <a:cs typeface="Times New Roman" pitchFamily="18" charset="0"/>
              </a:rPr>
              <a:t>man</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in</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the</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middle</a:t>
            </a:r>
            <a:r>
              <a:rPr lang="ru-RU" sz="2200" dirty="0" smtClean="0">
                <a:latin typeface="Times New Roman" pitchFamily="18" charset="0"/>
                <a:cs typeface="Times New Roman" pitchFamily="18" charset="0"/>
              </a:rPr>
              <a:t>"</a:t>
            </a:r>
          </a:p>
          <a:p>
            <a:r>
              <a:rPr lang="ru-RU" sz="2200" dirty="0" smtClean="0">
                <a:latin typeface="Times New Roman" pitchFamily="18" charset="0"/>
                <a:cs typeface="Times New Roman" pitchFamily="18" charset="0"/>
              </a:rPr>
              <a:t>Модификация потока данных означает либо изменение содержимого пересылаемого сообщения, либо изменение порядка сообщений.</a:t>
            </a:r>
          </a:p>
          <a:p>
            <a:endParaRPr lang="ru-RU" sz="2200" dirty="0" smtClean="0">
              <a:latin typeface="Times New Roman" pitchFamily="18" charset="0"/>
              <a:cs typeface="Times New Roman" pitchFamily="18" charset="0"/>
            </a:endParaRPr>
          </a:p>
          <a:p>
            <a:endParaRPr lang="ru-RU" sz="2200" dirty="0" smtClean="0">
              <a:latin typeface="Times New Roman" pitchFamily="18" charset="0"/>
              <a:cs typeface="Times New Roman" pitchFamily="18" charset="0"/>
            </a:endParaRPr>
          </a:p>
          <a:p>
            <a:endParaRPr lang="ru-RU" sz="2200" dirty="0" smtClean="0">
              <a:latin typeface="Times New Roman" pitchFamily="18" charset="0"/>
              <a:cs typeface="Times New Roman" pitchFamily="18" charset="0"/>
            </a:endParaRPr>
          </a:p>
          <a:p>
            <a:endParaRPr lang="ru-RU" sz="2200" dirty="0" smtClean="0">
              <a:latin typeface="Times New Roman" pitchFamily="18" charset="0"/>
              <a:cs typeface="Times New Roman" pitchFamily="18" charset="0"/>
            </a:endParaRPr>
          </a:p>
          <a:p>
            <a:r>
              <a:rPr lang="ru-RU" sz="2200" dirty="0" smtClean="0">
                <a:latin typeface="Times New Roman" pitchFamily="18" charset="0"/>
                <a:cs typeface="Times New Roman" pitchFamily="18" charset="0"/>
              </a:rPr>
              <a:t>Создание ложного потока (фальсификация)</a:t>
            </a:r>
          </a:p>
          <a:p>
            <a:r>
              <a:rPr lang="ru-RU" sz="2200" dirty="0" smtClean="0">
                <a:latin typeface="Times New Roman" pitchFamily="18" charset="0"/>
                <a:cs typeface="Times New Roman" pitchFamily="18" charset="0"/>
              </a:rPr>
              <a:t>Фальсификация (нарушение аутентичности) означает попытку одного субъекта выдать себя за другого.</a:t>
            </a:r>
          </a:p>
          <a:p>
            <a:endParaRPr lang="ru-RU" sz="2200" dirty="0">
              <a:latin typeface="Times New Roman" pitchFamily="18" charset="0"/>
              <a:cs typeface="Times New Roman" pitchFamily="18" charset="0"/>
            </a:endParaRPr>
          </a:p>
        </p:txBody>
      </p:sp>
      <p:pic>
        <p:nvPicPr>
          <p:cNvPr id="4" name="Рисунок 3"/>
          <p:cNvPicPr/>
          <p:nvPr/>
        </p:nvPicPr>
        <p:blipFill>
          <a:blip r:embed="rId2"/>
          <a:srcRect/>
          <a:stretch>
            <a:fillRect/>
          </a:stretch>
        </p:blipFill>
        <p:spPr bwMode="auto">
          <a:xfrm>
            <a:off x="1769017" y="2132856"/>
            <a:ext cx="3048000" cy="1371600"/>
          </a:xfrm>
          <a:prstGeom prst="rect">
            <a:avLst/>
          </a:prstGeom>
          <a:noFill/>
          <a:ln w="9525">
            <a:noFill/>
            <a:miter lim="800000"/>
            <a:headEnd/>
            <a:tailEnd/>
          </a:ln>
        </p:spPr>
      </p:pic>
      <p:pic>
        <p:nvPicPr>
          <p:cNvPr id="5" name="Рисунок 4"/>
          <p:cNvPicPr/>
          <p:nvPr/>
        </p:nvPicPr>
        <p:blipFill>
          <a:blip r:embed="rId3"/>
          <a:srcRect/>
          <a:stretch>
            <a:fillRect/>
          </a:stretch>
        </p:blipFill>
        <p:spPr bwMode="auto">
          <a:xfrm>
            <a:off x="1691680" y="5085184"/>
            <a:ext cx="3124200" cy="1524000"/>
          </a:xfrm>
          <a:prstGeom prst="rect">
            <a:avLst/>
          </a:prstGeom>
          <a:noFill/>
          <a:ln w="9525">
            <a:noFill/>
            <a:miter lim="800000"/>
            <a:headEnd/>
            <a:tailEnd/>
          </a:ln>
        </p:spPr>
      </p:pic>
    </p:spTree>
    <p:extLst>
      <p:ext uri="{BB962C8B-B14F-4D97-AF65-F5344CB8AC3E}">
        <p14:creationId xmlns:p14="http://schemas.microsoft.com/office/powerpoint/2010/main" val="2774209238"/>
      </p:ext>
    </p:extLst>
  </p:cSld>
  <p:clrMapOvr>
    <a:masterClrMapping/>
  </p:clrMapOvr>
  <p:transition>
    <p:wipe dir="d"/>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71600" y="0"/>
            <a:ext cx="8172400" cy="6858000"/>
          </a:xfrm>
        </p:spPr>
        <p:txBody>
          <a:bodyPr>
            <a:normAutofit fontScale="85000" lnSpcReduction="20000"/>
          </a:bodyPr>
          <a:lstStyle/>
          <a:p>
            <a:r>
              <a:rPr lang="ru-RU" sz="2600" dirty="0" smtClean="0">
                <a:latin typeface="Times New Roman" pitchFamily="18" charset="0"/>
                <a:cs typeface="Times New Roman" pitchFamily="18" charset="0"/>
              </a:rPr>
              <a:t>Повторное использование</a:t>
            </a:r>
          </a:p>
          <a:p>
            <a:r>
              <a:rPr lang="ru-RU" sz="2600" dirty="0" smtClean="0">
                <a:latin typeface="Times New Roman" pitchFamily="18" charset="0"/>
                <a:cs typeface="Times New Roman" pitchFamily="18" charset="0"/>
              </a:rPr>
              <a:t>Повторное использование означает пассивный захват данных с последующей их пересылкой для получения несанкционированного доступа - это так называемая replay-атака. На самом деле replay-атаки являются одним из вариантов фальсификации, но в силу того, что это один из наиболее распространенных вариантов атаки для получения несанкционированного доступа, его часто рассматривают как отдельный тип атаки.</a:t>
            </a:r>
          </a:p>
          <a:p>
            <a:endParaRPr lang="ru-RU" sz="2600" dirty="0" smtClean="0">
              <a:latin typeface="Times New Roman" pitchFamily="18" charset="0"/>
              <a:cs typeface="Times New Roman" pitchFamily="18" charset="0"/>
            </a:endParaRPr>
          </a:p>
          <a:p>
            <a:endParaRPr lang="ru-RU" sz="2600" dirty="0" smtClean="0">
              <a:latin typeface="Times New Roman" pitchFamily="18" charset="0"/>
              <a:cs typeface="Times New Roman" pitchFamily="18" charset="0"/>
            </a:endParaRPr>
          </a:p>
          <a:p>
            <a:endParaRPr lang="ru-RU" sz="2600" dirty="0" smtClean="0">
              <a:latin typeface="Times New Roman" pitchFamily="18" charset="0"/>
              <a:cs typeface="Times New Roman" pitchFamily="18" charset="0"/>
            </a:endParaRPr>
          </a:p>
          <a:p>
            <a:endParaRPr lang="ru-RU" sz="2600" dirty="0" smtClean="0">
              <a:latin typeface="Times New Roman" pitchFamily="18" charset="0"/>
              <a:cs typeface="Times New Roman" pitchFamily="18" charset="0"/>
            </a:endParaRPr>
          </a:p>
          <a:p>
            <a:r>
              <a:rPr lang="ru-RU" sz="2600" dirty="0" smtClean="0">
                <a:latin typeface="Times New Roman" pitchFamily="18" charset="0"/>
                <a:cs typeface="Times New Roman" pitchFamily="18" charset="0"/>
              </a:rPr>
              <a:t>Перечисленные атаки могут существовать в любых типах сетей, а не только в сетях, использующих в качестве транспорта протоколы TCP/IP, и на любом уровне модели OSI. Но в сетях, построенных на основе TCP/IP, атаки встречаются чаще всего, потому что, во-первых, </a:t>
            </a:r>
            <a:r>
              <a:rPr lang="ru-RU" sz="2600" dirty="0" err="1" smtClean="0">
                <a:latin typeface="Times New Roman" pitchFamily="18" charset="0"/>
                <a:cs typeface="Times New Roman" pitchFamily="18" charset="0"/>
              </a:rPr>
              <a:t>Internet</a:t>
            </a:r>
            <a:r>
              <a:rPr lang="ru-RU" sz="2600" dirty="0" smtClean="0">
                <a:latin typeface="Times New Roman" pitchFamily="18" charset="0"/>
                <a:cs typeface="Times New Roman" pitchFamily="18" charset="0"/>
              </a:rPr>
              <a:t> стал самой распространенной сетью, а во-вторых, при разработке протоколов TCP/IP требования безопасности никак не учитывались.</a:t>
            </a:r>
          </a:p>
          <a:p>
            <a:endParaRPr lang="ru-RU" sz="2200" dirty="0"/>
          </a:p>
        </p:txBody>
      </p:sp>
      <p:pic>
        <p:nvPicPr>
          <p:cNvPr id="4" name="Рисунок 3"/>
          <p:cNvPicPr/>
          <p:nvPr/>
        </p:nvPicPr>
        <p:blipFill>
          <a:blip r:embed="rId2"/>
          <a:srcRect/>
          <a:stretch>
            <a:fillRect/>
          </a:stretch>
        </p:blipFill>
        <p:spPr bwMode="auto">
          <a:xfrm>
            <a:off x="1801256" y="2636912"/>
            <a:ext cx="3962400" cy="1219200"/>
          </a:xfrm>
          <a:prstGeom prst="rect">
            <a:avLst/>
          </a:prstGeom>
          <a:noFill/>
          <a:ln w="9525">
            <a:noFill/>
            <a:miter lim="800000"/>
            <a:headEnd/>
            <a:tailEnd/>
          </a:ln>
        </p:spPr>
      </p:pic>
    </p:spTree>
    <p:extLst>
      <p:ext uri="{BB962C8B-B14F-4D97-AF65-F5344CB8AC3E}">
        <p14:creationId xmlns:p14="http://schemas.microsoft.com/office/powerpoint/2010/main" val="282474375"/>
      </p:ext>
    </p:extLst>
  </p:cSld>
  <p:clrMapOvr>
    <a:masterClrMapping/>
  </p:clrMapOvr>
  <p:transition>
    <p:wipe dir="d"/>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71600" y="1957189"/>
            <a:ext cx="8172400" cy="4646390"/>
          </a:xfrm>
        </p:spPr>
        <p:txBody>
          <a:bodyPr>
            <a:normAutofit lnSpcReduction="10000"/>
          </a:bodyPr>
          <a:lstStyle/>
          <a:p>
            <a:r>
              <a:rPr lang="ru-RU" sz="2200" b="1" dirty="0" smtClean="0">
                <a:latin typeface="Times New Roman" pitchFamily="18" charset="0"/>
                <a:cs typeface="Times New Roman" pitchFamily="18" charset="0"/>
              </a:rPr>
              <a:t>Вирус</a:t>
            </a:r>
            <a:r>
              <a:rPr lang="ru-RU" sz="2200" dirty="0" smtClean="0">
                <a:latin typeface="Times New Roman" pitchFamily="18" charset="0"/>
                <a:cs typeface="Times New Roman" pitchFamily="18" charset="0"/>
              </a:rPr>
              <a:t> </a:t>
            </a:r>
            <a:r>
              <a:rPr lang="ru-RU" sz="2200" b="1"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 программа, обладающая способностью к самовоспроизведению. Такая способность является единственным средством, присущим всем типам вирусов. Но не только вирусы способны к самовоспроизведению. Любая операционная система и еще множество программ способны создавать собственные копии. Вирус не может существовать в «полной изоляции»: сегодня нельзя представить себе вирус, который не использует код других программ, информацию о файловой структуре или даже просто имена других программ. Причина понятна: вирус должен каким-нибудь способом обеспечить передачу себе управление</a:t>
            </a:r>
          </a:p>
          <a:p>
            <a:r>
              <a:rPr lang="ru-RU" sz="2200" dirty="0" smtClean="0">
                <a:latin typeface="Times New Roman" pitchFamily="18" charset="0"/>
                <a:cs typeface="Times New Roman" pitchFamily="18" charset="0"/>
              </a:rPr>
              <a:t>В настоящее время известно более 70000 компьютерных вирусов, их можно классифицировать по  следующим признакам:</a:t>
            </a:r>
          </a:p>
          <a:p>
            <a:endParaRPr lang="ru-RU" sz="2200" dirty="0"/>
          </a:p>
        </p:txBody>
      </p:sp>
      <p:sp>
        <p:nvSpPr>
          <p:cNvPr id="4" name="Прямоугольник 3"/>
          <p:cNvSpPr/>
          <p:nvPr/>
        </p:nvSpPr>
        <p:spPr>
          <a:xfrm>
            <a:off x="1043608" y="18197"/>
            <a:ext cx="8100392" cy="1938992"/>
          </a:xfrm>
          <a:prstGeom prst="rect">
            <a:avLst/>
          </a:prstGeom>
        </p:spPr>
        <p:txBody>
          <a:bodyPr wrap="square">
            <a:spAutoFit/>
          </a:bodyPr>
          <a:lstStyle/>
          <a:p>
            <a:pPr lvl="0"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21.  Вирусы и методы борьбы с ними. Антивирусные программы и пакеты.</a:t>
            </a:r>
            <a:endParaRPr lang="ru-RU"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307946375"/>
      </p:ext>
    </p:extLst>
  </p:cSld>
  <p:clrMapOvr>
    <a:masterClrMapping/>
  </p:clrMapOvr>
  <p:transition>
    <p:wipe dir="d"/>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0"/>
            <a:ext cx="8100392" cy="6629400"/>
          </a:xfrm>
        </p:spPr>
        <p:txBody>
          <a:bodyPr>
            <a:noAutofit/>
          </a:bodyPr>
          <a:lstStyle/>
          <a:p>
            <a:r>
              <a:rPr lang="ru-RU" sz="2000" b="1" dirty="0" smtClean="0">
                <a:latin typeface="Times New Roman" pitchFamily="18" charset="0"/>
                <a:cs typeface="Times New Roman" pitchFamily="18" charset="0"/>
              </a:rPr>
              <a:t>В зависимости от среды</a:t>
            </a:r>
            <a:r>
              <a:rPr lang="ru-RU" sz="2000" dirty="0" smtClean="0">
                <a:latin typeface="Times New Roman" pitchFamily="18" charset="0"/>
                <a:cs typeface="Times New Roman" pitchFamily="18" charset="0"/>
              </a:rPr>
              <a:t> обитания вирусы можно разделить на сетевые, файловые, загрузочные и </a:t>
            </a:r>
            <a:r>
              <a:rPr lang="ru-RU" sz="2000" dirty="0" err="1" smtClean="0">
                <a:latin typeface="Times New Roman" pitchFamily="18" charset="0"/>
                <a:cs typeface="Times New Roman" pitchFamily="18" charset="0"/>
              </a:rPr>
              <a:t>файлово-загрузочные</a:t>
            </a:r>
            <a:r>
              <a:rPr lang="ru-RU" sz="2000" dirty="0" smtClean="0">
                <a:latin typeface="Times New Roman" pitchFamily="18" charset="0"/>
                <a:cs typeface="Times New Roman" pitchFamily="18" charset="0"/>
              </a:rPr>
              <a:t>. Сетевые вирусы распространяются по различным компьютерным сетям. Файловые вирусы внедряются главным образом в исполняемые модули, т. е. в файлы, имеющие расширения  COM  и  EXE. Файловые вирусы могут внедряться и в другие типы файлов, но, как правило, записанные в таких файлах, они никогда не получают управление и, следовательно, теряют способность к размножению. Загрузочные вирусы внедряются в загрузочный сектор диска (Boot-сектор) или в сектор, содержащий программу загрузки системного диска (</a:t>
            </a:r>
            <a:r>
              <a:rPr lang="ru-RU" sz="2000" dirty="0" err="1" smtClean="0">
                <a:latin typeface="Times New Roman" pitchFamily="18" charset="0"/>
                <a:cs typeface="Times New Roman" pitchFamily="18" charset="0"/>
              </a:rPr>
              <a:t>Master</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Boot</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Re-cord</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Файлово-загрузочные</a:t>
            </a:r>
            <a:r>
              <a:rPr lang="ru-RU" sz="2000" dirty="0" smtClean="0">
                <a:latin typeface="Times New Roman" pitchFamily="18" charset="0"/>
                <a:cs typeface="Times New Roman" pitchFamily="18" charset="0"/>
              </a:rPr>
              <a:t> вирусы заражают как файлы, так и загрузочные сектора дисков.</a:t>
            </a:r>
          </a:p>
          <a:p>
            <a:r>
              <a:rPr lang="ru-RU" sz="2000" b="1" dirty="0" smtClean="0">
                <a:latin typeface="Times New Roman" pitchFamily="18" charset="0"/>
                <a:cs typeface="Times New Roman" pitchFamily="18" charset="0"/>
              </a:rPr>
              <a:t>По способу заражения</a:t>
            </a:r>
            <a:r>
              <a:rPr lang="ru-RU" sz="2000" dirty="0" smtClean="0">
                <a:latin typeface="Times New Roman" pitchFamily="18" charset="0"/>
                <a:cs typeface="Times New Roman" pitchFamily="18" charset="0"/>
              </a:rPr>
              <a:t> вирусы делятся на резидентные и нерезидентные. Резидентный вирус при заражении (инфицировании) компьютера оставляет в оперативной памяти свою резидентную часть, которая потом перехватывает обращение операционной системы к объектам заражения (файлам, загрузочным секторам дисков и т. п.) и внедряется в них. Резидентные вирусы находятся в памяти и являются активными вплоть до выключения или перезагрузки компьютера. Нерезидентные вирусы не заражают память компьютера и являются активными ограниченное время.</a:t>
            </a:r>
          </a:p>
        </p:txBody>
      </p:sp>
    </p:spTree>
    <p:extLst>
      <p:ext uri="{BB962C8B-B14F-4D97-AF65-F5344CB8AC3E}">
        <p14:creationId xmlns:p14="http://schemas.microsoft.com/office/powerpoint/2010/main" val="188094444"/>
      </p:ext>
    </p:extLst>
  </p:cSld>
  <p:clrMapOvr>
    <a:masterClrMapping/>
  </p:clrMapOvr>
  <p:transition>
    <p:wipe dir="d"/>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99592" y="0"/>
            <a:ext cx="8244408" cy="6858000"/>
          </a:xfrm>
        </p:spPr>
        <p:txBody>
          <a:bodyPr>
            <a:noAutofit/>
          </a:bodyPr>
          <a:lstStyle/>
          <a:p>
            <a:r>
              <a:rPr lang="ru-RU" sz="1900" b="1" dirty="0" smtClean="0">
                <a:latin typeface="Times New Roman" pitchFamily="18" charset="0"/>
                <a:cs typeface="Times New Roman" pitchFamily="18" charset="0"/>
              </a:rPr>
              <a:t>По степени воздействия</a:t>
            </a:r>
            <a:r>
              <a:rPr lang="ru-RU" sz="1900" dirty="0" smtClean="0">
                <a:latin typeface="Times New Roman" pitchFamily="18" charset="0"/>
                <a:cs typeface="Times New Roman" pitchFamily="18" charset="0"/>
              </a:rPr>
              <a:t> вирусы можно разделить на следующие виды:</a:t>
            </a:r>
          </a:p>
          <a:p>
            <a:r>
              <a:rPr lang="ru-RU" sz="1900" dirty="0" smtClean="0">
                <a:latin typeface="Times New Roman" pitchFamily="18" charset="0"/>
                <a:cs typeface="Times New Roman" pitchFamily="18" charset="0"/>
              </a:rPr>
              <a:t>неопасные, не мешающие работе компьютера, но уменьшающие объем свободной оперативной памяти и памяти на дисках, действия таких вирусов проявляются в каких-либо графических  или звуковых эффектах</a:t>
            </a:r>
          </a:p>
          <a:p>
            <a:r>
              <a:rPr lang="ru-RU" sz="1900" dirty="0" smtClean="0">
                <a:latin typeface="Times New Roman" pitchFamily="18" charset="0"/>
                <a:cs typeface="Times New Roman" pitchFamily="18" charset="0"/>
              </a:rPr>
              <a:t>опасные вирусы, которые могут привести к различным нарушениям в работе компьютера</a:t>
            </a:r>
          </a:p>
          <a:p>
            <a:r>
              <a:rPr lang="ru-RU" sz="1900" dirty="0" smtClean="0">
                <a:latin typeface="Times New Roman" pitchFamily="18" charset="0"/>
                <a:cs typeface="Times New Roman" pitchFamily="18" charset="0"/>
              </a:rPr>
              <a:t>очень опасные, воздействие которых может привести к потере программ, уничтожению данных, стиранию информации в системных областях диска.</a:t>
            </a:r>
          </a:p>
          <a:p>
            <a:r>
              <a:rPr lang="ru-RU" sz="1900" b="1" dirty="0" smtClean="0">
                <a:latin typeface="Times New Roman" pitchFamily="18" charset="0"/>
                <a:cs typeface="Times New Roman" pitchFamily="18" charset="0"/>
              </a:rPr>
              <a:t>По особенностям алгоритма</a:t>
            </a:r>
            <a:r>
              <a:rPr lang="ru-RU" sz="1900" dirty="0" smtClean="0">
                <a:latin typeface="Times New Roman" pitchFamily="18" charset="0"/>
                <a:cs typeface="Times New Roman" pitchFamily="18" charset="0"/>
              </a:rPr>
              <a:t> вирусы трудно классифицировать из-за большого разнообразия. Простейшие вирусы - паразитические, они изменяют содержимое файлов и секторов диска и могут быть достаточно легко обнаружены и уничтожены. Можно отметить вирусы-репликаторы, называемые червями, которые распространяются по компьютерным сетям, вычисляют адреса сетевых компьютеров и записывают по этим адресам свои копии, распространяются по глобальным  сетям, поражая целые системы, а не отдельные программы. Это самый опасный  вид вирусов, так как объектами нападения в этом случае становятся  информационные системы государственного масштаба. С появлением  глобальной сети </a:t>
            </a:r>
            <a:r>
              <a:rPr lang="ru-RU" sz="1900" dirty="0" err="1" smtClean="0">
                <a:latin typeface="Times New Roman" pitchFamily="18" charset="0"/>
                <a:cs typeface="Times New Roman" pitchFamily="18" charset="0"/>
              </a:rPr>
              <a:t>Internet</a:t>
            </a:r>
            <a:r>
              <a:rPr lang="ru-RU" sz="1900" dirty="0" smtClean="0">
                <a:latin typeface="Times New Roman" pitchFamily="18" charset="0"/>
                <a:cs typeface="Times New Roman" pitchFamily="18" charset="0"/>
              </a:rPr>
              <a:t> этот вид нарушения безопасности представляет  наибольшую угрозу, т. к. ему в любой момент может подвергнуться любой из 40  миллионов компьютеров, подключенных к этой сети.</a:t>
            </a:r>
          </a:p>
        </p:txBody>
      </p:sp>
    </p:spTree>
    <p:extLst>
      <p:ext uri="{BB962C8B-B14F-4D97-AF65-F5344CB8AC3E}">
        <p14:creationId xmlns:p14="http://schemas.microsoft.com/office/powerpoint/2010/main" val="3124604723"/>
      </p:ext>
    </p:extLst>
  </p:cSld>
  <p:clrMapOvr>
    <a:masterClrMapping/>
  </p:clrMapOvr>
  <p:transition>
    <p:wipe dir="d"/>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457200"/>
            <a:ext cx="8100392" cy="5668963"/>
          </a:xfrm>
        </p:spPr>
        <p:txBody>
          <a:bodyPr>
            <a:normAutofit/>
          </a:bodyPr>
          <a:lstStyle/>
          <a:p>
            <a:r>
              <a:rPr lang="ru-RU" sz="2200" b="1" dirty="0" smtClean="0">
                <a:latin typeface="Times New Roman" pitchFamily="18" charset="0"/>
                <a:cs typeface="Times New Roman" pitchFamily="18" charset="0"/>
              </a:rPr>
              <a:t>Методы борьбы с вирусами </a:t>
            </a:r>
            <a:endParaRPr lang="ru-RU" sz="2200" dirty="0" smtClean="0">
              <a:latin typeface="Times New Roman" pitchFamily="18" charset="0"/>
              <a:cs typeface="Times New Roman" pitchFamily="18" charset="0"/>
            </a:endParaRPr>
          </a:p>
          <a:p>
            <a:r>
              <a:rPr lang="ru-RU" sz="2200" dirty="0" smtClean="0">
                <a:latin typeface="Times New Roman" pitchFamily="18" charset="0"/>
                <a:cs typeface="Times New Roman" pitchFamily="18" charset="0"/>
              </a:rPr>
              <a:t>Способы противодействия компьютерным вирусам можно разделить на несколько групп: профилактика вирусного заражения и уменьшение предполагаемого ущерба от такого заражения; методика использования антивирусных программ, в том числе обезвреживание и удаление известного вируса; способы обнаружения и удаления неизвестного вируса. </a:t>
            </a:r>
          </a:p>
          <a:p>
            <a:r>
              <a:rPr lang="ru-RU" sz="2200" dirty="0" smtClean="0">
                <a:latin typeface="Times New Roman" pitchFamily="18" charset="0"/>
                <a:cs typeface="Times New Roman" pitchFamily="18" charset="0"/>
              </a:rPr>
              <a:t>Наиболее эффективны в борьбе с компьютерными вирусами антивирусные программы. Однако сразу хотелось бы отметить, что не существует антивирусов, гарантирующих стопроцентную защиту от вирусов.</a:t>
            </a:r>
          </a:p>
          <a:p>
            <a:r>
              <a:rPr lang="ru-RU" sz="2200" dirty="0" smtClean="0">
                <a:latin typeface="Times New Roman" pitchFamily="18" charset="0"/>
                <a:cs typeface="Times New Roman" pitchFamily="18" charset="0"/>
              </a:rPr>
              <a:t>Следует также обратить внимание на несколько терминов, применяемых при обсуждении антивирусных программ: </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480571788"/>
      </p:ext>
    </p:extLst>
  </p:cSld>
  <p:clrMapOvr>
    <a:masterClrMapping/>
  </p:clrMapOvr>
  <p:transition>
    <p:wipe dir="d"/>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71600" y="457200"/>
            <a:ext cx="8172400" cy="5668963"/>
          </a:xfrm>
        </p:spPr>
        <p:txBody>
          <a:bodyPr>
            <a:normAutofit/>
          </a:bodyPr>
          <a:lstStyle/>
          <a:p>
            <a:r>
              <a:rPr lang="ru-RU" sz="2200" b="1" dirty="0" smtClean="0">
                <a:latin typeface="Times New Roman" pitchFamily="18" charset="0"/>
                <a:cs typeface="Times New Roman" pitchFamily="18" charset="0"/>
              </a:rPr>
              <a:t>“Ложное срабатывание” </a:t>
            </a:r>
            <a:r>
              <a:rPr lang="ru-RU" sz="2200" dirty="0" smtClean="0">
                <a:latin typeface="Times New Roman" pitchFamily="18" charset="0"/>
                <a:cs typeface="Times New Roman" pitchFamily="18" charset="0"/>
              </a:rPr>
              <a:t>(</a:t>
            </a:r>
            <a:r>
              <a:rPr lang="ru-RU" sz="2200" dirty="0" err="1" smtClean="0">
                <a:latin typeface="Times New Roman" pitchFamily="18" charset="0"/>
                <a:cs typeface="Times New Roman" pitchFamily="18" charset="0"/>
              </a:rPr>
              <a:t>False</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positive</a:t>
            </a:r>
            <a:r>
              <a:rPr lang="ru-RU" sz="2200" dirty="0" smtClean="0">
                <a:latin typeface="Times New Roman" pitchFamily="18" charset="0"/>
                <a:cs typeface="Times New Roman" pitchFamily="18" charset="0"/>
              </a:rPr>
              <a:t>) — детектирование вируса в незараженном объекте (файле, секторе или системной памяти). Обратный термин — “</a:t>
            </a:r>
            <a:r>
              <a:rPr lang="ru-RU" sz="2200" dirty="0" err="1" smtClean="0">
                <a:latin typeface="Times New Roman" pitchFamily="18" charset="0"/>
                <a:cs typeface="Times New Roman" pitchFamily="18" charset="0"/>
              </a:rPr>
              <a:t>False</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negative</a:t>
            </a:r>
            <a:r>
              <a:rPr lang="ru-RU" sz="2200" dirty="0" smtClean="0">
                <a:latin typeface="Times New Roman" pitchFamily="18" charset="0"/>
                <a:cs typeface="Times New Roman" pitchFamily="18" charset="0"/>
              </a:rPr>
              <a:t>”, т.е. </a:t>
            </a:r>
            <a:r>
              <a:rPr lang="ru-RU" sz="2200" dirty="0" err="1" smtClean="0">
                <a:latin typeface="Times New Roman" pitchFamily="18" charset="0"/>
                <a:cs typeface="Times New Roman" pitchFamily="18" charset="0"/>
              </a:rPr>
              <a:t>недетектирование</a:t>
            </a:r>
            <a:r>
              <a:rPr lang="ru-RU" sz="2200" dirty="0" smtClean="0">
                <a:latin typeface="Times New Roman" pitchFamily="18" charset="0"/>
                <a:cs typeface="Times New Roman" pitchFamily="18" charset="0"/>
              </a:rPr>
              <a:t> вируса в зараженном объекте. </a:t>
            </a:r>
          </a:p>
          <a:p>
            <a:r>
              <a:rPr lang="ru-RU" sz="2200" b="1" dirty="0" smtClean="0">
                <a:latin typeface="Times New Roman" pitchFamily="18" charset="0"/>
                <a:cs typeface="Times New Roman" pitchFamily="18" charset="0"/>
              </a:rPr>
              <a:t>“Сканирование по запросу”</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on-demand</a:t>
            </a:r>
            <a:r>
              <a:rPr lang="ru-RU" sz="2200" dirty="0" smtClean="0">
                <a:latin typeface="Times New Roman" pitchFamily="18" charset="0"/>
                <a:cs typeface="Times New Roman" pitchFamily="18" charset="0"/>
              </a:rPr>
              <a:t>”) — поиск вирусов по запросу пользователя. В этом режиме антивирусная программа неактивна до тех пор, пока не будет вызвана пользователем из командной строки, командного файла или программы-расписания (</a:t>
            </a:r>
            <a:r>
              <a:rPr lang="ru-RU" sz="2200" dirty="0" err="1" smtClean="0">
                <a:latin typeface="Times New Roman" pitchFamily="18" charset="0"/>
                <a:cs typeface="Times New Roman" pitchFamily="18" charset="0"/>
              </a:rPr>
              <a:t>system</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scheduler</a:t>
            </a:r>
            <a:r>
              <a:rPr lang="ru-RU" sz="2200" dirty="0" smtClean="0">
                <a:latin typeface="Times New Roman" pitchFamily="18" charset="0"/>
                <a:cs typeface="Times New Roman" pitchFamily="18" charset="0"/>
              </a:rPr>
              <a:t>). </a:t>
            </a:r>
          </a:p>
          <a:p>
            <a:r>
              <a:rPr lang="ru-RU" sz="2200" b="1" dirty="0" smtClean="0">
                <a:latin typeface="Times New Roman" pitchFamily="18" charset="0"/>
                <a:cs typeface="Times New Roman" pitchFamily="18" charset="0"/>
              </a:rPr>
              <a:t>“Сканирование </a:t>
            </a:r>
            <a:r>
              <a:rPr lang="ru-RU" sz="2200" b="1" dirty="0" err="1" smtClean="0">
                <a:latin typeface="Times New Roman" pitchFamily="18" charset="0"/>
                <a:cs typeface="Times New Roman" pitchFamily="18" charset="0"/>
              </a:rPr>
              <a:t>на-лету</a:t>
            </a:r>
            <a:r>
              <a:rPr lang="ru-RU" sz="2200" b="1" dirty="0" smtClean="0">
                <a:latin typeface="Times New Roman" pitchFamily="18" charset="0"/>
                <a:cs typeface="Times New Roman" pitchFamily="18" charset="0"/>
              </a:rPr>
              <a:t>”</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real-time</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on-the-fly</a:t>
            </a:r>
            <a:r>
              <a:rPr lang="ru-RU" sz="2200" dirty="0" smtClean="0">
                <a:latin typeface="Times New Roman" pitchFamily="18" charset="0"/>
                <a:cs typeface="Times New Roman" pitchFamily="18" charset="0"/>
              </a:rPr>
              <a:t>”) — постоянная проверка на вирусы объектов, к которым происходит обращение (запуск, открытие, создание и т.п.). В этом режиме антивирус постоянно активен, он присутствует в памяти “резидентно” и проверяет объекты без запроса пользователя.</a:t>
            </a:r>
          </a:p>
          <a:p>
            <a:endParaRPr lang="ru-RU" sz="2200" dirty="0"/>
          </a:p>
        </p:txBody>
      </p:sp>
    </p:spTree>
    <p:extLst>
      <p:ext uri="{BB962C8B-B14F-4D97-AF65-F5344CB8AC3E}">
        <p14:creationId xmlns:p14="http://schemas.microsoft.com/office/powerpoint/2010/main" val="69845842"/>
      </p:ext>
    </p:extLst>
  </p:cSld>
  <p:clrMapOvr>
    <a:masterClrMapping/>
  </p:clrMapOvr>
  <p:transition>
    <p:wipe dir="d"/>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457200"/>
            <a:ext cx="7992888" cy="5668963"/>
          </a:xfrm>
        </p:spPr>
        <p:txBody>
          <a:bodyPr>
            <a:normAutofit fontScale="92500" lnSpcReduction="20000"/>
          </a:bodyPr>
          <a:lstStyle/>
          <a:p>
            <a:r>
              <a:rPr lang="ru-RU" sz="2400" b="1" dirty="0" smtClean="0">
                <a:latin typeface="Times New Roman" pitchFamily="18" charset="0"/>
                <a:cs typeface="Times New Roman" pitchFamily="18" charset="0"/>
              </a:rPr>
              <a:t>Классификация Антивирусов </a:t>
            </a:r>
          </a:p>
          <a:p>
            <a:r>
              <a:rPr lang="ru-RU" sz="2400" b="1" dirty="0" smtClean="0">
                <a:latin typeface="Times New Roman" pitchFamily="18" charset="0"/>
                <a:cs typeface="Times New Roman" pitchFamily="18" charset="0"/>
              </a:rPr>
              <a:t>Сканеры </a:t>
            </a:r>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Принцип работы антивирусных сканеров основан на проверке файлов, секторов и системной памяти и поиске в них известных и новых (неизвестных сканеру) вирусов. Для поиска известных вирусов используются так называемые “маски”. Маской вируса является некоторая постоянная последовательность кода, специфичная для этого конкретного вируса. Если вирус не содержит постоянной маски, или длина этой маски недостаточно велика, то используются другие методы. Примером такого метода </a:t>
            </a:r>
            <a:r>
              <a:rPr lang="ru-RU" sz="2400" dirty="0" err="1" smtClean="0">
                <a:latin typeface="Times New Roman" pitchFamily="18" charset="0"/>
                <a:cs typeface="Times New Roman" pitchFamily="18" charset="0"/>
              </a:rPr>
              <a:t>являетcя</a:t>
            </a:r>
            <a:r>
              <a:rPr lang="ru-RU" sz="2400" dirty="0" smtClean="0">
                <a:latin typeface="Times New Roman" pitchFamily="18" charset="0"/>
                <a:cs typeface="Times New Roman" pitchFamily="18" charset="0"/>
              </a:rPr>
              <a:t> алгоритмический язык, описывающий все возможные варианты кода, которые могут встретиться при заражении подобного типа вирусом. Такой подход используется некоторыми антивирусами для детектирования </a:t>
            </a:r>
            <a:r>
              <a:rPr lang="ru-RU" sz="2400" dirty="0" err="1" smtClean="0">
                <a:latin typeface="Times New Roman" pitchFamily="18" charset="0"/>
                <a:cs typeface="Times New Roman" pitchFamily="18" charset="0"/>
              </a:rPr>
              <a:t>полиморфик-вирусов</a:t>
            </a:r>
            <a:r>
              <a:rPr lang="ru-RU" sz="2400" dirty="0" smtClean="0">
                <a:latin typeface="Times New Roman" pitchFamily="18" charset="0"/>
                <a:cs typeface="Times New Roman" pitchFamily="18" charset="0"/>
              </a:rPr>
              <a:t>. </a:t>
            </a:r>
          </a:p>
          <a:p>
            <a:r>
              <a:rPr lang="ru-RU" sz="2400" dirty="0" smtClean="0">
                <a:latin typeface="Times New Roman" pitchFamily="18" charset="0"/>
                <a:cs typeface="Times New Roman" pitchFamily="18" charset="0"/>
              </a:rPr>
              <a:t>К достоинствам сканеров всех типов относится их универсальность, к недостаткам — размеры антивирусных баз, которые сканерам приходится “таскать за собой”, и относительно небольшую скорость поиска вирусов. </a:t>
            </a:r>
          </a:p>
          <a:p>
            <a:endParaRPr lang="ru-RU" sz="2400" dirty="0" smtClean="0"/>
          </a:p>
        </p:txBody>
      </p:sp>
    </p:spTree>
    <p:extLst>
      <p:ext uri="{BB962C8B-B14F-4D97-AF65-F5344CB8AC3E}">
        <p14:creationId xmlns:p14="http://schemas.microsoft.com/office/powerpoint/2010/main" val="1403660114"/>
      </p:ext>
    </p:extLst>
  </p:cSld>
  <p:clrMapOvr>
    <a:masterClrMapping/>
  </p:clrMapOvr>
  <p:transition>
    <p:wipe dir="d"/>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31389" y="28636"/>
            <a:ext cx="8100392" cy="6829364"/>
          </a:xfrm>
        </p:spPr>
        <p:txBody>
          <a:bodyPr>
            <a:noAutofit/>
          </a:bodyPr>
          <a:lstStyle/>
          <a:p>
            <a:r>
              <a:rPr lang="ru-RU" sz="1800" b="1" dirty="0" smtClean="0">
                <a:latin typeface="Times New Roman" pitchFamily="18" charset="0"/>
                <a:cs typeface="Times New Roman" pitchFamily="18" charset="0"/>
              </a:rPr>
              <a:t>CRC-сканеры </a:t>
            </a:r>
            <a:endParaRPr lang="ru-RU" sz="1800" dirty="0" smtClean="0">
              <a:latin typeface="Times New Roman" pitchFamily="18" charset="0"/>
              <a:cs typeface="Times New Roman" pitchFamily="18" charset="0"/>
            </a:endParaRPr>
          </a:p>
          <a:p>
            <a:r>
              <a:rPr lang="ru-RU" sz="1800" dirty="0" smtClean="0">
                <a:latin typeface="Times New Roman" pitchFamily="18" charset="0"/>
                <a:cs typeface="Times New Roman" pitchFamily="18" charset="0"/>
              </a:rPr>
              <a:t>Принцип работы CRC-сканеров основан на подсчете CRC-сумм (контрольных сумм) для присутствующих на диске файлов/системных секторов. Эти CRC-суммы затем сохраняются в базе данных антивируса, как, впрочем, и некоторая другая информация: длины файлов, даты их последней модификации и т.д. При последующем запуске CRC-сканеры сверяют данные, содержащиеся в базе данных, с реально подсчитанными значениями. Если информация о файле, записанная в базе данных, не совпадает с реальными значениями, то CRC-сканеры сигнализируют о том, что файл был изменен или заражен вирусом. </a:t>
            </a:r>
          </a:p>
          <a:p>
            <a:r>
              <a:rPr lang="ru-RU" sz="1800" dirty="0" smtClean="0">
                <a:latin typeface="Times New Roman" pitchFamily="18" charset="0"/>
                <a:cs typeface="Times New Roman" pitchFamily="18" charset="0"/>
              </a:rPr>
              <a:t>CRC-сканеры, использующие </a:t>
            </a:r>
            <a:r>
              <a:rPr lang="ru-RU" sz="1800" dirty="0" err="1" smtClean="0">
                <a:latin typeface="Times New Roman" pitchFamily="18" charset="0"/>
                <a:cs typeface="Times New Roman" pitchFamily="18" charset="0"/>
              </a:rPr>
              <a:t>анти-стелс</a:t>
            </a:r>
            <a:r>
              <a:rPr lang="ru-RU" sz="1800" dirty="0" smtClean="0">
                <a:latin typeface="Times New Roman" pitchFamily="18" charset="0"/>
                <a:cs typeface="Times New Roman" pitchFamily="18" charset="0"/>
              </a:rPr>
              <a:t> алгоритмы, являются довольно сильным оружием против вирусов: практически 100% вирусов оказываются обнаруженными почти сразу после их появления на компьютере. Однако у этого типа антивирусов есть врожденный недостаток, который заметно снижает их эффективность. Этот недостаток состоит в том, что CRC-сканеры не способны поймать вирус в момент его появления в системе, а делают это лишь через некоторое время, уже после того, как вирус разошелся по компьютеру. CRC-сканеры не могут определить вирус в новых файлах (в электронной почте, на дискетах, в файлах, восстанавливаемых из </a:t>
            </a:r>
            <a:r>
              <a:rPr lang="ru-RU" sz="1800" dirty="0" err="1" smtClean="0">
                <a:latin typeface="Times New Roman" pitchFamily="18" charset="0"/>
                <a:cs typeface="Times New Roman" pitchFamily="18" charset="0"/>
              </a:rPr>
              <a:t>backup</a:t>
            </a:r>
            <a:r>
              <a:rPr lang="ru-RU" sz="1800" dirty="0" smtClean="0">
                <a:latin typeface="Times New Roman" pitchFamily="18" charset="0"/>
                <a:cs typeface="Times New Roman" pitchFamily="18" charset="0"/>
              </a:rPr>
              <a:t> или при распаковке файлов из архива), поскольку в их базах данных отсутствует информация об этих файлах. Более того, периодически появляются вирусы, которые используют эту “слабость” CRC-сканеров, заражают только вновь создаваемые файлы и остаются, таким образом, невидимыми для них. </a:t>
            </a:r>
          </a:p>
          <a:p>
            <a:endParaRPr lang="ru-RU" sz="1800" dirty="0"/>
          </a:p>
        </p:txBody>
      </p:sp>
    </p:spTree>
    <p:extLst>
      <p:ext uri="{BB962C8B-B14F-4D97-AF65-F5344CB8AC3E}">
        <p14:creationId xmlns:p14="http://schemas.microsoft.com/office/powerpoint/2010/main" val="1114988687"/>
      </p:ext>
    </p:extLst>
  </p:cSld>
  <p:clrMapOvr>
    <a:masterClrMapping/>
  </p:clrMapOvr>
  <p:transition>
    <p:wipe dir="d"/>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94374" y="404664"/>
            <a:ext cx="8229600" cy="5668963"/>
          </a:xfrm>
        </p:spPr>
        <p:txBody>
          <a:bodyPr>
            <a:normAutofit/>
          </a:bodyPr>
          <a:lstStyle/>
          <a:p>
            <a:r>
              <a:rPr lang="ru-RU" sz="2200" b="1" dirty="0" err="1" smtClean="0">
                <a:latin typeface="Times New Roman" pitchFamily="18" charset="0"/>
                <a:cs typeface="Times New Roman" pitchFamily="18" charset="0"/>
              </a:rPr>
              <a:t>Блокировщики</a:t>
            </a:r>
            <a:r>
              <a:rPr lang="ru-RU" sz="2200" b="1" dirty="0" smtClean="0">
                <a:latin typeface="Times New Roman" pitchFamily="18" charset="0"/>
                <a:cs typeface="Times New Roman" pitchFamily="18" charset="0"/>
              </a:rPr>
              <a:t> </a:t>
            </a:r>
            <a:endParaRPr lang="ru-RU" sz="2200" dirty="0" smtClean="0">
              <a:latin typeface="Times New Roman" pitchFamily="18" charset="0"/>
              <a:cs typeface="Times New Roman" pitchFamily="18" charset="0"/>
            </a:endParaRPr>
          </a:p>
          <a:p>
            <a:r>
              <a:rPr lang="ru-RU" sz="2200" dirty="0" smtClean="0">
                <a:latin typeface="Times New Roman" pitchFamily="18" charset="0"/>
                <a:cs typeface="Times New Roman" pitchFamily="18" charset="0"/>
              </a:rPr>
              <a:t>Антивирусные </a:t>
            </a:r>
            <a:r>
              <a:rPr lang="ru-RU" sz="2200" dirty="0" err="1" smtClean="0">
                <a:latin typeface="Times New Roman" pitchFamily="18" charset="0"/>
                <a:cs typeface="Times New Roman" pitchFamily="18" charset="0"/>
              </a:rPr>
              <a:t>блокировщики</a:t>
            </a:r>
            <a:r>
              <a:rPr lang="ru-RU" sz="2200" dirty="0" smtClean="0">
                <a:latin typeface="Times New Roman" pitchFamily="18" charset="0"/>
                <a:cs typeface="Times New Roman" pitchFamily="18" charset="0"/>
              </a:rPr>
              <a:t> — это резидентные программы, перехватывающие “</a:t>
            </a:r>
            <a:r>
              <a:rPr lang="ru-RU" sz="2200" dirty="0" err="1" smtClean="0">
                <a:latin typeface="Times New Roman" pitchFamily="18" charset="0"/>
                <a:cs typeface="Times New Roman" pitchFamily="18" charset="0"/>
              </a:rPr>
              <a:t>вирусо-опасные</a:t>
            </a:r>
            <a:r>
              <a:rPr lang="ru-RU" sz="2200" dirty="0" smtClean="0">
                <a:latin typeface="Times New Roman" pitchFamily="18" charset="0"/>
                <a:cs typeface="Times New Roman" pitchFamily="18" charset="0"/>
              </a:rPr>
              <a:t>” ситуации и сообщающие об этом пользователю. К “</a:t>
            </a:r>
            <a:r>
              <a:rPr lang="ru-RU" sz="2200" dirty="0" err="1" smtClean="0">
                <a:latin typeface="Times New Roman" pitchFamily="18" charset="0"/>
                <a:cs typeface="Times New Roman" pitchFamily="18" charset="0"/>
              </a:rPr>
              <a:t>вирусо-опасным</a:t>
            </a:r>
            <a:r>
              <a:rPr lang="ru-RU" sz="2200" dirty="0" smtClean="0">
                <a:latin typeface="Times New Roman" pitchFamily="18" charset="0"/>
                <a:cs typeface="Times New Roman" pitchFamily="18" charset="0"/>
              </a:rPr>
              <a:t>” относятся вызовы на открытие для записи в выполняемые файлы, запись в boot-сектора дисков или MBR винчестера, попытки программ остаться резидентно и т.д., то есть вызовы, которые характерны для вирусов в моменты из размножения. </a:t>
            </a:r>
          </a:p>
          <a:p>
            <a:r>
              <a:rPr lang="ru-RU" sz="2200" dirty="0" smtClean="0">
                <a:latin typeface="Times New Roman" pitchFamily="18" charset="0"/>
                <a:cs typeface="Times New Roman" pitchFamily="18" charset="0"/>
              </a:rPr>
              <a:t>К достоинствам </a:t>
            </a:r>
            <a:r>
              <a:rPr lang="ru-RU" sz="2200" dirty="0" err="1" smtClean="0">
                <a:latin typeface="Times New Roman" pitchFamily="18" charset="0"/>
                <a:cs typeface="Times New Roman" pitchFamily="18" charset="0"/>
              </a:rPr>
              <a:t>блокировщиков</a:t>
            </a:r>
            <a:r>
              <a:rPr lang="ru-RU" sz="2200" dirty="0" smtClean="0">
                <a:latin typeface="Times New Roman" pitchFamily="18" charset="0"/>
                <a:cs typeface="Times New Roman" pitchFamily="18" charset="0"/>
              </a:rPr>
              <a:t> относится их способность обнаруживать и останавливать вирус на самой ранней стадии его размножения, что, кстати, бывает очень полезно в случаях, когда давно известный вирус постоянно “выползает неизвестно откуда”. К недостаткам относятся существование путей обхода защиты </a:t>
            </a:r>
            <a:r>
              <a:rPr lang="ru-RU" sz="2200" dirty="0" err="1" smtClean="0">
                <a:latin typeface="Times New Roman" pitchFamily="18" charset="0"/>
                <a:cs typeface="Times New Roman" pitchFamily="18" charset="0"/>
              </a:rPr>
              <a:t>блокировщиков</a:t>
            </a:r>
            <a:r>
              <a:rPr lang="ru-RU" sz="2200" dirty="0" smtClean="0">
                <a:latin typeface="Times New Roman" pitchFamily="18" charset="0"/>
                <a:cs typeface="Times New Roman" pitchFamily="18" charset="0"/>
              </a:rPr>
              <a:t> и большое количество ложных срабатываний.</a:t>
            </a:r>
          </a:p>
          <a:p>
            <a:endParaRPr lang="ru-RU" sz="2200" dirty="0"/>
          </a:p>
        </p:txBody>
      </p:sp>
    </p:spTree>
    <p:extLst>
      <p:ext uri="{BB962C8B-B14F-4D97-AF65-F5344CB8AC3E}">
        <p14:creationId xmlns:p14="http://schemas.microsoft.com/office/powerpoint/2010/main" val="1581202977"/>
      </p:ext>
    </p:extLst>
  </p:cSld>
  <p:clrMapOvr>
    <a:masterClrMapping/>
  </p:clrMapOvr>
  <p:transition>
    <p:wipe dir="d"/>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71600" y="228600"/>
            <a:ext cx="8172400" cy="6400800"/>
          </a:xfrm>
        </p:spPr>
        <p:txBody>
          <a:bodyPr>
            <a:noAutofit/>
          </a:bodyPr>
          <a:lstStyle/>
          <a:p>
            <a:r>
              <a:rPr lang="ru-RU" sz="1800" b="1" dirty="0" err="1" smtClean="0">
                <a:latin typeface="Times New Roman" pitchFamily="18" charset="0"/>
                <a:cs typeface="Times New Roman" pitchFamily="18" charset="0"/>
              </a:rPr>
              <a:t>Иммунизаторы</a:t>
            </a:r>
            <a:r>
              <a:rPr lang="ru-RU" sz="1800" b="1" dirty="0" smtClean="0">
                <a:latin typeface="Times New Roman" pitchFamily="18" charset="0"/>
                <a:cs typeface="Times New Roman" pitchFamily="18" charset="0"/>
              </a:rPr>
              <a:t> </a:t>
            </a:r>
            <a:endParaRPr lang="ru-RU" sz="1800" dirty="0" smtClean="0">
              <a:latin typeface="Times New Roman" pitchFamily="18" charset="0"/>
              <a:cs typeface="Times New Roman" pitchFamily="18" charset="0"/>
            </a:endParaRPr>
          </a:p>
          <a:p>
            <a:r>
              <a:rPr lang="ru-RU" sz="1800" dirty="0" err="1" smtClean="0">
                <a:latin typeface="Times New Roman" pitchFamily="18" charset="0"/>
                <a:cs typeface="Times New Roman" pitchFamily="18" charset="0"/>
              </a:rPr>
              <a:t>Иммунизаторы</a:t>
            </a:r>
            <a:r>
              <a:rPr lang="ru-RU" sz="1800" dirty="0" smtClean="0">
                <a:latin typeface="Times New Roman" pitchFamily="18" charset="0"/>
                <a:cs typeface="Times New Roman" pitchFamily="18" charset="0"/>
              </a:rPr>
              <a:t> делятся на два типа: </a:t>
            </a:r>
            <a:r>
              <a:rPr lang="ru-RU" sz="1800" dirty="0" err="1" smtClean="0">
                <a:latin typeface="Times New Roman" pitchFamily="18" charset="0"/>
                <a:cs typeface="Times New Roman" pitchFamily="18" charset="0"/>
              </a:rPr>
              <a:t>иммунизаторы</a:t>
            </a:r>
            <a:r>
              <a:rPr lang="ru-RU" sz="1800" dirty="0" smtClean="0">
                <a:latin typeface="Times New Roman" pitchFamily="18" charset="0"/>
                <a:cs typeface="Times New Roman" pitchFamily="18" charset="0"/>
              </a:rPr>
              <a:t>, сообщающие о заражении, и </a:t>
            </a:r>
            <a:r>
              <a:rPr lang="ru-RU" sz="1800" dirty="0" err="1" smtClean="0">
                <a:latin typeface="Times New Roman" pitchFamily="18" charset="0"/>
                <a:cs typeface="Times New Roman" pitchFamily="18" charset="0"/>
              </a:rPr>
              <a:t>иммунизаторы</a:t>
            </a:r>
            <a:r>
              <a:rPr lang="ru-RU" sz="1800" dirty="0" smtClean="0">
                <a:latin typeface="Times New Roman" pitchFamily="18" charset="0"/>
                <a:cs typeface="Times New Roman" pitchFamily="18" charset="0"/>
              </a:rPr>
              <a:t>, блокирующие заражение каким-либо типом вируса. Первые обычно записываются в конец файлов (по принципу файлового вируса) и при запуске файла каждый раз проверяют его на изменение. Недостаток у таких </a:t>
            </a:r>
            <a:r>
              <a:rPr lang="ru-RU" sz="1800" dirty="0" err="1" smtClean="0">
                <a:latin typeface="Times New Roman" pitchFamily="18" charset="0"/>
                <a:cs typeface="Times New Roman" pitchFamily="18" charset="0"/>
              </a:rPr>
              <a:t>иммунизаторов</a:t>
            </a:r>
            <a:r>
              <a:rPr lang="ru-RU" sz="1800" dirty="0" smtClean="0">
                <a:latin typeface="Times New Roman" pitchFamily="18" charset="0"/>
                <a:cs typeface="Times New Roman" pitchFamily="18" charset="0"/>
              </a:rPr>
              <a:t> всего один, но он летален: абсолютная неспособность сообщить о заражении </a:t>
            </a:r>
            <a:r>
              <a:rPr lang="ru-RU" sz="1800" dirty="0" err="1" smtClean="0">
                <a:latin typeface="Times New Roman" pitchFamily="18" charset="0"/>
                <a:cs typeface="Times New Roman" pitchFamily="18" charset="0"/>
              </a:rPr>
              <a:t>стелс-вирусом</a:t>
            </a:r>
            <a:r>
              <a:rPr lang="ru-RU" sz="1800" dirty="0" smtClean="0">
                <a:latin typeface="Times New Roman" pitchFamily="18" charset="0"/>
                <a:cs typeface="Times New Roman" pitchFamily="18" charset="0"/>
              </a:rPr>
              <a:t>. Поэтому такие </a:t>
            </a:r>
            <a:r>
              <a:rPr lang="ru-RU" sz="1800" dirty="0" err="1" smtClean="0">
                <a:latin typeface="Times New Roman" pitchFamily="18" charset="0"/>
                <a:cs typeface="Times New Roman" pitchFamily="18" charset="0"/>
              </a:rPr>
              <a:t>иммунизаторы</a:t>
            </a:r>
            <a:r>
              <a:rPr lang="ru-RU" sz="1800" dirty="0" smtClean="0">
                <a:latin typeface="Times New Roman" pitchFamily="18" charset="0"/>
                <a:cs typeface="Times New Roman" pitchFamily="18" charset="0"/>
              </a:rPr>
              <a:t>, как и </a:t>
            </a:r>
            <a:r>
              <a:rPr lang="ru-RU" sz="1800" dirty="0" err="1" smtClean="0">
                <a:latin typeface="Times New Roman" pitchFamily="18" charset="0"/>
                <a:cs typeface="Times New Roman" pitchFamily="18" charset="0"/>
              </a:rPr>
              <a:t>блокировщики</a:t>
            </a:r>
            <a:r>
              <a:rPr lang="ru-RU" sz="1800" dirty="0" smtClean="0">
                <a:latin typeface="Times New Roman" pitchFamily="18" charset="0"/>
                <a:cs typeface="Times New Roman" pitchFamily="18" charset="0"/>
              </a:rPr>
              <a:t>, практически не используются в настоящее время. </a:t>
            </a:r>
          </a:p>
          <a:p>
            <a:r>
              <a:rPr lang="ru-RU" sz="1800" dirty="0" smtClean="0">
                <a:latin typeface="Times New Roman" pitchFamily="18" charset="0"/>
                <a:cs typeface="Times New Roman" pitchFamily="18" charset="0"/>
              </a:rPr>
              <a:t>Второй тип иммунизации защищает систему от поражения вирусом какого-то определенного вида. Файлы на дисках модифицируются таким образом, что вирус принимает их за уже зараженные (пример — печально известная строка “</a:t>
            </a:r>
            <a:r>
              <a:rPr lang="ru-RU" sz="1800" dirty="0" err="1" smtClean="0">
                <a:latin typeface="Times New Roman" pitchFamily="18" charset="0"/>
                <a:cs typeface="Times New Roman" pitchFamily="18" charset="0"/>
              </a:rPr>
              <a:t>MsDos</a:t>
            </a:r>
            <a:r>
              <a:rPr lang="ru-RU" sz="1800" dirty="0" smtClean="0">
                <a:latin typeface="Times New Roman" pitchFamily="18" charset="0"/>
                <a:cs typeface="Times New Roman" pitchFamily="18" charset="0"/>
              </a:rPr>
              <a:t>”, предохраняющая от ископаемого вируса “</a:t>
            </a:r>
            <a:r>
              <a:rPr lang="ru-RU" sz="1800" dirty="0" err="1" smtClean="0">
                <a:latin typeface="Times New Roman" pitchFamily="18" charset="0"/>
                <a:cs typeface="Times New Roman" pitchFamily="18" charset="0"/>
              </a:rPr>
              <a:t>Jerusalem</a:t>
            </a:r>
            <a:r>
              <a:rPr lang="ru-RU" sz="1800" dirty="0" smtClean="0">
                <a:latin typeface="Times New Roman" pitchFamily="18" charset="0"/>
                <a:cs typeface="Times New Roman" pitchFamily="18" charset="0"/>
              </a:rPr>
              <a:t>”). Для защиты от резидентного вируса в память компьютера заносится программа, имитирующая копию вируса. При запуске вирус натыкается на нее и считает, что система уже заражена. </a:t>
            </a:r>
          </a:p>
          <a:p>
            <a:r>
              <a:rPr lang="ru-RU" sz="1800" dirty="0" smtClean="0">
                <a:latin typeface="Times New Roman" pitchFamily="18" charset="0"/>
                <a:cs typeface="Times New Roman" pitchFamily="18" charset="0"/>
              </a:rPr>
              <a:t>Такой тип иммунизации не может быть </a:t>
            </a:r>
            <a:r>
              <a:rPr lang="ru-RU" sz="1800" dirty="0" err="1" smtClean="0">
                <a:latin typeface="Times New Roman" pitchFamily="18" charset="0"/>
                <a:cs typeface="Times New Roman" pitchFamily="18" charset="0"/>
              </a:rPr>
              <a:t>универсальним</a:t>
            </a:r>
            <a:r>
              <a:rPr lang="ru-RU" sz="1800" dirty="0" smtClean="0">
                <a:latin typeface="Times New Roman" pitchFamily="18" charset="0"/>
                <a:cs typeface="Times New Roman" pitchFamily="18" charset="0"/>
              </a:rPr>
              <a:t>, поскольку нельзя иммунизировать файлы от всех известных вирусов: одни вирусы считают уже зараженными файлы, если время создания файла содержит метку 62 секунды, а другие — 60 секунд. Однако несмотря на это, подобные </a:t>
            </a:r>
            <a:r>
              <a:rPr lang="ru-RU" sz="1800" dirty="0" err="1" smtClean="0">
                <a:latin typeface="Times New Roman" pitchFamily="18" charset="0"/>
                <a:cs typeface="Times New Roman" pitchFamily="18" charset="0"/>
              </a:rPr>
              <a:t>иммунизаторы</a:t>
            </a:r>
            <a:r>
              <a:rPr lang="ru-RU" sz="1800" dirty="0" smtClean="0">
                <a:latin typeface="Times New Roman" pitchFamily="18" charset="0"/>
                <a:cs typeface="Times New Roman" pitchFamily="18" charset="0"/>
              </a:rPr>
              <a:t> в качестве полумеры могут вполне надежно защитить компьютер от нового неизвестного вируса вплоть до того момента, когда он будет определяться антивирусными сканерами.</a:t>
            </a:r>
          </a:p>
          <a:p>
            <a:endParaRPr lang="ru-RU" sz="1800" dirty="0"/>
          </a:p>
        </p:txBody>
      </p:sp>
    </p:spTree>
    <p:extLst>
      <p:ext uri="{BB962C8B-B14F-4D97-AF65-F5344CB8AC3E}">
        <p14:creationId xmlns:p14="http://schemas.microsoft.com/office/powerpoint/2010/main" val="358070931"/>
      </p:ext>
    </p:extLst>
  </p:cSld>
  <p:clrMapOvr>
    <a:masterClrMapping/>
  </p:clrMapOvr>
  <p:transition>
    <p:wipe dir="d"/>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27496" y="2079429"/>
            <a:ext cx="8100392" cy="4754563"/>
          </a:xfrm>
        </p:spPr>
        <p:txBody>
          <a:bodyPr>
            <a:noAutofit/>
          </a:bodyPr>
          <a:lstStyle/>
          <a:p>
            <a:r>
              <a:rPr lang="ru-RU" sz="2400" dirty="0" smtClean="0">
                <a:latin typeface="Times New Roman" pitchFamily="18" charset="0"/>
                <a:cs typeface="Times New Roman" pitchFamily="18" charset="0"/>
              </a:rPr>
              <a:t>Система информационной безопасности - это функционирующая как единое целое совокупность организаций, используемых этими организациями в своей деятельности средств, проводимых ими в рамках своей деятельности мероприятий, и применяемых ими при проведении мероприятий методов, устремленная на ликвидацию внутренних и внешних угроз жизненно важным интересам субъекта безопасности, создание, поддержание и развитие состояния защищенности его информационной среды.</a:t>
            </a:r>
            <a:endParaRPr lang="ru-RU" sz="2400" dirty="0">
              <a:latin typeface="Times New Roman" pitchFamily="18" charset="0"/>
              <a:cs typeface="Times New Roman" pitchFamily="18" charset="0"/>
            </a:endParaRPr>
          </a:p>
        </p:txBody>
      </p:sp>
      <p:sp>
        <p:nvSpPr>
          <p:cNvPr id="4" name="Прямоугольник 3"/>
          <p:cNvSpPr/>
          <p:nvPr/>
        </p:nvSpPr>
        <p:spPr>
          <a:xfrm>
            <a:off x="1043608" y="0"/>
            <a:ext cx="8100392" cy="1938992"/>
          </a:xfrm>
          <a:prstGeom prst="rect">
            <a:avLst/>
          </a:prstGeom>
        </p:spPr>
        <p:txBody>
          <a:bodyPr wrap="square">
            <a:spAutoFit/>
          </a:bodyPr>
          <a:lstStyle/>
          <a:p>
            <a:pPr algn="ctr"/>
            <a:r>
              <a:rPr lang="ru-RU"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22. Понятие системы информационной безопасности, ее цели состав.</a:t>
            </a:r>
            <a:endParaRPr lang="ru-RU"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306935528"/>
      </p:ext>
    </p:extLst>
  </p:cSld>
  <p:clrMapOvr>
    <a:masterClrMapping/>
  </p:clrMapOvr>
  <p:transition>
    <p:wipe dir="d"/>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404664"/>
            <a:ext cx="8100392" cy="5668963"/>
          </a:xfrm>
        </p:spPr>
        <p:txBody>
          <a:bodyPr>
            <a:normAutofit fontScale="70000" lnSpcReduction="20000"/>
          </a:bodyPr>
          <a:lstStyle/>
          <a:p>
            <a:r>
              <a:rPr lang="ru-RU" dirty="0" smtClean="0">
                <a:latin typeface="Times New Roman" pitchFamily="18" charset="0"/>
                <a:cs typeface="Times New Roman" pitchFamily="18" charset="0"/>
              </a:rPr>
              <a:t>Цели : централизация управления и контроль над всеми службами и системами информационной безопасности, гибкое распределение уровней доступа и управления, </a:t>
            </a:r>
          </a:p>
          <a:p>
            <a:r>
              <a:rPr lang="ru-RU" dirty="0" smtClean="0">
                <a:latin typeface="Times New Roman" pitchFamily="18" charset="0"/>
                <a:cs typeface="Times New Roman" pitchFamily="18" charset="0"/>
              </a:rPr>
              <a:t>минимизация рисков для объекта в целом и всех подразделений, </a:t>
            </a:r>
          </a:p>
          <a:p>
            <a:r>
              <a:rPr lang="ru-RU" dirty="0" smtClean="0">
                <a:latin typeface="Times New Roman" pitchFamily="18" charset="0"/>
                <a:cs typeface="Times New Roman" pitchFamily="18" charset="0"/>
              </a:rPr>
              <a:t>возможность дистанционного мониторинга и управления средствами и системами интегрированной системы безопасности, </a:t>
            </a:r>
          </a:p>
          <a:p>
            <a:r>
              <a:rPr lang="ru-RU" dirty="0" smtClean="0">
                <a:latin typeface="Times New Roman" pitchFamily="18" charset="0"/>
                <a:cs typeface="Times New Roman" pitchFamily="18" charset="0"/>
              </a:rPr>
              <a:t>регистрация всех событий и инцидентов в реальном времени, осуществление анализа и обеспечение комплексного аудита действий автоматики и персонала во внештатных ситуациях, анализ данных с целью предотвращения внештатных ситуаций, </a:t>
            </a:r>
          </a:p>
          <a:p>
            <a:r>
              <a:rPr lang="ru-RU" dirty="0" smtClean="0">
                <a:latin typeface="Times New Roman" pitchFamily="18" charset="0"/>
                <a:cs typeface="Times New Roman" pitchFamily="18" charset="0"/>
              </a:rPr>
              <a:t>обеспечение взаимодействия в режиме реального времени за счет программирования логических связей между подсистемами, </a:t>
            </a:r>
          </a:p>
          <a:p>
            <a:r>
              <a:rPr lang="ru-RU" dirty="0" smtClean="0">
                <a:latin typeface="Times New Roman" pitchFamily="18" charset="0"/>
                <a:cs typeface="Times New Roman" pitchFamily="18" charset="0"/>
              </a:rPr>
              <a:t>стандартизация, унификация и оптимизация информационно-управляющих ресурсов обеспечения безопасности всех связанных служб и подразделений.</a:t>
            </a:r>
          </a:p>
        </p:txBody>
      </p:sp>
    </p:spTree>
    <p:extLst>
      <p:ext uri="{BB962C8B-B14F-4D97-AF65-F5344CB8AC3E}">
        <p14:creationId xmlns:p14="http://schemas.microsoft.com/office/powerpoint/2010/main" val="14860424"/>
      </p:ext>
    </p:extLst>
  </p:cSld>
  <p:clrMapOvr>
    <a:masterClrMapping/>
  </p:clrMapOvr>
  <p:transition>
    <p:wipe dir="d"/>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457200"/>
            <a:ext cx="8100392" cy="5668963"/>
          </a:xfrm>
        </p:spPr>
        <p:txBody>
          <a:bodyPr>
            <a:normAutofit fontScale="77500" lnSpcReduction="20000"/>
          </a:bodyPr>
          <a:lstStyle/>
          <a:p>
            <a:r>
              <a:rPr lang="ru-RU" dirty="0" smtClean="0">
                <a:latin typeface="Times New Roman" pitchFamily="18" charset="0"/>
                <a:cs typeface="Times New Roman" pitchFamily="18" charset="0"/>
              </a:rPr>
              <a:t>Состав: системы разграничения доступа к информации, </a:t>
            </a:r>
          </a:p>
          <a:p>
            <a:r>
              <a:rPr lang="ru-RU" dirty="0" smtClean="0">
                <a:latin typeface="Times New Roman" pitchFamily="18" charset="0"/>
                <a:cs typeface="Times New Roman" pitchFamily="18" charset="0"/>
              </a:rPr>
              <a:t>системы аутентификации и авторизации, </a:t>
            </a:r>
          </a:p>
          <a:p>
            <a:r>
              <a:rPr lang="ru-RU" dirty="0" smtClean="0">
                <a:latin typeface="Times New Roman" pitchFamily="18" charset="0"/>
                <a:cs typeface="Times New Roman" pitchFamily="18" charset="0"/>
              </a:rPr>
              <a:t>средства криптографической защиты информации, </a:t>
            </a:r>
          </a:p>
          <a:p>
            <a:r>
              <a:rPr lang="ru-RU" dirty="0" smtClean="0">
                <a:latin typeface="Times New Roman" pitchFamily="18" charset="0"/>
                <a:cs typeface="Times New Roman" pitchFamily="18" charset="0"/>
              </a:rPr>
              <a:t>системы межсетевого экранирования, </a:t>
            </a:r>
          </a:p>
          <a:p>
            <a:r>
              <a:rPr lang="ru-RU" dirty="0" smtClean="0">
                <a:latin typeface="Times New Roman" pitchFamily="18" charset="0"/>
                <a:cs typeface="Times New Roman" pitchFamily="18" charset="0"/>
              </a:rPr>
              <a:t>системы контроля электронной почты и web-трафика, </a:t>
            </a:r>
          </a:p>
          <a:p>
            <a:r>
              <a:rPr lang="ru-RU" dirty="0" smtClean="0">
                <a:latin typeface="Times New Roman" pitchFamily="18" charset="0"/>
                <a:cs typeface="Times New Roman" pitchFamily="18" charset="0"/>
              </a:rPr>
              <a:t>системы резервного копирования и аварийного восстановления, </a:t>
            </a:r>
          </a:p>
          <a:p>
            <a:r>
              <a:rPr lang="ru-RU" dirty="0" smtClean="0">
                <a:latin typeface="Times New Roman" pitchFamily="18" charset="0"/>
                <a:cs typeface="Times New Roman" pitchFamily="18" charset="0"/>
              </a:rPr>
              <a:t>системы сегментирования ЛВС (Локальная вычислительная сеть), </a:t>
            </a:r>
          </a:p>
          <a:p>
            <a:r>
              <a:rPr lang="ru-RU" dirty="0" smtClean="0">
                <a:latin typeface="Times New Roman" pitchFamily="18" charset="0"/>
                <a:cs typeface="Times New Roman" pitchFamily="18" charset="0"/>
              </a:rPr>
              <a:t>системы антивирусной защиты информации, </a:t>
            </a:r>
          </a:p>
          <a:p>
            <a:r>
              <a:rPr lang="ru-RU" dirty="0" smtClean="0">
                <a:latin typeface="Times New Roman" pitchFamily="18" charset="0"/>
                <a:cs typeface="Times New Roman" pitchFamily="18" charset="0"/>
              </a:rPr>
              <a:t>системы мониторинга и обнаружения/предотвращения вторжений, </a:t>
            </a:r>
          </a:p>
          <a:p>
            <a:r>
              <a:rPr lang="ru-RU" dirty="0" smtClean="0">
                <a:latin typeface="Times New Roman" pitchFamily="18" charset="0"/>
                <a:cs typeface="Times New Roman" pitchFamily="18" charset="0"/>
              </a:rPr>
              <a:t>системы управления техническими средствами информационной безопасности.</a:t>
            </a:r>
          </a:p>
        </p:txBody>
      </p:sp>
    </p:spTree>
    <p:extLst>
      <p:ext uri="{BB962C8B-B14F-4D97-AF65-F5344CB8AC3E}">
        <p14:creationId xmlns:p14="http://schemas.microsoft.com/office/powerpoint/2010/main" val="4058737582"/>
      </p:ext>
    </p:extLst>
  </p:cSld>
  <p:clrMapOvr>
    <a:masterClrMapping/>
  </p:clrMapOvr>
  <p:transition>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554</TotalTime>
  <Words>12175</Words>
  <Application>Microsoft Office PowerPoint</Application>
  <PresentationFormat>Экран (4:3)</PresentationFormat>
  <Paragraphs>819</Paragraphs>
  <Slides>161</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161</vt:i4>
      </vt:variant>
    </vt:vector>
  </HeadingPairs>
  <TitlesOfParts>
    <vt:vector size="162" baseType="lpstr">
      <vt:lpstr>Солнцестояние</vt:lpstr>
      <vt:lpstr>Безопасность данных и информационная защита</vt:lpstr>
      <vt:lpstr>Вопросы 1-5: 1. Понятия информационной безопасности, защиты информации и защищенной системы</vt:lpstr>
      <vt:lpstr>Понятие информационной безопасности</vt:lpstr>
      <vt:lpstr>Презентация PowerPoint</vt:lpstr>
      <vt:lpstr>Презентация PowerPoint</vt:lpstr>
      <vt:lpstr>Понятие защиты информации </vt:lpstr>
      <vt:lpstr>Презентация PowerPoint</vt:lpstr>
      <vt:lpstr>Понятие защищенной системы</vt:lpstr>
      <vt:lpstr>Презентация PowerPoint</vt:lpstr>
      <vt:lpstr>2.Понятие обеспечения ИБ, задачи обеспечения ИБ, субъект обеспечения ИБ, объект обеспечения ИБ.</vt:lpstr>
      <vt:lpstr>Презентация PowerPoint</vt:lpstr>
      <vt:lpstr>Список основных целей и задач, решение которых информационная безопасность должна обеспечить (в скобках приведены английские эквиваленты): </vt:lpstr>
      <vt:lpstr>Выделяются следующие виды субъектов в  ИБ:</vt:lpstr>
      <vt:lpstr>Основными объектами обеспечения информационной безопасности Российской Федерации в общегосударственных информационных и телекоммуникационных системах являются: </vt:lpstr>
      <vt:lpstr>3. Актуальность вопросов ИБ и защиты информации (нужно ли защищать и зачем)</vt:lpstr>
      <vt:lpstr>Презентация PowerPoint</vt:lpstr>
      <vt:lpstr>И так, первая и главная причина, на которую руководитель обращает внимание, — финансовый аспект. Но она далеко не единственная. Не менее критичны следующие последствия утечек: </vt:lpstr>
      <vt:lpstr>Презентация PowerPoint</vt:lpstr>
      <vt:lpstr>4.Понятие нарушителей(злоумышленников) ИБ, группы внешних и внутренних нарушителей, классификация по уровню возможностей нарушителей. </vt:lpstr>
      <vt:lpstr>Презентация PowerPoint</vt:lpstr>
      <vt:lpstr>Презентация PowerPoint</vt:lpstr>
      <vt:lpstr>При рассмотрении нарушителей необходимо разделить их на группы по возможностям воздействия на его компоненты. Групп нарушителей две: </vt:lpstr>
      <vt:lpstr>Классификация нарушителей по уровню возможностей</vt:lpstr>
      <vt:lpstr>5.Угрозы ИБ: понятие угрозы, классические угрозы, особенности и примеры их реализации.</vt:lpstr>
      <vt:lpstr>Угрозы информационной безопасности</vt:lpstr>
      <vt:lpstr>Виды угроз информационной безопасности Российской Федерации</vt:lpstr>
      <vt:lpstr>В безопасности информации различают три классические угрозы безопасности информации.</vt:lpstr>
      <vt:lpstr>Презентация PowerPoint</vt:lpstr>
      <vt:lpstr>ОСНОВНЫЕ МЕТОДЫ РЕАЛИЗАЦИИ УГРОЗ ИНФОРМАЦИОННОЙ БЕЗОПАСНОСТИ</vt:lpstr>
      <vt:lpstr>Презентация PowerPoint</vt:lpstr>
      <vt:lpstr>Презентация PowerPoint</vt:lpstr>
      <vt:lpstr>Таблица Распределение методов реализации угроз информационной безопасности по уровням</vt:lpstr>
      <vt:lpstr>   Вопрос 6, 7:  Классификация видов угроз    ИБ по ряду признаков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Вопросы 8-13:  Уровни информационной безопасности</vt:lpstr>
      <vt:lpstr>·  законодательный - законы, нормативные акты, стандарты и т. д.  ·  административный (приказы и другие действия руководства организаций, связанных с защищаемыми информационными системами).  ·  процедурный (меры безопасности, ориентированные на людей).  программно-технический – электронные устройства и специальные программы защиты информации на ЭВМ.</vt:lpstr>
      <vt:lpstr>Законодательный уровень</vt:lpstr>
      <vt:lpstr>Презентация PowerPoint</vt:lpstr>
      <vt:lpstr>Презентация PowerPoint</vt:lpstr>
      <vt:lpstr>Презентация PowerPoint</vt:lpstr>
      <vt:lpstr>Презентация PowerPoint</vt:lpstr>
      <vt:lpstr>Презентация PowerPoint</vt:lpstr>
      <vt:lpstr>Административный уровень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Процедурный уровень</vt:lpstr>
      <vt:lpstr>Презентация PowerPoint</vt:lpstr>
      <vt:lpstr>Презентация PowerPoint</vt:lpstr>
      <vt:lpstr>Презентация PowerPoint</vt:lpstr>
      <vt:lpstr>Презентация PowerPoint</vt:lpstr>
      <vt:lpstr>Презентация PowerPoint</vt:lpstr>
      <vt:lpstr>Программно-технический уровень</vt:lpstr>
      <vt:lpstr>Презентация PowerPoint</vt:lpstr>
      <vt:lpstr>Презентация PowerPoint</vt:lpstr>
      <vt:lpstr>Вопросы 14-19:  14. 1)Понятие авторизации, идентификации и аутентификации пользователей.  2)Парольная аутентификация, её достоинства и недостатки. 3)Биометрическая идентификация/аутентификация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Функции монитора безопасности</vt:lpstr>
      <vt:lpstr>Управление доступом</vt:lpstr>
      <vt:lpstr>Управление доступом</vt:lpstr>
      <vt:lpstr>Управление доступом</vt:lpstr>
      <vt:lpstr>Управление доступом</vt:lpstr>
      <vt:lpstr>Управление доступом</vt:lpstr>
      <vt:lpstr>Ролевое управление доступом</vt:lpstr>
      <vt:lpstr>16. ПОНЯТИЯ ПРОТОКОЛИРОВАНИЯ, АУДИТА, ШИФРОВАНИЯ, КОНТРОЛЯ ЦЕЛОСТНОСТИ – ФУНКЦИИ И НАЗАНАЧЕНИЕ, РОЛЬ В ОБЕСПЕЧЕНИИ ИНФОРМА- ЦИОННОЙ БЕЗОПАСНОСТИ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17.  Понятие ЭЛЕКТРОННОЙ ЦИФРОВОЙ ПОДПИСИ. Процедуры формированиЯ цифровой подписи. </vt:lpstr>
      <vt:lpstr>Презентация PowerPoint</vt:lpstr>
      <vt:lpstr>Презентация PowerPoint</vt:lpstr>
      <vt:lpstr>Презентация PowerPoint</vt:lpstr>
      <vt:lpstr>Презентация PowerPoint</vt:lpstr>
      <vt:lpstr>Презентация PowerPoint</vt:lpstr>
      <vt:lpstr>18.  Понятие экранирования, межсетевые экраны и анализ защищенности – функции и назначение, роль в обеспечении информационной безопасности.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19.  Обеспечение высокой доступности, туннелированные и управление – функции и назначение, роль в обеспечении информационной безопасности.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Вопросы 20-22:  20.Понятие атаки на систему информационной безопасности. Классификация основных видов атак (локальные атаки, удаленные атаки, атаки на каналы передачи данных).</vt:lpstr>
      <vt:lpstr>20.Понятие атаки на систему информационной безопасности. Классификация основных видов атак (локальные атаки, удаленные атаки, атаки на каналы передачи данных).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Fox</dc:creator>
  <cp:lastModifiedBy>Fox</cp:lastModifiedBy>
  <cp:revision>54</cp:revision>
  <dcterms:created xsi:type="dcterms:W3CDTF">2012-04-22T08:33:25Z</dcterms:created>
  <dcterms:modified xsi:type="dcterms:W3CDTF">2012-05-20T08:26:27Z</dcterms:modified>
</cp:coreProperties>
</file>