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85" r:id="rId20"/>
    <p:sldId id="283" r:id="rId21"/>
    <p:sldId id="286" r:id="rId22"/>
    <p:sldId id="28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EA50B-A146-414A-ACF7-E38A4A32E29F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92F99-D118-4F13-ABB2-FCD1BDC01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5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167AAF0-9A9A-42BF-B88A-4E9FEE27F9CE}" type="slidenum">
              <a:rPr lang="ru-RU" altLang="ru-RU" sz="1200" smtClean="0"/>
              <a:pPr/>
              <a:t>13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53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61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6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28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960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19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140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558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84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2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642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C1181-CD00-4D07-A959-21673EC51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084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BC6B-8ED9-47F6-A148-1AF5DAB21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9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723C7-12E4-4521-ADA0-E7EED7599379}" type="datetimeFigureOut">
              <a:rPr lang="ru-RU" smtClean="0"/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C5AFB-E22A-4873-9CEF-C93921CE9B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11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hranka.com/archives/30768/propaganda-edward-bernays-1928-cover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ohranka.com/archives/30768/lucky1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00FF"/>
          </a:solidFill>
          <a:ln w="76200">
            <a:solidFill>
              <a:srgbClr val="3333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mtClean="0"/>
              <a:t>Истоки и история развития ПР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FF99CC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dirty="0" smtClean="0"/>
              <a:t>1.Зарождение ПР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2.Институциализация ПР в США.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3.Создание научных основ и укрепление</a:t>
            </a:r>
          </a:p>
          <a:p>
            <a:pPr marL="0" indent="0">
              <a:buNone/>
            </a:pPr>
            <a:r>
              <a:rPr lang="ru-RU" altLang="ru-RU" dirty="0" smtClean="0"/>
              <a:t>статуса ПР.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4.Глобализация ПР  как профессиональной системы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5.ПР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76109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ИСТОКИ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>
              <a:buNone/>
              <a:defRPr/>
            </a:pPr>
            <a:r>
              <a:rPr lang="ru-RU" dirty="0" smtClean="0"/>
              <a:t>Зарождение ремесла паблик </a:t>
            </a:r>
            <a:r>
              <a:rPr lang="ru-RU" dirty="0" err="1" smtClean="0"/>
              <a:t>рилейшнз</a:t>
            </a:r>
            <a:r>
              <a:rPr lang="ru-RU" dirty="0" smtClean="0"/>
              <a:t> восходит к временам древних империй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Исторические задачи связей с общественностью: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тиражирование образов богов, героев, правителей, событий (монеты, статуи,</a:t>
            </a:r>
            <a:r>
              <a:rPr lang="en-US" dirty="0" smtClean="0"/>
              <a:t> </a:t>
            </a:r>
            <a:r>
              <a:rPr lang="ru-RU" dirty="0" smtClean="0"/>
              <a:t>символика, геральдика, эпос);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популяризация идей: религиозных, политических, просветительских;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организация массовых движений: религиозных, освободительных, переселения народов.</a:t>
            </a:r>
          </a:p>
        </p:txBody>
      </p:sp>
    </p:spTree>
    <p:extLst>
      <p:ext uri="{BB962C8B-B14F-4D97-AF65-F5344CB8AC3E}">
        <p14:creationId xmlns:p14="http://schemas.microsoft.com/office/powerpoint/2010/main" val="23051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78681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smtClean="0"/>
              <a:t>Мозаичное панно, прославляющее подвиги Александра Македонского, Помпеи</a:t>
            </a:r>
          </a:p>
        </p:txBody>
      </p:sp>
      <p:pic>
        <p:nvPicPr>
          <p:cNvPr id="6147" name="Picture 2" descr="http://go3.imgsmail.ru/imgpreview?key=http%3A//artworker.pro/wp-content/uploads/2013/02/1024px-Alexandermosaic.jpg&amp;mb=imgdb_preview_11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455738"/>
            <a:ext cx="7929563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17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go2.imgsmail.ru/imgpreview?key=http%3A//www.xlegio.ru/netcat%5Ffiles/Image/armies/zverev/issus-7.jpg&amp;mb=imgdb_preview_1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4460875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6" descr="http://go4.imgsmail.ru/imgpreview?key=http%3A//vokrugsveta.ru/encyclopedia/images/8/80/Darius%5FIII.jpg&amp;mb=imgdb_preview_2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3286125"/>
            <a:ext cx="4429125" cy="33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Прямоугольник 6"/>
          <p:cNvSpPr>
            <a:spLocks noChangeArrowheads="1"/>
          </p:cNvSpPr>
          <p:nvPr/>
        </p:nvSpPr>
        <p:spPr bwMode="auto">
          <a:xfrm>
            <a:off x="428625" y="3286125"/>
            <a:ext cx="159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Александр</a:t>
            </a:r>
          </a:p>
        </p:txBody>
      </p:sp>
      <p:sp>
        <p:nvSpPr>
          <p:cNvPr id="7173" name="Прямоугольник 7"/>
          <p:cNvSpPr>
            <a:spLocks noChangeArrowheads="1"/>
          </p:cNvSpPr>
          <p:nvPr/>
        </p:nvSpPr>
        <p:spPr bwMode="auto">
          <a:xfrm>
            <a:off x="6929438" y="2714625"/>
            <a:ext cx="1722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Дарий</a:t>
            </a:r>
          </a:p>
        </p:txBody>
      </p:sp>
    </p:spTree>
    <p:extLst>
      <p:ext uri="{BB962C8B-B14F-4D97-AF65-F5344CB8AC3E}">
        <p14:creationId xmlns:p14="http://schemas.microsoft.com/office/powerpoint/2010/main" val="221962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 descr="http://go3.imgsmail.ru/imgpreview?key=http%3A//forexaw.com/TERMs/Society/Politics/img154543%5F2-5%5FMoneta%5Fs%5Fizobrazheniem%5FGalbyi.jpg&amp;mb=imgdb_preview_18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500063"/>
            <a:ext cx="2338387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10" descr="http://go1.imgsmail.ru/imgpreview?key=http%3A//goodhobby.ru/images/items/photo%5F114%5F1.jpg&amp;mb=imgdb_preview_15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85750"/>
            <a:ext cx="446563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12" descr="http://lh5.ggpht.com/-SIinc0S1jkk/TkGxbuqhLmI/AAAAAAACVwQ/rnEXZT45CE4/00tit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286125"/>
            <a:ext cx="4876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Прямоугольник 9"/>
          <p:cNvSpPr>
            <a:spLocks noChangeArrowheads="1"/>
          </p:cNvSpPr>
          <p:nvPr/>
        </p:nvSpPr>
        <p:spPr bwMode="auto">
          <a:xfrm>
            <a:off x="5286375" y="3429000"/>
            <a:ext cx="35718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itchFamily="18" charset="0"/>
              </a:rPr>
              <a:t>Барельеф на триумфальной арке Тита, построенной в 81 году н.э., изображает триумфальное шествие римских войск с трофеями, захваченными в иерусалимском Храме. Парад победителей в Риме завершился казнью Шимона бар-Гиоры, предводителя защитников Храма, у Тарпейской скалы.</a:t>
            </a:r>
          </a:p>
        </p:txBody>
      </p:sp>
    </p:spTree>
    <p:extLst>
      <p:ext uri="{BB962C8B-B14F-4D97-AF65-F5344CB8AC3E}">
        <p14:creationId xmlns:p14="http://schemas.microsoft.com/office/powerpoint/2010/main" val="35612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go1.imgsmail.ru/imgpreview?key=http%3A//more777.org/0%5F12622%5F399b78f3%5FXL-1-.jpg&amp;mb=imgdb_preview_5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27758"/>
            <a:ext cx="7241431" cy="4887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Иерархия святых и предков на иконостасе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972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http://go2.imgsmail.ru/imgpreview?key=http%3A//img.nk-time.com/uploads/2010-11-22/2453-7.jpg&amp;mb=imgdb_preview_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500438"/>
            <a:ext cx="4429125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6" descr="http://go3.imgsmail.ru/imgpreview?key=http%3A//img1.liveinternet.ru/images/attach/c/8/99/994/99994491%5Flarge%5F91.jpg&amp;mb=imgdb_preview_1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57188"/>
            <a:ext cx="4249737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Прямоугольник 4"/>
          <p:cNvSpPr>
            <a:spLocks noChangeArrowheads="1"/>
          </p:cNvSpPr>
          <p:nvPr/>
        </p:nvSpPr>
        <p:spPr bwMode="auto">
          <a:xfrm>
            <a:off x="4572000" y="928688"/>
            <a:ext cx="42021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Роспись Сикстинской капеллы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Ватикан</a:t>
            </a:r>
          </a:p>
        </p:txBody>
      </p:sp>
    </p:spTree>
    <p:extLst>
      <p:ext uri="{BB962C8B-B14F-4D97-AF65-F5344CB8AC3E}">
        <p14:creationId xmlns:p14="http://schemas.microsoft.com/office/powerpoint/2010/main" val="130027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ts4.mm.bing.net/th?id=H.4613775285095415&amp;pid=1.7&amp;w=228&amp;h=134&amp;c=7&amp;rs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71" y="1772816"/>
            <a:ext cx="7720012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Презентация принадлежности к религиозной организации в одежде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741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85813" y="642938"/>
            <a:ext cx="7715250" cy="5483225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 Чтобы жить в обществе, людям необходимо было поддерживать определённый </a:t>
            </a:r>
            <a:r>
              <a:rPr lang="ru-RU" b="1" dirty="0" smtClean="0"/>
              <a:t>минимум согласия</a:t>
            </a:r>
            <a:r>
              <a:rPr lang="ru-RU" dirty="0" smtClean="0"/>
              <a:t>,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которое достигается путём межличностной и групповой </a:t>
            </a:r>
            <a:r>
              <a:rPr lang="ru-RU" b="1" dirty="0" smtClean="0"/>
              <a:t>коммуникации</a:t>
            </a:r>
            <a:r>
              <a:rPr lang="ru-RU" dirty="0" smtClean="0"/>
              <a:t>, а также умения </a:t>
            </a:r>
            <a:r>
              <a:rPr lang="ru-RU" b="1" dirty="0" smtClean="0"/>
              <a:t>убеждать и влиять</a:t>
            </a:r>
            <a:r>
              <a:rPr lang="ru-RU" dirty="0" smtClean="0"/>
              <a:t>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/>
              <a:t>Фактор убеждения </a:t>
            </a:r>
            <a:r>
              <a:rPr lang="ru-RU" dirty="0" smtClean="0"/>
              <a:t>и сегодня остаётся движущей силой паблик </a:t>
            </a:r>
            <a:r>
              <a:rPr lang="ru-RU" dirty="0" err="1" smtClean="0"/>
              <a:t>рилейшнз</a:t>
            </a:r>
            <a:r>
              <a:rPr lang="ru-RU" dirty="0" smtClean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70210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63" y="500063"/>
            <a:ext cx="7143750" cy="5632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Times New Roman" pitchFamily="18" charset="-52"/>
              </a:rPr>
              <a:t>П</a:t>
            </a:r>
            <a:r>
              <a:rPr lang="ru-RU" sz="3600" b="1" dirty="0" smtClean="0">
                <a:latin typeface="Times New Roman" pitchFamily="18" charset="-52"/>
              </a:rPr>
              <a:t>редпосылки </a:t>
            </a:r>
            <a:r>
              <a:rPr lang="ru-RU" sz="3600" b="1" dirty="0">
                <a:latin typeface="Times New Roman" pitchFamily="18" charset="-52"/>
              </a:rPr>
              <a:t>развития ПР только </a:t>
            </a:r>
            <a:r>
              <a:rPr lang="ru-RU" sz="3600" b="1" dirty="0" smtClean="0">
                <a:latin typeface="Times New Roman" pitchFamily="18" charset="-52"/>
              </a:rPr>
              <a:t>в начале 20 века а США:</a:t>
            </a:r>
            <a:r>
              <a:rPr lang="ru-RU" sz="3200" dirty="0">
                <a:latin typeface="Times New Roman" pitchFamily="18" charset="-52"/>
              </a:rPr>
              <a:t/>
            </a:r>
            <a:br>
              <a:rPr lang="ru-RU" sz="3200" dirty="0">
                <a:latin typeface="Times New Roman" pitchFamily="18" charset="-52"/>
              </a:rPr>
            </a:br>
            <a:endParaRPr lang="ru-RU" sz="3200" dirty="0">
              <a:latin typeface="Times New Roman" pitchFamily="18" charset="-52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3200" dirty="0">
                <a:latin typeface="Times New Roman" pitchFamily="18" charset="-52"/>
              </a:rPr>
              <a:t>Растущая индустриализация обусловила напряженные отношения между общественностью и предпринимателями;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3200" dirty="0">
                <a:latin typeface="Times New Roman" pitchFamily="18" charset="-52"/>
              </a:rPr>
              <a:t>Удешевление производственного процесса </a:t>
            </a:r>
            <a:r>
              <a:rPr lang="ru-RU" sz="3200" dirty="0" smtClean="0">
                <a:latin typeface="Times New Roman" pitchFamily="18" charset="-52"/>
              </a:rPr>
              <a:t>СМИ </a:t>
            </a:r>
            <a:r>
              <a:rPr lang="ru-RU" sz="3200" dirty="0">
                <a:latin typeface="Times New Roman" pitchFamily="18" charset="-52"/>
              </a:rPr>
              <a:t>сделало их более доступными, </a:t>
            </a:r>
            <a:r>
              <a:rPr lang="ru-RU" sz="3200" dirty="0" smtClean="0">
                <a:latin typeface="Times New Roman" pitchFamily="18" charset="-52"/>
              </a:rPr>
              <a:t>поэтому </a:t>
            </a:r>
            <a:r>
              <a:rPr lang="ru-RU" sz="3200" dirty="0">
                <a:latin typeface="Times New Roman" pitchFamily="18" charset="-52"/>
              </a:rPr>
              <a:t>их влияние на общество возросло. </a:t>
            </a:r>
          </a:p>
        </p:txBody>
      </p:sp>
    </p:spTree>
    <p:extLst>
      <p:ext uri="{BB962C8B-B14F-4D97-AF65-F5344CB8AC3E}">
        <p14:creationId xmlns:p14="http://schemas.microsoft.com/office/powerpoint/2010/main" val="73446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428625"/>
            <a:ext cx="7986713" cy="2000250"/>
          </a:xfrm>
          <a:solidFill>
            <a:srgbClr val="CCFFCC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3200" smtClean="0"/>
              <a:t>Важнейшим стимулом развития ПР как системы стала концентрация и монополизация капитала. </a:t>
            </a:r>
          </a:p>
        </p:txBody>
      </p:sp>
      <p:graphicFrame>
        <p:nvGraphicFramePr>
          <p:cNvPr id="18435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85800" y="2540000"/>
          <a:ext cx="3808413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Clip" r:id="rId3" imgW="4000500" imgH="3148013" progId="MS_ClipArt_Gallery.2">
                  <p:embed/>
                </p:oleObj>
              </mc:Choice>
              <mc:Fallback>
                <p:oleObj name="Clip" r:id="rId3" imgW="4000500" imgH="314801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40000"/>
                        <a:ext cx="3808413" cy="299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29188" y="2743200"/>
            <a:ext cx="3429000" cy="3257550"/>
          </a:xfrm>
          <a:solidFill>
            <a:srgbClr val="CCFFCC"/>
          </a:solidFill>
          <a:ln w="57150" cmpd="thinThick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mtClean="0"/>
              <a:t>Одним из элементов этого стало появление массовой прессы.</a:t>
            </a:r>
          </a:p>
        </p:txBody>
      </p:sp>
    </p:spTree>
    <p:extLst>
      <p:ext uri="{BB962C8B-B14F-4D97-AF65-F5344CB8AC3E}">
        <p14:creationId xmlns:p14="http://schemas.microsoft.com/office/powerpoint/2010/main" val="300113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1000125" y="714375"/>
            <a:ext cx="714375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Times New Roman" pitchFamily="18" charset="0"/>
              </a:rPr>
              <a:t>Объективная необходимость в развитии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Times New Roman" pitchFamily="18" charset="0"/>
              </a:rPr>
              <a:t>профессионального института паблик </a:t>
            </a:r>
            <a:r>
              <a:rPr lang="ru-RU" altLang="ru-RU" sz="2800" b="1" dirty="0" err="1">
                <a:latin typeface="Times New Roman" pitchFamily="18" charset="0"/>
              </a:rPr>
              <a:t>рилейшнз</a:t>
            </a:r>
            <a:r>
              <a:rPr lang="ru-RU" altLang="ru-RU" sz="2800" dirty="0">
                <a:latin typeface="Times New Roman" pitchFamily="18" charset="0"/>
              </a:rPr>
              <a:t> возникает только в обществе,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Times New Roman" pitchFamily="18" charset="0"/>
              </a:rPr>
              <a:t>	 </a:t>
            </a:r>
            <a:r>
              <a:rPr lang="ru-RU" altLang="ru-RU" sz="2800" i="1" u="sng" dirty="0">
                <a:latin typeface="Times New Roman" pitchFamily="18" charset="0"/>
              </a:rPr>
              <a:t>где личность</a:t>
            </a:r>
            <a:r>
              <a:rPr lang="ru-RU" altLang="ru-RU" sz="2800" dirty="0">
                <a:latin typeface="Times New Roman" pitchFamily="18" charset="0"/>
              </a:rPr>
              <a:t> пользуется всей </a:t>
            </a:r>
            <a:r>
              <a:rPr lang="ru-RU" altLang="ru-RU" sz="2800" dirty="0" smtClean="0">
                <a:latin typeface="Times New Roman" pitchFamily="18" charset="0"/>
              </a:rPr>
              <a:t>полнотой гражданских </a:t>
            </a:r>
            <a:r>
              <a:rPr lang="ru-RU" altLang="ru-RU" sz="2800" dirty="0">
                <a:latin typeface="Times New Roman" pitchFamily="18" charset="0"/>
              </a:rPr>
              <a:t>прав и свобод,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Times New Roman" pitchFamily="18" charset="0"/>
              </a:rPr>
              <a:t>	</a:t>
            </a:r>
            <a:r>
              <a:rPr lang="ru-RU" altLang="ru-RU" sz="2800" i="1" u="sng" dirty="0">
                <a:latin typeface="Times New Roman" pitchFamily="18" charset="0"/>
              </a:rPr>
              <a:t>где человек</a:t>
            </a:r>
            <a:r>
              <a:rPr lang="ru-RU" altLang="ru-RU" sz="2800" dirty="0">
                <a:latin typeface="Times New Roman" pitchFamily="18" charset="0"/>
              </a:rPr>
              <a:t> воспринимается как индивидуальность, на поступки которой можно повлиять лишь поощрением,  убеждением, личной заинтересованностью, а не приказом или подчинением тотальной воле государства или коллектива.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	</a:t>
            </a:r>
            <a:endParaRPr lang="ru-RU" altLang="ru-RU" sz="3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72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829550" cy="6556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800" smtClean="0"/>
              <a:t>Бостонское чаепитие</a:t>
            </a:r>
          </a:p>
        </p:txBody>
      </p:sp>
      <p:sp>
        <p:nvSpPr>
          <p:cNvPr id="15363" name="Текст 3"/>
          <p:cNvSpPr>
            <a:spLocks noGrp="1"/>
          </p:cNvSpPr>
          <p:nvPr>
            <p:ph type="body" sz="half" idx="2"/>
          </p:nvPr>
        </p:nvSpPr>
        <p:spPr>
          <a:xfrm>
            <a:off x="357188" y="5143500"/>
            <a:ext cx="8786812" cy="14287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altLang="ru-RU" sz="2000" dirty="0" smtClean="0"/>
              <a:t>Акция протеста американских колонистов </a:t>
            </a:r>
            <a:r>
              <a:rPr lang="ru-RU" altLang="ru-RU" sz="2000" b="1" dirty="0" smtClean="0"/>
              <a:t>6 декабря 1773 го</a:t>
            </a:r>
            <a:r>
              <a:rPr lang="ru-RU" altLang="ru-RU" sz="2000" dirty="0" smtClean="0"/>
              <a:t>да в ответ на действия британского правительства, в результате которой в Бостонской гавани был уничтожен груз чая, принадлежавший Английской Ост-Индской компании. Это событие, ставшее началом Американской революции, считается первой ПР-акцией</a:t>
            </a:r>
          </a:p>
        </p:txBody>
      </p:sp>
      <p:pic>
        <p:nvPicPr>
          <p:cNvPr id="15364" name="Picture 2" descr="http://upload.wikimedia.org/wikipedia/commons/thumb/1/17/Boston_Tea_Party-Cooper.jpg/300px-Boston_Tea_Party-Cooper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066800"/>
            <a:ext cx="6892925" cy="3862388"/>
          </a:xfrm>
          <a:noFill/>
        </p:spPr>
      </p:pic>
    </p:spTree>
    <p:extLst>
      <p:ext uri="{BB962C8B-B14F-4D97-AF65-F5344CB8AC3E}">
        <p14:creationId xmlns:p14="http://schemas.microsoft.com/office/powerpoint/2010/main" val="45325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642938" y="428625"/>
            <a:ext cx="80010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Times New Roman" pitchFamily="18" charset="0"/>
              </a:rPr>
              <a:t>Приёмы и методы связей с общественностью выдвинутые в США </a:t>
            </a:r>
            <a:r>
              <a:rPr lang="ru-RU" altLang="ru-RU" sz="2400" b="1" dirty="0" err="1">
                <a:latin typeface="Times New Roman" pitchFamily="18" charset="0"/>
              </a:rPr>
              <a:t>Самуэлем</a:t>
            </a:r>
            <a:r>
              <a:rPr lang="ru-RU" altLang="ru-RU" sz="2400" b="1" dirty="0">
                <a:latin typeface="Times New Roman" pitchFamily="18" charset="0"/>
              </a:rPr>
              <a:t> Адамсом:</a:t>
            </a:r>
            <a:endParaRPr lang="ru-RU" altLang="ru-RU" sz="2400" dirty="0">
              <a:latin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dirty="0">
              <a:latin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1.необходимость </a:t>
            </a:r>
            <a:r>
              <a:rPr lang="ru-RU" altLang="ru-RU" sz="2400" i="1" dirty="0">
                <a:latin typeface="Times New Roman" pitchFamily="18" charset="0"/>
              </a:rPr>
              <a:t>создания организации (команды)</a:t>
            </a:r>
            <a:r>
              <a:rPr lang="ru-RU" altLang="ru-RU" sz="2400" dirty="0">
                <a:latin typeface="Times New Roman" pitchFamily="18" charset="0"/>
              </a:rPr>
              <a:t>, способной возглавить кампанию и сплотить людей;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2. </a:t>
            </a:r>
            <a:r>
              <a:rPr lang="ru-RU" altLang="ru-RU" sz="2400" i="1" dirty="0">
                <a:latin typeface="Times New Roman" pitchFamily="18" charset="0"/>
              </a:rPr>
              <a:t>использование символики</a:t>
            </a:r>
            <a:r>
              <a:rPr lang="ru-RU" altLang="ru-RU" sz="2400" dirty="0">
                <a:latin typeface="Times New Roman" pitchFamily="18" charset="0"/>
              </a:rPr>
              <a:t>, оказывающее эмоциональное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воздействие;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3.</a:t>
            </a:r>
            <a:r>
              <a:rPr lang="ru-RU" altLang="ru-RU" sz="2400" i="1" dirty="0">
                <a:latin typeface="Times New Roman" pitchFamily="18" charset="0"/>
              </a:rPr>
              <a:t> использование лозунгов</a:t>
            </a:r>
            <a:r>
              <a:rPr lang="ru-RU" altLang="ru-RU" sz="2400" dirty="0">
                <a:latin typeface="Times New Roman" pitchFamily="18" charset="0"/>
              </a:rPr>
              <a:t>, отражающих сложные проблемы в виде простых, запоминающихся стереотипов (слоганы);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4.</a:t>
            </a:r>
            <a:r>
              <a:rPr lang="ru-RU" altLang="ru-RU" sz="2400" i="1" dirty="0">
                <a:latin typeface="Times New Roman" pitchFamily="18" charset="0"/>
              </a:rPr>
              <a:t>организация событий</a:t>
            </a:r>
            <a:r>
              <a:rPr lang="ru-RU" altLang="ru-RU" sz="2400" dirty="0">
                <a:latin typeface="Times New Roman" pitchFamily="18" charset="0"/>
              </a:rPr>
              <a:t>, привлекающих внимание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о</a:t>
            </a:r>
            <a:r>
              <a:rPr lang="ru-RU" altLang="ru-RU" sz="2400" dirty="0" smtClean="0">
                <a:latin typeface="Times New Roman" pitchFamily="18" charset="0"/>
              </a:rPr>
              <a:t>бщественности </a:t>
            </a:r>
            <a:r>
              <a:rPr lang="ru-RU" altLang="ru-RU" sz="2400" dirty="0">
                <a:latin typeface="Times New Roman" pitchFamily="18" charset="0"/>
              </a:rPr>
              <a:t>(ПР-акции);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5.</a:t>
            </a:r>
            <a:r>
              <a:rPr lang="ru-RU" altLang="ru-RU" sz="2400" i="1" dirty="0">
                <a:latin typeface="Times New Roman" pitchFamily="18" charset="0"/>
              </a:rPr>
              <a:t>опережение оппонентов</a:t>
            </a:r>
            <a:r>
              <a:rPr lang="ru-RU" altLang="ru-RU" sz="2400" dirty="0">
                <a:latin typeface="Times New Roman" pitchFamily="18" charset="0"/>
              </a:rPr>
              <a:t> в интерпретации происшедшего;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itchFamily="18" charset="0"/>
              </a:rPr>
              <a:t>6.необходимость постоянного и непрерывного использования  в ходе кампании </a:t>
            </a:r>
            <a:r>
              <a:rPr lang="ru-RU" altLang="ru-RU" sz="2400" i="1" dirty="0">
                <a:latin typeface="Times New Roman" pitchFamily="18" charset="0"/>
              </a:rPr>
              <a:t>всех возможных каналов влияния</a:t>
            </a:r>
            <a:r>
              <a:rPr lang="ru-RU" altLang="ru-RU" sz="2400" dirty="0">
                <a:latin typeface="Times New Roman" pitchFamily="18" charset="0"/>
              </a:rPr>
              <a:t> на общественное мнение и пропаганды новых идей и убеждений. </a:t>
            </a:r>
          </a:p>
        </p:txBody>
      </p:sp>
    </p:spTree>
    <p:extLst>
      <p:ext uri="{BB962C8B-B14F-4D97-AF65-F5344CB8AC3E}">
        <p14:creationId xmlns:p14="http://schemas.microsoft.com/office/powerpoint/2010/main" val="92123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857250" y="500063"/>
            <a:ext cx="7643813" cy="529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600" b="1" i="1" u="sng" dirty="0">
                <a:latin typeface="Times New Roman" pitchFamily="18" charset="0"/>
              </a:rPr>
              <a:t>Ремесло, практика и тактика связей с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600" b="1" i="1" u="sng" dirty="0">
                <a:latin typeface="Times New Roman" pitchFamily="18" charset="0"/>
              </a:rPr>
              <a:t> общественностью</a:t>
            </a:r>
            <a:r>
              <a:rPr lang="ru-RU" altLang="ru-RU" sz="2600" dirty="0">
                <a:latin typeface="Times New Roman" pitchFamily="18" charset="0"/>
              </a:rPr>
              <a:t> на всём протяжении истории цивилизации в значительной мере определялись  развитием средств коммуникации и распространения информации, техническими возможностями общества.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600" dirty="0">
                <a:latin typeface="Times New Roman" pitchFamily="18" charset="0"/>
              </a:rPr>
              <a:t>Возможности эти не идут ни в какое сравнение с ХХ веком, когда связи с общественностью  всё более стали полагаться на электронные средства коммуникации - телеграф, телефон, факсимильную  связь, телексы, спутниковую связь, кино, радио и  </a:t>
            </a:r>
            <a:r>
              <a:rPr lang="ru-RU" altLang="ru-RU" sz="2600" dirty="0" smtClean="0">
                <a:latin typeface="Times New Roman" pitchFamily="18" charset="0"/>
              </a:rPr>
              <a:t>телевидение, компьютерные </a:t>
            </a:r>
            <a:r>
              <a:rPr lang="ru-RU" altLang="ru-RU" sz="2600" dirty="0">
                <a:latin typeface="Times New Roman" pitchFamily="18" charset="0"/>
              </a:rPr>
              <a:t>сети и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600" dirty="0">
                <a:latin typeface="Times New Roman" pitchFamily="18" charset="0"/>
              </a:rPr>
              <a:t>сотовые телефоны.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9682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99FF"/>
          </a:solidFill>
          <a:ln w="76200">
            <a:solidFill>
              <a:srgbClr val="99336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mtClean="0"/>
              <a:t>Эпоха Франклина Рузвельта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598168" cy="4114800"/>
          </a:xfrm>
          <a:solidFill>
            <a:srgbClr val="CC99FF"/>
          </a:solidFill>
          <a:ln w="28575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2800" dirty="0" smtClean="0"/>
              <a:t>ПР в действии. Это период «великой депрессии» 1929-1933 годов и эпоха </a:t>
            </a:r>
          </a:p>
          <a:p>
            <a:pPr marL="0" indent="0" eaLnBrk="1" hangingPunct="1">
              <a:buNone/>
            </a:pPr>
            <a:r>
              <a:rPr lang="ru-RU" altLang="ru-RU" sz="2800" dirty="0" smtClean="0"/>
              <a:t>«нового курса», когда президент вывел страну из кризиса.</a:t>
            </a:r>
          </a:p>
        </p:txBody>
      </p:sp>
      <p:graphicFrame>
        <p:nvGraphicFramePr>
          <p:cNvPr id="19460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4648200" y="2576513"/>
          <a:ext cx="3810000" cy="292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Clip" r:id="rId3" imgW="4519613" imgH="3467100" progId="MS_ClipArt_Gallery.2">
                  <p:embed/>
                </p:oleObj>
              </mc:Choice>
              <mc:Fallback>
                <p:oleObj name="Clip" r:id="rId3" imgW="4519613" imgH="34671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576513"/>
                        <a:ext cx="3810000" cy="292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884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52565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itchFamily="18" charset="-52"/>
              </a:rPr>
              <a:t>Методы работы Франклина Рузвельта: </a:t>
            </a:r>
          </a:p>
          <a:p>
            <a:pPr indent="627063">
              <a:defRPr/>
            </a:pPr>
            <a:r>
              <a:rPr lang="ru-RU" sz="2000" dirty="0">
                <a:latin typeface="Times New Roman" pitchFamily="18" charset="-52"/>
              </a:rPr>
              <a:t>Терпеливая  разъяснительная работа с использованием всех средств коммуникации и, в первую очередь, личного влияния.</a:t>
            </a:r>
          </a:p>
          <a:p>
            <a:pPr indent="627063">
              <a:defRPr/>
            </a:pPr>
            <a:r>
              <a:rPr lang="ru-RU" sz="2000" dirty="0">
                <a:latin typeface="Times New Roman" pitchFamily="18" charset="-52"/>
              </a:rPr>
              <a:t>Он проектировал имидж уверенности в себе и счастливого человека, чего больше всего недоставало рядовым американцам. </a:t>
            </a:r>
          </a:p>
          <a:p>
            <a:pPr indent="627063">
              <a:defRPr/>
            </a:pPr>
            <a:r>
              <a:rPr lang="ru-RU" sz="2000" dirty="0">
                <a:latin typeface="Times New Roman" pitchFamily="18" charset="-52"/>
              </a:rPr>
              <a:t>В знаменитых «радиобеседах у камелька» в простой,  доходчивой и интимной форме президент разъяснял соотечественникам суть и необходимость своих реформ.</a:t>
            </a:r>
          </a:p>
          <a:p>
            <a:pPr indent="627063">
              <a:defRPr/>
            </a:pPr>
            <a:r>
              <a:rPr lang="ru-RU" sz="2000" dirty="0">
                <a:latin typeface="Times New Roman" pitchFamily="18" charset="-52"/>
              </a:rPr>
              <a:t>«Новый курс», расширявший вмешательство государства в дела свободного рынка, стал поводом для разжигания борьбы монополий с государством. </a:t>
            </a:r>
            <a:endParaRPr lang="ru-RU" sz="2000" dirty="0" smtClean="0">
              <a:latin typeface="Times New Roman" pitchFamily="18" charset="-52"/>
            </a:endParaRPr>
          </a:p>
          <a:p>
            <a:pPr indent="627063">
              <a:defRPr/>
            </a:pPr>
            <a:r>
              <a:rPr lang="ru-RU" sz="2000" dirty="0" smtClean="0">
                <a:latin typeface="Times New Roman" pitchFamily="18" charset="-52"/>
              </a:rPr>
              <a:t>Чем </a:t>
            </a:r>
            <a:r>
              <a:rPr lang="ru-RU" sz="2000" dirty="0">
                <a:latin typeface="Times New Roman" pitchFamily="18" charset="-52"/>
              </a:rPr>
              <a:t>масштабнее становилась эта кампания, тем острее чувствовалась потребность в </a:t>
            </a:r>
            <a:r>
              <a:rPr lang="ru-RU" sz="2000" dirty="0" err="1">
                <a:latin typeface="Times New Roman" pitchFamily="18" charset="-52"/>
              </a:rPr>
              <a:t>пиэрменах</a:t>
            </a:r>
            <a:r>
              <a:rPr lang="ru-RU" sz="2000" dirty="0">
                <a:latin typeface="Times New Roman" pitchFamily="18" charset="-52"/>
              </a:rPr>
              <a:t>.     </a:t>
            </a:r>
          </a:p>
        </p:txBody>
      </p:sp>
      <p:pic>
        <p:nvPicPr>
          <p:cNvPr id="7170" name="Picture 2" descr="Лицемерие &quot;Гайд-Парка на Гудзоне&quot; РИА Нов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40768"/>
            <a:ext cx="2592114" cy="259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0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dirty="0" smtClean="0"/>
              <a:t>Эдвард </a:t>
            </a:r>
            <a:r>
              <a:rPr lang="ru-RU" altLang="ru-RU" sz="4000" dirty="0" err="1" smtClean="0"/>
              <a:t>Бернайз</a:t>
            </a:r>
            <a:endParaRPr lang="ru-RU" altLang="ru-RU" sz="4000" dirty="0" smtClean="0"/>
          </a:p>
        </p:txBody>
      </p:sp>
      <p:sp>
        <p:nvSpPr>
          <p:cNvPr id="21507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043363" cy="4994275"/>
          </a:xfrm>
        </p:spPr>
        <p:txBody>
          <a:bodyPr/>
          <a:lstStyle/>
          <a:p>
            <a:pPr algn="ctr" eaLnBrk="1" hangingPunct="1"/>
            <a:r>
              <a:rPr lang="ru-RU" altLang="ru-RU" sz="2400" i="1" dirty="0" smtClean="0">
                <a:solidFill>
                  <a:srgbClr val="C00000"/>
                </a:solidFill>
              </a:rPr>
              <a:t>Товар должен хвалить не продавец, а кто-то со стороны </a:t>
            </a:r>
          </a:p>
          <a:p>
            <a:pPr eaLnBrk="1" hangingPunct="1"/>
            <a:r>
              <a:rPr lang="ru-RU" altLang="ru-RU" sz="2400" dirty="0" err="1" smtClean="0"/>
              <a:t>Бернайз</a:t>
            </a:r>
            <a:r>
              <a:rPr lang="ru-RU" altLang="ru-RU" sz="2400" dirty="0" smtClean="0"/>
              <a:t> убедил американцев, что бекон - это лучший завтрак. </a:t>
            </a:r>
          </a:p>
          <a:p>
            <a:pPr eaLnBrk="1" hangingPunct="1"/>
            <a:r>
              <a:rPr lang="ru-RU" altLang="ru-RU" sz="2400" dirty="0" smtClean="0"/>
              <a:t>Он опубликовал статьи известных врачей, а рядом - фото всевозможных знаменитостей за завтраком. В центре стола разместил яичницу с беконом. </a:t>
            </a:r>
          </a:p>
        </p:txBody>
      </p:sp>
      <p:pic>
        <p:nvPicPr>
          <p:cNvPr id="21508" name="Picture 2" descr="&amp;Ecy;&amp;dcy;&amp;vcy;&amp;acy;&amp;rcy;&amp;dcy; &amp;Bcy;&amp;iecy;&amp;rcy;&amp;ncy;&amp;acy;&amp;jcy;&amp;zcy;-&amp;scy;&amp;ocy;&amp;zcy;&amp;dcy;&amp;acy;&amp;tcy;&amp;iecy;&amp;lcy;&amp;softcy; PR (508x608, 63Kb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42578"/>
            <a:ext cx="387985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2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Эдвард </a:t>
            </a:r>
            <a:r>
              <a:rPr lang="ru-RU" altLang="ru-RU" dirty="0" err="1"/>
              <a:t>Бернайз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8531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Племянник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известного психолога, Зигмунда Фрейда, Эдварда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иногда зовется «Отцом пиара».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пионером современной пропаганды и применял теории массовой психологии и убеждения для нужд корпоративных и политических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Первой Мировой войны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работал в американском Комитете Общественной Информации.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1929 году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организовал для «Дженерал Электрик» первое ПР-мероприятие мирового масштаба - международный праздник «Золотой Юбилей Света», ознаменовавший 50-ю годовщину электрической лампочки.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"Нами управляют, наши сознания целенаправленно формируют, наши вкусы унифицированы, наши идеи навязываются нам людьми, о которых мы никогда не слышали.…» Э.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273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Эдвард </a:t>
            </a:r>
            <a:r>
              <a:rPr lang="ru-RU" altLang="ru-RU" dirty="0" err="1"/>
              <a:t>Бернайз</a:t>
            </a:r>
            <a:endParaRPr lang="ru-RU" dirty="0"/>
          </a:p>
        </p:txBody>
      </p:sp>
      <p:pic>
        <p:nvPicPr>
          <p:cNvPr id="7170" name="Picture 2" descr="http://im0-tub-ru.yandex.net/i?id=6d21f627ff9c4f1198526d4b0b0ebbac-29-144&amp;n=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29916"/>
            <a:ext cx="3717720" cy="480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ohranka.com/wp-content/uploads/2013/05/propaganda-edward-bernays-1928-cove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267075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25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Эдвард </a:t>
            </a:r>
            <a:r>
              <a:rPr lang="ru-RU" altLang="ru-RU" dirty="0" err="1"/>
              <a:t>Бернайз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Работая на "Американскую Табачную Компанию", Э.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Бернейз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убедил феминисток Нью-Йорка поддержать продвижение сигарет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Lucky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Strike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символизирующих «Факелы Свободы». </a:t>
            </a:r>
          </a:p>
        </p:txBody>
      </p:sp>
    </p:spTree>
    <p:extLst>
      <p:ext uri="{BB962C8B-B14F-4D97-AF65-F5344CB8AC3E}">
        <p14:creationId xmlns:p14="http://schemas.microsoft.com/office/powerpoint/2010/main" val="3731513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«Сохраняйте хорошую фигуру. Вместо сладкого — «</a:t>
            </a:r>
            <a:r>
              <a:rPr lang="ru-RU" dirty="0" err="1"/>
              <a:t>Лакки</a:t>
            </a:r>
            <a:r>
              <a:rPr lang="ru-RU" dirty="0"/>
              <a:t> Страйк».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00264" cy="46371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Сигареты </a:t>
            </a:r>
            <a:r>
              <a:rPr lang="ru-RU" dirty="0"/>
              <a:t>«</a:t>
            </a:r>
            <a:r>
              <a:rPr lang="ru-RU" dirty="0" err="1"/>
              <a:t>Лакки</a:t>
            </a:r>
            <a:r>
              <a:rPr lang="ru-RU" dirty="0"/>
              <a:t> Страйк» выпускались в зелёных пачках. В начале 30-х это был категорически немодный цвет. Можно было </a:t>
            </a:r>
            <a:r>
              <a:rPr lang="ru-RU" dirty="0" smtClean="0"/>
              <a:t>изменить </a:t>
            </a:r>
            <a:r>
              <a:rPr lang="ru-RU" dirty="0"/>
              <a:t>цвет упаковки, но </a:t>
            </a:r>
            <a:r>
              <a:rPr lang="ru-RU" dirty="0" err="1"/>
              <a:t>Бернейс</a:t>
            </a:r>
            <a:r>
              <a:rPr lang="ru-RU" dirty="0"/>
              <a:t> пошёл другим путём. Он обратился к модным дизайнерам. В 1934 году зелёный стал цветом года. Объём продаж «</a:t>
            </a:r>
            <a:r>
              <a:rPr lang="ru-RU" dirty="0" err="1"/>
              <a:t>Лакки</a:t>
            </a:r>
            <a:r>
              <a:rPr lang="ru-RU" dirty="0"/>
              <a:t> Страйк» вырос в тот год на 300 (триста) процентов.</a:t>
            </a:r>
          </a:p>
          <a:p>
            <a:endParaRPr lang="ru-RU" dirty="0"/>
          </a:p>
        </p:txBody>
      </p:sp>
      <p:pic>
        <p:nvPicPr>
          <p:cNvPr id="8196" name="Picture 4" descr="http://ohranka.com/wp-content/uploads/2013/05/Lucky1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3132475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75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571500" y="571500"/>
            <a:ext cx="814387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Times New Roman" pitchFamily="18" charset="0"/>
              </a:rPr>
              <a:t>Развитие института паблик </a:t>
            </a:r>
            <a:r>
              <a:rPr lang="ru-RU" altLang="ru-RU" sz="2800" b="1" dirty="0" err="1">
                <a:latin typeface="Times New Roman" pitchFamily="18" charset="0"/>
              </a:rPr>
              <a:t>рилейшнз</a:t>
            </a:r>
            <a:endParaRPr lang="ru-RU" altLang="ru-RU" sz="2800" b="1" dirty="0">
              <a:latin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Times New Roman" pitchFamily="18" charset="0"/>
              </a:rPr>
              <a:t> стимулировалась </a:t>
            </a:r>
            <a:r>
              <a:rPr lang="ru-RU" altLang="ru-RU" sz="2800" b="1" i="1" dirty="0">
                <a:latin typeface="Times New Roman" pitchFamily="18" charset="0"/>
              </a:rPr>
              <a:t>политическими причинами </a:t>
            </a:r>
            <a:r>
              <a:rPr lang="ru-RU" altLang="ru-RU" sz="2800" dirty="0">
                <a:latin typeface="Times New Roman" pitchFamily="18" charset="0"/>
              </a:rPr>
              <a:t>(устанавливаются доброжелательные отношения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Times New Roman" pitchFamily="18" charset="0"/>
              </a:rPr>
              <a:t> между государственными учреждениями и другими общественными институтами (образованием, армией, СМИ). Появляются «группы интересов», которые неразрывно связаны с «лоббизмом»)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Times New Roman" pitchFamily="18" charset="0"/>
              </a:rPr>
              <a:t>и </a:t>
            </a:r>
            <a:r>
              <a:rPr lang="ru-RU" altLang="ru-RU" sz="2800" b="1" i="1" dirty="0">
                <a:latin typeface="Times New Roman" pitchFamily="18" charset="0"/>
              </a:rPr>
              <a:t>экономическими причинами</a:t>
            </a:r>
            <a:r>
              <a:rPr lang="ru-RU" altLang="ru-RU" sz="2800" b="1" dirty="0">
                <a:latin typeface="Times New Roman" pitchFamily="18" charset="0"/>
              </a:rPr>
              <a:t> </a:t>
            </a:r>
            <a:r>
              <a:rPr lang="ru-RU" altLang="ru-RU" sz="2800" dirty="0">
                <a:latin typeface="Times New Roman" pitchFamily="18" charset="0"/>
              </a:rPr>
              <a:t>(научная и практическая деятельность по изучению рынка (</a:t>
            </a:r>
            <a:r>
              <a:rPr lang="en-US" altLang="ru-RU" sz="2800" dirty="0" err="1">
                <a:latin typeface="Times New Roman" pitchFamily="18" charset="0"/>
              </a:rPr>
              <a:t>Marketinq</a:t>
            </a:r>
            <a:r>
              <a:rPr lang="ru-RU" altLang="ru-RU" sz="2800" dirty="0">
                <a:latin typeface="Times New Roman" pitchFamily="18" charset="0"/>
              </a:rPr>
              <a:t> ), «неценовая конкуренция», реклама, паблисити и т.д.).</a:t>
            </a:r>
          </a:p>
        </p:txBody>
      </p:sp>
    </p:spTree>
    <p:extLst>
      <p:ext uri="{BB962C8B-B14F-4D97-AF65-F5344CB8AC3E}">
        <p14:creationId xmlns:p14="http://schemas.microsoft.com/office/powerpoint/2010/main" val="27236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99"/>
          </a:solidFill>
          <a:ln w="76200">
            <a:solidFill>
              <a:srgbClr val="808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mtClean="0"/>
              <a:t>Общество ПР  США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04800" y="1981200"/>
            <a:ext cx="8656638" cy="4511675"/>
          </a:xfrm>
          <a:prstGeom prst="rect">
            <a:avLst/>
          </a:prstGeom>
          <a:solidFill>
            <a:srgbClr val="FFFF99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	Ведёт свой отсчёт с 1936 г., с момента образования ведущими практиками этой сферы  Национальной ассоциации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советников по ПР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	В 1948г. Ассоциация слилась с другой профессиональной организацией, основанной в 1939г., Американским советом по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вопросам ПР Америки.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Наконец в 1961г. Произошло слияние с ещё одной национальной ассоциацией - Американской ассоциацией ПР.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Название осталось прежним - Общество ПР Америки. В нём насчитывается более 15 тыс. членов. Имеет более 100тыс.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Отделений в различных городах США.  </a:t>
            </a:r>
          </a:p>
        </p:txBody>
      </p:sp>
    </p:spTree>
    <p:extLst>
      <p:ext uri="{BB962C8B-B14F-4D97-AF65-F5344CB8AC3E}">
        <p14:creationId xmlns:p14="http://schemas.microsoft.com/office/powerpoint/2010/main" val="10958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81000" y="346075"/>
            <a:ext cx="8442325" cy="5364163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											</a:t>
            </a:r>
            <a:r>
              <a:rPr lang="ru-RU" altLang="ru-RU" b="1">
                <a:latin typeface="Times New Roman" pitchFamily="18" charset="0"/>
              </a:rPr>
              <a:t>ПР в США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	Помимо Общества ПР Америки, являющегося организацией общенационального масштаба, в США существуют специализированные (отраслевые) ассоциации специалистов по ПР, работающие в области образования, сельского хозяйства, промышленности, здравоохранения и социального обеспечения, религии, спорта и пр.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	Общество тесно связано с могущественной организацией бизнеса - Национальной ассоциацией промышленников.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	Все организации ведут исследовательскую работу, издают справочную и методическую литературу, проводят семинары, занимаются просветительской деятельностью.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36893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  <a:ln>
            <a:solidFill>
              <a:srgbClr val="808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mtClean="0"/>
              <a:t> ПР в Великобритании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FF00"/>
          </a:solidFill>
          <a:ln w="76200">
            <a:solidFill>
              <a:srgbClr val="CCFF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800" smtClean="0"/>
              <a:t>В 1984г. начал свою деятельность </a:t>
            </a:r>
          </a:p>
          <a:p>
            <a:pPr eaLnBrk="1" hangingPunct="1"/>
            <a:r>
              <a:rPr lang="ru-RU" altLang="ru-RU" sz="2800" smtClean="0"/>
              <a:t>Институт паблик рилейшнз, заложивший фундамент этой профессии в стране.</a:t>
            </a:r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286375" y="1981200"/>
          <a:ext cx="25336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Clip" r:id="rId3" imgW="3467100" imgH="5632450" progId="MS_ClipArt_Gallery.2">
                  <p:embed/>
                </p:oleObj>
              </mc:Choice>
              <mc:Fallback>
                <p:oleObj name="Clip" r:id="rId3" imgW="3467100" imgH="563245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5" y="1981200"/>
                        <a:ext cx="253365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514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CC"/>
          </a:solidFill>
          <a:ln w="76200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mtClean="0"/>
              <a:t>Национальные системы ПР</a:t>
            </a:r>
          </a:p>
        </p:txBody>
      </p:sp>
      <p:graphicFrame>
        <p:nvGraphicFramePr>
          <p:cNvPr id="26627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1725613" y="2411413"/>
          <a:ext cx="1730375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Clip" r:id="rId3" imgW="1728788" imgH="3252788" progId="MS_ClipArt_Gallery.2">
                  <p:embed/>
                </p:oleObj>
              </mc:Choice>
              <mc:Fallback>
                <p:oleObj name="Clip" r:id="rId3" imgW="1728788" imgH="325278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613" y="2411413"/>
                        <a:ext cx="1730375" cy="325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>
          <a:solidFill>
            <a:srgbClr val="FF00FF"/>
          </a:solidFill>
          <a:ln w="38100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800" smtClean="0"/>
              <a:t>возникли в Канаде, Франции, Германии, Голландии, Австрии, Греции, Испании и т.д.</a:t>
            </a:r>
          </a:p>
          <a:p>
            <a:pPr eaLnBrk="1" hangingPunct="1"/>
            <a:r>
              <a:rPr lang="ru-RU" altLang="ru-RU" sz="2800" smtClean="0"/>
              <a:t>Более чем в 60  странах мира.</a:t>
            </a:r>
          </a:p>
        </p:txBody>
      </p:sp>
    </p:spTree>
    <p:extLst>
      <p:ext uri="{BB962C8B-B14F-4D97-AF65-F5344CB8AC3E}">
        <p14:creationId xmlns:p14="http://schemas.microsoft.com/office/powerpoint/2010/main" val="27017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99"/>
          </a:solidFill>
          <a:ln w="76200">
            <a:solidFill>
              <a:srgbClr val="808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4000" smtClean="0"/>
              <a:t>Международная организация ПР</a:t>
            </a:r>
            <a:endParaRPr lang="ru-RU" altLang="ru-RU" smtClean="0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162925" cy="4549775"/>
          </a:xfrm>
          <a:prstGeom prst="rect">
            <a:avLst/>
          </a:prstGeom>
          <a:solidFill>
            <a:srgbClr val="FFCC99"/>
          </a:solidFill>
          <a:ln w="76200" cmpd="tri">
            <a:solidFill>
              <a:srgbClr val="99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	Идея родилась ещё в 1949 г. в Лондоне во время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частного совещания специалистов по вопросам связей с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 общественностью Голландии и Англии. В 1950г. Под эгидой Голландской королевской международной торговой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latin typeface="Times New Roman" pitchFamily="18" charset="0"/>
              </a:rPr>
              <a:t>ярмарки и голландского общества ПР в Амстердаме собралась группа руководителей ведущих фирм Великобритании, Голландии, Франции, Норвегии и США, работающих в этой области был создан Временный международный комитет. После 5 лет работы этого комитета, 1 мая 1955 года в Лондоне была основана Международная ассоциация ПР, избран Совет и одобрен официальный Устав МАПР.</a:t>
            </a:r>
          </a:p>
        </p:txBody>
      </p:sp>
    </p:spTree>
    <p:extLst>
      <p:ext uri="{BB962C8B-B14F-4D97-AF65-F5344CB8AC3E}">
        <p14:creationId xmlns:p14="http://schemas.microsoft.com/office/powerpoint/2010/main" val="216334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99"/>
          </a:solidFill>
          <a:ln w="57150">
            <a:solidFill>
              <a:srgbClr val="99CC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3200" smtClean="0"/>
              <a:t>Кодекс профессионального поведения МАПР</a:t>
            </a:r>
            <a:endParaRPr lang="ru-RU" altLang="ru-RU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FFFF99"/>
          </a:solidFill>
          <a:ln w="38100">
            <a:solidFill>
              <a:srgbClr val="99CC00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sz="2800" dirty="0" smtClean="0"/>
              <a:t>Одобрен в 1961 г.  в Венеции, и особенно Афинский кодекс 1965г., считающийся «моральной </a:t>
            </a:r>
            <a:r>
              <a:rPr lang="ru-RU" altLang="ru-RU" sz="2800" dirty="0" err="1" smtClean="0"/>
              <a:t>хартией».Базируется</a:t>
            </a:r>
            <a:endParaRPr lang="ru-RU" altLang="ru-RU" sz="2800" dirty="0" smtClean="0"/>
          </a:p>
          <a:p>
            <a:pPr marL="0" indent="0" eaLnBrk="1" hangingPunct="1">
              <a:buNone/>
            </a:pPr>
            <a:r>
              <a:rPr lang="ru-RU" altLang="ru-RU" sz="2800" dirty="0" smtClean="0"/>
              <a:t>на Всеобщей декларации прав человека  </a:t>
            </a:r>
          </a:p>
        </p:txBody>
      </p:sp>
      <p:graphicFrame>
        <p:nvGraphicFramePr>
          <p:cNvPr id="28676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4694238" y="2362200"/>
          <a:ext cx="371792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Clip" r:id="rId3" imgW="3717925" imgH="3352800" progId="MS_ClipArt_Gallery.2">
                  <p:embed/>
                </p:oleObj>
              </mc:Choice>
              <mc:Fallback>
                <p:oleObj name="Clip" r:id="rId3" imgW="3717925" imgH="33528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238" y="2362200"/>
                        <a:ext cx="3717925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62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FF"/>
          </a:solidFill>
          <a:ln w="38100" cmpd="dbl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mtClean="0"/>
              <a:t>В 1964 г. МАПР признана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FFFF"/>
          </a:solidFill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800" smtClean="0"/>
              <a:t>ООН, как советник Социально-экономического комитета ООН и </a:t>
            </a:r>
            <a:r>
              <a:rPr lang="ru-RU" altLang="ru-RU" sz="2400" smtClean="0"/>
              <a:t>ЮНЕСКО как внегосударственная организация по категории:«отношения взаимного информирования</a:t>
            </a:r>
            <a:r>
              <a:rPr lang="ru-RU" altLang="ru-RU" sz="2800" smtClean="0"/>
              <a:t>»</a:t>
            </a:r>
          </a:p>
        </p:txBody>
      </p:sp>
      <p:graphicFrame>
        <p:nvGraphicFramePr>
          <p:cNvPr id="29700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4648200" y="2654300"/>
          <a:ext cx="3808413" cy="276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Clip" r:id="rId3" imgW="4664075" imgH="3390900" progId="MS_ClipArt_Gallery.2">
                  <p:embed/>
                </p:oleObj>
              </mc:Choice>
              <mc:Fallback>
                <p:oleObj name="Clip" r:id="rId3" imgW="4664075" imgH="33909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654300"/>
                        <a:ext cx="3808413" cy="276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506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962</Words>
  <Application>Microsoft Office PowerPoint</Application>
  <PresentationFormat>Экран (4:3)</PresentationFormat>
  <Paragraphs>107</Paragraphs>
  <Slides>30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Тема Office</vt:lpstr>
      <vt:lpstr>Clip</vt:lpstr>
      <vt:lpstr>Истоки и история развития ПР</vt:lpstr>
      <vt:lpstr>ИСТОКИ</vt:lpstr>
      <vt:lpstr>Мозаичное панно, прославляющее подвиги Александра Македонского, Помпеи</vt:lpstr>
      <vt:lpstr>Презентация PowerPoint</vt:lpstr>
      <vt:lpstr>Презентация PowerPoint</vt:lpstr>
      <vt:lpstr>Иерархия святых и предков на иконостасе</vt:lpstr>
      <vt:lpstr>Презентация PowerPoint</vt:lpstr>
      <vt:lpstr>Презентация принадлежности к религиозной организации в одежде</vt:lpstr>
      <vt:lpstr>Презентация PowerPoint</vt:lpstr>
      <vt:lpstr>Презентация PowerPoint</vt:lpstr>
      <vt:lpstr>Важнейшим стимулом развития ПР как системы стала концентрация и монополизация капитала. </vt:lpstr>
      <vt:lpstr>Презентация PowerPoint</vt:lpstr>
      <vt:lpstr>Бостонское чаепитие</vt:lpstr>
      <vt:lpstr>Презентация PowerPoint</vt:lpstr>
      <vt:lpstr>Презентация PowerPoint</vt:lpstr>
      <vt:lpstr>Эпоха Франклина Рузвельта</vt:lpstr>
      <vt:lpstr>Презентация PowerPoint</vt:lpstr>
      <vt:lpstr>Эдвард Бернайз</vt:lpstr>
      <vt:lpstr>Эдвард Бернайз</vt:lpstr>
      <vt:lpstr>Эдвард Бернайз</vt:lpstr>
      <vt:lpstr>Эдвард Бернайз</vt:lpstr>
      <vt:lpstr>«Сохраняйте хорошую фигуру. Вместо сладкого — «Лакки Страйк». </vt:lpstr>
      <vt:lpstr>Презентация PowerPoint</vt:lpstr>
      <vt:lpstr>Общество ПР  США</vt:lpstr>
      <vt:lpstr>Презентация PowerPoint</vt:lpstr>
      <vt:lpstr> ПР в Великобритании</vt:lpstr>
      <vt:lpstr>Национальные системы ПР</vt:lpstr>
      <vt:lpstr>Международная организация ПР</vt:lpstr>
      <vt:lpstr>Кодекс профессионального поведения МАПР</vt:lpstr>
      <vt:lpstr>В 1964 г. МАПР признана</vt:lpstr>
    </vt:vector>
  </TitlesOfParts>
  <Company>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Олешкевич Надежда</dc:creator>
  <cp:lastModifiedBy>Олешкевич Надежда</cp:lastModifiedBy>
  <cp:revision>9</cp:revision>
  <dcterms:created xsi:type="dcterms:W3CDTF">2013-11-08T06:40:41Z</dcterms:created>
  <dcterms:modified xsi:type="dcterms:W3CDTF">2015-09-22T23:31:34Z</dcterms:modified>
</cp:coreProperties>
</file>