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9"/>
  </p:notesMasterIdLst>
  <p:sldIdLst>
    <p:sldId id="256" r:id="rId2"/>
    <p:sldId id="276" r:id="rId3"/>
    <p:sldId id="278" r:id="rId4"/>
    <p:sldId id="277" r:id="rId5"/>
    <p:sldId id="316" r:id="rId6"/>
    <p:sldId id="317" r:id="rId7"/>
    <p:sldId id="258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275" r:id="rId58"/>
  </p:sldIdLst>
  <p:sldSz cx="9144000" cy="6858000" type="screen4x3"/>
  <p:notesSz cx="6858000" cy="9144000"/>
  <p:custDataLst>
    <p:tags r:id="rId60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21.05.2018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42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939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БЮДЖЕТНАЯ СИСТЕМА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4191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+mn-lt"/>
              </a:rPr>
              <a:t>Цели изучения курса: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3200" dirty="0" smtClean="0">
                <a:solidFill>
                  <a:schemeClr val="tx1"/>
                </a:solidFill>
              </a:rPr>
              <a:t>формирование у студентов компетенции в области основных процедур планирования, утверждения, исполнения и контроля за исполнением бюджета по доходам, расходам и источникам финансирования дефицита бюджета, а так же роли органов государственной власти в процессе исполнения бюджета</a:t>
            </a:r>
            <a:endParaRPr lang="ru-RU" sz="3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4200" b="1" i="1" dirty="0" smtClean="0">
                <a:latin typeface="Times New Roman" pitchFamily="18" charset="0"/>
                <a:cs typeface="Times New Roman" pitchFamily="18" charset="0"/>
              </a:rPr>
              <a:t>Задачи курса: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3100" dirty="0" smtClean="0"/>
              <a:t>формирование комплексных знаний в области теоретических основ функционирования бюджетной системы РФ, привитие практических навыков по работе с показателями бюджетной статистики, а также умения применять полученные навыки в решении практических задач;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100" dirty="0" smtClean="0"/>
              <a:t> привитие студентам умений квалифицированно использовать нормативно-правовые источники информации и возможности сети Интернет для решения практических и ситуационных задач в области управления бюджетным процессом, межбюджетными трансфертами, доходами и расходами бюджетов разных уровней</a:t>
            </a:r>
            <a:endParaRPr lang="ru-RU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рекомендуемой литературы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715000"/>
          </a:xfrm>
        </p:spPr>
        <p:txBody>
          <a:bodyPr>
            <a:noAutofit/>
          </a:bodyPr>
          <a:lstStyle/>
          <a:p>
            <a:pPr marL="0" indent="180000">
              <a:spcBef>
                <a:spcPts val="600"/>
              </a:spcBef>
              <a:buClrTx/>
              <a:buAutoNum type="arabicPeriod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Афанасьев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П. Бюджет и бюджетная система в 2 т. Том 1 : учебник для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магистратуры / М. П. Афанасьев, А. А.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Беленчук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 В.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Кривогов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4-е изд.,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: Издательство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.- 363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80000">
              <a:spcBef>
                <a:spcPts val="600"/>
              </a:spcBef>
              <a:buClrTx/>
              <a:buAutoNum type="arabicPeriod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Афанасьев, М. П. Бюджет и бюджетная система в 2 т. Том 2 : учебник для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магистратуры / М. П. Афанасьев, А. А.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Беленчук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 В.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Кривогов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4-е изд.,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: Издательство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418 с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80000">
              <a:spcBef>
                <a:spcPts val="600"/>
              </a:spcBef>
              <a:buClrTx/>
              <a:buAutoNum type="arabicPeriod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система Российской Федерации : учеб. пособие / А.С. Нечаев, Д.А. Антипин, О.В. Антипина.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 : ИНФРА-М, 2018.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266 с. 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80000">
              <a:spcBef>
                <a:spcPts val="600"/>
              </a:spcBef>
              <a:buClrTx/>
              <a:buAutoNum type="arabicPeriod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система Российской Федерации: учеб. пособие / Ф.И.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Ниналалова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2-е изд.,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М.: Вузовский учебник: ИНФРА-М, 2017.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296 с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80000">
              <a:spcBef>
                <a:spcPts val="600"/>
              </a:spcBef>
              <a:buClrTx/>
              <a:buAutoNum type="arabicPeriod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Курченко, Л.Ф. Бюджетная система Российской Федерации: субфедеральный и местный уровни : учебное пособие / Л.Ф. Курченко. - Москва : Дашков и Ко, 2016. - 252 с. 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80000">
              <a:spcBef>
                <a:spcPts val="600"/>
              </a:spcBef>
              <a:buClrTx/>
              <a:buAutoNum type="arabicPeriod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система России / Поляк Г.Б., - 2-е изд. - М.:ЮНИТИ-ДАНА, 2015. - 703 с.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915400" cy="6629400"/>
          </a:xfrm>
        </p:spPr>
        <p:txBody>
          <a:bodyPr>
            <a:normAutofit fontScale="85000" lnSpcReduction="10000"/>
          </a:bodyPr>
          <a:lstStyle/>
          <a:p>
            <a:pPr marL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Дополнительная литература</a:t>
            </a:r>
          </a:p>
          <a:p>
            <a:pPr marL="0" indent="-180000">
              <a:lnSpc>
                <a:spcPct val="120000"/>
              </a:lnSpc>
              <a:buClrTx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обращение, финансы, кредит и налоговая система: Учебное пособие / Купцов М.М., - 2-е изд. - М.:ИЦ РИОР, 2018. - 121 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180000">
              <a:lnSpc>
                <a:spcPct val="120000"/>
              </a:lnSpc>
              <a:buClrTx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и муниципальные финансы : учебник / И.Н.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Мысляева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4-е изд.,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доп.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 : ИНФРА-М, 2018.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444 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180000">
              <a:lnSpc>
                <a:spcPct val="120000"/>
              </a:lnSpc>
              <a:buClrTx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право России : учебник для прикладного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М. 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Сенцова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[и др.] ; отв. ред. М. 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Сенцова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5-е изд.,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: Издательство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388 с.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180000">
              <a:lnSpc>
                <a:spcPct val="120000"/>
              </a:lnSpc>
              <a:buClrTx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право. Практикум : учебное пособие для прикладного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Е.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Ашмарина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[и др.] ; под ред. Е.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Ашмариной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 В. Тереховой.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: Издательство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280 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180000">
              <a:lnSpc>
                <a:spcPct val="120000"/>
              </a:lnSpc>
              <a:buClrTx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Алехин, Б. И. Государственные финансы : учебник для академического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Б. И. Алехин.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: Издательство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184 с.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Интернет-ресурсы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www.government.ru – официальный сайт Правительства РФ.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www.minfin.ru – официальный сайт Министерства финансов РФ.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www.roskazna.ru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официальный сайт Федерального казначейства.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www.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cbr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официальный сайт Банка России.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www.znanium.com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электронно-библиотечная система «ИНФРА-М».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www.ojkum.rг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Научно-теоретический журнал ОЙКУМЕНА регионоведческие исследования.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www. uisrussia.msu.ru – Университетская информационная система Россия.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и бюджетная система России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Сущность и функции бюджета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Понятия бюджетного устройства и бюджетной системы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Структура бюджетной системы РФ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Принципы бюджетной системы РФ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Роль бюджета в социально-экономических процессах </a:t>
            </a:r>
          </a:p>
          <a:p>
            <a:pPr marL="0">
              <a:buNone/>
            </a:pPr>
            <a:r>
              <a:rPr lang="ru-RU" sz="3200" dirty="0" smtClean="0"/>
              <a:t>     Возникновение бюджета связано с зарождением и формированием государства, использующего его в качестве основного инструмента обеспечения как непосредственно своей деятельности, так и важнейшего элемента проведения социально- экономической политики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953000"/>
          </a:xfrm>
        </p:spPr>
        <p:txBody>
          <a:bodyPr/>
          <a:lstStyle/>
          <a:p>
            <a:pPr marL="0">
              <a:buNone/>
            </a:pPr>
            <a:r>
              <a:rPr lang="ru-RU" sz="3200" b="1" i="1" dirty="0" smtClean="0"/>
              <a:t>     </a:t>
            </a:r>
            <a:r>
              <a:rPr lang="ru-RU" sz="3600" dirty="0" smtClean="0"/>
              <a:t>В Бюджетном Кодексе РФ </a:t>
            </a:r>
            <a:r>
              <a:rPr lang="ru-RU" sz="3600" b="1" i="1" dirty="0" smtClean="0"/>
              <a:t>бюджет</a:t>
            </a:r>
            <a:r>
              <a:rPr lang="ru-RU" sz="3600" dirty="0" smtClean="0"/>
              <a:t> определен как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sz="2800" dirty="0" smtClean="0"/>
              <a:t>     </a:t>
            </a:r>
            <a:r>
              <a:rPr lang="ru-RU" sz="2800" i="1" dirty="0" smtClean="0"/>
              <a:t>По экономической сущности </a:t>
            </a:r>
            <a:r>
              <a:rPr lang="ru-RU" sz="2800" u="sng" dirty="0" smtClean="0"/>
              <a:t>государственный бюджет</a:t>
            </a:r>
            <a:r>
              <a:rPr lang="ru-RU" sz="2800" dirty="0" smtClean="0"/>
              <a:t> - это денежные отношения, возникающие у государства с юридическими и физическими лицами по поводу распределения национального дохода в связи с образованием и использованием бюджетного фонда, предназначенного для финансирования экономики, социально-культурных мероприятий, нужд обороны и государственного управления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038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Сущность бюджета, как и любой другой экономической категории, проявляется в двух функциях - </a:t>
            </a:r>
            <a:r>
              <a:rPr lang="ru-RU" sz="3200" b="1" i="1" dirty="0" smtClean="0"/>
              <a:t>распределительной и контрольной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b="1" i="1" dirty="0" smtClean="0"/>
              <a:t>     </a:t>
            </a:r>
            <a:r>
              <a:rPr lang="ru-RU" sz="3300" dirty="0" smtClean="0"/>
              <a:t>Благодаря </a:t>
            </a:r>
            <a:r>
              <a:rPr lang="ru-RU" sz="3300" b="1" dirty="0" smtClean="0"/>
              <a:t>распределительной функции </a:t>
            </a:r>
            <a:r>
              <a:rPr lang="ru-RU" sz="3300" dirty="0" smtClean="0"/>
              <a:t>происходит концентрация денежных средств в руках государства и их использование с целью удовлетворения общегосударственных потребностей. Это происходит путем перераспределения финансовых ресурсов между разными подразделениями общественного производства (отраслями, территориями и т.д.), уровнями государственного управления, слоями общества. Границы действия распределительной функции очень широки, т.к. в бюджетные отношения вступают почти все участники воспроизводственного процесса</a:t>
            </a:r>
            <a:endParaRPr lang="ru-RU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2400" dirty="0" smtClean="0"/>
              <a:t>    </a:t>
            </a:r>
            <a:r>
              <a:rPr lang="ru-RU" sz="3200" dirty="0" smtClean="0"/>
              <a:t>Вторая функция - </a:t>
            </a:r>
            <a:r>
              <a:rPr lang="ru-RU" sz="3200" b="1" dirty="0" smtClean="0"/>
              <a:t>контрольная</a:t>
            </a:r>
            <a:r>
              <a:rPr lang="ru-RU" sz="3200" dirty="0" smtClean="0"/>
              <a:t> - позволяет узнать, как фактически складываются пропорции в распределении бюджетных средств, эффективно ли они используются. Она сигнализирует об отклонениях в движении бюджетных средств, отображает экономические процессы, происходящие в структурных звеньях экономики и благодаря ей можно прогнозировать социально- экономические последствия бюджетной политики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Для осуществления функций бюджета государство вырабатывает </a:t>
            </a:r>
            <a:r>
              <a:rPr lang="ru-RU" sz="3200" b="1" i="1" dirty="0" smtClean="0"/>
              <a:t>бюджетный механизм</a:t>
            </a:r>
            <a:r>
              <a:rPr lang="ru-RU" sz="3200" dirty="0" smtClean="0"/>
              <a:t>, представляющий собой совокупность форм организации бюджетных отношений, методов мобилизации и использования средств общегосударственного фонда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334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i="1" dirty="0" smtClean="0"/>
              <a:t>Бюджетный механизм включает в себя: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бюджетную систему страны;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административные органы;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правовые основания в виде законов и постановлений высших органов управления страны;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• систему документации и отчетности и прочие реквизиты, необходимые для конкретной деятельности по исполнению доходной и расходной частей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Использование бюджетного механизма </a:t>
            </a:r>
            <a:r>
              <a:rPr lang="ru-RU" sz="3200" dirty="0" smtClean="0"/>
              <a:t>для регулирования экономики осуществляется посредством маневрирования поступающими в распоряжение государства денежными средствами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dirty="0" smtClean="0"/>
              <a:t>В зависимости от экономического содержания разных групп бюджетных отношений в структуре бюджетного механизма выделяют </a:t>
            </a:r>
            <a:r>
              <a:rPr lang="ru-RU" sz="3200" b="1" i="1" dirty="0" smtClean="0"/>
              <a:t>три звена</a:t>
            </a:r>
            <a:r>
              <a:rPr lang="ru-RU" sz="3200" dirty="0" smtClean="0"/>
              <a:t>: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мобилизации денежных средств в бюджетную систему страны;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расходования бюджетных средств;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• механизм межбюджетного распределения и перераспределения финансовых ресурсов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В зависимости от особенностей управления бюджетными отношениями в бюджетном механизме выделяют следующие блоки: </a:t>
            </a:r>
          </a:p>
          <a:p>
            <a:pPr marL="0">
              <a:buNone/>
            </a:pPr>
            <a:r>
              <a:rPr lang="ru-RU" sz="3200" dirty="0" smtClean="0"/>
              <a:t>• бюджетное планирование; </a:t>
            </a:r>
          </a:p>
          <a:p>
            <a:pPr marL="0">
              <a:buNone/>
            </a:pPr>
            <a:r>
              <a:rPr lang="ru-RU" sz="3200" dirty="0" smtClean="0"/>
              <a:t>• бюджетное прогнозирование; </a:t>
            </a:r>
          </a:p>
          <a:p>
            <a:pPr marL="0">
              <a:buNone/>
            </a:pPr>
            <a:r>
              <a:rPr lang="ru-RU" sz="3200" dirty="0" smtClean="0"/>
              <a:t>• бюджетный контроль и т.д.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Бюджетное планирование </a:t>
            </a:r>
            <a:r>
              <a:rPr lang="ru-RU" sz="3200" dirty="0" smtClean="0"/>
              <a:t>- составляющая финансового планирования, позволяющая определить объем, источники и целевое использование бюджетных ресурсов на каждом из уровней управления: федеральном, региональном, муниципальном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400" dirty="0" smtClean="0"/>
              <a:t>     </a:t>
            </a:r>
            <a:r>
              <a:rPr lang="ru-RU" sz="3200" b="1" i="1" dirty="0" smtClean="0"/>
              <a:t>Бюджетное прогнозирование </a:t>
            </a:r>
            <a:r>
              <a:rPr lang="ru-RU" sz="3200" dirty="0" smtClean="0"/>
              <a:t>- это обоснованное, опирающееся на реальные расчеты предположение о направлениях развития бюджета, его возможных доходах и расходах, база бюджетного планирования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Бюджетный контроль </a:t>
            </a:r>
            <a:r>
              <a:rPr lang="ru-RU" sz="3200" dirty="0" smtClean="0"/>
              <a:t>- составная часть государственного финансового контроля, посредством которого обеспечивается проверка правильности формирования и использования бюджетных средств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На бюджетный механизм оказывает влияние бюджетное устройство страны.   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Функционирование государственного бюджета происходит посредством особых экономических форм, отражающих отдельные этапы перераспределения стоимости, - доходов и расходов бюджета. Эти экономические категории различны по своим функциональным характеристикам и будут рассмотрены далее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b="1" i="1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 играет важную экономическую, социальную и политическую роль в воспроизводственном процессе, является инструментом воздействия на развитие экономики и социальной сферы, выступая ускорителем, а иногда тормозом социально-экономического развития общества. Он представляет собой основной финансовый план страны, утверждаемым Федеральным Собранием РФ как закон. Через него мобилизуются средства предприятий различных форм собственности и часть доходов населения. Они направляются на финансирование экономики, социально-культурных мероприятий, укрепление обороноспособности страны, содержание органов государственного управления, создание государственных материальных и финансовых резервов, финансовую поддержку бюджетов субъектов федерации, погашение и обслуживание государственного долга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 и функции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ru-RU" dirty="0" smtClean="0"/>
              <a:t>     В современных условиях наибольшим приоритетом пользуются агропромышленный, топливно-энергетический, военно-промышленный комплекс и транспорт. В расходах на национальную экономику более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60% </a:t>
            </a:r>
            <a:r>
              <a:rPr lang="ru-RU" dirty="0" smtClean="0"/>
              <a:t>составляют дотации приоритетным отраслям экономики. </a:t>
            </a:r>
          </a:p>
          <a:p>
            <a:pPr marL="0">
              <a:buNone/>
            </a:pPr>
            <a:r>
              <a:rPr lang="ru-RU" dirty="0" smtClean="0"/>
              <a:t>     Большое значение имеет социальная направленность бюджетных расходов. Приоритетом социальной политики РФ является государственная поддержка наименее защищенных слоев населения (пенсионеров, инвалидов, малообеспеченных семей), а также стабилизация финансирования учреждений здравоохранения, образования и культуры. </a:t>
            </a:r>
          </a:p>
          <a:p>
            <a:pPr marL="0">
              <a:buNone/>
            </a:pPr>
            <a:r>
              <a:rPr lang="ru-RU" dirty="0" smtClean="0"/>
              <a:t>     Государственный бюджет влияет на размеры частных накоплений, определение структуры доходов предприятий и реальные доходы населения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3340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 </a:t>
            </a:r>
            <a:r>
              <a:rPr lang="ru-RU" sz="3200" b="1" i="1" dirty="0" smtClean="0"/>
              <a:t>Бюджетное устройство </a:t>
            </a:r>
            <a:r>
              <a:rPr lang="ru-RU" sz="3200" dirty="0" smtClean="0"/>
              <a:t>определяет организацию государственного бюджета и бюджетной системы страны, взаимоотношения между её отдельными звеньями, правовые основы функционирования бюджетов, входящих в бюджетную систему, состав и структуру бюджетов, процедурные стороны формирования и использования бюджетных средств и др. Бюджетное устройство базируется на государственном устройстве страны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b="1" i="1" dirty="0" smtClean="0"/>
              <a:t>     </a:t>
            </a:r>
            <a:r>
              <a:rPr lang="ru-RU" sz="3200" dirty="0" smtClean="0"/>
              <a:t>К сожалению, БК РФ не дает определения бюджетного устройства, что свидетельствует о недопонимании взаимосвязи бюджетных категорий и их недооценке. </a:t>
            </a:r>
          </a:p>
          <a:p>
            <a:pPr marL="0">
              <a:buNone/>
            </a:pPr>
            <a:r>
              <a:rPr lang="ru-RU" sz="3200" dirty="0" smtClean="0"/>
              <a:t>     В ранее действовавшем федеральном законе «Об основах бюджетного устройства и бюджетного процесса в РФ» понятие бюджетного устройства трактовалось как: </a:t>
            </a:r>
            <a:r>
              <a:rPr lang="ru-RU" sz="3200" b="1" i="1" dirty="0" smtClean="0"/>
              <a:t>«организация бюджетной системы и принципы ее построения»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029200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ru-RU" i="1" dirty="0" smtClean="0"/>
              <a:t>     </a:t>
            </a:r>
            <a:r>
              <a:rPr lang="ru-RU" sz="3200" dirty="0" smtClean="0"/>
              <a:t>Основы бюджетного устройства определяются формой государственного и административного устройства страны, действующими в ней основными законодательными актами, ролью бюджета в общественном воспроизводстве и социальных процессах. По степени распределения власти между центром и административно-территориальными образованиями все государства подразделяются на унитарные, федеративные и конфедеративные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700" dirty="0" smtClean="0"/>
              <a:t>     </a:t>
            </a:r>
            <a:r>
              <a:rPr lang="ru-RU" sz="2700" b="1" i="1" dirty="0" smtClean="0"/>
              <a:t>Унитарное (единое) государство </a:t>
            </a:r>
            <a:r>
              <a:rPr lang="ru-RU" sz="2700" dirty="0" smtClean="0"/>
              <a:t>- это форма государственного устройства, при которой административно-территориальные образования не имеют собственной государственности или автономии. В стране действуют единая конституция, общие для всех систем права и единые органы власти, централизованное управление экономическими, социальными и политическими процессами в государстве. Бюджетная система унитарного государства состоит из двух звеньев - государственного и местных бюджетов (например: Азербайджан, Великобритания, Венгрия, Греция, Израиль, Казахстан, Нидерланды, Северная и Южная Корея, Сингапур, Финляндия, Швеция и др.)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800" b="1" i="1" dirty="0" smtClean="0"/>
              <a:t>     Федеративное (объединенное) государство</a:t>
            </a:r>
            <a:r>
              <a:rPr lang="ru-RU" sz="2800" dirty="0" smtClean="0"/>
              <a:t> - это форма государственного устройства, при которой государственные образования или административно - территориальные образования, входящие в государство, имеют собственную государственность и обладают определенной политической самостоятельностью в пределах, распределенных между ними и центром компетенций. Бюджетная система федеративных государств трехзвенная и состоит из федеративного (федерального) бюджета, бюджетов членов (субъектов) федерации и местных бюджетов (например: США, Австралия, Австрия, ФРГ, Аргентина, Бразилия, Канада, Индия, Швейцария, ОАЭ, РФ, Бельгия и др.)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i="1" dirty="0" smtClean="0"/>
              <a:t>     </a:t>
            </a:r>
            <a:r>
              <a:rPr lang="ru-RU" sz="3000" b="1" i="1" dirty="0" smtClean="0"/>
              <a:t>Конфедеративное (союзное) государство</a:t>
            </a:r>
            <a:r>
              <a:rPr lang="ru-RU" sz="3000" dirty="0" smtClean="0"/>
              <a:t> - это постоянный союз суверенных государств, созданный для достижения политических или военных целей. Бюджет такого государства формируется из взносов входящих в конфедерацию государств. У государств - членов конфедерации - действуют свои бюджетные и налоговые системы (например: Федерация Боснии и Герцеговины, Европейский Союз (хотя законодательно не закреплено), Союз России и Белоруссии)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/>
              <a:t>За более чем тысячелетнюю историю России ее бюджетное устройство и бюджетная система прошли путь от княжеской казны и системы унитарного государства до системы, основанной на федеративном государственном устройстве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buNone/>
            </a:pPr>
            <a:r>
              <a:rPr lang="ru-RU" dirty="0" smtClean="0"/>
              <a:t>     </a:t>
            </a:r>
            <a:r>
              <a:rPr lang="ru-RU" sz="3600" dirty="0" smtClean="0"/>
              <a:t>Составляющей частью бюджетного устройства России является </a:t>
            </a:r>
            <a:r>
              <a:rPr lang="ru-RU" sz="3600" b="1" i="1" dirty="0" smtClean="0"/>
              <a:t>бюджетная система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181600"/>
          </a:xfrm>
        </p:spPr>
        <p:txBody>
          <a:bodyPr>
            <a:noAutofit/>
          </a:bodyPr>
          <a:lstStyle/>
          <a:p>
            <a:pPr marL="0" lvl="0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/>
              <a:t>Бюджетный кодекс РФ (далее БК РФ) даёт следующее определение </a:t>
            </a:r>
            <a:r>
              <a:rPr lang="ru-RU" sz="3200" b="1" i="1" dirty="0" smtClean="0"/>
              <a:t>бюджетной системы</a:t>
            </a:r>
            <a:r>
              <a:rPr lang="ru-RU" sz="3200" dirty="0" smtClean="0"/>
              <a:t>: «Основанная на экономических отношениях и государственном устройстве РФ, регулируемая законодательством РФ совокупность федерального бюджета, бюджетов субъектов РФ, местных бюджетов и бюджетов государственных внебюджетных фондов»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Понятия бюджетного устройства и бюджетной системы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 lvl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/>
              <a:t>Бюджетная сист</a:t>
            </a:r>
            <a:r>
              <a:rPr lang="ru-RU" sz="2800" dirty="0" smtClean="0"/>
              <a:t>ема - главное звено финансовой системы государства. Бюджетная система РФ нуждается в дальнейшем совершенствовании. Например, в ней не урегулированы проблемы межбюджетных отношений. Для построения бюджетной системы РФ по типу бюджетных систем демократических государств огромное значение имеет соблюдение принципов организации бюджетной системы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925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Бюджетная система РФ состоит из бюджетов трех уровней: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первый уровень - федеральный бюджет РФ и бюджеты государственных внебюджетных фондов;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второй уровень - бюджеты субъектов РФ (по Конституции РФ в бюджетную систему входят - 85 бюджетов, из них: 22 республиканских бюджета, 9 краевых и 46 областных бюджетов, 4 окружных бюджета автономных округов, бюджет автономной Еврейской области, городские бюджеты Москвы, Санкт-Петербурга и Севастополя) и бюджеты территориальных государственных внебюджетных фондов; </a:t>
            </a:r>
          </a:p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третий уровень - местные бюджеты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Свод бюджетов всех уровней составляет </a:t>
            </a:r>
            <a:r>
              <a:rPr lang="ru-RU" sz="3000" b="1" dirty="0" smtClean="0"/>
              <a:t>консолидированный бюджет РФ</a:t>
            </a:r>
            <a:r>
              <a:rPr lang="ru-RU" sz="3000" dirty="0" smtClean="0"/>
              <a:t>. 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</a:t>
            </a:r>
            <a:r>
              <a:rPr lang="ru-RU" sz="3000" b="1" i="1" dirty="0" smtClean="0"/>
              <a:t>Консолидированный бюджет субъекта РФ </a:t>
            </a:r>
            <a:r>
              <a:rPr lang="ru-RU" sz="3000" dirty="0" smtClean="0"/>
              <a:t>составляют бюджет самого субъекта РФ и свод бюджетов, находящихся на его территории муниципальных образований. 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3000" dirty="0" smtClean="0"/>
              <a:t>     </a:t>
            </a:r>
            <a:r>
              <a:rPr lang="ru-RU" sz="3000" b="1" i="1" dirty="0" smtClean="0"/>
              <a:t>Консолидированный бюджет РФ </a:t>
            </a:r>
            <a:r>
              <a:rPr lang="ru-RU" sz="3000" dirty="0" smtClean="0"/>
              <a:t>- включает федеральный бюджет и консолидированные бюджеты субъектов РФ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2800" dirty="0" smtClean="0"/>
              <a:t>Консолидированный бюджет позволяет получить полное представление обо всех доходах и расходах региона или Федерации в целом, он не утверждается, т.е. не имеет правовой нагрузки и служит для аналитических и статистических целей.</a:t>
            </a:r>
          </a:p>
          <a:p>
            <a:pPr marL="0">
              <a:spcAft>
                <a:spcPts val="1200"/>
              </a:spcAft>
              <a:buNone/>
            </a:pPr>
            <a:r>
              <a:rPr lang="ru-RU" sz="2800" dirty="0" smtClean="0"/>
              <a:t>     Он используется в бюджетном планировании и прогнозировании и разрабатывается одновременно с проектом бюджета соответствующего уровня. Его количественные характеристики служат для подтверждения реальности и обоснованности показателей бюджетов всех уровней бюджетной системы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2800" dirty="0" smtClean="0"/>
              <a:t>Свод бюджетов - расчетный документ, отражающий соединение всех показателей, характеризующих объединяемые бюджеты.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sz="2800" dirty="0" smtClean="0"/>
              <a:t>     Чтобы не допустить ошибок в процессе консолидации, соблюдают определенные правила суммирования основных показателей бюджета - доходов, расходов, дефицита. При определении итоговых показателей запрещается: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 сальдировать дефициты одних бюджетов с </a:t>
            </a:r>
            <a:r>
              <a:rPr lang="ru-RU" sz="2800" dirty="0" err="1" smtClean="0"/>
              <a:t>профицитами</a:t>
            </a:r>
            <a:r>
              <a:rPr lang="ru-RU" sz="2800" dirty="0" smtClean="0"/>
              <a:t> других;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 недопустим двойной счет трансфертов, поскольку они проходят в составе доходов одних бюджетов и одновременно как расход в составе вышестоящего бюджета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Структура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dirty="0" smtClean="0"/>
              <a:t>В международной практике используются понятия </a:t>
            </a:r>
            <a:r>
              <a:rPr lang="ru-RU" sz="3200" i="1" dirty="0" smtClean="0"/>
              <a:t>«консолидированный расширенный бюджет»</a:t>
            </a:r>
            <a:r>
              <a:rPr lang="ru-RU" sz="3200" dirty="0" smtClean="0"/>
              <a:t>, включающий свод бюджетов всех уровней и бюджеты внебюджетных фондов, и </a:t>
            </a:r>
            <a:r>
              <a:rPr lang="ru-RU" sz="3200" i="1" dirty="0" smtClean="0"/>
              <a:t>«расширенный бюджет правительства»</a:t>
            </a:r>
            <a:r>
              <a:rPr lang="ru-RU" sz="3200" dirty="0" smtClean="0"/>
              <a:t>, включающий федеральный бюджет и бюджеты внебюджетных фондов. Он используется для анализа влияния проводимой правительством федеральной политики, для оценки деятельности федеральных органов власти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fontScale="62500" lnSpcReduction="2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Бюджетная система функционирует на основе принципов, изложенных в БК РФ (гл. 5). 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Бюджетная система РФ основана на принципах: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единства бюджетной системы РФ;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разграничения доходов, расходов и источников финансирования дефицитов бюджетов между бюджетами бюджетной системы РФ;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самостоятельности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равенства бюджетных прав субъектов РФ, муниципальных образований;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полноты отражения доходов, расходов и источников финансирования дефицитов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сбалансированности бюджета;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результативности и эффективности использования бюджетных средств;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общего (совокупного) покрытия расходов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прозрачности (открытости);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достоверности бюджета;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адресности и целевого характера бюджетных средств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подведомственности расходов бюджетов; </a:t>
            </a:r>
          </a:p>
          <a:p>
            <a:pPr marL="0" indent="-252000">
              <a:spcBef>
                <a:spcPts val="0"/>
              </a:spcBef>
              <a:spcAft>
                <a:spcPts val="600"/>
              </a:spcAft>
              <a:buClrTx/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единства кассы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Принцип </a:t>
            </a:r>
            <a:r>
              <a:rPr lang="ru-RU" b="1" i="1" dirty="0" smtClean="0"/>
              <a:t>единства бюджетной системы </a:t>
            </a:r>
            <a:r>
              <a:rPr lang="ru-RU" dirty="0" smtClean="0"/>
              <a:t>означает единство бюджетного законодательства РФ, принципов организации и функционирования бюджетной системы, форм бюджет ной документации и бюджетной отчетности, бюджетной классификации бюджетной системы, санкций за нарушение бюджетного законодательства, единый порядок установления и исполнения расходных обязательств, формирования доходов и осуществления расходов бюджетов бюджетной системы, ведения бюджетного учета и составления бюджетной отчетности бюджетов бюджетной системы РФ и бюджетных учреждений, единство порядка исполнения судебных актов по обращению взыскания на средства бюджетов бюджетной системы РФ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943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разграничения доходов, расходов и источников финансирования дефицитов бюджетов между бюджетами бюджетной системы РФ</a:t>
            </a:r>
            <a:r>
              <a:rPr lang="ru-RU" dirty="0" smtClean="0"/>
              <a:t> означает закрепление в соответствии с законодательством доходов, расходов и источников финансирования дефицитов бюджетов за бюджетами бюджетной системы РФ, а также определение полномочий органов государственной власти (органов местного самоуправления) и органов управления государственными внебюджетными фондами по формированию доходов бюджетов, источников финансирования дефицитов бюджетов и установлению и исполнению расходных обязательств публично-правовых образований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b="1" i="1" dirty="0" smtClean="0"/>
              <a:t>Принцип самостоятельности бюджетов означает: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право и обязанность органов государственной власти и органов местного самоуправления самостоятельно обеспечивать сбалансированность соответствующих бюджетов и эффективность использования бюджетных средств, осуществлять бюджетный процесс, предоставлять средства из бюджета на исполнение расходных обязательств в форме межбюджетных трансфертов;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право органов государственной власти и органов местного самоуправления устанавливать в соответствии с законодательством РФ о налогах и сборах налоги и сборы, доходы от которых подлежат зачислению в соответствующие бюджеты бюджетной системы РФ; определять формы и направления расходования средств бюджетов;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3100" dirty="0" smtClean="0"/>
              <a:t>недопустимость установления расходных обязательств, подлежащих исполнению за счет доходов и источников финансирования дефицитов других бюджетов бюджетной системы РФ, а также расходных обязательств, подлежащих исполнению одновременно за счет средств двух и более бюджетов бюджетной системы РФ;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100" dirty="0" smtClean="0"/>
              <a:t> недопустимость введения в действие в течение текущего финансового года органами государственной власти и органами местного самоуправления изменений бюджетного законодательства РФ, приводящих к увеличению расходов и (или) снижению доходов других бюджетов бюджетной системы РФ без внесения изменений в законы (решения) о соответствующих бюджетах; изъятия дополнительных доходов, экономии по расходам бюджетов, полученных в результате эффективного исполнения бюджетов</a:t>
            </a:r>
            <a:endParaRPr lang="ru-RU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/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равенства бюджетных прав субъектов РФ, муниципальных образований</a:t>
            </a:r>
            <a:r>
              <a:rPr lang="ru-RU" dirty="0" smtClean="0"/>
              <a:t> означает определение бюджетных полномочий органов государственной власти субъектов РФ и органов местного самоуправления, установление и исполнение расходных обязательств, формирование налоговых и неналоговых доходов бюджетов субъектов РФ и местных бюджетов, определение объема, форм и порядка предоставления межбюджетных трансфертов в соответствии с едиными принципами и требованиями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полноты отражения доходов, расходов и источников финансирования дефицитов бюджетов </a:t>
            </a:r>
            <a:r>
              <a:rPr lang="ru-RU" sz="3200" dirty="0" smtClean="0"/>
              <a:t>означает, что все доходы, расходы и источники финансирования дефицитов бюджетов в обязательном порядке и в полном объеме отражаются в соответствующих бюджетах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сбалансированности бюджета </a:t>
            </a:r>
            <a:r>
              <a:rPr lang="ru-RU" sz="3200" dirty="0" smtClean="0"/>
              <a:t>означает, что объем предусмотренных бюджетом расходов должен соответствовать суммарному объему доходов бюджета и поступлений из источников финансирования его дефицита, уменьшенных на суммы выплат из бюджета, связанных с источниками финансирования дефицита бюджета и изменением остатков на счетах по учету средств бюджетов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b="1" i="1" dirty="0" smtClean="0"/>
              <a:t>     Принцип результативности и эффективности использования бюджетных средств</a:t>
            </a:r>
            <a:r>
              <a:rPr lang="ru-RU" sz="2800" dirty="0" smtClean="0"/>
              <a:t> означает, что при составлении и исполнении бюджетов участники бюджетного процесса в рамках установленных им бюджетных полномочий должны исходить из необходимости достижения заданных результатов с использованием наименьшего объема средств или достижения наилучшего результата с использованием определенного бюджетом объема средств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915400" cy="58674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2800" b="1" i="1" dirty="0" smtClean="0"/>
              <a:t>     Принцип общего (совокупного) покрытия расходов бюджетов </a:t>
            </a:r>
            <a:r>
              <a:rPr lang="ru-RU" sz="2800" dirty="0" smtClean="0"/>
              <a:t>означает, что расходы бюджета не могут быть увязаны с определенными доходами бюджета и источниками финансирования дефицита бюджета, кроме: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и субсидий, полученных из других бюджетов бюджетной системы РФ;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средств целевых иностранных кредитов (заимствований);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добровольных взносов, пожертвований, средств самообложения граждан;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расходов бюджета, осуществляемых в соответствии с международными договорами (соглашениями) с участием РФ; 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расходов бюджета, осуществляемых за пределами территории РФ;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отдельных видов неналоговых доходов, предлагаемых к введению (отражению в бюджете) начиная с очередного финансового года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Принцип прозрачности (открытости) </a:t>
            </a:r>
            <a:r>
              <a:rPr lang="ru-RU" dirty="0" smtClean="0"/>
              <a:t>означает: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обязательное опубликование в средствах массовой информации утвержденных бюджетов и отчетов об их исполнении, полноту представления информации о ходе исполнения бюджетов, а также доступность иных сведений о бюджетах;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обязательную открытость для общества и средств массовой информации проектов бюджетов, внесенных в законодательные (представительные) органы государственной власти (представительные органы муниципальных образований), процедур рассмотрения и принятия решений по проектам бюджетов; 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стабильность и (или) преемственность бюджетной классификации РФ, а также обеспечение сопоставимости показателей бюджета отчетного, текущего и очередного финансового года (очередного финансового года и планового периода). </a:t>
            </a:r>
          </a:p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Секретные статьи могут утверждаться только в составе федерального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i="1" dirty="0" smtClean="0"/>
              <a:t>Принцип достоверности бюджета </a:t>
            </a:r>
            <a:r>
              <a:rPr lang="ru-RU" sz="3200" dirty="0" smtClean="0"/>
              <a:t>означает надежность показателей прогноза социально-экономического развития соответствующей территории и реалистичность расчета доходов и расходов бюджета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адресности и целевого характера бюджетных средств</a:t>
            </a:r>
            <a:r>
              <a:rPr lang="ru-RU" sz="3200" dirty="0" smtClean="0"/>
              <a:t> означает, что бюджетные ассигнования и лимиты бюджетных обязательств доводятся до конкретных получателей бюджетных средств с указанием цели их использования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подведомственности расходов бюджетов </a:t>
            </a:r>
            <a:r>
              <a:rPr lang="ru-RU" sz="3200" dirty="0" smtClean="0"/>
              <a:t>означает, что получатели бюджетных средств вправе получать бюджетные ассигнования и лимиты бюджетных обязательств только от главного распорядителя (распорядителя) бюджетных средств, в ведении которого они находятся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dirty="0" smtClean="0"/>
              <a:t>     </a:t>
            </a:r>
            <a:r>
              <a:rPr lang="ru-RU" sz="3200" b="1" i="1" dirty="0" smtClean="0"/>
              <a:t>Принцип единства кассы </a:t>
            </a:r>
            <a:r>
              <a:rPr lang="ru-RU" sz="3200" dirty="0" smtClean="0"/>
              <a:t>означает зачисление всех кассовых поступлений и осуществление всех кассовых выплат с единого счета бюджета, за исключением операций по исполнению бюджетов, осуществляемых за пределами территории соответственно РФ, субъекта РФ, муниципального образования, а также операций, осуществляемых в соответствии с валютным законодательством РФ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Принципы бюджетной системы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000" dirty="0" smtClean="0"/>
              <a:t>     </a:t>
            </a:r>
            <a:r>
              <a:rPr lang="ru-RU" sz="3200" dirty="0" smtClean="0"/>
              <a:t>Следует обратить внимание, что из всех перечисленных принципов только принципы единства, самостоятельности и разграничения доходов и расходов между уровнями бюджетной системы можно отнести к принципам построения системы. Именно они определяют бюджетную систему как единое целое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124f1d875729dd38a9ad0ce338bf38b59668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631</TotalTime>
  <Words>3063</Words>
  <Application>Microsoft Office PowerPoint</Application>
  <PresentationFormat>Экран (4:3)</PresentationFormat>
  <Paragraphs>181</Paragraphs>
  <Slides>57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3" baseType="lpstr">
      <vt:lpstr>Calibri</vt:lpstr>
      <vt:lpstr>Constantia</vt:lpstr>
      <vt:lpstr>Times New Roman</vt:lpstr>
      <vt:lpstr>Wingdings</vt:lpstr>
      <vt:lpstr>Wingdings 2</vt:lpstr>
      <vt:lpstr>Поток</vt:lpstr>
      <vt:lpstr>БЮДЖЕТНАЯ СИСТЕМА</vt:lpstr>
      <vt:lpstr>Цели изучения курса:  формирование у студентов компетенции в области основных процедур планирования, утверждения, исполнения и контроля за исполнением бюджета по доходам, расходам и источникам финансирования дефицита бюджета, а так же роли органов государственной власти в процессе исполнения бюджета</vt:lpstr>
      <vt:lpstr>Презентация PowerPoint</vt:lpstr>
      <vt:lpstr>Список рекомендуемой литературы</vt:lpstr>
      <vt:lpstr>Презентация PowerPoint</vt:lpstr>
      <vt:lpstr>Презентация PowerPoint</vt:lpstr>
      <vt:lpstr>Тема: Бюджет и бюджетная система России</vt:lpstr>
      <vt:lpstr>ВОПРОСЫ: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1. Сущность и функции бюджета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2. Понятия бюджетного устройства и бюджетной системы</vt:lpstr>
      <vt:lpstr>3. Структура бюджетной системы РФ</vt:lpstr>
      <vt:lpstr>3. Структура бюджетной системы РФ</vt:lpstr>
      <vt:lpstr>3. Структура бюджетной системы РФ</vt:lpstr>
      <vt:lpstr>3. Структура бюджетной системы РФ</vt:lpstr>
      <vt:lpstr>3. Структура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4. Принципы бюджетной системы РФ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66</cp:revision>
  <dcterms:created xsi:type="dcterms:W3CDTF">2014-09-02T04:46:32Z</dcterms:created>
  <dcterms:modified xsi:type="dcterms:W3CDTF">2018-05-21T05:44:32Z</dcterms:modified>
</cp:coreProperties>
</file>