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275" r:id="rId5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23.09.2015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9/23/2015</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9/23/2015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9/23/2015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9/23/2015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9/23/2015</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743200"/>
          </a:xfrm>
        </p:spPr>
        <p:txBody>
          <a:bodyPr>
            <a:normAutofit/>
          </a:bodyPr>
          <a:lstStyle/>
          <a:p>
            <a:pPr algn="ctr"/>
            <a:r>
              <a:rPr lang="ru-RU" dirty="0" smtClean="0"/>
              <a:t>Организация исполнения бюджета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5908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dirty="0" smtClean="0">
                <a:solidFill>
                  <a:schemeClr val="tx1"/>
                </a:solidFill>
                <a:latin typeface="Times New Roman" pitchFamily="18" charset="0"/>
                <a:cs typeface="Times New Roman" pitchFamily="18" charset="0"/>
              </a:rPr>
              <a:t>Бюджетный процесс </a:t>
            </a:r>
            <a:br>
              <a:rPr lang="ru-RU" dirty="0" smtClean="0">
                <a:solidFill>
                  <a:schemeClr val="tx1"/>
                </a:solidFill>
                <a:latin typeface="Times New Roman" pitchFamily="18" charset="0"/>
                <a:cs typeface="Times New Roman" pitchFamily="18" charset="0"/>
              </a:rPr>
            </a:br>
            <a:r>
              <a:rPr lang="ru-RU" dirty="0" smtClean="0">
                <a:solidFill>
                  <a:schemeClr val="tx1"/>
                </a:solidFill>
                <a:latin typeface="Times New Roman" pitchFamily="18" charset="0"/>
                <a:cs typeface="Times New Roman" pitchFamily="18" charset="0"/>
              </a:rPr>
              <a:t>в Российской Федерации</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p:txBody>
          <a:bodyPr>
            <a:normAutofit/>
          </a:bodyPr>
          <a:lstStyle/>
          <a:p>
            <a:pPr marL="514350" indent="-514350">
              <a:spcAft>
                <a:spcPts val="600"/>
              </a:spcAft>
              <a:buClrTx/>
              <a:buAutoNum type="arabicPeriod"/>
            </a:pPr>
            <a:r>
              <a:rPr lang="ru-RU" sz="3600" dirty="0" smtClean="0">
                <a:latin typeface="Times New Roman" pitchFamily="18" charset="0"/>
                <a:cs typeface="Times New Roman" pitchFamily="18" charset="0"/>
              </a:rPr>
              <a:t>Понятие бюджетного процесса и его этапы</a:t>
            </a:r>
            <a:endParaRPr lang="ru-RU" sz="3600" dirty="0" smtClean="0">
              <a:latin typeface="Times New Roman" pitchFamily="18" charset="0"/>
              <a:cs typeface="Times New Roman" pitchFamily="18" charset="0"/>
            </a:endParaRPr>
          </a:p>
          <a:p>
            <a:pPr marL="514350" indent="-514350">
              <a:spcAft>
                <a:spcPts val="600"/>
              </a:spcAft>
              <a:buClrTx/>
              <a:buAutoNum type="arabicPeriod"/>
            </a:pPr>
            <a:r>
              <a:rPr lang="ru-RU" sz="3600" dirty="0" smtClean="0">
                <a:latin typeface="Times New Roman" pitchFamily="18" charset="0"/>
                <a:cs typeface="Times New Roman" pitchFamily="18" charset="0"/>
              </a:rPr>
              <a:t>Участники бюджетного процесса в РФ и их полномочия</a:t>
            </a:r>
            <a:endParaRPr lang="ru-RU" sz="3600" dirty="0" smtClean="0">
              <a:latin typeface="Times New Roman" pitchFamily="18" charset="0"/>
              <a:cs typeface="Times New Roman" pitchFamily="18" charset="0"/>
            </a:endParaRPr>
          </a:p>
          <a:p>
            <a:pPr marL="514350" indent="-514350">
              <a:spcAft>
                <a:spcPts val="600"/>
              </a:spcAft>
              <a:buClrTx/>
              <a:buAutoNum type="arabicPeriod"/>
            </a:pPr>
            <a:r>
              <a:rPr lang="ru-RU" sz="3600" dirty="0" smtClean="0">
                <a:latin typeface="Times New Roman" pitchFamily="18" charset="0"/>
                <a:cs typeface="Times New Roman" pitchFamily="18" charset="0"/>
              </a:rPr>
              <a:t>Основы составления проектов бюджетов</a:t>
            </a:r>
            <a:endParaRPr lang="ru-RU" sz="36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pPr marL="514350" indent="-514350"/>
            <a:r>
              <a:rPr lang="ru-RU" sz="1600" dirty="0" smtClean="0">
                <a:solidFill>
                  <a:schemeClr val="tx1"/>
                </a:solidFill>
                <a:latin typeface="Times New Roman" pitchFamily="18" charset="0"/>
                <a:cs typeface="Times New Roman" pitchFamily="18" charset="0"/>
              </a:rPr>
              <a:t>1. </a:t>
            </a:r>
            <a:r>
              <a:rPr lang="ru-RU" sz="1600" dirty="0" smtClean="0">
                <a:solidFill>
                  <a:schemeClr val="tx1"/>
                </a:solidFill>
                <a:latin typeface="Times New Roman" pitchFamily="18" charset="0"/>
                <a:cs typeface="Times New Roman" pitchFamily="18" charset="0"/>
              </a:rPr>
              <a:t>Понятие бюджетного процесса и его этапы</a:t>
            </a:r>
            <a:endParaRPr lang="ru-RU" sz="1600"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371600"/>
            <a:ext cx="8229600" cy="4953000"/>
          </a:xfrm>
        </p:spPr>
        <p:txBody>
          <a:bodyPr>
            <a:normAutofit/>
          </a:bodyPr>
          <a:lstStyle/>
          <a:p>
            <a:pPr marL="0">
              <a:spcBef>
                <a:spcPts val="0"/>
              </a:spcBef>
              <a:spcAft>
                <a:spcPts val="1200"/>
              </a:spcAft>
              <a:buNone/>
            </a:pPr>
            <a:r>
              <a:rPr lang="ru-RU" sz="3200" dirty="0" smtClean="0"/>
              <a:t>     </a:t>
            </a:r>
            <a:r>
              <a:rPr lang="ru-RU" sz="3600" b="1" i="1" dirty="0" smtClean="0"/>
              <a:t>Бюджетное планирование </a:t>
            </a:r>
            <a:r>
              <a:rPr lang="ru-RU" sz="3600" dirty="0" smtClean="0"/>
              <a:t>- важнейшая составная часть финансового планирования, подчиненная требованиям финансовой политики государства</a:t>
            </a:r>
            <a:endParaRPr lang="ru-RU" sz="36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304800" y="990600"/>
            <a:ext cx="8610600" cy="5638800"/>
          </a:xfrm>
        </p:spPr>
        <p:txBody>
          <a:bodyPr>
            <a:normAutofit fontScale="92500"/>
          </a:bodyPr>
          <a:lstStyle/>
          <a:p>
            <a:pPr marL="0">
              <a:lnSpc>
                <a:spcPct val="110000"/>
              </a:lnSpc>
              <a:buNone/>
            </a:pPr>
            <a:r>
              <a:rPr lang="ru-RU" sz="3200" dirty="0" smtClean="0"/>
              <a:t>     Экономическая </a:t>
            </a:r>
            <a:r>
              <a:rPr lang="ru-RU" sz="3200" dirty="0" smtClean="0"/>
              <a:t>сущность бюджетного планирования заключается в централизованном распределении и перераспределении стоимости общественного продукта и национального дохода между звеньями финансовой системы. Это происходит на основе государственной социально-экономической программы развития страны в процессе составления и исполнения государственных бюджетов и бюджетов государственных внебюджетных фондов</a:t>
            </a:r>
            <a:endParaRPr lang="ru-RU" sz="36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lnSpc>
                <a:spcPct val="110000"/>
              </a:lnSpc>
              <a:spcAft>
                <a:spcPts val="600"/>
              </a:spcAft>
              <a:buNone/>
            </a:pPr>
            <a:r>
              <a:rPr lang="ru-RU" sz="2800" dirty="0" smtClean="0"/>
              <a:t>     </a:t>
            </a:r>
            <a:r>
              <a:rPr lang="ru-RU" sz="3200" dirty="0" smtClean="0"/>
              <a:t>Бюджетное </a:t>
            </a:r>
            <a:r>
              <a:rPr lang="ru-RU" sz="3200" dirty="0" smtClean="0"/>
              <a:t>планирование осуществляется уполномоченными законом органами государственной власти и включает в себя бюджетный процесс, его нормативно-правовую базу и организационную основу, а также вопросы теории и методологии составления бюджетов государства</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1676400"/>
            <a:ext cx="8229600" cy="4038600"/>
          </a:xfrm>
        </p:spPr>
        <p:txBody>
          <a:bodyPr>
            <a:normAutofit/>
          </a:bodyPr>
          <a:lstStyle/>
          <a:p>
            <a:pPr marL="0">
              <a:spcBef>
                <a:spcPts val="1200"/>
              </a:spcBef>
              <a:buNone/>
            </a:pPr>
            <a:r>
              <a:rPr lang="ru-RU" sz="3200" dirty="0" smtClean="0"/>
              <a:t>     </a:t>
            </a:r>
            <a:r>
              <a:rPr lang="ru-RU" sz="3200" dirty="0" smtClean="0"/>
              <a:t>В качестве принципов бюджетного планирования выделяют: </a:t>
            </a:r>
            <a:r>
              <a:rPr lang="ru-RU" sz="3200" dirty="0" smtClean="0"/>
              <a:t> </a:t>
            </a:r>
          </a:p>
          <a:p>
            <a:pPr marL="0">
              <a:spcBef>
                <a:spcPts val="1800"/>
              </a:spcBef>
              <a:buClrTx/>
              <a:buFont typeface="Wingdings" pitchFamily="2" charset="2"/>
              <a:buChar char="q"/>
            </a:pPr>
            <a:r>
              <a:rPr lang="ru-RU" sz="3200" dirty="0" smtClean="0"/>
              <a:t> единство </a:t>
            </a:r>
            <a:r>
              <a:rPr lang="ru-RU" sz="3200" dirty="0" smtClean="0"/>
              <a:t>правового регулирования; </a:t>
            </a:r>
            <a:r>
              <a:rPr lang="ru-RU" sz="3200" dirty="0" smtClean="0"/>
              <a:t> </a:t>
            </a:r>
          </a:p>
          <a:p>
            <a:pPr marL="0">
              <a:spcBef>
                <a:spcPts val="1800"/>
              </a:spcBef>
              <a:buClrTx/>
              <a:buFont typeface="Wingdings" pitchFamily="2" charset="2"/>
              <a:buChar char="q"/>
            </a:pPr>
            <a:r>
              <a:rPr lang="ru-RU" sz="3200" dirty="0" smtClean="0"/>
              <a:t> непрерывность </a:t>
            </a:r>
            <a:r>
              <a:rPr lang="ru-RU" sz="3200" dirty="0" smtClean="0"/>
              <a:t>планирования годового бюджета; </a:t>
            </a:r>
            <a:r>
              <a:rPr lang="ru-RU" sz="3200" dirty="0" smtClean="0"/>
              <a:t> </a:t>
            </a:r>
          </a:p>
          <a:p>
            <a:pPr marL="0">
              <a:spcBef>
                <a:spcPts val="1800"/>
              </a:spcBef>
              <a:buClrTx/>
              <a:buFont typeface="Wingdings" pitchFamily="2" charset="2"/>
              <a:buChar char="q"/>
            </a:pPr>
            <a:r>
              <a:rPr lang="ru-RU" sz="3200" dirty="0" smtClean="0"/>
              <a:t> балансовый </a:t>
            </a:r>
            <a:r>
              <a:rPr lang="ru-RU" sz="3200" dirty="0" smtClean="0"/>
              <a:t>метод и др.</a:t>
            </a:r>
            <a:endParaRPr lang="ru-RU" sz="3200" i="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1066800"/>
            <a:ext cx="8229600" cy="5257800"/>
          </a:xfrm>
        </p:spPr>
        <p:txBody>
          <a:bodyPr>
            <a:normAutofit fontScale="92500" lnSpcReduction="10000"/>
          </a:bodyPr>
          <a:lstStyle/>
          <a:p>
            <a:pPr marL="0">
              <a:lnSpc>
                <a:spcPct val="110000"/>
              </a:lnSpc>
              <a:spcBef>
                <a:spcPts val="0"/>
              </a:spcBef>
              <a:buNone/>
            </a:pPr>
            <a:r>
              <a:rPr lang="ru-RU" sz="3200" b="1" i="1" dirty="0" smtClean="0"/>
              <a:t>     </a:t>
            </a:r>
            <a:r>
              <a:rPr lang="ru-RU" sz="3200" b="1" i="1" dirty="0" smtClean="0"/>
              <a:t>Бюджетный процесс </a:t>
            </a:r>
            <a:r>
              <a:rPr lang="ru-RU" sz="3200" dirty="0" smtClean="0"/>
              <a:t>- регламентируемая законодательством РФ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отчетности</a:t>
            </a:r>
            <a:endParaRPr lang="ru-RU" sz="3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1676400"/>
            <a:ext cx="8229600" cy="4648200"/>
          </a:xfrm>
        </p:spPr>
        <p:txBody>
          <a:bodyPr>
            <a:normAutofit/>
          </a:bodyPr>
          <a:lstStyle/>
          <a:p>
            <a:pPr marL="0" algn="ctr">
              <a:spcAft>
                <a:spcPts val="1200"/>
              </a:spcAft>
              <a:buNone/>
            </a:pPr>
            <a:r>
              <a:rPr lang="ru-RU" sz="2400" dirty="0" smtClean="0"/>
              <a:t>    </a:t>
            </a:r>
            <a:r>
              <a:rPr lang="ru-RU" sz="3600" dirty="0" smtClean="0"/>
              <a:t>Основные положения формирования бюджетов установлены Конституцией РФ</a:t>
            </a:r>
            <a:endParaRPr lang="ru-RU"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228600" y="838200"/>
            <a:ext cx="8610600" cy="6019800"/>
          </a:xfrm>
        </p:spPr>
        <p:txBody>
          <a:bodyPr>
            <a:noAutofit/>
          </a:bodyPr>
          <a:lstStyle/>
          <a:p>
            <a:pPr marL="0">
              <a:spcBef>
                <a:spcPts val="0"/>
              </a:spcBef>
              <a:spcAft>
                <a:spcPts val="1200"/>
              </a:spcAft>
              <a:buNone/>
            </a:pPr>
            <a:r>
              <a:rPr lang="ru-RU" sz="2800" dirty="0" smtClean="0"/>
              <a:t>     </a:t>
            </a:r>
            <a:r>
              <a:rPr lang="ru-RU" sz="2800" b="1" i="1" dirty="0" smtClean="0"/>
              <a:t>Задачами бюджетного процесса являются: </a:t>
            </a:r>
            <a:r>
              <a:rPr lang="ru-RU" sz="2800" b="1" i="1" dirty="0" smtClean="0"/>
              <a:t> </a:t>
            </a:r>
          </a:p>
          <a:p>
            <a:pPr marL="0">
              <a:spcBef>
                <a:spcPts val="0"/>
              </a:spcBef>
              <a:spcAft>
                <a:spcPts val="600"/>
              </a:spcAft>
              <a:buClrTx/>
              <a:buFont typeface="Wingdings" pitchFamily="2" charset="2"/>
              <a:buChar char="Ø"/>
            </a:pPr>
            <a:r>
              <a:rPr lang="ru-RU" sz="2800" dirty="0" smtClean="0"/>
              <a:t> выявление </a:t>
            </a:r>
            <a:r>
              <a:rPr lang="ru-RU" sz="2800" dirty="0" smtClean="0"/>
              <a:t>материальных и финансовых резервов государства; </a:t>
            </a:r>
            <a:r>
              <a:rPr lang="ru-RU" sz="2800" dirty="0" smtClean="0"/>
              <a:t> </a:t>
            </a:r>
          </a:p>
          <a:p>
            <a:pPr marL="0">
              <a:spcBef>
                <a:spcPts val="0"/>
              </a:spcBef>
              <a:spcAft>
                <a:spcPts val="600"/>
              </a:spcAft>
              <a:buClrTx/>
              <a:buFont typeface="Wingdings" pitchFamily="2" charset="2"/>
              <a:buChar char="Ø"/>
            </a:pPr>
            <a:r>
              <a:rPr lang="ru-RU" sz="2800" dirty="0" smtClean="0"/>
              <a:t> максимально </a:t>
            </a:r>
            <a:r>
              <a:rPr lang="ru-RU" sz="2800" dirty="0" smtClean="0"/>
              <a:t>приближенный к реальности расчет доходов и расходов бюджетов; </a:t>
            </a:r>
            <a:r>
              <a:rPr lang="ru-RU" sz="2800" dirty="0" smtClean="0"/>
              <a:t> </a:t>
            </a:r>
          </a:p>
          <a:p>
            <a:pPr marL="0">
              <a:spcBef>
                <a:spcPts val="0"/>
              </a:spcBef>
              <a:spcAft>
                <a:spcPts val="600"/>
              </a:spcAft>
              <a:buClrTx/>
              <a:buFont typeface="Wingdings" pitchFamily="2" charset="2"/>
              <a:buChar char="Ø"/>
            </a:pPr>
            <a:r>
              <a:rPr lang="ru-RU" sz="2800" dirty="0" smtClean="0"/>
              <a:t> обеспечение </a:t>
            </a:r>
            <a:r>
              <a:rPr lang="ru-RU" sz="2800" dirty="0" smtClean="0"/>
              <a:t>сбалансированности бюджетов; • </a:t>
            </a:r>
            <a:endParaRPr lang="ru-RU" sz="2800" dirty="0" smtClean="0"/>
          </a:p>
          <a:p>
            <a:pPr marL="0">
              <a:spcBef>
                <a:spcPts val="0"/>
              </a:spcBef>
              <a:spcAft>
                <a:spcPts val="600"/>
              </a:spcAft>
              <a:buClrTx/>
              <a:buFont typeface="Wingdings" pitchFamily="2" charset="2"/>
              <a:buChar char="Ø"/>
            </a:pPr>
            <a:r>
              <a:rPr lang="ru-RU" sz="2800" dirty="0" smtClean="0"/>
              <a:t> согласование </a:t>
            </a:r>
            <a:r>
              <a:rPr lang="ru-RU" sz="2800" dirty="0" smtClean="0"/>
              <a:t>бюджетной политики с реализуемой экономической программой; </a:t>
            </a:r>
            <a:endParaRPr lang="ru-RU" sz="2800" dirty="0" smtClean="0"/>
          </a:p>
          <a:p>
            <a:pPr marL="0">
              <a:spcBef>
                <a:spcPts val="0"/>
              </a:spcBef>
              <a:spcAft>
                <a:spcPts val="600"/>
              </a:spcAft>
              <a:buClrTx/>
              <a:buFont typeface="Wingdings" pitchFamily="2" charset="2"/>
              <a:buChar char="Ø"/>
            </a:pPr>
            <a:r>
              <a:rPr lang="ru-RU" sz="2800" dirty="0" smtClean="0"/>
              <a:t> осуществление </a:t>
            </a:r>
            <a:r>
              <a:rPr lang="ru-RU" sz="2800" dirty="0" smtClean="0"/>
              <a:t>бюджетного регулирования в целях перераспределения источников доходов между бюджетами разного уровня, отраслями хозяйства, экономическими регионами и т. д.</a:t>
            </a:r>
            <a:endParaRPr lang="ru-RU"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solidFill>
                <a:schemeClr val="tx1"/>
              </a:solidFill>
            </a:endParaRPr>
          </a:p>
        </p:txBody>
      </p:sp>
      <p:sp>
        <p:nvSpPr>
          <p:cNvPr id="3" name="Содержимое 2"/>
          <p:cNvSpPr>
            <a:spLocks noGrp="1"/>
          </p:cNvSpPr>
          <p:nvPr>
            <p:ph idx="1"/>
          </p:nvPr>
        </p:nvSpPr>
        <p:spPr>
          <a:xfrm>
            <a:off x="457200" y="990600"/>
            <a:ext cx="8382000" cy="5334000"/>
          </a:xfrm>
        </p:spPr>
        <p:txBody>
          <a:bodyPr>
            <a:normAutofit/>
          </a:bodyPr>
          <a:lstStyle/>
          <a:p>
            <a:pPr marL="0">
              <a:spcBef>
                <a:spcPts val="0"/>
              </a:spcBef>
              <a:spcAft>
                <a:spcPts val="1200"/>
              </a:spcAft>
              <a:buNone/>
            </a:pPr>
            <a:r>
              <a:rPr lang="ru-RU" sz="3200" b="1" i="1" dirty="0" smtClean="0">
                <a:latin typeface="Times New Roman" pitchFamily="18" charset="0"/>
                <a:cs typeface="Times New Roman" pitchFamily="18" charset="0"/>
              </a:rPr>
              <a:t>Бюджетный процесс включает в себя 4 стадии бюджетной деятельности: </a:t>
            </a:r>
          </a:p>
          <a:p>
            <a:pPr marL="240030" indent="-514350">
              <a:spcBef>
                <a:spcPts val="0"/>
              </a:spcBef>
              <a:spcAft>
                <a:spcPts val="1200"/>
              </a:spcAft>
              <a:buNone/>
            </a:pPr>
            <a:r>
              <a:rPr lang="ru-RU" sz="3200" dirty="0" smtClean="0">
                <a:latin typeface="Times New Roman" pitchFamily="18" charset="0"/>
                <a:cs typeface="Times New Roman" pitchFamily="18" charset="0"/>
              </a:rPr>
              <a:t>1) составление проектов бюджетов; </a:t>
            </a:r>
          </a:p>
          <a:p>
            <a:pPr marL="240030" indent="-514350">
              <a:spcBef>
                <a:spcPts val="0"/>
              </a:spcBef>
              <a:spcAft>
                <a:spcPts val="1200"/>
              </a:spcAft>
              <a:buNone/>
            </a:pPr>
            <a:r>
              <a:rPr lang="ru-RU" sz="3200" dirty="0" smtClean="0">
                <a:latin typeface="Times New Roman" pitchFamily="18" charset="0"/>
                <a:cs typeface="Times New Roman" pitchFamily="18" charset="0"/>
              </a:rPr>
              <a:t>2) рассмотрение бюджетов; </a:t>
            </a:r>
          </a:p>
          <a:p>
            <a:pPr marL="240030" indent="-514350">
              <a:spcBef>
                <a:spcPts val="0"/>
              </a:spcBef>
              <a:spcAft>
                <a:spcPts val="1200"/>
              </a:spcAft>
              <a:buNone/>
            </a:pPr>
            <a:r>
              <a:rPr lang="ru-RU" sz="3200" dirty="0" smtClean="0">
                <a:latin typeface="Times New Roman" pitchFamily="18" charset="0"/>
                <a:cs typeface="Times New Roman" pitchFamily="18" charset="0"/>
              </a:rPr>
              <a:t>3) утверждение бюджетов; </a:t>
            </a:r>
          </a:p>
          <a:p>
            <a:pPr marL="240030" indent="-514350">
              <a:spcBef>
                <a:spcPts val="0"/>
              </a:spcBef>
              <a:spcAft>
                <a:spcPts val="1200"/>
              </a:spcAft>
              <a:buNone/>
            </a:pPr>
            <a:r>
              <a:rPr lang="ru-RU" sz="3200" dirty="0" smtClean="0">
                <a:latin typeface="Times New Roman" pitchFamily="18" charset="0"/>
                <a:cs typeface="Times New Roman" pitchFamily="18" charset="0"/>
              </a:rPr>
              <a:t>4) исполнение бюджетов, а также составление отчетов об исполнении бюджетов и их утверждение</a:t>
            </a:r>
            <a:endParaRPr lang="ru-RU"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1600200"/>
            <a:ext cx="8229600" cy="4724400"/>
          </a:xfrm>
        </p:spPr>
        <p:txBody>
          <a:bodyPr/>
          <a:lstStyle/>
          <a:p>
            <a:pPr marL="0">
              <a:spcAft>
                <a:spcPts val="1200"/>
              </a:spcAft>
              <a:buNone/>
            </a:pPr>
            <a:r>
              <a:rPr lang="ru-RU" sz="3200" dirty="0" smtClean="0"/>
              <a:t>     Составной </a:t>
            </a:r>
            <a:r>
              <a:rPr lang="ru-RU" sz="3200" dirty="0" smtClean="0"/>
              <a:t>частью бюджетного процесса является </a:t>
            </a:r>
            <a:r>
              <a:rPr lang="ru-RU" sz="3200" b="1" i="1" dirty="0" smtClean="0"/>
              <a:t>бюджетное регулирование </a:t>
            </a:r>
            <a:r>
              <a:rPr lang="ru-RU" sz="3200" dirty="0" smtClean="0"/>
              <a:t>- перераспределение финансовых ресурсов между бюджетами разного уровня</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14" name="Содержимое 13"/>
          <p:cNvSpPr>
            <a:spLocks noGrp="1"/>
          </p:cNvSpPr>
          <p:nvPr>
            <p:ph idx="1"/>
          </p:nvPr>
        </p:nvSpPr>
        <p:spPr>
          <a:xfrm>
            <a:off x="457200" y="1066800"/>
            <a:ext cx="8229600" cy="5410200"/>
          </a:xfrm>
        </p:spPr>
        <p:txBody>
          <a:bodyPr>
            <a:normAutofit/>
          </a:bodyPr>
          <a:lstStyle/>
          <a:p>
            <a:pPr marL="0">
              <a:lnSpc>
                <a:spcPct val="110000"/>
              </a:lnSpc>
              <a:spcBef>
                <a:spcPts val="0"/>
              </a:spcBef>
              <a:spcAft>
                <a:spcPts val="1200"/>
              </a:spcAft>
              <a:buNone/>
            </a:pPr>
            <a:r>
              <a:rPr lang="ru-RU" dirty="0" smtClean="0"/>
              <a:t>     </a:t>
            </a:r>
            <a:r>
              <a:rPr lang="ru-RU" sz="3200" dirty="0" smtClean="0"/>
              <a:t>Продолжительность </a:t>
            </a:r>
            <a:r>
              <a:rPr lang="ru-RU" sz="3200" dirty="0" smtClean="0"/>
              <a:t>всех стадий бюджетного процесса от начала составления проектов бюджетов до утверждения отчетов об их исполнении различна по странам, но, как правило, в связи со сложностью работ, выполняемых на каждой стадии, занимает период около трех лет</a:t>
            </a:r>
            <a:endParaRPr lang="ru-RU"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бюджетного процесса и его этапы</a:t>
            </a:r>
            <a:endParaRPr lang="ru-RU" sz="1600" dirty="0"/>
          </a:p>
        </p:txBody>
      </p:sp>
      <p:sp>
        <p:nvSpPr>
          <p:cNvPr id="3" name="Содержимое 2"/>
          <p:cNvSpPr>
            <a:spLocks noGrp="1"/>
          </p:cNvSpPr>
          <p:nvPr>
            <p:ph idx="1"/>
          </p:nvPr>
        </p:nvSpPr>
        <p:spPr>
          <a:xfrm>
            <a:off x="457200" y="914400"/>
            <a:ext cx="8229600" cy="5715000"/>
          </a:xfrm>
        </p:spPr>
        <p:txBody>
          <a:bodyPr>
            <a:normAutofit lnSpcReduction="10000"/>
          </a:bodyPr>
          <a:lstStyle/>
          <a:p>
            <a:pPr marL="0">
              <a:spcBef>
                <a:spcPts val="0"/>
              </a:spcBef>
              <a:spcAft>
                <a:spcPts val="1200"/>
              </a:spcAft>
              <a:buNone/>
            </a:pPr>
            <a:r>
              <a:rPr lang="ru-RU" sz="2800" dirty="0" smtClean="0"/>
              <a:t>     В </a:t>
            </a:r>
            <a:r>
              <a:rPr lang="ru-RU" sz="2800" dirty="0" smtClean="0"/>
              <a:t>систему органов, обладающих бюджетными полномочиями, в соответствии с БК РФ включаются: </a:t>
            </a:r>
            <a:endParaRPr lang="ru-RU" sz="2800" dirty="0" smtClean="0"/>
          </a:p>
          <a:p>
            <a:pPr marL="0">
              <a:spcBef>
                <a:spcPts val="0"/>
              </a:spcBef>
              <a:spcAft>
                <a:spcPts val="1200"/>
              </a:spcAft>
              <a:buClrTx/>
              <a:buFont typeface="Wingdings" pitchFamily="2" charset="2"/>
              <a:buChar char="q"/>
            </a:pPr>
            <a:r>
              <a:rPr lang="ru-RU" sz="2800" dirty="0" smtClean="0"/>
              <a:t> финансовые </a:t>
            </a:r>
            <a:r>
              <a:rPr lang="ru-RU" sz="2800" dirty="0" smtClean="0"/>
              <a:t>органы; </a:t>
            </a:r>
            <a:r>
              <a:rPr lang="ru-RU" sz="2800" dirty="0" smtClean="0"/>
              <a:t> </a:t>
            </a:r>
          </a:p>
          <a:p>
            <a:pPr marL="0">
              <a:spcBef>
                <a:spcPts val="0"/>
              </a:spcBef>
              <a:spcAft>
                <a:spcPts val="1200"/>
              </a:spcAft>
              <a:buClrTx/>
              <a:buFont typeface="Wingdings" pitchFamily="2" charset="2"/>
              <a:buChar char="q"/>
            </a:pPr>
            <a:r>
              <a:rPr lang="ru-RU" sz="2800" dirty="0" smtClean="0"/>
              <a:t> органы </a:t>
            </a:r>
            <a:r>
              <a:rPr lang="ru-RU" sz="2800" dirty="0" smtClean="0"/>
              <a:t>денежно-кредитного регулирования (Банк России); </a:t>
            </a:r>
            <a:endParaRPr lang="ru-RU" sz="2800" dirty="0" smtClean="0"/>
          </a:p>
          <a:p>
            <a:pPr marL="0">
              <a:spcBef>
                <a:spcPts val="0"/>
              </a:spcBef>
              <a:spcAft>
                <a:spcPts val="1200"/>
              </a:spcAft>
              <a:buClrTx/>
              <a:buFont typeface="Wingdings" pitchFamily="2" charset="2"/>
              <a:buChar char="q"/>
            </a:pPr>
            <a:r>
              <a:rPr lang="ru-RU" sz="2800" dirty="0" smtClean="0"/>
              <a:t> органы </a:t>
            </a:r>
            <a:r>
              <a:rPr lang="ru-RU" sz="2800" dirty="0" smtClean="0"/>
              <a:t>государственного (муниципального) финансового контроля </a:t>
            </a:r>
            <a:endParaRPr lang="ru-RU" sz="2800" dirty="0" smtClean="0"/>
          </a:p>
          <a:p>
            <a:pPr marL="0">
              <a:spcBef>
                <a:spcPts val="0"/>
              </a:spcBef>
              <a:spcAft>
                <a:spcPts val="1200"/>
              </a:spcAft>
              <a:buNone/>
            </a:pPr>
            <a:r>
              <a:rPr lang="ru-RU" sz="2800" dirty="0" smtClean="0"/>
              <a:t>(Счетная </a:t>
            </a:r>
            <a:r>
              <a:rPr lang="ru-RU" sz="2800" dirty="0" smtClean="0"/>
              <a:t>палата РФ, контрольные и финансовые органы исполнительной власти, контрольные органы региональных и местных представительных органов)</a:t>
            </a:r>
            <a:endParaRPr lang="ru-RU"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a:t>
            </a:r>
            <a:r>
              <a:rPr lang="ru-RU" sz="1600" dirty="0" smtClean="0">
                <a:solidFill>
                  <a:schemeClr val="tx1"/>
                </a:solidFill>
                <a:latin typeface="Times New Roman" pitchFamily="18" charset="0"/>
                <a:cs typeface="Times New Roman" pitchFamily="18" charset="0"/>
              </a:rPr>
              <a:t>. </a:t>
            </a:r>
            <a:r>
              <a:rPr lang="ru-RU" sz="1600" dirty="0" smtClean="0">
                <a:solidFill>
                  <a:schemeClr val="tx1"/>
                </a:solidFill>
              </a:rPr>
              <a:t>Участники бюджетного процесса в РФ и их полномочия</a:t>
            </a:r>
            <a:endParaRPr lang="ru-RU" sz="1600" dirty="0">
              <a:solidFill>
                <a:schemeClr val="tx1"/>
              </a:solidFill>
            </a:endParaRPr>
          </a:p>
        </p:txBody>
      </p:sp>
      <p:sp>
        <p:nvSpPr>
          <p:cNvPr id="3" name="Содержимое 2"/>
          <p:cNvSpPr>
            <a:spLocks noGrp="1"/>
          </p:cNvSpPr>
          <p:nvPr>
            <p:ph idx="1"/>
          </p:nvPr>
        </p:nvSpPr>
        <p:spPr>
          <a:xfrm>
            <a:off x="457200" y="1295400"/>
            <a:ext cx="8229600" cy="5029200"/>
          </a:xfrm>
        </p:spPr>
        <p:txBody>
          <a:bodyPr>
            <a:normAutofit/>
          </a:bodyPr>
          <a:lstStyle/>
          <a:p>
            <a:pPr marL="0">
              <a:lnSpc>
                <a:spcPct val="120000"/>
              </a:lnSpc>
              <a:buNone/>
            </a:pPr>
            <a:r>
              <a:rPr lang="ru-RU" dirty="0" smtClean="0"/>
              <a:t>     </a:t>
            </a:r>
            <a:r>
              <a:rPr lang="ru-RU" sz="3200" dirty="0" smtClean="0"/>
              <a:t>БК РФ (</a:t>
            </a:r>
            <a:r>
              <a:rPr lang="ru-RU" sz="3200" dirty="0" smtClean="0">
                <a:latin typeface="Times New Roman" pitchFamily="18" charset="0"/>
                <a:cs typeface="Times New Roman" pitchFamily="18" charset="0"/>
              </a:rPr>
              <a:t>гл. 18</a:t>
            </a:r>
            <a:r>
              <a:rPr lang="ru-RU" sz="3200" dirty="0" smtClean="0"/>
              <a:t>) определил полномочия законодательных, исполнительных органов власти, Банка России и других участников бюджетного процесса</a:t>
            </a:r>
            <a:endParaRPr lang="ru-RU"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228600" y="685800"/>
            <a:ext cx="8686800" cy="6172200"/>
          </a:xfrm>
        </p:spPr>
        <p:txBody>
          <a:bodyPr>
            <a:normAutofit fontScale="55000" lnSpcReduction="20000"/>
          </a:bodyPr>
          <a:lstStyle/>
          <a:p>
            <a:pPr marL="0">
              <a:lnSpc>
                <a:spcPct val="120000"/>
              </a:lnSpc>
              <a:spcBef>
                <a:spcPts val="0"/>
              </a:spcBef>
              <a:spcAft>
                <a:spcPts val="600"/>
              </a:spcAft>
              <a:buNone/>
            </a:pPr>
            <a:r>
              <a:rPr lang="ru-RU" sz="2400" dirty="0" smtClean="0"/>
              <a:t>     </a:t>
            </a:r>
            <a:r>
              <a:rPr lang="ru-RU" sz="3600" b="1" i="1" dirty="0" smtClean="0"/>
              <a:t>Участниками бюджетного процесса являются: </a:t>
            </a:r>
            <a:endParaRPr lang="ru-RU" sz="3600" b="1" i="1" dirty="0" smtClean="0"/>
          </a:p>
          <a:p>
            <a:pPr marL="0">
              <a:lnSpc>
                <a:spcPct val="120000"/>
              </a:lnSpc>
              <a:buClrTx/>
              <a:buFont typeface="Wingdings" pitchFamily="2" charset="2"/>
              <a:buChar char="Ø"/>
            </a:pPr>
            <a:r>
              <a:rPr lang="ru-RU" sz="3600" dirty="0" smtClean="0"/>
              <a:t>Президент </a:t>
            </a:r>
            <a:r>
              <a:rPr lang="ru-RU" sz="3600" dirty="0" smtClean="0"/>
              <a:t>РФ; </a:t>
            </a:r>
            <a:r>
              <a:rPr lang="ru-RU" sz="3600" dirty="0" smtClean="0"/>
              <a:t> </a:t>
            </a:r>
          </a:p>
          <a:p>
            <a:pPr marL="0">
              <a:lnSpc>
                <a:spcPct val="120000"/>
              </a:lnSpc>
              <a:buClrTx/>
              <a:buFont typeface="Wingdings" pitchFamily="2" charset="2"/>
              <a:buChar char="Ø"/>
            </a:pPr>
            <a:r>
              <a:rPr lang="ru-RU" sz="3600" dirty="0" smtClean="0"/>
              <a:t>высшее </a:t>
            </a:r>
            <a:r>
              <a:rPr lang="ru-RU" sz="3600" dirty="0" smtClean="0"/>
              <a:t>должностное лицо субъекта РФ, глава муниципального образования; </a:t>
            </a:r>
            <a:r>
              <a:rPr lang="ru-RU" sz="3600" dirty="0" smtClean="0"/>
              <a:t> </a:t>
            </a:r>
          </a:p>
          <a:p>
            <a:pPr marL="0">
              <a:lnSpc>
                <a:spcPct val="120000"/>
              </a:lnSpc>
              <a:buClrTx/>
              <a:buFont typeface="Wingdings" pitchFamily="2" charset="2"/>
              <a:buChar char="Ø"/>
            </a:pPr>
            <a:r>
              <a:rPr lang="ru-RU" sz="3600" dirty="0" smtClean="0"/>
              <a:t>законодательные </a:t>
            </a:r>
            <a:r>
              <a:rPr lang="ru-RU" sz="3600" dirty="0" smtClean="0"/>
              <a:t>(представительные) органы государственной власти и представительные органы местного самоуправления (далее - законодательные (представительные) органы); </a:t>
            </a:r>
            <a:endParaRPr lang="ru-RU" sz="3600" dirty="0" smtClean="0"/>
          </a:p>
          <a:p>
            <a:pPr marL="0">
              <a:lnSpc>
                <a:spcPct val="120000"/>
              </a:lnSpc>
              <a:buClrTx/>
              <a:buFont typeface="Wingdings" pitchFamily="2" charset="2"/>
              <a:buChar char="Ø"/>
            </a:pPr>
            <a:r>
              <a:rPr lang="ru-RU" sz="3600" dirty="0" smtClean="0"/>
              <a:t>исполнительные </a:t>
            </a:r>
            <a:r>
              <a:rPr lang="ru-RU" sz="3600" dirty="0" smtClean="0"/>
              <a:t>органы государственной власти (исполнительно- распорядительные органы муниципальных образований); </a:t>
            </a:r>
            <a:r>
              <a:rPr lang="ru-RU" sz="3600" dirty="0" smtClean="0"/>
              <a:t> </a:t>
            </a:r>
          </a:p>
          <a:p>
            <a:pPr marL="0">
              <a:lnSpc>
                <a:spcPct val="120000"/>
              </a:lnSpc>
              <a:buClrTx/>
              <a:buFont typeface="Wingdings" pitchFamily="2" charset="2"/>
              <a:buChar char="Ø"/>
            </a:pPr>
            <a:r>
              <a:rPr lang="ru-RU" sz="3600" dirty="0" smtClean="0"/>
              <a:t>Центральный </a:t>
            </a:r>
            <a:r>
              <a:rPr lang="ru-RU" sz="3600" dirty="0" smtClean="0"/>
              <a:t>банк РФ; </a:t>
            </a:r>
            <a:r>
              <a:rPr lang="ru-RU" sz="3600" dirty="0" smtClean="0"/>
              <a:t> </a:t>
            </a:r>
          </a:p>
          <a:p>
            <a:pPr marL="0">
              <a:lnSpc>
                <a:spcPct val="120000"/>
              </a:lnSpc>
              <a:buClrTx/>
              <a:buFont typeface="Wingdings" pitchFamily="2" charset="2"/>
              <a:buChar char="Ø"/>
            </a:pPr>
            <a:r>
              <a:rPr lang="ru-RU" sz="3600" dirty="0" smtClean="0"/>
              <a:t>органы </a:t>
            </a:r>
            <a:r>
              <a:rPr lang="ru-RU" sz="3600" dirty="0" smtClean="0"/>
              <a:t>государственного (муниципального) финансового контроля; </a:t>
            </a:r>
            <a:r>
              <a:rPr lang="ru-RU" sz="3600" dirty="0" smtClean="0"/>
              <a:t> </a:t>
            </a:r>
          </a:p>
          <a:p>
            <a:pPr marL="0">
              <a:lnSpc>
                <a:spcPct val="120000"/>
              </a:lnSpc>
              <a:buClrTx/>
              <a:buFont typeface="Wingdings" pitchFamily="2" charset="2"/>
              <a:buChar char="Ø"/>
            </a:pPr>
            <a:r>
              <a:rPr lang="ru-RU" sz="3600" dirty="0" smtClean="0"/>
              <a:t>органы </a:t>
            </a:r>
            <a:r>
              <a:rPr lang="ru-RU" sz="3600" dirty="0" smtClean="0"/>
              <a:t>управления государственными внебюджетными фондами; </a:t>
            </a:r>
            <a:r>
              <a:rPr lang="ru-RU" sz="3600" dirty="0" smtClean="0"/>
              <a:t> </a:t>
            </a:r>
          </a:p>
          <a:p>
            <a:pPr marL="0">
              <a:lnSpc>
                <a:spcPct val="120000"/>
              </a:lnSpc>
              <a:buClrTx/>
              <a:buFont typeface="Wingdings" pitchFamily="2" charset="2"/>
              <a:buChar char="Ø"/>
            </a:pPr>
            <a:r>
              <a:rPr lang="ru-RU" sz="3600" dirty="0" smtClean="0"/>
              <a:t>главные </a:t>
            </a:r>
            <a:r>
              <a:rPr lang="ru-RU" sz="3600" dirty="0" smtClean="0"/>
              <a:t>распорядители (</a:t>
            </a:r>
            <a:r>
              <a:rPr lang="ru-RU" sz="3600" dirty="0" err="1" smtClean="0"/>
              <a:t>распорядители</a:t>
            </a:r>
            <a:r>
              <a:rPr lang="ru-RU" sz="3600" dirty="0" smtClean="0"/>
              <a:t>) бюджетных средств; </a:t>
            </a:r>
            <a:r>
              <a:rPr lang="ru-RU" sz="3600" dirty="0" smtClean="0"/>
              <a:t> </a:t>
            </a:r>
          </a:p>
          <a:p>
            <a:pPr marL="0">
              <a:lnSpc>
                <a:spcPct val="120000"/>
              </a:lnSpc>
              <a:buClrTx/>
              <a:buFont typeface="Wingdings" pitchFamily="2" charset="2"/>
              <a:buChar char="Ø"/>
            </a:pPr>
            <a:r>
              <a:rPr lang="ru-RU" sz="3600" dirty="0" smtClean="0"/>
              <a:t>главные </a:t>
            </a:r>
            <a:r>
              <a:rPr lang="ru-RU" sz="3600" dirty="0" smtClean="0"/>
              <a:t>администраторы (</a:t>
            </a:r>
            <a:r>
              <a:rPr lang="ru-RU" sz="3600" dirty="0" err="1" smtClean="0"/>
              <a:t>администраторы</a:t>
            </a:r>
            <a:r>
              <a:rPr lang="ru-RU" sz="3600" dirty="0" smtClean="0"/>
              <a:t>) доходов бюджета; </a:t>
            </a:r>
            <a:r>
              <a:rPr lang="ru-RU" sz="3600" dirty="0" smtClean="0"/>
              <a:t> </a:t>
            </a:r>
          </a:p>
          <a:p>
            <a:pPr marL="0">
              <a:lnSpc>
                <a:spcPct val="120000"/>
              </a:lnSpc>
              <a:buClrTx/>
              <a:buFont typeface="Wingdings" pitchFamily="2" charset="2"/>
              <a:buChar char="Ø"/>
            </a:pPr>
            <a:r>
              <a:rPr lang="ru-RU" sz="3600" dirty="0" smtClean="0"/>
              <a:t>главные </a:t>
            </a:r>
            <a:r>
              <a:rPr lang="ru-RU" sz="3600" dirty="0" smtClean="0"/>
              <a:t>администраторы (</a:t>
            </a:r>
            <a:r>
              <a:rPr lang="ru-RU" sz="3600" dirty="0" err="1" smtClean="0"/>
              <a:t>администраторы</a:t>
            </a:r>
            <a:r>
              <a:rPr lang="ru-RU" sz="3600" dirty="0" smtClean="0"/>
              <a:t>) источников финансирования дефицита бюджета; </a:t>
            </a:r>
            <a:r>
              <a:rPr lang="ru-RU" sz="3600" dirty="0" smtClean="0"/>
              <a:t> </a:t>
            </a:r>
          </a:p>
          <a:p>
            <a:pPr marL="0">
              <a:lnSpc>
                <a:spcPct val="120000"/>
              </a:lnSpc>
              <a:buClrTx/>
              <a:buFont typeface="Wingdings" pitchFamily="2" charset="2"/>
              <a:buChar char="Ø"/>
            </a:pPr>
            <a:r>
              <a:rPr lang="ru-RU" sz="3600" dirty="0" smtClean="0"/>
              <a:t>получатели </a:t>
            </a:r>
            <a:r>
              <a:rPr lang="ru-RU" sz="3600" dirty="0" smtClean="0"/>
              <a:t>бюджетных </a:t>
            </a:r>
            <a:r>
              <a:rPr lang="ru-RU" sz="3600" dirty="0" smtClean="0"/>
              <a:t>средств</a:t>
            </a:r>
            <a:endParaRPr lang="ru-RU"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solidFill>
                <a:schemeClr val="tx1"/>
              </a:solidFill>
            </a:endParaRPr>
          </a:p>
        </p:txBody>
      </p:sp>
      <p:sp>
        <p:nvSpPr>
          <p:cNvPr id="3" name="Содержимое 2"/>
          <p:cNvSpPr>
            <a:spLocks noGrp="1"/>
          </p:cNvSpPr>
          <p:nvPr>
            <p:ph idx="1"/>
          </p:nvPr>
        </p:nvSpPr>
        <p:spPr>
          <a:xfrm>
            <a:off x="457200" y="1219200"/>
            <a:ext cx="8229600" cy="5105400"/>
          </a:xfrm>
        </p:spPr>
        <p:txBody>
          <a:bodyPr>
            <a:normAutofit lnSpcReduction="10000"/>
          </a:bodyPr>
          <a:lstStyle/>
          <a:p>
            <a:pPr marL="0">
              <a:lnSpc>
                <a:spcPct val="110000"/>
              </a:lnSpc>
              <a:spcAft>
                <a:spcPts val="600"/>
              </a:spcAft>
              <a:buClrTx/>
              <a:buFont typeface="Wingdings" pitchFamily="2" charset="2"/>
              <a:buChar char="Ø"/>
            </a:pPr>
            <a:r>
              <a:rPr lang="ru-RU" sz="3200" dirty="0" smtClean="0"/>
              <a:t> Законодательные </a:t>
            </a:r>
            <a:r>
              <a:rPr lang="ru-RU" sz="3200" dirty="0" smtClean="0"/>
              <a:t>(представительные) органы рассматривают и утверждают бюджеты и отчеты об их исполнении, осуществляют последующий контроль за исполнением бюджетов, формируют и определяют правовой статус органов, осуществляющих контроль за исполнением бюджета соответствующе- го уровня бюджетной системы РФ и другие полномочия</a:t>
            </a:r>
            <a:endParaRPr lang="ru-RU"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838200"/>
            <a:ext cx="8534400" cy="5791200"/>
          </a:xfrm>
        </p:spPr>
        <p:txBody>
          <a:bodyPr>
            <a:normAutofit fontScale="92500"/>
          </a:bodyPr>
          <a:lstStyle/>
          <a:p>
            <a:pPr marL="0">
              <a:lnSpc>
                <a:spcPct val="110000"/>
              </a:lnSpc>
              <a:spcBef>
                <a:spcPts val="0"/>
              </a:spcBef>
              <a:buClrTx/>
              <a:buFont typeface="Wingdings" pitchFamily="2" charset="2"/>
              <a:buChar char="Ø"/>
            </a:pPr>
            <a:r>
              <a:rPr lang="ru-RU" sz="2800" dirty="0" smtClean="0"/>
              <a:t> Органы </a:t>
            </a:r>
            <a:r>
              <a:rPr lang="ru-RU" sz="2800" dirty="0" smtClean="0"/>
              <a:t>исполнительной власти осуществляют составление проекта </a:t>
            </a:r>
            <a:r>
              <a:rPr lang="ru-RU" sz="2800" dirty="0" smtClean="0"/>
              <a:t>бюджета</a:t>
            </a:r>
            <a:r>
              <a:rPr lang="ru-RU" sz="2800" dirty="0" smtClean="0"/>
              <a:t>, внесение его с необходимыми документами и материалами на утверждение законодательного (представительного) органа, разрабатывают и утверждают методики распределения и (или) порядки предоставления межбюджетных трансфертов, обеспечивают исполнение бюджета, в том числе сбор доходов бюджета, управление государственным, муниципальным долгом, ведомственный контроль за исполнением бюджета, представляют отчет об исполнении бюджета на утверждение законодательных (представительных) органов и другие полномочия</a:t>
            </a: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1295400"/>
            <a:ext cx="8610600" cy="5334000"/>
          </a:xfrm>
        </p:spPr>
        <p:txBody>
          <a:bodyPr>
            <a:normAutofit/>
          </a:bodyPr>
          <a:lstStyle/>
          <a:p>
            <a:pPr marL="0" algn="ctr">
              <a:spcBef>
                <a:spcPts val="0"/>
              </a:spcBef>
              <a:buNone/>
            </a:pPr>
            <a:r>
              <a:rPr lang="ru-RU" sz="3200" dirty="0" smtClean="0"/>
              <a:t>Аналогичные полномочия </a:t>
            </a:r>
            <a:endParaRPr lang="ru-RU" sz="3200" dirty="0" smtClean="0"/>
          </a:p>
          <a:p>
            <a:pPr marL="0" algn="ctr">
              <a:spcBef>
                <a:spcPts val="0"/>
              </a:spcBef>
              <a:buNone/>
            </a:pPr>
            <a:r>
              <a:rPr lang="ru-RU" sz="3200" dirty="0" smtClean="0"/>
              <a:t>органы </a:t>
            </a:r>
            <a:r>
              <a:rPr lang="ru-RU" sz="3200" dirty="0" smtClean="0"/>
              <a:t>законодательной и исполнительной власти осуществляют по отношению к государственным внебюджетным фондам</a:t>
            </a:r>
            <a:endParaRPr lang="ru-RU" sz="32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1295400"/>
            <a:ext cx="8610600" cy="5410200"/>
          </a:xfrm>
        </p:spPr>
        <p:txBody>
          <a:bodyPr>
            <a:normAutofit/>
          </a:bodyPr>
          <a:lstStyle/>
          <a:p>
            <a:pPr marL="0">
              <a:buClrTx/>
              <a:buFont typeface="Wingdings" pitchFamily="2" charset="2"/>
              <a:buChar char="Ø"/>
            </a:pPr>
            <a:r>
              <a:rPr lang="ru-RU" sz="3200" dirty="0" smtClean="0"/>
              <a:t> Банк </a:t>
            </a:r>
            <a:r>
              <a:rPr lang="ru-RU" sz="3200" dirty="0" smtClean="0"/>
              <a:t>России совместно с Правительством РФ разрабатывает и представляет на рассмотрение Государственной Думы основные направления денежно-кредитной политики, обслуживает счета бюджетов, осуществляет функции генерального агента по государственным ценным бумагам РФ</a:t>
            </a:r>
            <a:endParaRPr lang="ru-RU"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solidFill>
                <a:schemeClr val="tx1"/>
              </a:solidFill>
            </a:endParaRPr>
          </a:p>
        </p:txBody>
      </p:sp>
      <p:sp>
        <p:nvSpPr>
          <p:cNvPr id="3" name="Содержимое 2"/>
          <p:cNvSpPr>
            <a:spLocks noGrp="1"/>
          </p:cNvSpPr>
          <p:nvPr>
            <p:ph idx="1"/>
          </p:nvPr>
        </p:nvSpPr>
        <p:spPr>
          <a:xfrm>
            <a:off x="304800" y="990600"/>
            <a:ext cx="8610600" cy="5334000"/>
          </a:xfrm>
        </p:spPr>
        <p:txBody>
          <a:bodyPr>
            <a:noAutofit/>
          </a:bodyPr>
          <a:lstStyle/>
          <a:p>
            <a:pPr marL="0">
              <a:lnSpc>
                <a:spcPct val="110000"/>
              </a:lnSpc>
              <a:buClrTx/>
              <a:buFont typeface="Wingdings" pitchFamily="2" charset="2"/>
              <a:buChar char="Ø"/>
            </a:pPr>
            <a:r>
              <a:rPr lang="ru-RU" sz="3200" dirty="0" smtClean="0"/>
              <a:t> Кредитные </a:t>
            </a:r>
            <a:r>
              <a:rPr lang="ru-RU" sz="3200" dirty="0" smtClean="0"/>
              <a:t>организации могут осуществлять отдельные операции со средствами бюджета, т.е. привлекаться для осуществления операций по предоставлению средств бюджета на возвратной основе и выполнять функции Банка России в случае отсутствия учреждений Банка России на соответствующей территории или невозможности выполнения ими этих функций</a:t>
            </a:r>
            <a:endParaRPr lang="ru-RU"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990600"/>
            <a:ext cx="8534400" cy="5638800"/>
          </a:xfrm>
        </p:spPr>
        <p:txBody>
          <a:bodyPr>
            <a:normAutofit lnSpcReduction="10000"/>
          </a:bodyPr>
          <a:lstStyle/>
          <a:p>
            <a:pPr marL="0">
              <a:lnSpc>
                <a:spcPct val="110000"/>
              </a:lnSpc>
              <a:spcBef>
                <a:spcPts val="0"/>
              </a:spcBef>
              <a:buClrTx/>
              <a:buFont typeface="Wingdings" pitchFamily="2" charset="2"/>
              <a:buChar char="Ø"/>
            </a:pPr>
            <a:r>
              <a:rPr lang="ru-RU" dirty="0" smtClean="0"/>
              <a:t> Органы </a:t>
            </a:r>
            <a:r>
              <a:rPr lang="ru-RU" dirty="0" smtClean="0"/>
              <a:t>государственного, муниципального финансового контроля, созданные соответственно законодательными (представительными) органами РФ, законодательными (представительными) органами субъектов РФ, представительными органами местного самоуправления, осуществляют контроль за исполнением соответствующих бюджетов и бюджетов </a:t>
            </a:r>
            <a:r>
              <a:rPr lang="ru-RU" dirty="0" smtClean="0"/>
              <a:t>государственных </a:t>
            </a:r>
            <a:r>
              <a:rPr lang="ru-RU" dirty="0" smtClean="0"/>
              <a:t>внебюджетных фондов, проводят их экспертизу. Также они проводят экспертизы федеральных и региональных целевых программ и иных нормативных правовых актов бюджетного законодательства РФ, актов органов местного самоуправления</a:t>
            </a:r>
            <a:endParaRPr lang="ru-RU" sz="3200" b="1"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990600"/>
            <a:ext cx="8610600" cy="5562600"/>
          </a:xfrm>
        </p:spPr>
        <p:txBody>
          <a:bodyPr>
            <a:normAutofit/>
          </a:bodyPr>
          <a:lstStyle/>
          <a:p>
            <a:pPr marL="0">
              <a:buClrTx/>
              <a:buFont typeface="Wingdings" pitchFamily="2" charset="2"/>
              <a:buChar char="Ø"/>
            </a:pPr>
            <a:r>
              <a:rPr lang="ru-RU" sz="2800" dirty="0" smtClean="0"/>
              <a:t> Главный </a:t>
            </a:r>
            <a:r>
              <a:rPr lang="ru-RU" sz="2800" dirty="0" smtClean="0"/>
              <a:t>распорядитель средств федерального бюджета (субъекта федерации, местного) - орган государственной власти РФ, имеющий право распределять средства федерального бюджета по подведомственным распорядителям и получателям бюджетных средств, а также наиболее значимое бюджетное учреждение науки, образования, культуры, здравоохранения и средств массовой информации. Главные распорядители средств федерального бюджета включаются в ведомственную классификацию расходов федерального бюджета</a:t>
            </a:r>
            <a:endParaRPr lang="ru-RU"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914400"/>
            <a:ext cx="8610600" cy="5638800"/>
          </a:xfrm>
        </p:spPr>
        <p:txBody>
          <a:bodyPr>
            <a:noAutofit/>
          </a:bodyPr>
          <a:lstStyle/>
          <a:p>
            <a:pPr marL="0">
              <a:spcBef>
                <a:spcPts val="0"/>
              </a:spcBef>
              <a:spcAft>
                <a:spcPts val="1200"/>
              </a:spcAft>
              <a:buClrTx/>
              <a:buFont typeface="Wingdings" pitchFamily="2" charset="2"/>
              <a:buChar char="Ø"/>
            </a:pPr>
            <a:r>
              <a:rPr lang="ru-RU" sz="2400" dirty="0" smtClean="0"/>
              <a:t> Распорядитель </a:t>
            </a:r>
            <a:r>
              <a:rPr lang="ru-RU" sz="2400" dirty="0" smtClean="0"/>
              <a:t>бюджетных средств представляет собой орган государственной власти или орган местного самоуправления, имеющий право распределять бюджетные средства по подведомственным получателям. Он обладает следующими полномочиями: </a:t>
            </a:r>
            <a:r>
              <a:rPr lang="ru-RU" sz="2400" dirty="0" smtClean="0"/>
              <a:t> </a:t>
            </a:r>
          </a:p>
          <a:p>
            <a:pPr marL="0">
              <a:spcBef>
                <a:spcPts val="0"/>
              </a:spcBef>
              <a:buClrTx/>
              <a:buFont typeface="Wingdings" pitchFamily="2" charset="2"/>
              <a:buChar char="q"/>
            </a:pPr>
            <a:r>
              <a:rPr lang="ru-RU" sz="2400" dirty="0" smtClean="0"/>
              <a:t> осуществляет </a:t>
            </a:r>
            <a:r>
              <a:rPr lang="ru-RU" sz="2400" dirty="0" smtClean="0"/>
              <a:t>планирование соответствующих расходов бюджета; </a:t>
            </a:r>
            <a:r>
              <a:rPr lang="ru-RU" sz="2400" dirty="0" smtClean="0"/>
              <a:t> </a:t>
            </a:r>
          </a:p>
          <a:p>
            <a:pPr marL="0">
              <a:spcBef>
                <a:spcPts val="0"/>
              </a:spcBef>
              <a:buClrTx/>
              <a:buFont typeface="Wingdings" pitchFamily="2" charset="2"/>
              <a:buChar char="q"/>
            </a:pPr>
            <a:r>
              <a:rPr lang="ru-RU" sz="2400" dirty="0" smtClean="0"/>
              <a:t> распределяет </a:t>
            </a:r>
            <a:r>
              <a:rPr lang="ru-RU" sz="2400" dirty="0" smtClean="0"/>
              <a:t>бюджетные ассигнования, лимиты бюджетных обязательств по подведомственным распорядителям и (или) получателям бюджетных средств и исполняет соответствующую часть бюджета; </a:t>
            </a:r>
            <a:endParaRPr lang="ru-RU" sz="2400" dirty="0" smtClean="0"/>
          </a:p>
          <a:p>
            <a:pPr marL="0">
              <a:spcBef>
                <a:spcPts val="0"/>
              </a:spcBef>
              <a:buClrTx/>
              <a:buFont typeface="Wingdings" pitchFamily="2" charset="2"/>
              <a:buChar char="q"/>
            </a:pPr>
            <a:r>
              <a:rPr lang="ru-RU" sz="2400" dirty="0" smtClean="0"/>
              <a:t> вносит </a:t>
            </a:r>
            <a:r>
              <a:rPr lang="ru-RU" sz="2400" dirty="0" smtClean="0"/>
              <a:t>предложения главному распорядителю бюджетных средств, в ведении которого находится, по формированию и изменению бюджетной росписи</a:t>
            </a:r>
            <a:endParaRPr lang="ru-RU" sz="24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457200" y="990600"/>
            <a:ext cx="8229600" cy="5486400"/>
          </a:xfrm>
        </p:spPr>
        <p:txBody>
          <a:bodyPr>
            <a:normAutofit lnSpcReduction="10000"/>
          </a:bodyPr>
          <a:lstStyle/>
          <a:p>
            <a:pPr marL="0">
              <a:spcAft>
                <a:spcPts val="600"/>
              </a:spcAft>
              <a:buClrTx/>
              <a:buFont typeface="Wingdings" pitchFamily="2" charset="2"/>
              <a:buChar char="Ø"/>
            </a:pPr>
            <a:r>
              <a:rPr lang="ru-RU" sz="2800" dirty="0" smtClean="0"/>
              <a:t>Главный администратор доходов бюджета наделен полномочиями: </a:t>
            </a:r>
            <a:r>
              <a:rPr lang="ru-RU" sz="2800" dirty="0" smtClean="0"/>
              <a:t> </a:t>
            </a:r>
          </a:p>
          <a:p>
            <a:pPr marL="0">
              <a:spcAft>
                <a:spcPts val="600"/>
              </a:spcAft>
              <a:buClrTx/>
              <a:buFont typeface="Wingdings" pitchFamily="2" charset="2"/>
              <a:buChar char="q"/>
            </a:pPr>
            <a:r>
              <a:rPr lang="ru-RU" sz="2800" dirty="0" smtClean="0"/>
              <a:t> формирования </a:t>
            </a:r>
            <a:r>
              <a:rPr lang="ru-RU" sz="2800" dirty="0" smtClean="0"/>
              <a:t>перечня подведомственных ему администраторов доходов бюджета; </a:t>
            </a:r>
            <a:r>
              <a:rPr lang="ru-RU" sz="2800" dirty="0" smtClean="0"/>
              <a:t> </a:t>
            </a:r>
          </a:p>
          <a:p>
            <a:pPr marL="0">
              <a:spcAft>
                <a:spcPts val="600"/>
              </a:spcAft>
              <a:buClrTx/>
              <a:buFont typeface="Wingdings" pitchFamily="2" charset="2"/>
              <a:buChar char="q"/>
            </a:pPr>
            <a:r>
              <a:rPr lang="ru-RU" sz="2800" dirty="0" smtClean="0"/>
              <a:t> представления </a:t>
            </a:r>
            <a:r>
              <a:rPr lang="ru-RU" sz="2800" dirty="0" smtClean="0"/>
              <a:t>сведений, необходимых для составления среднесрочного финансового плана и (или) проекта бюджета; </a:t>
            </a:r>
            <a:r>
              <a:rPr lang="ru-RU" sz="2800" dirty="0" smtClean="0"/>
              <a:t> </a:t>
            </a:r>
          </a:p>
          <a:p>
            <a:pPr marL="0">
              <a:spcAft>
                <a:spcPts val="600"/>
              </a:spcAft>
              <a:buClrTx/>
              <a:buFont typeface="Wingdings" pitchFamily="2" charset="2"/>
              <a:buChar char="q"/>
            </a:pPr>
            <a:r>
              <a:rPr lang="ru-RU" sz="2800" dirty="0" smtClean="0"/>
              <a:t> представления </a:t>
            </a:r>
            <a:r>
              <a:rPr lang="ru-RU" sz="2800" dirty="0" smtClean="0"/>
              <a:t>сведений для составления и ведения кассового плана</a:t>
            </a:r>
            <a:r>
              <a:rPr lang="ru-RU" sz="2800" dirty="0" smtClean="0"/>
              <a:t>;</a:t>
            </a:r>
          </a:p>
          <a:p>
            <a:pPr marL="0">
              <a:spcAft>
                <a:spcPts val="600"/>
              </a:spcAft>
              <a:buClrTx/>
              <a:buFont typeface="Wingdings" pitchFamily="2" charset="2"/>
              <a:buChar char="q"/>
            </a:pPr>
            <a:r>
              <a:rPr lang="ru-RU" sz="2800" dirty="0" smtClean="0"/>
              <a:t> формирования </a:t>
            </a:r>
            <a:r>
              <a:rPr lang="ru-RU" sz="2800" dirty="0" smtClean="0"/>
              <a:t>и представления бюджетной отчетности главного администратора доходов бюджета</a:t>
            </a:r>
            <a:endParaRPr lang="ru-RU"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228600" y="838200"/>
            <a:ext cx="8763000" cy="6019800"/>
          </a:xfrm>
        </p:spPr>
        <p:txBody>
          <a:bodyPr>
            <a:noAutofit/>
          </a:bodyPr>
          <a:lstStyle/>
          <a:p>
            <a:pPr marL="0">
              <a:spcBef>
                <a:spcPts val="0"/>
              </a:spcBef>
              <a:spcAft>
                <a:spcPts val="1200"/>
              </a:spcAft>
              <a:buClrTx/>
              <a:buFont typeface="Wingdings" pitchFamily="2" charset="2"/>
              <a:buChar char="Ø"/>
            </a:pPr>
            <a:r>
              <a:rPr lang="ru-RU" sz="2400" dirty="0" smtClean="0"/>
              <a:t> Администратор </a:t>
            </a:r>
            <a:r>
              <a:rPr lang="ru-RU" sz="2400" dirty="0" smtClean="0"/>
              <a:t>доходов бюджета в рамках своих бюджетных полномочий может: </a:t>
            </a:r>
            <a:r>
              <a:rPr lang="ru-RU" sz="2400" dirty="0" smtClean="0"/>
              <a:t> </a:t>
            </a:r>
          </a:p>
          <a:p>
            <a:pPr marL="0">
              <a:spcBef>
                <a:spcPts val="0"/>
              </a:spcBef>
              <a:buClrTx/>
              <a:buFont typeface="Wingdings" pitchFamily="2" charset="2"/>
              <a:buChar char="q"/>
            </a:pPr>
            <a:r>
              <a:rPr lang="ru-RU" sz="2400" dirty="0" smtClean="0"/>
              <a:t> осуществлять </a:t>
            </a:r>
            <a:r>
              <a:rPr lang="ru-RU" sz="2400" dirty="0" smtClean="0"/>
              <a:t>начисление, учет и контроль за правильностью </a:t>
            </a:r>
            <a:r>
              <a:rPr lang="ru-RU" sz="2400" dirty="0" smtClean="0"/>
              <a:t>исчисления</a:t>
            </a:r>
            <a:r>
              <a:rPr lang="ru-RU" sz="2400" dirty="0" smtClean="0"/>
              <a:t>, полнотой и своевременностью осуществления платежей в бюджет, пеней и штрафов по ним, взыскивать задолженность по платежам в бюджет, пеней и штрафов; </a:t>
            </a:r>
            <a:r>
              <a:rPr lang="ru-RU" sz="2400" dirty="0" smtClean="0"/>
              <a:t> </a:t>
            </a:r>
          </a:p>
          <a:p>
            <a:pPr marL="0">
              <a:spcBef>
                <a:spcPts val="0"/>
              </a:spcBef>
              <a:buClrTx/>
              <a:buFont typeface="Wingdings" pitchFamily="2" charset="2"/>
              <a:buChar char="q"/>
            </a:pPr>
            <a:r>
              <a:rPr lang="ru-RU" sz="2400" dirty="0" smtClean="0"/>
              <a:t> принимать </a:t>
            </a:r>
            <a:r>
              <a:rPr lang="ru-RU" sz="2400" dirty="0" smtClean="0"/>
              <a:t>решение о возврате излишне уплаченных (взысканных) платежей в бюджет, пеней и штрафов, о зачете (уточнении) платежей в бюджеты бюджетной системы РФ; </a:t>
            </a:r>
            <a:endParaRPr lang="ru-RU" sz="2400" dirty="0" smtClean="0"/>
          </a:p>
          <a:p>
            <a:pPr marL="0">
              <a:spcBef>
                <a:spcPts val="0"/>
              </a:spcBef>
              <a:buClrTx/>
              <a:buFont typeface="Wingdings" pitchFamily="2" charset="2"/>
              <a:buChar char="q"/>
            </a:pPr>
            <a:r>
              <a:rPr lang="ru-RU" sz="2400" dirty="0" smtClean="0"/>
              <a:t> формировать </a:t>
            </a:r>
            <a:r>
              <a:rPr lang="ru-RU" sz="2400" dirty="0" smtClean="0"/>
              <a:t>и представлять главному администратору доходов бюджета сведения и бюджетную отчетность, необходимые для осуществления полномочий соответствующего главного администратора доходов бюджета и др.</a:t>
            </a:r>
            <a:endParaRPr lang="ru-RU" sz="24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solidFill>
                <a:schemeClr val="tx1"/>
              </a:solidFill>
            </a:endParaRPr>
          </a:p>
        </p:txBody>
      </p:sp>
      <p:sp>
        <p:nvSpPr>
          <p:cNvPr id="3" name="Содержимое 2"/>
          <p:cNvSpPr>
            <a:spLocks noGrp="1"/>
          </p:cNvSpPr>
          <p:nvPr>
            <p:ph idx="1"/>
          </p:nvPr>
        </p:nvSpPr>
        <p:spPr>
          <a:xfrm>
            <a:off x="228600" y="762000"/>
            <a:ext cx="8763000" cy="6096000"/>
          </a:xfrm>
        </p:spPr>
        <p:txBody>
          <a:bodyPr>
            <a:normAutofit fontScale="70000" lnSpcReduction="20000"/>
          </a:bodyPr>
          <a:lstStyle/>
          <a:p>
            <a:pPr marL="0">
              <a:lnSpc>
                <a:spcPct val="120000"/>
              </a:lnSpc>
              <a:spcBef>
                <a:spcPts val="0"/>
              </a:spcBef>
              <a:spcAft>
                <a:spcPts val="1200"/>
              </a:spcAft>
              <a:buClrTx/>
              <a:buFont typeface="Wingdings" pitchFamily="2" charset="2"/>
              <a:buChar char="Ø"/>
            </a:pPr>
            <a:r>
              <a:rPr lang="ru-RU" sz="3200" dirty="0" smtClean="0"/>
              <a:t> Главный </a:t>
            </a:r>
            <a:r>
              <a:rPr lang="ru-RU" sz="3200" dirty="0" smtClean="0"/>
              <a:t>администратор источников финансирования дефицита бюджета обладает следующими бюджетными полномочиями: </a:t>
            </a:r>
            <a:r>
              <a:rPr lang="ru-RU" sz="3200" dirty="0" smtClean="0"/>
              <a:t> </a:t>
            </a:r>
          </a:p>
          <a:p>
            <a:pPr marL="0">
              <a:lnSpc>
                <a:spcPct val="120000"/>
              </a:lnSpc>
              <a:buClrTx/>
              <a:buFont typeface="Wingdings" pitchFamily="2" charset="2"/>
              <a:buChar char="q"/>
            </a:pPr>
            <a:r>
              <a:rPr lang="ru-RU" sz="3200" dirty="0" smtClean="0"/>
              <a:t> формирует </a:t>
            </a:r>
            <a:r>
              <a:rPr lang="ru-RU" sz="3200" dirty="0" smtClean="0"/>
              <a:t>перечни подведомственных ему администраторов источников финансирования дефицита бюджета; </a:t>
            </a:r>
            <a:r>
              <a:rPr lang="ru-RU" sz="3200" dirty="0" smtClean="0"/>
              <a:t> </a:t>
            </a:r>
          </a:p>
          <a:p>
            <a:pPr marL="0">
              <a:lnSpc>
                <a:spcPct val="120000"/>
              </a:lnSpc>
              <a:buClrTx/>
              <a:buFont typeface="Wingdings" pitchFamily="2" charset="2"/>
              <a:buChar char="q"/>
            </a:pPr>
            <a:r>
              <a:rPr lang="ru-RU" sz="3200" dirty="0" smtClean="0"/>
              <a:t> осуществляет </a:t>
            </a:r>
            <a:r>
              <a:rPr lang="ru-RU" sz="3200" dirty="0" smtClean="0"/>
              <a:t>планирование (прогнозирование) поступлений и выплат по источникам финансирования дефицита бюджета; </a:t>
            </a:r>
            <a:r>
              <a:rPr lang="ru-RU" sz="3200" dirty="0" smtClean="0"/>
              <a:t> </a:t>
            </a:r>
          </a:p>
          <a:p>
            <a:pPr marL="0">
              <a:lnSpc>
                <a:spcPct val="120000"/>
              </a:lnSpc>
              <a:buClrTx/>
              <a:buFont typeface="Wingdings" pitchFamily="2" charset="2"/>
              <a:buChar char="q"/>
            </a:pPr>
            <a:r>
              <a:rPr lang="ru-RU" sz="3200" dirty="0" smtClean="0"/>
              <a:t> обеспечивает </a:t>
            </a:r>
            <a:r>
              <a:rPr lang="ru-RU" sz="3200" dirty="0" err="1" smtClean="0"/>
              <a:t>адресность</a:t>
            </a:r>
            <a:r>
              <a:rPr lang="ru-RU" sz="3200" dirty="0" smtClean="0"/>
              <a:t> и целевой характер использования выделенных в его распоряжение ассигнований, предназначенных для погашения источников финансирования дефицита бюджета; </a:t>
            </a:r>
            <a:r>
              <a:rPr lang="ru-RU" sz="3200" dirty="0" smtClean="0"/>
              <a:t> </a:t>
            </a:r>
          </a:p>
          <a:p>
            <a:pPr marL="0">
              <a:lnSpc>
                <a:spcPct val="120000"/>
              </a:lnSpc>
              <a:buClrTx/>
              <a:buFont typeface="Wingdings" pitchFamily="2" charset="2"/>
              <a:buChar char="q"/>
            </a:pPr>
            <a:r>
              <a:rPr lang="ru-RU" sz="3200" dirty="0" smtClean="0"/>
              <a:t> распределяет </a:t>
            </a:r>
            <a:r>
              <a:rPr lang="ru-RU" sz="3200" dirty="0" smtClean="0"/>
              <a:t>бюджетные ассигнования по подведомственным администраторам источников финансирования дефицита бюджета и исполняет соответствующую часть бюджета; </a:t>
            </a:r>
            <a:r>
              <a:rPr lang="ru-RU" sz="3200" dirty="0" smtClean="0"/>
              <a:t> </a:t>
            </a:r>
          </a:p>
          <a:p>
            <a:pPr marL="0">
              <a:lnSpc>
                <a:spcPct val="120000"/>
              </a:lnSpc>
              <a:buClrTx/>
              <a:buFont typeface="Wingdings" pitchFamily="2" charset="2"/>
              <a:buChar char="q"/>
            </a:pPr>
            <a:r>
              <a:rPr lang="ru-RU" sz="3200" dirty="0" smtClean="0"/>
              <a:t> организует </a:t>
            </a:r>
            <a:r>
              <a:rPr lang="ru-RU" sz="3200" dirty="0" smtClean="0"/>
              <a:t>и осуществляет ведомственный финансовый контроль в сфере своей деятельности; </a:t>
            </a:r>
            <a:r>
              <a:rPr lang="ru-RU" sz="3200" dirty="0" smtClean="0"/>
              <a:t> </a:t>
            </a:r>
          </a:p>
          <a:p>
            <a:pPr marL="0">
              <a:lnSpc>
                <a:spcPct val="120000"/>
              </a:lnSpc>
              <a:buClrTx/>
              <a:buFont typeface="Wingdings" pitchFamily="2" charset="2"/>
              <a:buChar char="q"/>
            </a:pPr>
            <a:r>
              <a:rPr lang="ru-RU" sz="3200" dirty="0" smtClean="0"/>
              <a:t> формирует </a:t>
            </a:r>
            <a:r>
              <a:rPr lang="ru-RU" sz="3200" dirty="0" smtClean="0"/>
              <a:t>бюджетную отчетность главного администратора источников финансирования дефицита бюджета</a:t>
            </a:r>
            <a:endParaRPr lang="ru-RU" sz="32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228600" y="1066800"/>
            <a:ext cx="8686800" cy="5638800"/>
          </a:xfrm>
        </p:spPr>
        <p:txBody>
          <a:bodyPr>
            <a:normAutofit lnSpcReduction="10000"/>
          </a:bodyPr>
          <a:lstStyle/>
          <a:p>
            <a:pPr marL="0">
              <a:spcBef>
                <a:spcPts val="0"/>
              </a:spcBef>
              <a:spcAft>
                <a:spcPts val="1200"/>
              </a:spcAft>
              <a:buClrTx/>
              <a:buFont typeface="Wingdings" pitchFamily="2" charset="2"/>
              <a:buChar char="Ø"/>
            </a:pPr>
            <a:r>
              <a:rPr lang="ru-RU" dirty="0" smtClean="0"/>
              <a:t> Администратор </a:t>
            </a:r>
            <a:r>
              <a:rPr lang="ru-RU" dirty="0" smtClean="0"/>
              <a:t>источников финансирования дефицита бюджета уполномочен</a:t>
            </a:r>
            <a:r>
              <a:rPr lang="ru-RU" dirty="0" smtClean="0"/>
              <a:t>: </a:t>
            </a:r>
          </a:p>
          <a:p>
            <a:pPr marL="0">
              <a:buClrTx/>
              <a:buFont typeface="Wingdings" pitchFamily="2" charset="2"/>
              <a:buChar char="q"/>
            </a:pPr>
            <a:r>
              <a:rPr lang="ru-RU" dirty="0" smtClean="0"/>
              <a:t> осуществлять </a:t>
            </a:r>
            <a:r>
              <a:rPr lang="ru-RU" dirty="0" smtClean="0"/>
              <a:t>планирование (прогнозирование) поступлений и выплат по источникам финансирования дефицита </a:t>
            </a:r>
            <a:r>
              <a:rPr lang="ru-RU" dirty="0" smtClean="0"/>
              <a:t>бюджета;</a:t>
            </a:r>
          </a:p>
          <a:p>
            <a:pPr marL="0">
              <a:buClrTx/>
              <a:buFont typeface="Wingdings" pitchFamily="2" charset="2"/>
              <a:buChar char="q"/>
            </a:pPr>
            <a:r>
              <a:rPr lang="ru-RU" dirty="0" smtClean="0"/>
              <a:t> осуществлять </a:t>
            </a:r>
            <a:r>
              <a:rPr lang="ru-RU" dirty="0" smtClean="0"/>
              <a:t>контроль за полнотой и своевременностью поступления в бюджет источников финансирования дефицита бюджета; </a:t>
            </a:r>
            <a:r>
              <a:rPr lang="ru-RU" dirty="0" smtClean="0"/>
              <a:t> </a:t>
            </a:r>
          </a:p>
          <a:p>
            <a:pPr marL="0">
              <a:buClrTx/>
              <a:buFont typeface="Wingdings" pitchFamily="2" charset="2"/>
              <a:buChar char="q"/>
            </a:pPr>
            <a:r>
              <a:rPr lang="ru-RU" dirty="0" smtClean="0"/>
              <a:t> обеспечивать </a:t>
            </a:r>
            <a:r>
              <a:rPr lang="ru-RU" dirty="0" smtClean="0"/>
              <a:t>поступления в бюджет и выплаты из бюджета по источникам финансирования дефицита бюджета; </a:t>
            </a:r>
            <a:r>
              <a:rPr lang="ru-RU" dirty="0" smtClean="0"/>
              <a:t> </a:t>
            </a:r>
          </a:p>
          <a:p>
            <a:pPr marL="0">
              <a:buClrTx/>
              <a:buFont typeface="Wingdings" pitchFamily="2" charset="2"/>
              <a:buChar char="q"/>
            </a:pPr>
            <a:r>
              <a:rPr lang="ru-RU" dirty="0" smtClean="0"/>
              <a:t> формировать </a:t>
            </a:r>
            <a:r>
              <a:rPr lang="ru-RU" dirty="0" smtClean="0"/>
              <a:t>и представлять бюджетную отчетность и т.д.</a:t>
            </a:r>
            <a:endParaRPr lang="ru-RU" sz="3600" b="1"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304800" y="1143000"/>
            <a:ext cx="8382000" cy="5181600"/>
          </a:xfrm>
        </p:spPr>
        <p:txBody>
          <a:bodyPr>
            <a:noAutofit/>
          </a:bodyPr>
          <a:lstStyle/>
          <a:p>
            <a:pPr marL="0" lvl="0">
              <a:spcBef>
                <a:spcPts val="600"/>
              </a:spcBef>
              <a:spcAft>
                <a:spcPts val="600"/>
              </a:spcAft>
              <a:buClrTx/>
              <a:buFont typeface="Wingdings" pitchFamily="2" charset="2"/>
              <a:buChar char="Ø"/>
            </a:pPr>
            <a:r>
              <a:rPr lang="ru-RU" sz="2400" dirty="0" smtClean="0"/>
              <a:t> </a:t>
            </a:r>
            <a:r>
              <a:rPr lang="ru-RU" sz="3200" dirty="0" smtClean="0"/>
              <a:t>Бюджетное </a:t>
            </a:r>
            <a:r>
              <a:rPr lang="ru-RU" sz="3200" dirty="0" smtClean="0"/>
              <a:t>учреждение - это государственное (муниципальное) учреждение, финансовое обеспечение функций которого по оказанию государственных (муниципальных) услуг физическим и юридическим лицам, осуществляется за счет средств соответствующего бюджета на основе бюджетной сметы через лицевые счета, открытые ему в установленном порядке</a:t>
            </a:r>
            <a:endParaRPr lang="ru-RU" sz="3200" dirty="0" smtClean="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457200" y="1219200"/>
            <a:ext cx="8229600" cy="5105400"/>
          </a:xfrm>
        </p:spPr>
        <p:txBody>
          <a:bodyPr>
            <a:normAutofit/>
          </a:bodyPr>
          <a:lstStyle/>
          <a:p>
            <a:pPr marL="0" lvl="0">
              <a:lnSpc>
                <a:spcPct val="110000"/>
              </a:lnSpc>
              <a:spcBef>
                <a:spcPts val="600"/>
              </a:spcBef>
              <a:spcAft>
                <a:spcPts val="600"/>
              </a:spcAft>
              <a:buClrTx/>
              <a:buFont typeface="Wingdings" pitchFamily="2" charset="2"/>
              <a:buChar char="Ø"/>
            </a:pPr>
            <a:r>
              <a:rPr lang="ru-RU" sz="2800" dirty="0" smtClean="0"/>
              <a:t> Получатель </a:t>
            </a:r>
            <a:r>
              <a:rPr lang="ru-RU" sz="2800" dirty="0" smtClean="0"/>
              <a:t>бюджетных средств - орган государственной власти (государственный орган), </a:t>
            </a:r>
            <a:r>
              <a:rPr lang="ru-RU" sz="2800" dirty="0" err="1" smtClean="0"/>
              <a:t>орган</a:t>
            </a:r>
            <a:r>
              <a:rPr lang="ru-RU" sz="2800" dirty="0" smtClean="0"/>
              <a:t>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a:t>
            </a:r>
            <a:r>
              <a:rPr lang="ru-RU" sz="2800" dirty="0" err="1" smtClean="0"/>
              <a:t>распорядителя</a:t>
            </a:r>
            <a:r>
              <a:rPr lang="ru-RU" sz="2800" dirty="0" smtClean="0"/>
              <a:t>) бюджетных средств бюджетное учреждение, имеющие право на принятие и (или) исполнение бюджетных обязательств за счет средств соответствующего бюджета</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228600" y="762000"/>
            <a:ext cx="8686800" cy="6096000"/>
          </a:xfrm>
        </p:spPr>
        <p:txBody>
          <a:bodyPr>
            <a:noAutofit/>
          </a:bodyPr>
          <a:lstStyle/>
          <a:p>
            <a:pPr marL="0" algn="ctr">
              <a:spcBef>
                <a:spcPts val="0"/>
              </a:spcBef>
              <a:spcAft>
                <a:spcPts val="600"/>
              </a:spcAft>
              <a:buNone/>
            </a:pPr>
            <a:r>
              <a:rPr lang="ru-RU" sz="2400" b="1" i="1" dirty="0" smtClean="0"/>
              <a:t>К участникам бюджетного процесса, обладающими бюджетными полномочиями на федеральном уровне, относятся: </a:t>
            </a:r>
            <a:r>
              <a:rPr lang="ru-RU" sz="2400" b="1" i="1" dirty="0" smtClean="0"/>
              <a:t> </a:t>
            </a:r>
          </a:p>
          <a:p>
            <a:pPr marL="0">
              <a:spcBef>
                <a:spcPts val="0"/>
              </a:spcBef>
              <a:spcAft>
                <a:spcPts val="600"/>
              </a:spcAft>
              <a:buClrTx/>
              <a:buFont typeface="Wingdings" pitchFamily="2" charset="2"/>
              <a:buChar char="q"/>
            </a:pPr>
            <a:r>
              <a:rPr lang="ru-RU" sz="2400" dirty="0" smtClean="0"/>
              <a:t>Президент </a:t>
            </a:r>
            <a:r>
              <a:rPr lang="ru-RU" sz="2400" dirty="0" smtClean="0"/>
              <a:t>РФ; </a:t>
            </a:r>
            <a:r>
              <a:rPr lang="ru-RU" sz="2400" dirty="0" smtClean="0"/>
              <a:t> </a:t>
            </a:r>
          </a:p>
          <a:p>
            <a:pPr marL="0">
              <a:spcBef>
                <a:spcPts val="0"/>
              </a:spcBef>
              <a:spcAft>
                <a:spcPts val="600"/>
              </a:spcAft>
              <a:buClrTx/>
              <a:buFont typeface="Wingdings" pitchFamily="2" charset="2"/>
              <a:buChar char="q"/>
            </a:pPr>
            <a:r>
              <a:rPr lang="ru-RU" sz="2400" dirty="0" smtClean="0"/>
              <a:t>Государственная </a:t>
            </a:r>
            <a:r>
              <a:rPr lang="ru-RU" sz="2400" dirty="0" smtClean="0"/>
              <a:t>Дума Федерального Собрания РФ (ГД); </a:t>
            </a:r>
            <a:r>
              <a:rPr lang="ru-RU" sz="2400" dirty="0" smtClean="0"/>
              <a:t> </a:t>
            </a:r>
          </a:p>
          <a:p>
            <a:pPr marL="0">
              <a:spcBef>
                <a:spcPts val="0"/>
              </a:spcBef>
              <a:spcAft>
                <a:spcPts val="600"/>
              </a:spcAft>
              <a:buClrTx/>
              <a:buFont typeface="Wingdings" pitchFamily="2" charset="2"/>
              <a:buChar char="q"/>
            </a:pPr>
            <a:r>
              <a:rPr lang="ru-RU" sz="2400" dirty="0" smtClean="0"/>
              <a:t>Совет </a:t>
            </a:r>
            <a:r>
              <a:rPr lang="ru-RU" sz="2400" dirty="0" smtClean="0"/>
              <a:t>Федерации Федерального Собрания РФ (СФ); </a:t>
            </a:r>
            <a:r>
              <a:rPr lang="ru-RU" sz="2400" dirty="0" smtClean="0"/>
              <a:t> </a:t>
            </a:r>
          </a:p>
          <a:p>
            <a:pPr marL="0">
              <a:spcBef>
                <a:spcPts val="0"/>
              </a:spcBef>
              <a:spcAft>
                <a:spcPts val="600"/>
              </a:spcAft>
              <a:buClrTx/>
              <a:buFont typeface="Wingdings" pitchFamily="2" charset="2"/>
              <a:buChar char="q"/>
            </a:pPr>
            <a:r>
              <a:rPr lang="ru-RU" sz="2400" dirty="0" smtClean="0"/>
              <a:t>Правительство </a:t>
            </a:r>
            <a:r>
              <a:rPr lang="ru-RU" sz="2400" dirty="0" smtClean="0"/>
              <a:t>РФ; </a:t>
            </a:r>
            <a:r>
              <a:rPr lang="ru-RU" sz="2400" dirty="0" smtClean="0"/>
              <a:t> </a:t>
            </a:r>
          </a:p>
          <a:p>
            <a:pPr marL="0">
              <a:spcBef>
                <a:spcPts val="0"/>
              </a:spcBef>
              <a:spcAft>
                <a:spcPts val="600"/>
              </a:spcAft>
              <a:buClrTx/>
              <a:buFont typeface="Wingdings" pitchFamily="2" charset="2"/>
              <a:buChar char="q"/>
            </a:pPr>
            <a:r>
              <a:rPr lang="ru-RU" sz="2400" dirty="0" smtClean="0"/>
              <a:t>Министерство </a:t>
            </a:r>
            <a:r>
              <a:rPr lang="ru-RU" sz="2400" dirty="0" smtClean="0"/>
              <a:t>финансов РФ; </a:t>
            </a:r>
            <a:r>
              <a:rPr lang="ru-RU" sz="2400" dirty="0" smtClean="0"/>
              <a:t> </a:t>
            </a:r>
          </a:p>
          <a:p>
            <a:pPr marL="0">
              <a:spcBef>
                <a:spcPts val="0"/>
              </a:spcBef>
              <a:spcAft>
                <a:spcPts val="600"/>
              </a:spcAft>
              <a:buClrTx/>
              <a:buFont typeface="Wingdings" pitchFamily="2" charset="2"/>
              <a:buChar char="q"/>
            </a:pPr>
            <a:r>
              <a:rPr lang="ru-RU" sz="2400" dirty="0" smtClean="0"/>
              <a:t>Федеральное </a:t>
            </a:r>
            <a:r>
              <a:rPr lang="ru-RU" sz="2400" dirty="0" smtClean="0"/>
              <a:t>казначейство; </a:t>
            </a:r>
            <a:endParaRPr lang="ru-RU" sz="2400" dirty="0" smtClean="0"/>
          </a:p>
          <a:p>
            <a:pPr marL="0">
              <a:spcBef>
                <a:spcPts val="0"/>
              </a:spcBef>
              <a:spcAft>
                <a:spcPts val="600"/>
              </a:spcAft>
              <a:buClrTx/>
              <a:buFont typeface="Wingdings" pitchFamily="2" charset="2"/>
              <a:buChar char="q"/>
            </a:pPr>
            <a:r>
              <a:rPr lang="ru-RU" sz="2400" dirty="0" smtClean="0"/>
              <a:t>Центральный </a:t>
            </a:r>
            <a:r>
              <a:rPr lang="ru-RU" sz="2400" dirty="0" smtClean="0"/>
              <a:t>банк России; </a:t>
            </a:r>
            <a:endParaRPr lang="ru-RU" sz="2400" dirty="0" smtClean="0"/>
          </a:p>
          <a:p>
            <a:pPr marL="0">
              <a:spcBef>
                <a:spcPts val="0"/>
              </a:spcBef>
              <a:spcAft>
                <a:spcPts val="600"/>
              </a:spcAft>
              <a:buClrTx/>
              <a:buFont typeface="Wingdings" pitchFamily="2" charset="2"/>
              <a:buChar char="q"/>
            </a:pPr>
            <a:r>
              <a:rPr lang="ru-RU" sz="2400" dirty="0" smtClean="0"/>
              <a:t>Счетная </a:t>
            </a:r>
            <a:r>
              <a:rPr lang="ru-RU" sz="2400" dirty="0" smtClean="0"/>
              <a:t>палата РФ; </a:t>
            </a:r>
            <a:endParaRPr lang="ru-RU" sz="2400" dirty="0" smtClean="0"/>
          </a:p>
          <a:p>
            <a:pPr marL="0">
              <a:spcBef>
                <a:spcPts val="0"/>
              </a:spcBef>
              <a:spcAft>
                <a:spcPts val="600"/>
              </a:spcAft>
              <a:buClrTx/>
              <a:buFont typeface="Wingdings" pitchFamily="2" charset="2"/>
              <a:buChar char="q"/>
            </a:pPr>
            <a:r>
              <a:rPr lang="ru-RU" sz="2400" dirty="0" smtClean="0"/>
              <a:t> </a:t>
            </a:r>
            <a:r>
              <a:rPr lang="ru-RU" sz="2400" dirty="0" smtClean="0"/>
              <a:t>Федеральная служба финансово-бюджетного надзора; </a:t>
            </a:r>
            <a:r>
              <a:rPr lang="ru-RU" sz="2400" dirty="0" smtClean="0"/>
              <a:t> </a:t>
            </a:r>
          </a:p>
          <a:p>
            <a:pPr marL="0">
              <a:spcBef>
                <a:spcPts val="0"/>
              </a:spcBef>
              <a:spcAft>
                <a:spcPts val="600"/>
              </a:spcAft>
              <a:buClrTx/>
              <a:buFont typeface="Wingdings" pitchFamily="2" charset="2"/>
              <a:buChar char="q"/>
            </a:pPr>
            <a:r>
              <a:rPr lang="ru-RU" sz="2400" dirty="0" smtClean="0"/>
              <a:t>органы </a:t>
            </a:r>
            <a:r>
              <a:rPr lang="ru-RU" sz="2400" dirty="0" smtClean="0"/>
              <a:t>управления государственными внебюджетными фондами;</a:t>
            </a:r>
            <a:endParaRPr lang="ru-RU" sz="24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Участники бюджетного процесса в РФ и их полномочия</a:t>
            </a:r>
            <a:endParaRPr lang="ru-RU" sz="1600" dirty="0"/>
          </a:p>
        </p:txBody>
      </p:sp>
      <p:sp>
        <p:nvSpPr>
          <p:cNvPr id="3" name="Содержимое 2"/>
          <p:cNvSpPr>
            <a:spLocks noGrp="1"/>
          </p:cNvSpPr>
          <p:nvPr>
            <p:ph idx="1"/>
          </p:nvPr>
        </p:nvSpPr>
        <p:spPr>
          <a:xfrm>
            <a:off x="152400" y="1066800"/>
            <a:ext cx="8763000" cy="5638800"/>
          </a:xfrm>
        </p:spPr>
        <p:txBody>
          <a:bodyPr>
            <a:noAutofit/>
          </a:bodyPr>
          <a:lstStyle/>
          <a:p>
            <a:pPr marL="0">
              <a:spcBef>
                <a:spcPts val="0"/>
              </a:spcBef>
              <a:spcAft>
                <a:spcPts val="600"/>
              </a:spcAft>
              <a:buClrTx/>
              <a:buFont typeface="Wingdings" pitchFamily="2" charset="2"/>
              <a:buChar char="q"/>
            </a:pPr>
            <a:r>
              <a:rPr lang="ru-RU" dirty="0" smtClean="0"/>
              <a:t>главные распорядители, распорядители и получатели средств бюджетов государственных внебюджетных фондов РФ; </a:t>
            </a:r>
            <a:r>
              <a:rPr lang="ru-RU" dirty="0" smtClean="0"/>
              <a:t> </a:t>
            </a:r>
          </a:p>
          <a:p>
            <a:pPr marL="0">
              <a:spcBef>
                <a:spcPts val="0"/>
              </a:spcBef>
              <a:spcAft>
                <a:spcPts val="600"/>
              </a:spcAft>
              <a:buClrTx/>
              <a:buFont typeface="Wingdings" pitchFamily="2" charset="2"/>
              <a:buChar char="q"/>
            </a:pPr>
            <a:r>
              <a:rPr lang="ru-RU" dirty="0" smtClean="0"/>
              <a:t>главные </a:t>
            </a:r>
            <a:r>
              <a:rPr lang="ru-RU" dirty="0" smtClean="0"/>
              <a:t>администраторы (</a:t>
            </a:r>
            <a:r>
              <a:rPr lang="ru-RU" dirty="0" err="1" smtClean="0"/>
              <a:t>администраторы</a:t>
            </a:r>
            <a:r>
              <a:rPr lang="ru-RU" dirty="0" smtClean="0"/>
              <a:t>) доходов федерального бюджета; </a:t>
            </a:r>
            <a:r>
              <a:rPr lang="ru-RU" dirty="0" smtClean="0"/>
              <a:t> </a:t>
            </a:r>
          </a:p>
          <a:p>
            <a:pPr marL="0">
              <a:spcBef>
                <a:spcPts val="0"/>
              </a:spcBef>
              <a:spcAft>
                <a:spcPts val="600"/>
              </a:spcAft>
              <a:buClrTx/>
              <a:buFont typeface="Wingdings" pitchFamily="2" charset="2"/>
              <a:buChar char="q"/>
            </a:pPr>
            <a:r>
              <a:rPr lang="ru-RU" dirty="0" smtClean="0"/>
              <a:t>главные </a:t>
            </a:r>
            <a:r>
              <a:rPr lang="ru-RU" dirty="0" smtClean="0"/>
              <a:t>администраторы (</a:t>
            </a:r>
            <a:r>
              <a:rPr lang="ru-RU" dirty="0" err="1" smtClean="0"/>
              <a:t>администраторы</a:t>
            </a:r>
            <a:r>
              <a:rPr lang="ru-RU" dirty="0" smtClean="0"/>
              <a:t>) доходов бюджетов государственных внебюджетных фондов РФ; </a:t>
            </a:r>
            <a:r>
              <a:rPr lang="ru-RU" dirty="0" smtClean="0"/>
              <a:t> </a:t>
            </a:r>
          </a:p>
          <a:p>
            <a:pPr marL="0">
              <a:spcBef>
                <a:spcPts val="0"/>
              </a:spcBef>
              <a:spcAft>
                <a:spcPts val="600"/>
              </a:spcAft>
              <a:buClrTx/>
              <a:buFont typeface="Wingdings" pitchFamily="2" charset="2"/>
              <a:buChar char="q"/>
            </a:pPr>
            <a:r>
              <a:rPr lang="ru-RU" dirty="0" smtClean="0"/>
              <a:t>главные </a:t>
            </a:r>
            <a:r>
              <a:rPr lang="ru-RU" dirty="0" smtClean="0"/>
              <a:t>администраторы (</a:t>
            </a:r>
            <a:r>
              <a:rPr lang="ru-RU" dirty="0" err="1" smtClean="0"/>
              <a:t>администраторы</a:t>
            </a:r>
            <a:r>
              <a:rPr lang="ru-RU" dirty="0" smtClean="0"/>
              <a:t>) источников финансирования дефицита федерального бюджета; </a:t>
            </a:r>
            <a:r>
              <a:rPr lang="ru-RU" dirty="0" smtClean="0"/>
              <a:t> </a:t>
            </a:r>
          </a:p>
          <a:p>
            <a:pPr marL="0">
              <a:spcBef>
                <a:spcPts val="0"/>
              </a:spcBef>
              <a:spcAft>
                <a:spcPts val="600"/>
              </a:spcAft>
              <a:buClrTx/>
              <a:buFont typeface="Wingdings" pitchFamily="2" charset="2"/>
              <a:buChar char="q"/>
            </a:pPr>
            <a:r>
              <a:rPr lang="ru-RU" dirty="0" smtClean="0"/>
              <a:t>главные </a:t>
            </a:r>
            <a:r>
              <a:rPr lang="ru-RU" dirty="0" smtClean="0"/>
              <a:t>администраторы (</a:t>
            </a:r>
            <a:r>
              <a:rPr lang="ru-RU" dirty="0" err="1" smtClean="0"/>
              <a:t>администраторы</a:t>
            </a:r>
            <a:r>
              <a:rPr lang="ru-RU" dirty="0" smtClean="0"/>
              <a:t>) источников финансирования дефицита бюджетов государственных внебюджетных фондов </a:t>
            </a:r>
            <a:r>
              <a:rPr lang="ru-RU" dirty="0" smtClean="0"/>
              <a:t>РФ</a:t>
            </a:r>
            <a:endParaRPr lang="ru-RU"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a:t>
            </a:r>
            <a:r>
              <a:rPr lang="ru-RU" sz="1600" dirty="0" smtClean="0">
                <a:solidFill>
                  <a:schemeClr val="tx1"/>
                </a:solidFill>
              </a:rPr>
              <a:t>Основы составления проектов бюджетов</a:t>
            </a:r>
            <a:endParaRPr lang="ru-RU" sz="1600" dirty="0">
              <a:solidFill>
                <a:schemeClr val="tx1"/>
              </a:solidFill>
            </a:endParaRPr>
          </a:p>
        </p:txBody>
      </p:sp>
      <p:sp>
        <p:nvSpPr>
          <p:cNvPr id="3" name="Содержимое 2"/>
          <p:cNvSpPr>
            <a:spLocks noGrp="1"/>
          </p:cNvSpPr>
          <p:nvPr>
            <p:ph idx="1"/>
          </p:nvPr>
        </p:nvSpPr>
        <p:spPr>
          <a:xfrm>
            <a:off x="304800" y="1371600"/>
            <a:ext cx="8534400" cy="5181600"/>
          </a:xfrm>
        </p:spPr>
        <p:txBody>
          <a:bodyPr>
            <a:normAutofit/>
          </a:bodyPr>
          <a:lstStyle/>
          <a:p>
            <a:pPr marL="0">
              <a:spcAft>
                <a:spcPts val="1200"/>
              </a:spcAft>
              <a:buNone/>
            </a:pPr>
            <a:r>
              <a:rPr lang="ru-RU" sz="3600" dirty="0" smtClean="0">
                <a:latin typeface="Times New Roman" pitchFamily="18" charset="0"/>
                <a:cs typeface="Times New Roman" pitchFamily="18" charset="0"/>
              </a:rPr>
              <a:t>     Годовой </a:t>
            </a:r>
            <a:r>
              <a:rPr lang="ru-RU" sz="3600" dirty="0" smtClean="0">
                <a:latin typeface="Times New Roman" pitchFamily="18" charset="0"/>
                <a:cs typeface="Times New Roman" pitchFamily="18" charset="0"/>
              </a:rPr>
              <a:t>бюджет РФ до 2007 г. составлялся на один финансовый год, начинающийся с 1 января и заканчивающийся 31 декабря. С 1 января 2008 г. он составляется на три </a:t>
            </a:r>
            <a:r>
              <a:rPr lang="ru-RU" sz="3600" dirty="0" smtClean="0">
                <a:latin typeface="Times New Roman" pitchFamily="18" charset="0"/>
                <a:cs typeface="Times New Roman" pitchFamily="18" charset="0"/>
              </a:rPr>
              <a:t>года</a:t>
            </a:r>
            <a:endParaRPr lang="ru-RU" sz="36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1219200"/>
            <a:ext cx="8686800" cy="5410200"/>
          </a:xfrm>
        </p:spPr>
        <p:txBody>
          <a:bodyPr>
            <a:normAutofit/>
          </a:bodyPr>
          <a:lstStyle/>
          <a:p>
            <a:pPr marL="0">
              <a:lnSpc>
                <a:spcPct val="110000"/>
              </a:lnSpc>
              <a:spcAft>
                <a:spcPts val="600"/>
              </a:spcAft>
              <a:buNone/>
            </a:pPr>
            <a:r>
              <a:rPr lang="ru-RU" dirty="0" smtClean="0"/>
              <a:t>     </a:t>
            </a:r>
            <a:r>
              <a:rPr lang="ru-RU" sz="3200" dirty="0" smtClean="0">
                <a:latin typeface="Times New Roman" pitchFamily="18" charset="0"/>
                <a:cs typeface="Times New Roman" pitchFamily="18" charset="0"/>
              </a:rPr>
              <a:t>В Великобритании, Японии, Канаде бюджетный год начинается с 1 апреля, а заканчивается 31 марта. В Швеции, Норвегии, Италии он длится с 1 июля по 30 июня. В США - с 1 октября по 30 сентября. Во Франции и Нидерландах - совпадает с календарным</a:t>
            </a:r>
            <a:endParaRPr lang="ru-RU" sz="32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304800" y="1295400"/>
            <a:ext cx="8610600" cy="5334000"/>
          </a:xfrm>
        </p:spPr>
        <p:txBody>
          <a:bodyPr>
            <a:noAutofit/>
          </a:bodyPr>
          <a:lstStyle/>
          <a:p>
            <a:pPr marL="0">
              <a:spcAft>
                <a:spcPts val="600"/>
              </a:spcAft>
              <a:buNone/>
            </a:pPr>
            <a:r>
              <a:rPr lang="ru-RU" sz="3200" dirty="0" smtClean="0"/>
              <a:t>     Составление </a:t>
            </a:r>
            <a:r>
              <a:rPr lang="ru-RU" sz="3200" dirty="0" smtClean="0"/>
              <a:t>проекта федерального бюджета начинается не позднее, чем за </a:t>
            </a:r>
            <a:r>
              <a:rPr lang="ru-RU" sz="3200" dirty="0" smtClean="0">
                <a:latin typeface="Times New Roman" pitchFamily="18" charset="0"/>
                <a:cs typeface="Times New Roman" pitchFamily="18" charset="0"/>
              </a:rPr>
              <a:t>10</a:t>
            </a:r>
            <a:r>
              <a:rPr lang="ru-RU" sz="3200" dirty="0" smtClean="0"/>
              <a:t> месяцев до начала очередного финансового года и осуществляется Правительством РФ в соответствии с бюджетной политикой, определенной в Бюджетном послании Президента РФ</a:t>
            </a:r>
            <a:endParaRPr lang="ru-RU" sz="32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304800" y="1143000"/>
            <a:ext cx="8686800" cy="5715000"/>
          </a:xfrm>
        </p:spPr>
        <p:txBody>
          <a:bodyPr>
            <a:normAutofit/>
          </a:bodyPr>
          <a:lstStyle/>
          <a:p>
            <a:pPr marL="0">
              <a:spcAft>
                <a:spcPts val="600"/>
              </a:spcAft>
              <a:buNone/>
            </a:pPr>
            <a:r>
              <a:rPr lang="ru-RU" sz="3200" dirty="0" smtClean="0">
                <a:latin typeface="Times New Roman" pitchFamily="18" charset="0"/>
                <a:cs typeface="Times New Roman" pitchFamily="18" charset="0"/>
              </a:rPr>
              <a:t>     Внесение </a:t>
            </a:r>
            <a:r>
              <a:rPr lang="ru-RU" sz="3200" dirty="0" smtClean="0">
                <a:latin typeface="Times New Roman" pitchFamily="18" charset="0"/>
                <a:cs typeface="Times New Roman" pitchFamily="18" charset="0"/>
              </a:rPr>
              <a:t>Министерством финансов РФ проекта федерального закона о федеральном бюджете и уполномоченным органом проектов федеральных законов о бюджетах государственных внебюджетных фондов РФ в Правительство РФ осуществляется не позднее 15 дней до дня внесения проектов указанных законов в Государственную Думу</a:t>
            </a:r>
            <a:endParaRPr lang="ru-RU"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5" name="Содержимое 4"/>
          <p:cNvSpPr>
            <a:spLocks noGrp="1"/>
          </p:cNvSpPr>
          <p:nvPr>
            <p:ph idx="1"/>
          </p:nvPr>
        </p:nvSpPr>
        <p:spPr>
          <a:xfrm>
            <a:off x="457200" y="1066800"/>
            <a:ext cx="8229600" cy="5257800"/>
          </a:xfrm>
        </p:spPr>
        <p:txBody>
          <a:bodyPr>
            <a:normAutofit/>
          </a:bodyPr>
          <a:lstStyle/>
          <a:p>
            <a:pPr marL="0">
              <a:lnSpc>
                <a:spcPct val="110000"/>
              </a:lnSpc>
              <a:spcBef>
                <a:spcPts val="0"/>
              </a:spcBef>
              <a:buNone/>
            </a:pPr>
            <a:r>
              <a:rPr lang="ru-RU" dirty="0" smtClean="0"/>
              <a:t>     </a:t>
            </a:r>
            <a:r>
              <a:rPr lang="ru-RU" sz="3200" dirty="0" smtClean="0"/>
              <a:t>Составлению </a:t>
            </a:r>
            <a:r>
              <a:rPr lang="ru-RU" sz="3200" dirty="0" smtClean="0"/>
              <a:t>проектов бюджетов предшествуют разработка прогнозов </a:t>
            </a:r>
            <a:r>
              <a:rPr lang="ru-RU" sz="3200" dirty="0" smtClean="0"/>
              <a:t>социально-экономического </a:t>
            </a:r>
            <a:r>
              <a:rPr lang="ru-RU" sz="3200" dirty="0" smtClean="0"/>
              <a:t>развития РФ, субъектов РФ, муниципальных образований и отраслей экономики, а также подготовка сводных финансовых балансов, на основании которых органы исполнительной власти осуществляют разработку проектов бюджетов</a:t>
            </a:r>
            <a:endParaRPr lang="ru-RU"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1066800"/>
            <a:ext cx="8686800" cy="5791200"/>
          </a:xfrm>
        </p:spPr>
        <p:txBody>
          <a:bodyPr>
            <a:normAutofit/>
          </a:bodyPr>
          <a:lstStyle/>
          <a:p>
            <a:pPr marL="0" algn="ctr">
              <a:spcBef>
                <a:spcPts val="0"/>
              </a:spcBef>
              <a:spcAft>
                <a:spcPts val="1800"/>
              </a:spcAft>
              <a:buNone/>
            </a:pPr>
            <a:r>
              <a:rPr lang="ru-RU" sz="3200" b="1" i="1" dirty="0" smtClean="0"/>
              <a:t>Составление бюджета основывается на: </a:t>
            </a:r>
            <a:r>
              <a:rPr lang="ru-RU" sz="3200" b="1" i="1" dirty="0" smtClean="0"/>
              <a:t> </a:t>
            </a:r>
          </a:p>
          <a:p>
            <a:pPr marL="0">
              <a:spcBef>
                <a:spcPts val="600"/>
              </a:spcBef>
              <a:spcAft>
                <a:spcPts val="600"/>
              </a:spcAft>
              <a:buClrTx/>
              <a:buFont typeface="Wingdings" pitchFamily="2" charset="2"/>
              <a:buChar char="ü"/>
            </a:pPr>
            <a:r>
              <a:rPr lang="ru-RU" sz="3200" dirty="0" smtClean="0"/>
              <a:t>Бюджетном </a:t>
            </a:r>
            <a:r>
              <a:rPr lang="ru-RU" sz="3200" dirty="0" smtClean="0"/>
              <a:t>послании Президента РФ; </a:t>
            </a:r>
            <a:r>
              <a:rPr lang="ru-RU" sz="3200" dirty="0" smtClean="0"/>
              <a:t> </a:t>
            </a:r>
          </a:p>
          <a:p>
            <a:pPr marL="0">
              <a:spcBef>
                <a:spcPts val="600"/>
              </a:spcBef>
              <a:spcAft>
                <a:spcPts val="600"/>
              </a:spcAft>
              <a:buClrTx/>
              <a:buFont typeface="Wingdings" pitchFamily="2" charset="2"/>
              <a:buChar char="ü"/>
            </a:pPr>
            <a:r>
              <a:rPr lang="ru-RU" sz="3200" dirty="0" smtClean="0"/>
              <a:t>прогнозе </a:t>
            </a:r>
            <a:r>
              <a:rPr lang="ru-RU" sz="3200" dirty="0" smtClean="0"/>
              <a:t>социально-экономического развития соответствующей территории на очередной финансовый год (ПСЭР); </a:t>
            </a:r>
            <a:r>
              <a:rPr lang="ru-RU" sz="3200" dirty="0" smtClean="0"/>
              <a:t> </a:t>
            </a:r>
          </a:p>
          <a:p>
            <a:pPr marL="0">
              <a:spcBef>
                <a:spcPts val="600"/>
              </a:spcBef>
              <a:spcAft>
                <a:spcPts val="600"/>
              </a:spcAft>
              <a:buClrTx/>
              <a:buFont typeface="Wingdings" pitchFamily="2" charset="2"/>
              <a:buChar char="ü"/>
            </a:pPr>
            <a:r>
              <a:rPr lang="ru-RU" sz="3200" dirty="0" smtClean="0"/>
              <a:t>основных </a:t>
            </a:r>
            <a:r>
              <a:rPr lang="ru-RU" sz="3200" dirty="0" smtClean="0"/>
              <a:t>направлениях бюджетной и налоговой политики</a:t>
            </a:r>
            <a:endParaRPr lang="ru-RU" sz="3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304800" y="1295400"/>
            <a:ext cx="8610600" cy="5334000"/>
          </a:xfrm>
        </p:spPr>
        <p:txBody>
          <a:bodyPr>
            <a:normAutofit/>
          </a:bodyPr>
          <a:lstStyle/>
          <a:p>
            <a:pPr marL="0">
              <a:spcAft>
                <a:spcPts val="600"/>
              </a:spcAft>
              <a:buClrTx/>
              <a:buFont typeface="Wingdings" pitchFamily="2" charset="2"/>
              <a:buChar char="ü"/>
            </a:pPr>
            <a:r>
              <a:rPr lang="ru-RU" sz="3200" b="1" i="1" dirty="0" smtClean="0"/>
              <a:t> Прогноз </a:t>
            </a:r>
            <a:r>
              <a:rPr lang="ru-RU" sz="3200" b="1" i="1" dirty="0" smtClean="0"/>
              <a:t>социально-экономического развития РФ</a:t>
            </a:r>
            <a:r>
              <a:rPr lang="ru-RU" sz="3200" dirty="0" smtClean="0"/>
              <a:t>, субъекта РФ, муниципального района (городского округа) разрабатывается на период не менее трех лет в установленном порядке путем уточнения параметров планового периода и добавления параметров второго года планового периода</a:t>
            </a:r>
            <a:endParaRPr lang="ru-RU"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1295400"/>
            <a:ext cx="8686800" cy="5334000"/>
          </a:xfrm>
        </p:spPr>
        <p:txBody>
          <a:bodyPr>
            <a:normAutofit/>
          </a:bodyPr>
          <a:lstStyle/>
          <a:p>
            <a:pPr marL="0" algn="ctr">
              <a:lnSpc>
                <a:spcPct val="110000"/>
              </a:lnSpc>
              <a:spcBef>
                <a:spcPts val="0"/>
              </a:spcBef>
              <a:buClrTx/>
              <a:buNone/>
            </a:pPr>
            <a:r>
              <a:rPr lang="ru-RU" sz="3200" dirty="0" smtClean="0"/>
              <a:t>Прогноз </a:t>
            </a:r>
            <a:r>
              <a:rPr lang="ru-RU" sz="3200" dirty="0" smtClean="0"/>
              <a:t>социально-экономического развития поселений разрабатывается на очередной финансовый год либо </a:t>
            </a:r>
            <a:endParaRPr lang="ru-RU" sz="3200" dirty="0" smtClean="0"/>
          </a:p>
          <a:p>
            <a:pPr marL="0" algn="ctr">
              <a:lnSpc>
                <a:spcPct val="110000"/>
              </a:lnSpc>
              <a:spcBef>
                <a:spcPts val="0"/>
              </a:spcBef>
              <a:buClrTx/>
              <a:buNone/>
            </a:pPr>
            <a:r>
              <a:rPr lang="ru-RU" sz="3200" dirty="0" smtClean="0"/>
              <a:t>на </a:t>
            </a:r>
            <a:r>
              <a:rPr lang="ru-RU" sz="3200" dirty="0" smtClean="0"/>
              <a:t>очередной финансовый год и плановый период</a:t>
            </a:r>
            <a:endParaRPr lang="ru-RU" sz="3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1371600"/>
            <a:ext cx="8763000" cy="4953000"/>
          </a:xfrm>
        </p:spPr>
        <p:txBody>
          <a:bodyPr/>
          <a:lstStyle/>
          <a:p>
            <a:pPr marL="0">
              <a:spcAft>
                <a:spcPts val="600"/>
              </a:spcAft>
              <a:buNone/>
            </a:pPr>
            <a:r>
              <a:rPr lang="ru-RU" dirty="0" smtClean="0"/>
              <a:t>     </a:t>
            </a:r>
            <a:r>
              <a:rPr lang="ru-RU" sz="2800" dirty="0" smtClean="0"/>
              <a:t>Прогноз </a:t>
            </a:r>
            <a:r>
              <a:rPr lang="ru-RU" sz="2800" dirty="0" smtClean="0"/>
              <a:t>социально-экономического развития </a:t>
            </a:r>
            <a:r>
              <a:rPr lang="ru-RU" sz="2800" dirty="0" smtClean="0"/>
              <a:t>одобряется </a:t>
            </a:r>
            <a:r>
              <a:rPr lang="ru-RU" sz="2800" dirty="0" smtClean="0"/>
              <a:t>соответственно Правительством РФ, высшим исполнительным органом государственной власти субъекта РФ, местной администрацией одновременно с принятием решения о внесении проекта бюджета в законодательный (представительный) орган. </a:t>
            </a:r>
            <a:endParaRPr lang="ru-RU" sz="2800" dirty="0" smtClean="0"/>
          </a:p>
          <a:p>
            <a:pPr marL="0" algn="ctr">
              <a:spcAft>
                <a:spcPts val="600"/>
              </a:spcAft>
              <a:buNone/>
            </a:pPr>
            <a:r>
              <a:rPr lang="ru-RU" sz="2800" dirty="0" smtClean="0"/>
              <a:t> </a:t>
            </a:r>
            <a:r>
              <a:rPr lang="ru-RU" sz="2800" dirty="0" smtClean="0"/>
              <a:t>    Одновременно </a:t>
            </a:r>
            <a:r>
              <a:rPr lang="ru-RU" sz="2800" dirty="0" smtClean="0"/>
              <a:t>с проектом бюджета формируется среднесрочный финансовый план</a:t>
            </a:r>
            <a:endParaRPr lang="ru-RU"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solidFill>
                <a:schemeClr val="tx1"/>
              </a:solidFill>
            </a:endParaRPr>
          </a:p>
        </p:txBody>
      </p:sp>
      <p:sp>
        <p:nvSpPr>
          <p:cNvPr id="3" name="Содержимое 2"/>
          <p:cNvSpPr>
            <a:spLocks noGrp="1"/>
          </p:cNvSpPr>
          <p:nvPr>
            <p:ph idx="1"/>
          </p:nvPr>
        </p:nvSpPr>
        <p:spPr>
          <a:xfrm>
            <a:off x="457200" y="914400"/>
            <a:ext cx="8229600" cy="5638800"/>
          </a:xfrm>
        </p:spPr>
        <p:txBody>
          <a:bodyPr>
            <a:normAutofit/>
          </a:bodyPr>
          <a:lstStyle/>
          <a:p>
            <a:pPr marL="0">
              <a:spcAft>
                <a:spcPts val="600"/>
              </a:spcAft>
              <a:buNone/>
            </a:pPr>
            <a:r>
              <a:rPr lang="ru-RU" dirty="0" smtClean="0"/>
              <a:t>     </a:t>
            </a:r>
            <a:r>
              <a:rPr lang="ru-RU" sz="3200" dirty="0" smtClean="0"/>
              <a:t>Под </a:t>
            </a:r>
            <a:r>
              <a:rPr lang="ru-RU" sz="3200" dirty="0" smtClean="0"/>
              <a:t>среднесрочным финансовым планом субъекта РФ (муниципального образования) понимается документ, содержащий основные параметры бюджета субъекта РФ (местного бюджета). </a:t>
            </a:r>
            <a:endParaRPr lang="ru-RU" sz="3200" dirty="0" smtClean="0"/>
          </a:p>
          <a:p>
            <a:pPr marL="0">
              <a:spcAft>
                <a:spcPts val="600"/>
              </a:spcAft>
              <a:buNone/>
            </a:pPr>
            <a:r>
              <a:rPr lang="ru-RU" sz="3200" dirty="0" smtClean="0"/>
              <a:t> </a:t>
            </a:r>
            <a:r>
              <a:rPr lang="ru-RU" sz="3200" dirty="0" smtClean="0"/>
              <a:t>    Он </a:t>
            </a:r>
            <a:r>
              <a:rPr lang="ru-RU" sz="3200" dirty="0" smtClean="0"/>
              <a:t>ежегодно разрабатывается по форме и в порядке, установленным высшим исполнительным органом государственной власти субъекта РФ (местной администрацией муниципального образования)</a:t>
            </a:r>
            <a:endParaRPr lang="ru-RU"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spcAft>
                <a:spcPts val="600"/>
              </a:spcAft>
              <a:buNone/>
            </a:pPr>
            <a:r>
              <a:rPr lang="ru-RU" dirty="0" smtClean="0"/>
              <a:t> </a:t>
            </a:r>
            <a:r>
              <a:rPr lang="ru-RU" dirty="0" smtClean="0"/>
              <a:t>    </a:t>
            </a:r>
            <a:r>
              <a:rPr lang="ru-RU" sz="3200" dirty="0" smtClean="0"/>
              <a:t>Проект </a:t>
            </a:r>
            <a:r>
              <a:rPr lang="ru-RU" sz="3200" dirty="0" smtClean="0"/>
              <a:t>среднесрочного финансового плана субъекта РФ (муниципального образования) утверждается высшим исполнительным </a:t>
            </a:r>
            <a:r>
              <a:rPr lang="ru-RU" sz="3200" dirty="0" smtClean="0"/>
              <a:t>органом </a:t>
            </a:r>
            <a:r>
              <a:rPr lang="ru-RU" sz="3200" dirty="0" smtClean="0"/>
              <a:t>государственной власти субъекта РФ (местной администрацией муниципального образования) и представляется в законодательный (представительный) орган одновременно с проектом бюджета</a:t>
            </a:r>
            <a:endParaRPr lang="ru-RU" sz="32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304800" y="914400"/>
            <a:ext cx="8610600" cy="5715000"/>
          </a:xfrm>
        </p:spPr>
        <p:txBody>
          <a:bodyPr>
            <a:noAutofit/>
          </a:bodyPr>
          <a:lstStyle/>
          <a:p>
            <a:pPr marL="0">
              <a:spcBef>
                <a:spcPts val="0"/>
              </a:spcBef>
              <a:spcAft>
                <a:spcPts val="600"/>
              </a:spcAft>
              <a:buNone/>
            </a:pPr>
            <a:r>
              <a:rPr lang="ru-RU" sz="2700" dirty="0" smtClean="0"/>
              <a:t>     Утвержденный </a:t>
            </a:r>
            <a:r>
              <a:rPr lang="ru-RU" sz="2700" dirty="0" smtClean="0"/>
              <a:t>среднесрочный финансовый план субъекта РФ (муниципального образования) должен содержать следующие </a:t>
            </a:r>
            <a:r>
              <a:rPr lang="ru-RU" sz="2700" b="1" i="1" dirty="0" smtClean="0"/>
              <a:t>параметры</a:t>
            </a:r>
            <a:r>
              <a:rPr lang="ru-RU" sz="2700" dirty="0" smtClean="0"/>
              <a:t>: </a:t>
            </a:r>
            <a:r>
              <a:rPr lang="ru-RU" sz="2700" dirty="0" smtClean="0"/>
              <a:t> </a:t>
            </a:r>
          </a:p>
          <a:p>
            <a:pPr marL="0">
              <a:spcBef>
                <a:spcPts val="0"/>
              </a:spcBef>
              <a:buClrTx/>
              <a:buFont typeface="Wingdings" pitchFamily="2" charset="2"/>
              <a:buChar char="Ø"/>
            </a:pPr>
            <a:r>
              <a:rPr lang="ru-RU" dirty="0" smtClean="0"/>
              <a:t> прогнозируемый </a:t>
            </a:r>
            <a:r>
              <a:rPr lang="ru-RU" dirty="0" smtClean="0"/>
              <a:t>общий объем доходов и расходов соответствующего бюджета и консолидированного бюджета субъекта РФ (муниципального района); </a:t>
            </a:r>
            <a:r>
              <a:rPr lang="ru-RU" dirty="0" smtClean="0"/>
              <a:t> </a:t>
            </a:r>
          </a:p>
          <a:p>
            <a:pPr marL="0">
              <a:spcBef>
                <a:spcPts val="0"/>
              </a:spcBef>
              <a:buClrTx/>
              <a:buFont typeface="Wingdings" pitchFamily="2" charset="2"/>
              <a:buChar char="Ø"/>
            </a:pPr>
            <a:r>
              <a:rPr lang="ru-RU" dirty="0" smtClean="0"/>
              <a:t> объемы </a:t>
            </a:r>
            <a:r>
              <a:rPr lang="ru-RU" dirty="0" smtClean="0"/>
              <a:t>бюджетных ассигнований по главным распорядителям бюджетных средств по разделам, подразделам, целевым статьям и видам расходов классификации расходов бюджетов; </a:t>
            </a:r>
            <a:r>
              <a:rPr lang="ru-RU" dirty="0" smtClean="0"/>
              <a:t> </a:t>
            </a:r>
          </a:p>
          <a:p>
            <a:pPr marL="0">
              <a:spcBef>
                <a:spcPts val="0"/>
              </a:spcBef>
              <a:buClrTx/>
              <a:buFont typeface="Wingdings" pitchFamily="2" charset="2"/>
              <a:buChar char="Ø"/>
            </a:pPr>
            <a:r>
              <a:rPr lang="ru-RU" dirty="0" smtClean="0"/>
              <a:t> распределение </a:t>
            </a:r>
            <a:r>
              <a:rPr lang="ru-RU" dirty="0" smtClean="0"/>
              <a:t>в очередном финансовом году и плановом периоде между муниципальными образованиями дотаций на выравнивание бюджетной обеспеченности муниципальных образований;</a:t>
            </a:r>
            <a:endParaRPr lang="ru-RU" dirty="0" smtClean="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990600"/>
            <a:ext cx="8915400" cy="5715000"/>
          </a:xfrm>
        </p:spPr>
        <p:txBody>
          <a:bodyPr>
            <a:normAutofit/>
          </a:bodyPr>
          <a:lstStyle/>
          <a:p>
            <a:pPr marL="0">
              <a:lnSpc>
                <a:spcPct val="120000"/>
              </a:lnSpc>
              <a:buClrTx/>
              <a:buFont typeface="Wingdings" pitchFamily="2" charset="2"/>
              <a:buChar char="Ø"/>
            </a:pPr>
            <a:r>
              <a:rPr lang="ru-RU" dirty="0" smtClean="0">
                <a:latin typeface="Times New Roman" pitchFamily="18" charset="0"/>
                <a:cs typeface="Times New Roman" pitchFamily="18" charset="0"/>
              </a:rPr>
              <a:t> нормативы </a:t>
            </a:r>
            <a:r>
              <a:rPr lang="ru-RU" dirty="0" smtClean="0">
                <a:latin typeface="Times New Roman" pitchFamily="18" charset="0"/>
                <a:cs typeface="Times New Roman" pitchFamily="18" charset="0"/>
              </a:rPr>
              <a:t>отчислений от налоговых доходов в местные бюджеты, устанавливаемые (подлежащие установлению) законами субъекта РФ (муниципальными правовыми актами представительных органов муниципальных образований); </a:t>
            </a:r>
            <a:endParaRPr lang="ru-RU" dirty="0" smtClean="0">
              <a:latin typeface="Times New Roman" pitchFamily="18" charset="0"/>
              <a:cs typeface="Times New Roman" pitchFamily="18" charset="0"/>
            </a:endParaRPr>
          </a:p>
          <a:p>
            <a:pPr marL="0">
              <a:lnSpc>
                <a:spcPct val="120000"/>
              </a:lnSpc>
              <a:buClrTx/>
              <a:buFont typeface="Wingdings" pitchFamily="2" charset="2"/>
              <a:buChar char="Ø"/>
            </a:pPr>
            <a:r>
              <a:rPr lang="ru-RU" dirty="0" smtClean="0">
                <a:latin typeface="Times New Roman" pitchFamily="18" charset="0"/>
                <a:cs typeface="Times New Roman" pitchFamily="18" charset="0"/>
              </a:rPr>
              <a:t> дефицит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профицит</a:t>
            </a:r>
            <a:r>
              <a:rPr lang="ru-RU" dirty="0" smtClean="0">
                <a:latin typeface="Times New Roman" pitchFamily="18" charset="0"/>
                <a:cs typeface="Times New Roman" pitchFamily="18" charset="0"/>
              </a:rPr>
              <a:t>) бюджета; </a:t>
            </a:r>
            <a:r>
              <a:rPr lang="ru-RU" dirty="0" smtClean="0">
                <a:latin typeface="Times New Roman" pitchFamily="18" charset="0"/>
                <a:cs typeface="Times New Roman" pitchFamily="18" charset="0"/>
              </a:rPr>
              <a:t> </a:t>
            </a:r>
          </a:p>
          <a:p>
            <a:pPr marL="0">
              <a:lnSpc>
                <a:spcPct val="120000"/>
              </a:lnSpc>
              <a:buClrTx/>
              <a:buFont typeface="Wingdings" pitchFamily="2" charset="2"/>
              <a:buChar char="Ø"/>
            </a:pPr>
            <a:r>
              <a:rPr lang="ru-RU" dirty="0" smtClean="0">
                <a:latin typeface="Times New Roman" pitchFamily="18" charset="0"/>
                <a:cs typeface="Times New Roman" pitchFamily="18" charset="0"/>
              </a:rPr>
              <a:t> верхний </a:t>
            </a:r>
            <a:r>
              <a:rPr lang="ru-RU" dirty="0" smtClean="0">
                <a:latin typeface="Times New Roman" pitchFamily="18" charset="0"/>
                <a:cs typeface="Times New Roman" pitchFamily="18" charset="0"/>
              </a:rPr>
              <a:t>предел государственного внутреннего долга субъекта РФ, верхний предел государственного внешнего долга субъекта РФ (при наличии такового), верхний предел муниципального долга по состоянию на 1 января года, следующего за очередным финансовым годом (очередным финансовым годом и каждым годом планового периода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219200"/>
            <a:ext cx="8458200" cy="5486400"/>
          </a:xfrm>
        </p:spPr>
        <p:txBody>
          <a:bodyPr>
            <a:normAutofit/>
          </a:bodyPr>
          <a:lstStyle/>
          <a:p>
            <a:pPr marL="0">
              <a:lnSpc>
                <a:spcPct val="110000"/>
              </a:lnSpc>
              <a:buNone/>
            </a:pPr>
            <a:r>
              <a:rPr lang="ru-RU" sz="3200" dirty="0" smtClean="0"/>
              <a:t>      Среднесрочный </a:t>
            </a:r>
            <a:r>
              <a:rPr lang="ru-RU" sz="3200" dirty="0" smtClean="0"/>
              <a:t>финансовый план субъекта РФ наряду с указанными параметрами должен включать прогнозируемый объем доходов, расходов и дефицита (</a:t>
            </a:r>
            <a:r>
              <a:rPr lang="ru-RU" sz="3200" dirty="0" err="1" smtClean="0"/>
              <a:t>профицита</a:t>
            </a:r>
            <a:r>
              <a:rPr lang="ru-RU" sz="3200" dirty="0" smtClean="0"/>
              <a:t>) территориального государственного внебюджетного фонда</a:t>
            </a:r>
            <a:endParaRPr lang="ru-RU"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219200"/>
            <a:ext cx="8229600" cy="5105400"/>
          </a:xfrm>
        </p:spPr>
        <p:txBody>
          <a:bodyPr>
            <a:noAutofit/>
          </a:bodyPr>
          <a:lstStyle/>
          <a:p>
            <a:pPr marL="0">
              <a:buNone/>
            </a:pPr>
            <a:r>
              <a:rPr lang="ru-RU" sz="3200" dirty="0" smtClean="0"/>
              <a:t>  Показатели </a:t>
            </a:r>
            <a:r>
              <a:rPr lang="ru-RU" sz="3200" dirty="0" smtClean="0"/>
              <a:t>среднесрочного финансового плана субъекта РФ (муниципального образования) носят индикативный характер и могут быть </a:t>
            </a:r>
            <a:r>
              <a:rPr lang="ru-RU" sz="3200" dirty="0" smtClean="0"/>
              <a:t>изменены </a:t>
            </a:r>
            <a:r>
              <a:rPr lang="ru-RU" sz="3200" dirty="0" smtClean="0"/>
              <a:t>при разработке и утверждении среднесрочного финансового плана субъекта РФ (муниципального образования) на очередной финансовый год и плановый период</a:t>
            </a:r>
            <a:endParaRPr lang="ru-RU" sz="32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219200"/>
            <a:ext cx="8229600" cy="5105400"/>
          </a:xfrm>
        </p:spPr>
        <p:txBody>
          <a:bodyPr>
            <a:normAutofit/>
          </a:bodyPr>
          <a:lstStyle/>
          <a:p>
            <a:pPr marL="0">
              <a:spcAft>
                <a:spcPts val="1200"/>
              </a:spcAft>
              <a:buNone/>
            </a:pPr>
            <a:r>
              <a:rPr lang="ru-RU" sz="2800" dirty="0" smtClean="0"/>
              <a:t>     Доходы </a:t>
            </a:r>
            <a:r>
              <a:rPr lang="ru-RU" sz="2800" dirty="0" smtClean="0"/>
              <a:t>бюджета прогнозируются на основе прогноза </a:t>
            </a:r>
            <a:r>
              <a:rPr lang="ru-RU" sz="2800" dirty="0" smtClean="0"/>
              <a:t>социально - </a:t>
            </a:r>
            <a:r>
              <a:rPr lang="ru-RU" sz="2800" dirty="0" smtClean="0"/>
              <a:t>экономического развития территории в условиях действующего на день внесения проекта закона (решения) о бюджете в законодательный (представительный) орган законодательства о налогах и сборах и бюджетного законодательства РФ, законов субъектов РФ и муниципальных правовых актов, устанавливающих неналоговые доходы бюджетов бюджетной системы РФ</a:t>
            </a:r>
            <a:endParaRPr lang="ru-RU" sz="2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lnSpc>
                <a:spcPct val="120000"/>
              </a:lnSpc>
              <a:spcAft>
                <a:spcPts val="1200"/>
              </a:spcAft>
              <a:buNone/>
            </a:pPr>
            <a:r>
              <a:rPr lang="ru-RU" dirty="0" smtClean="0"/>
              <a:t> </a:t>
            </a:r>
            <a:r>
              <a:rPr lang="ru-RU" dirty="0" smtClean="0"/>
              <a:t>   </a:t>
            </a:r>
            <a:r>
              <a:rPr lang="ru-RU" sz="3200" dirty="0" smtClean="0"/>
              <a:t>Планирование </a:t>
            </a:r>
            <a:r>
              <a:rPr lang="ru-RU" sz="3200" dirty="0" smtClean="0"/>
              <a:t>бюджетных ассигнований осуществляется в порядке и в соответствии с методикой, устанавливаемой соответствующим финансовым органом раздельно по бюджетным ассигнованиям на исполнение действующих и принимаемых обязательств</a:t>
            </a:r>
            <a:endParaRPr lang="ru-RU" sz="3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304800" y="990600"/>
            <a:ext cx="8610600" cy="5715000"/>
          </a:xfrm>
        </p:spPr>
        <p:txBody>
          <a:bodyPr>
            <a:normAutofit lnSpcReduction="10000"/>
          </a:bodyPr>
          <a:lstStyle/>
          <a:p>
            <a:pPr marL="0">
              <a:spcAft>
                <a:spcPts val="600"/>
              </a:spcAft>
              <a:buNone/>
            </a:pPr>
            <a:r>
              <a:rPr lang="ru-RU" dirty="0" smtClean="0"/>
              <a:t> </a:t>
            </a:r>
            <a:r>
              <a:rPr lang="ru-RU" dirty="0" smtClean="0"/>
              <a:t>    </a:t>
            </a:r>
            <a:r>
              <a:rPr lang="ru-RU" sz="2700" dirty="0" smtClean="0"/>
              <a:t>Документом</a:t>
            </a:r>
            <a:r>
              <a:rPr lang="ru-RU" sz="2700" dirty="0" smtClean="0"/>
              <a:t>, характеризующим объем и использование финансовых ресурсов РФ (валового национального располагаемого дохода) и секторов экономики является сводный финансовый баланс РФ. Он составляется в целях оценки объемов финансовых ресурсов при разработке прогноза социально- экономического развития РФ и проекта федерального бюджета на очередной финансовый год и плановый период и влияния федеральной политики в области экономического развития на показатели прогноза социально- экономического развития РФ. Порядок разработки сводного финансового баланса определяется Правительством РФ</a:t>
            </a:r>
            <a:endParaRPr lang="ru-RU" sz="27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228600" y="838200"/>
            <a:ext cx="8763000" cy="5791200"/>
          </a:xfrm>
        </p:spPr>
        <p:txBody>
          <a:bodyPr>
            <a:noAutofit/>
          </a:bodyPr>
          <a:lstStyle/>
          <a:p>
            <a:pPr marL="0">
              <a:spcBef>
                <a:spcPts val="0"/>
              </a:spcBef>
              <a:buNone/>
            </a:pPr>
            <a:r>
              <a:rPr lang="ru-RU" sz="2000" dirty="0" smtClean="0"/>
              <a:t>     </a:t>
            </a:r>
            <a:r>
              <a:rPr lang="ru-RU" sz="2400" dirty="0" smtClean="0"/>
              <a:t>В </a:t>
            </a:r>
            <a:r>
              <a:rPr lang="ru-RU" sz="2400" dirty="0" smtClean="0"/>
              <a:t>процессе составления бюджета органом исполнительной власти, органом местного самоуправления разрабатываются </a:t>
            </a:r>
            <a:r>
              <a:rPr lang="ru-RU" sz="2400" b="1" i="1" dirty="0" smtClean="0"/>
              <a:t>долгосрочные целевые программы</a:t>
            </a:r>
            <a:r>
              <a:rPr lang="ru-RU" sz="2400" dirty="0" smtClean="0"/>
              <a:t>. Они реализуются за счет средств федерального бюджета, бюджета субъекта РФ, местного бюджета, утверждаются соответственно Правительством Российской Федерации, высшим исполнительным органом государственной власти субъекта РФ, местной администрацией муниципального образования. Сроки реализации долгосрочных целевых программ определяются исполнительными органами государственной, администрацией муниципального </a:t>
            </a:r>
            <a:r>
              <a:rPr lang="ru-RU" sz="2400" dirty="0" smtClean="0"/>
              <a:t>образования</a:t>
            </a:r>
            <a:r>
              <a:rPr lang="ru-RU" sz="2400" dirty="0" smtClean="0"/>
              <a:t>. Объем бюджетных ассигнований на реализацию долгосрочных целевых программ утверждается законом (решением) о бюджете в составе ведомственной структуры расходов бюджета по соответствующей каждой программе целевой статье расходов бюджета</a:t>
            </a:r>
            <a:endParaRPr lang="ru-RU"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990600"/>
            <a:ext cx="8229600" cy="5486400"/>
          </a:xfrm>
        </p:spPr>
        <p:txBody>
          <a:bodyPr>
            <a:normAutofit fontScale="92500"/>
          </a:bodyPr>
          <a:lstStyle/>
          <a:p>
            <a:pPr marL="0">
              <a:lnSpc>
                <a:spcPct val="110000"/>
              </a:lnSpc>
              <a:spcBef>
                <a:spcPts val="0"/>
              </a:spcBef>
              <a:buNone/>
            </a:pPr>
            <a:r>
              <a:rPr lang="ru-RU" dirty="0" smtClean="0"/>
              <a:t>     По </a:t>
            </a:r>
            <a:r>
              <a:rPr lang="ru-RU" dirty="0" smtClean="0"/>
              <a:t>каждой долгосрочной целевой программе ежегодно проводится оценка эффективности ее реализации. По результатам оценки может быть принято решение о сокращении начиная с очередного финансового года бюджетных ассигнований на ее реализацию или о досрочном прекращении. Долгосрочной целевой программой, реализуемой за счет средств федерального бюджета (</a:t>
            </a:r>
            <a:r>
              <a:rPr lang="ru-RU" dirty="0" err="1" smtClean="0"/>
              <a:t>бюджета</a:t>
            </a:r>
            <a:r>
              <a:rPr lang="ru-RU" dirty="0" smtClean="0"/>
              <a:t> субъекта РФ), может быть предусмотрено предоставление субсидий бюджету субъекта РФ (местному бюджету) на реализацию аналогичных долгосрочных целевых программ, реализуемых за счет средств бюджета субъекта РФ (местных бюджетов)</a:t>
            </a: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3. Основы составления проектов бюджетов</a:t>
            </a:r>
            <a:endParaRPr lang="ru-RU" sz="1600" dirty="0"/>
          </a:p>
        </p:txBody>
      </p:sp>
      <p:sp>
        <p:nvSpPr>
          <p:cNvPr id="3" name="Содержимое 2"/>
          <p:cNvSpPr>
            <a:spLocks noGrp="1"/>
          </p:cNvSpPr>
          <p:nvPr>
            <p:ph idx="1"/>
          </p:nvPr>
        </p:nvSpPr>
        <p:spPr>
          <a:xfrm>
            <a:off x="457200" y="1371600"/>
            <a:ext cx="8229600" cy="4953000"/>
          </a:xfrm>
        </p:spPr>
        <p:txBody>
          <a:bodyPr>
            <a:normAutofit/>
          </a:bodyPr>
          <a:lstStyle/>
          <a:p>
            <a:pPr marL="0">
              <a:buNone/>
            </a:pPr>
            <a:r>
              <a:rPr lang="ru-RU" sz="3200" dirty="0" smtClean="0"/>
              <a:t>     Бюджетным </a:t>
            </a:r>
            <a:r>
              <a:rPr lang="ru-RU" sz="3200" dirty="0" smtClean="0"/>
              <a:t>кодексом РФ также предусмотрена разработка и реализация федеральной адресной инвестиционной программы, ведомственных целевых программ</a:t>
            </a:r>
            <a:endParaRPr lang="ru-RU" sz="3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719</TotalTime>
  <Words>2875</Words>
  <PresentationFormat>Экран (4:3)</PresentationFormat>
  <Paragraphs>181</Paragraphs>
  <Slides>54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Поток</vt:lpstr>
      <vt:lpstr>Организация исполнения бюджета</vt:lpstr>
      <vt:lpstr>Тема: Бюджетный процесс  в Российской Федерации</vt:lpstr>
      <vt:lpstr>ВОПРОСЫ: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1. Понятие бюджетного процесса и его этапы</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2. Участники бюджетного процесса в РФ и их полномочия</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3. Основы составления проектов бюджетов</vt:lpstr>
      <vt:lpstr>Слайд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73</cp:revision>
  <dcterms:created xsi:type="dcterms:W3CDTF">2014-09-02T04:46:32Z</dcterms:created>
  <dcterms:modified xsi:type="dcterms:W3CDTF">2015-09-23T10:05:08Z</dcterms:modified>
</cp:coreProperties>
</file>