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 id="2147483780" r:id="rId3"/>
    <p:sldMasterId id="2147483792" r:id="rId4"/>
    <p:sldMasterId id="2147483804" r:id="rId5"/>
    <p:sldMasterId id="2147483816" r:id="rId6"/>
    <p:sldMasterId id="2147483828" r:id="rId7"/>
    <p:sldMasterId id="2147483840" r:id="rId8"/>
    <p:sldMasterId id="2147483984" r:id="rId9"/>
  </p:sldMasterIdLst>
  <p:notesMasterIdLst>
    <p:notesMasterId r:id="rId87"/>
  </p:notesMasterIdLst>
  <p:sldIdLst>
    <p:sldId id="291" r:id="rId10"/>
    <p:sldId id="257" r:id="rId11"/>
    <p:sldId id="259" r:id="rId12"/>
    <p:sldId id="260" r:id="rId13"/>
    <p:sldId id="261" r:id="rId14"/>
    <p:sldId id="312" r:id="rId15"/>
    <p:sldId id="295" r:id="rId16"/>
    <p:sldId id="294" r:id="rId17"/>
    <p:sldId id="296" r:id="rId18"/>
    <p:sldId id="297" r:id="rId19"/>
    <p:sldId id="299" r:id="rId20"/>
    <p:sldId id="301" r:id="rId21"/>
    <p:sldId id="300" r:id="rId22"/>
    <p:sldId id="302" r:id="rId23"/>
    <p:sldId id="303" r:id="rId24"/>
    <p:sldId id="304" r:id="rId25"/>
    <p:sldId id="305" r:id="rId26"/>
    <p:sldId id="306" r:id="rId27"/>
    <p:sldId id="307" r:id="rId28"/>
    <p:sldId id="308" r:id="rId29"/>
    <p:sldId id="267" r:id="rId30"/>
    <p:sldId id="262" r:id="rId31"/>
    <p:sldId id="313" r:id="rId32"/>
    <p:sldId id="314" r:id="rId33"/>
    <p:sldId id="309" r:id="rId34"/>
    <p:sldId id="310" r:id="rId35"/>
    <p:sldId id="311" r:id="rId36"/>
    <p:sldId id="263" r:id="rId37"/>
    <p:sldId id="264" r:id="rId38"/>
    <p:sldId id="269" r:id="rId39"/>
    <p:sldId id="265" r:id="rId40"/>
    <p:sldId id="268" r:id="rId41"/>
    <p:sldId id="266" r:id="rId42"/>
    <p:sldId id="271" r:id="rId43"/>
    <p:sldId id="272" r:id="rId44"/>
    <p:sldId id="273" r:id="rId45"/>
    <p:sldId id="274" r:id="rId46"/>
    <p:sldId id="275" r:id="rId47"/>
    <p:sldId id="276" r:id="rId48"/>
    <p:sldId id="277" r:id="rId49"/>
    <p:sldId id="278" r:id="rId50"/>
    <p:sldId id="279" r:id="rId51"/>
    <p:sldId id="280" r:id="rId52"/>
    <p:sldId id="281" r:id="rId53"/>
    <p:sldId id="283" r:id="rId54"/>
    <p:sldId id="284" r:id="rId55"/>
    <p:sldId id="285" r:id="rId56"/>
    <p:sldId id="286" r:id="rId57"/>
    <p:sldId id="287" r:id="rId58"/>
    <p:sldId id="288" r:id="rId59"/>
    <p:sldId id="289" r:id="rId60"/>
    <p:sldId id="290"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33" r:id="rId75"/>
    <p:sldId id="332" r:id="rId76"/>
    <p:sldId id="331" r:id="rId77"/>
    <p:sldId id="334" r:id="rId78"/>
    <p:sldId id="330" r:id="rId79"/>
    <p:sldId id="329" r:id="rId80"/>
    <p:sldId id="335" r:id="rId81"/>
    <p:sldId id="328" r:id="rId82"/>
    <p:sldId id="339" r:id="rId83"/>
    <p:sldId id="338" r:id="rId84"/>
    <p:sldId id="337" r:id="rId85"/>
    <p:sldId id="336" r:id="rId8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0" autoAdjust="0"/>
    <p:restoredTop sz="94675" autoAdjust="0"/>
  </p:normalViewPr>
  <p:slideViewPr>
    <p:cSldViewPr>
      <p:cViewPr varScale="1">
        <p:scale>
          <a:sx n="83" d="100"/>
          <a:sy n="83" d="100"/>
        </p:scale>
        <p:origin x="-96" y="-366"/>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sorterViewPr>
    <p:cViewPr>
      <p:scale>
        <a:sx n="100" d="100"/>
        <a:sy n="100" d="100"/>
      </p:scale>
      <p:origin x="0" y="304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slide" Target="slides/slide67.xml"/><Relationship Id="rId84" Type="http://schemas.openxmlformats.org/officeDocument/2006/relationships/slide" Target="slides/slide75.xml"/><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93892-46D2-4140-BB4A-12E568ED735A}"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ru-RU"/>
        </a:p>
      </dgm:t>
    </dgm:pt>
    <dgm:pt modelId="{75F49DA7-3027-4A5C-8FEF-A07E174C258A}">
      <dgm:prSet phldrT="[Текст]" custT="1"/>
      <dgm:spPr>
        <a:solidFill>
          <a:schemeClr val="tx2">
            <a:lumMod val="60000"/>
            <a:lumOff val="40000"/>
          </a:schemeClr>
        </a:solidFill>
      </dgm:spPr>
      <dgm:t>
        <a:bodyPr/>
        <a:lstStyle/>
        <a:p>
          <a:r>
            <a:rPr lang="ru-RU" sz="1400" b="0" i="0" dirty="0" smtClean="0">
              <a:solidFill>
                <a:schemeClr val="tx1"/>
              </a:solidFill>
            </a:rPr>
            <a:t>обеспечивает учет налогоплательщиков</a:t>
          </a:r>
          <a:endParaRPr lang="ru-RU" sz="1400" dirty="0">
            <a:solidFill>
              <a:schemeClr val="tx1"/>
            </a:solidFill>
          </a:endParaRPr>
        </a:p>
      </dgm:t>
    </dgm:pt>
    <dgm:pt modelId="{59068471-E799-4AF1-8A14-D428DBDEE9DE}" type="parTrans" cxnId="{FC730415-FB38-48A5-95C9-821714B21477}">
      <dgm:prSet/>
      <dgm:spPr/>
      <dgm:t>
        <a:bodyPr/>
        <a:lstStyle/>
        <a:p>
          <a:endParaRPr lang="ru-RU"/>
        </a:p>
      </dgm:t>
    </dgm:pt>
    <dgm:pt modelId="{4AB0A1EF-97F7-4A2A-BEA5-DDC476CA7CBC}" type="sibTrans" cxnId="{FC730415-FB38-48A5-95C9-821714B21477}">
      <dgm:prSet/>
      <dgm:spPr>
        <a:solidFill>
          <a:schemeClr val="tx2">
            <a:lumMod val="60000"/>
            <a:lumOff val="40000"/>
          </a:schemeClr>
        </a:solidFill>
      </dgm:spPr>
      <dgm:t>
        <a:bodyPr/>
        <a:lstStyle/>
        <a:p>
          <a:endParaRPr lang="ru-RU"/>
        </a:p>
      </dgm:t>
    </dgm:pt>
    <dgm:pt modelId="{4F92FEE3-1F3C-4267-A3B7-5B021B266817}">
      <dgm:prSet phldrT="[Текст]" custT="1"/>
      <dgm:spPr>
        <a:solidFill>
          <a:schemeClr val="tx2">
            <a:lumMod val="60000"/>
            <a:lumOff val="40000"/>
          </a:schemeClr>
        </a:solidFill>
      </dgm:spPr>
      <dgm:t>
        <a:bodyPr/>
        <a:lstStyle/>
        <a:p>
          <a:r>
            <a:rPr lang="ru-RU" sz="1400" b="0" i="0" dirty="0" smtClean="0">
              <a:solidFill>
                <a:schemeClr val="tx1"/>
              </a:solidFill>
            </a:rPr>
            <a:t>обеспечивает контроль за выполнением налогового законодательства</a:t>
          </a:r>
          <a:endParaRPr lang="ru-RU" sz="1400" dirty="0">
            <a:solidFill>
              <a:schemeClr val="tx1"/>
            </a:solidFill>
          </a:endParaRPr>
        </a:p>
      </dgm:t>
    </dgm:pt>
    <dgm:pt modelId="{F7996F36-00D1-40DF-B4E1-CE40A34D90A3}" type="parTrans" cxnId="{F0BD2C11-5261-43BF-ADD0-E7DE0250E986}">
      <dgm:prSet/>
      <dgm:spPr/>
      <dgm:t>
        <a:bodyPr/>
        <a:lstStyle/>
        <a:p>
          <a:endParaRPr lang="ru-RU"/>
        </a:p>
      </dgm:t>
    </dgm:pt>
    <dgm:pt modelId="{930688ED-A2AC-4B2E-AE65-35ECB3DD42FC}" type="sibTrans" cxnId="{F0BD2C11-5261-43BF-ADD0-E7DE0250E986}">
      <dgm:prSet/>
      <dgm:spPr>
        <a:solidFill>
          <a:schemeClr val="tx2">
            <a:lumMod val="60000"/>
            <a:lumOff val="40000"/>
          </a:schemeClr>
        </a:solidFill>
      </dgm:spPr>
      <dgm:t>
        <a:bodyPr/>
        <a:lstStyle/>
        <a:p>
          <a:endParaRPr lang="ru-RU"/>
        </a:p>
      </dgm:t>
    </dgm:pt>
    <dgm:pt modelId="{FAADC3F0-B683-4836-9501-ACEB3DBD05AD}">
      <dgm:prSet phldrT="[Текст]" custT="1"/>
      <dgm:spPr>
        <a:solidFill>
          <a:schemeClr val="tx2">
            <a:lumMod val="60000"/>
            <a:lumOff val="40000"/>
          </a:schemeClr>
        </a:solidFill>
      </dgm:spPr>
      <dgm:t>
        <a:bodyPr/>
        <a:lstStyle/>
        <a:p>
          <a:r>
            <a:rPr lang="ru-RU" sz="1400" b="0" i="0" dirty="0" smtClean="0">
              <a:solidFill>
                <a:schemeClr val="tx1"/>
              </a:solidFill>
            </a:rPr>
            <a:t>осуществляет исчисление окладных налогов</a:t>
          </a:r>
          <a:endParaRPr lang="ru-RU" sz="1400" dirty="0">
            <a:solidFill>
              <a:schemeClr val="tx1"/>
            </a:solidFill>
          </a:endParaRPr>
        </a:p>
      </dgm:t>
    </dgm:pt>
    <dgm:pt modelId="{7E8DDD5F-90EF-4AE1-AE14-439B57E2407B}" type="parTrans" cxnId="{69D5124F-836A-4744-9ED1-56669958C27C}">
      <dgm:prSet/>
      <dgm:spPr/>
      <dgm:t>
        <a:bodyPr/>
        <a:lstStyle/>
        <a:p>
          <a:endParaRPr lang="ru-RU"/>
        </a:p>
      </dgm:t>
    </dgm:pt>
    <dgm:pt modelId="{64124EBD-59ED-40B1-BD48-DE3D2EEF5C1B}" type="sibTrans" cxnId="{69D5124F-836A-4744-9ED1-56669958C27C}">
      <dgm:prSet/>
      <dgm:spPr/>
      <dgm:t>
        <a:bodyPr/>
        <a:lstStyle/>
        <a:p>
          <a:endParaRPr lang="ru-RU"/>
        </a:p>
      </dgm:t>
    </dgm:pt>
    <dgm:pt modelId="{49389ED0-4BB9-4F3D-9DE1-56521EF9CCFC}">
      <dgm:prSet phldrT="[Текст]" custT="1"/>
      <dgm:spPr>
        <a:solidFill>
          <a:schemeClr val="tx2">
            <a:lumMod val="60000"/>
            <a:lumOff val="40000"/>
          </a:schemeClr>
        </a:solidFill>
      </dgm:spPr>
      <dgm:t>
        <a:bodyPr/>
        <a:lstStyle/>
        <a:p>
          <a:r>
            <a:rPr lang="ru-RU" sz="1400" b="0" i="0" dirty="0" smtClean="0">
              <a:solidFill>
                <a:schemeClr val="tx1"/>
              </a:solidFill>
            </a:rPr>
            <a:t>ведет оперативно-бухгалтерский учет сумм налогов и других платежей</a:t>
          </a:r>
          <a:endParaRPr lang="ru-RU" sz="1400" dirty="0">
            <a:solidFill>
              <a:schemeClr val="tx1"/>
            </a:solidFill>
          </a:endParaRPr>
        </a:p>
      </dgm:t>
    </dgm:pt>
    <dgm:pt modelId="{EB79ABF7-067A-4069-9ABA-78E2AA0E673F}" type="parTrans" cxnId="{14DC4071-D71F-48BF-AB8A-6A701D160779}">
      <dgm:prSet/>
      <dgm:spPr/>
      <dgm:t>
        <a:bodyPr/>
        <a:lstStyle/>
        <a:p>
          <a:endParaRPr lang="ru-RU"/>
        </a:p>
      </dgm:t>
    </dgm:pt>
    <dgm:pt modelId="{5BC9641E-5DC6-4354-9537-1884A9863CAC}" type="sibTrans" cxnId="{14DC4071-D71F-48BF-AB8A-6A701D160779}">
      <dgm:prSet/>
      <dgm:spPr>
        <a:solidFill>
          <a:schemeClr val="tx2">
            <a:lumMod val="60000"/>
            <a:lumOff val="40000"/>
          </a:schemeClr>
        </a:solidFill>
      </dgm:spPr>
      <dgm:t>
        <a:bodyPr/>
        <a:lstStyle/>
        <a:p>
          <a:endParaRPr lang="ru-RU"/>
        </a:p>
      </dgm:t>
    </dgm:pt>
    <dgm:pt modelId="{8B82C396-5EBE-426D-A9E2-368741EC4801}">
      <dgm:prSet phldrT="[Текст]" custT="1"/>
      <dgm:spPr>
        <a:solidFill>
          <a:schemeClr val="tx2">
            <a:lumMod val="60000"/>
            <a:lumOff val="40000"/>
          </a:schemeClr>
        </a:solidFill>
      </dgm:spPr>
      <dgm:t>
        <a:bodyPr/>
        <a:lstStyle/>
        <a:p>
          <a:r>
            <a:rPr lang="ru-RU" sz="1400" b="0" i="0" dirty="0" smtClean="0">
              <a:solidFill>
                <a:schemeClr val="tx1"/>
              </a:solidFill>
            </a:rPr>
            <a:t>применяет меры по пресечению нарушений  налогового законодательства</a:t>
          </a:r>
          <a:endParaRPr lang="ru-RU" sz="1400" dirty="0">
            <a:solidFill>
              <a:schemeClr val="tx1"/>
            </a:solidFill>
          </a:endParaRPr>
        </a:p>
      </dgm:t>
    </dgm:pt>
    <dgm:pt modelId="{9C8A048F-E480-4568-9DCC-7203147ABD23}" type="parTrans" cxnId="{D498D3A2-954B-4E4A-85FB-74A00A88BFD3}">
      <dgm:prSet/>
      <dgm:spPr/>
      <dgm:t>
        <a:bodyPr/>
        <a:lstStyle/>
        <a:p>
          <a:endParaRPr lang="ru-RU"/>
        </a:p>
      </dgm:t>
    </dgm:pt>
    <dgm:pt modelId="{8611C216-615A-4F58-8B4A-3AFE7018DD76}" type="sibTrans" cxnId="{D498D3A2-954B-4E4A-85FB-74A00A88BFD3}">
      <dgm:prSet/>
      <dgm:spPr>
        <a:solidFill>
          <a:schemeClr val="tx2">
            <a:lumMod val="60000"/>
            <a:lumOff val="40000"/>
          </a:schemeClr>
        </a:solidFill>
      </dgm:spPr>
      <dgm:t>
        <a:bodyPr/>
        <a:lstStyle/>
        <a:p>
          <a:endParaRPr lang="ru-RU"/>
        </a:p>
      </dgm:t>
    </dgm:pt>
    <dgm:pt modelId="{B5A87907-DA3C-4CF9-A6CA-F112F689AD30}" type="pres">
      <dgm:prSet presAssocID="{6A793892-46D2-4140-BB4A-12E568ED735A}" presName="cycle" presStyleCnt="0">
        <dgm:presLayoutVars>
          <dgm:dir/>
          <dgm:resizeHandles val="exact"/>
        </dgm:presLayoutVars>
      </dgm:prSet>
      <dgm:spPr/>
      <dgm:t>
        <a:bodyPr/>
        <a:lstStyle/>
        <a:p>
          <a:endParaRPr lang="ru-RU"/>
        </a:p>
      </dgm:t>
    </dgm:pt>
    <dgm:pt modelId="{409F1E73-7D68-44EF-B578-FE17CD288598}" type="pres">
      <dgm:prSet presAssocID="{75F49DA7-3027-4A5C-8FEF-A07E174C258A}" presName="node" presStyleLbl="node1" presStyleIdx="0" presStyleCnt="5" custScaleX="144600" custScaleY="123718" custRadScaleRad="102968" custRadScaleInc="0">
        <dgm:presLayoutVars>
          <dgm:bulletEnabled val="1"/>
        </dgm:presLayoutVars>
      </dgm:prSet>
      <dgm:spPr/>
      <dgm:t>
        <a:bodyPr/>
        <a:lstStyle/>
        <a:p>
          <a:endParaRPr lang="ru-RU"/>
        </a:p>
      </dgm:t>
    </dgm:pt>
    <dgm:pt modelId="{F75FF5C8-7A35-4175-B84E-F6454DC11D9D}" type="pres">
      <dgm:prSet presAssocID="{75F49DA7-3027-4A5C-8FEF-A07E174C258A}" presName="spNode" presStyleCnt="0"/>
      <dgm:spPr/>
    </dgm:pt>
    <dgm:pt modelId="{832E0084-4B79-40FF-8B1B-B0E118DB4710}" type="pres">
      <dgm:prSet presAssocID="{4AB0A1EF-97F7-4A2A-BEA5-DDC476CA7CBC}" presName="sibTrans" presStyleLbl="sibTrans1D1" presStyleIdx="0" presStyleCnt="5"/>
      <dgm:spPr/>
      <dgm:t>
        <a:bodyPr/>
        <a:lstStyle/>
        <a:p>
          <a:endParaRPr lang="ru-RU"/>
        </a:p>
      </dgm:t>
    </dgm:pt>
    <dgm:pt modelId="{1DE73BCC-A806-40A9-AFEC-09C6B7236DB8}" type="pres">
      <dgm:prSet presAssocID="{4F92FEE3-1F3C-4267-A3B7-5B021B266817}" presName="node" presStyleLbl="node1" presStyleIdx="1" presStyleCnt="5" custScaleX="152633" custScaleY="254969" custRadScaleRad="114029" custRadScaleInc="14269">
        <dgm:presLayoutVars>
          <dgm:bulletEnabled val="1"/>
        </dgm:presLayoutVars>
      </dgm:prSet>
      <dgm:spPr/>
      <dgm:t>
        <a:bodyPr/>
        <a:lstStyle/>
        <a:p>
          <a:endParaRPr lang="ru-RU"/>
        </a:p>
      </dgm:t>
    </dgm:pt>
    <dgm:pt modelId="{A83CCF16-1372-4B7B-BE1D-7C118042A192}" type="pres">
      <dgm:prSet presAssocID="{4F92FEE3-1F3C-4267-A3B7-5B021B266817}" presName="spNode" presStyleCnt="0"/>
      <dgm:spPr/>
    </dgm:pt>
    <dgm:pt modelId="{800D28E5-30E1-46BA-BEA1-1AED46A32220}" type="pres">
      <dgm:prSet presAssocID="{930688ED-A2AC-4B2E-AE65-35ECB3DD42FC}" presName="sibTrans" presStyleLbl="sibTrans1D1" presStyleIdx="1" presStyleCnt="5"/>
      <dgm:spPr/>
      <dgm:t>
        <a:bodyPr/>
        <a:lstStyle/>
        <a:p>
          <a:endParaRPr lang="ru-RU"/>
        </a:p>
      </dgm:t>
    </dgm:pt>
    <dgm:pt modelId="{6AF2878A-763F-48C9-A050-BC16AA80C201}" type="pres">
      <dgm:prSet presAssocID="{FAADC3F0-B683-4836-9501-ACEB3DBD05AD}" presName="node" presStyleLbl="node1" presStyleIdx="2" presStyleCnt="5" custScaleX="172000" custScaleY="210115" custRadScaleRad="117557" custRadScaleInc="-19943">
        <dgm:presLayoutVars>
          <dgm:bulletEnabled val="1"/>
        </dgm:presLayoutVars>
      </dgm:prSet>
      <dgm:spPr/>
      <dgm:t>
        <a:bodyPr/>
        <a:lstStyle/>
        <a:p>
          <a:endParaRPr lang="ru-RU"/>
        </a:p>
      </dgm:t>
    </dgm:pt>
    <dgm:pt modelId="{364BB947-A197-44EF-9673-2E2F8E729F8B}" type="pres">
      <dgm:prSet presAssocID="{FAADC3F0-B683-4836-9501-ACEB3DBD05AD}" presName="spNode" presStyleCnt="0"/>
      <dgm:spPr/>
    </dgm:pt>
    <dgm:pt modelId="{D286A1CA-8875-4802-8C87-5B411E5A03A9}" type="pres">
      <dgm:prSet presAssocID="{64124EBD-59ED-40B1-BD48-DE3D2EEF5C1B}" presName="sibTrans" presStyleLbl="sibTrans1D1" presStyleIdx="2" presStyleCnt="5"/>
      <dgm:spPr/>
      <dgm:t>
        <a:bodyPr/>
        <a:lstStyle/>
        <a:p>
          <a:endParaRPr lang="ru-RU"/>
        </a:p>
      </dgm:t>
    </dgm:pt>
    <dgm:pt modelId="{613E3521-B8F8-4BDE-AF00-2FFCD5AA4A69}" type="pres">
      <dgm:prSet presAssocID="{49389ED0-4BB9-4F3D-9DE1-56521EF9CCFC}" presName="node" presStyleLbl="node1" presStyleIdx="3" presStyleCnt="5" custScaleX="177503" custScaleY="200213" custRadScaleRad="118036" custRadScaleInc="10367">
        <dgm:presLayoutVars>
          <dgm:bulletEnabled val="1"/>
        </dgm:presLayoutVars>
      </dgm:prSet>
      <dgm:spPr/>
      <dgm:t>
        <a:bodyPr/>
        <a:lstStyle/>
        <a:p>
          <a:endParaRPr lang="ru-RU"/>
        </a:p>
      </dgm:t>
    </dgm:pt>
    <dgm:pt modelId="{20D9D66D-34F9-42C4-B013-F43666B10C8A}" type="pres">
      <dgm:prSet presAssocID="{49389ED0-4BB9-4F3D-9DE1-56521EF9CCFC}" presName="spNode" presStyleCnt="0"/>
      <dgm:spPr/>
    </dgm:pt>
    <dgm:pt modelId="{CA107767-58F0-44CB-AB6B-D59F39B5C071}" type="pres">
      <dgm:prSet presAssocID="{5BC9641E-5DC6-4354-9537-1884A9863CAC}" presName="sibTrans" presStyleLbl="sibTrans1D1" presStyleIdx="3" presStyleCnt="5"/>
      <dgm:spPr/>
      <dgm:t>
        <a:bodyPr/>
        <a:lstStyle/>
        <a:p>
          <a:endParaRPr lang="ru-RU"/>
        </a:p>
      </dgm:t>
    </dgm:pt>
    <dgm:pt modelId="{6540B4FB-53F8-44DC-9837-9853FF008416}" type="pres">
      <dgm:prSet presAssocID="{8B82C396-5EBE-426D-A9E2-368741EC4801}" presName="node" presStyleLbl="node1" presStyleIdx="4" presStyleCnt="5" custScaleX="173836" custScaleY="231237" custRadScaleRad="105222" custRadScaleInc="-31237">
        <dgm:presLayoutVars>
          <dgm:bulletEnabled val="1"/>
        </dgm:presLayoutVars>
      </dgm:prSet>
      <dgm:spPr/>
      <dgm:t>
        <a:bodyPr/>
        <a:lstStyle/>
        <a:p>
          <a:endParaRPr lang="ru-RU"/>
        </a:p>
      </dgm:t>
    </dgm:pt>
    <dgm:pt modelId="{A4EDD48D-08E5-4AE4-9F1F-E7313692B606}" type="pres">
      <dgm:prSet presAssocID="{8B82C396-5EBE-426D-A9E2-368741EC4801}" presName="spNode" presStyleCnt="0"/>
      <dgm:spPr/>
    </dgm:pt>
    <dgm:pt modelId="{87493844-5934-4D06-852A-EC6E3C345CD4}" type="pres">
      <dgm:prSet presAssocID="{8611C216-615A-4F58-8B4A-3AFE7018DD76}" presName="sibTrans" presStyleLbl="sibTrans1D1" presStyleIdx="4" presStyleCnt="5"/>
      <dgm:spPr/>
      <dgm:t>
        <a:bodyPr/>
        <a:lstStyle/>
        <a:p>
          <a:endParaRPr lang="ru-RU"/>
        </a:p>
      </dgm:t>
    </dgm:pt>
  </dgm:ptLst>
  <dgm:cxnLst>
    <dgm:cxn modelId="{963EED8C-5133-4F29-A2B5-B0A4227A664F}" type="presOf" srcId="{8611C216-615A-4F58-8B4A-3AFE7018DD76}" destId="{87493844-5934-4D06-852A-EC6E3C345CD4}" srcOrd="0" destOrd="0" presId="urn:microsoft.com/office/officeart/2005/8/layout/cycle6"/>
    <dgm:cxn modelId="{FC730415-FB38-48A5-95C9-821714B21477}" srcId="{6A793892-46D2-4140-BB4A-12E568ED735A}" destId="{75F49DA7-3027-4A5C-8FEF-A07E174C258A}" srcOrd="0" destOrd="0" parTransId="{59068471-E799-4AF1-8A14-D428DBDEE9DE}" sibTransId="{4AB0A1EF-97F7-4A2A-BEA5-DDC476CA7CBC}"/>
    <dgm:cxn modelId="{ED1719B9-B6B0-4346-80FB-51ADC9EA8244}" type="presOf" srcId="{64124EBD-59ED-40B1-BD48-DE3D2EEF5C1B}" destId="{D286A1CA-8875-4802-8C87-5B411E5A03A9}" srcOrd="0" destOrd="0" presId="urn:microsoft.com/office/officeart/2005/8/layout/cycle6"/>
    <dgm:cxn modelId="{F0BD2C11-5261-43BF-ADD0-E7DE0250E986}" srcId="{6A793892-46D2-4140-BB4A-12E568ED735A}" destId="{4F92FEE3-1F3C-4267-A3B7-5B021B266817}" srcOrd="1" destOrd="0" parTransId="{F7996F36-00D1-40DF-B4E1-CE40A34D90A3}" sibTransId="{930688ED-A2AC-4B2E-AE65-35ECB3DD42FC}"/>
    <dgm:cxn modelId="{03B80E66-ECF3-4E63-ABA8-571B3A9DABFE}" type="presOf" srcId="{4AB0A1EF-97F7-4A2A-BEA5-DDC476CA7CBC}" destId="{832E0084-4B79-40FF-8B1B-B0E118DB4710}" srcOrd="0" destOrd="0" presId="urn:microsoft.com/office/officeart/2005/8/layout/cycle6"/>
    <dgm:cxn modelId="{69D5124F-836A-4744-9ED1-56669958C27C}" srcId="{6A793892-46D2-4140-BB4A-12E568ED735A}" destId="{FAADC3F0-B683-4836-9501-ACEB3DBD05AD}" srcOrd="2" destOrd="0" parTransId="{7E8DDD5F-90EF-4AE1-AE14-439B57E2407B}" sibTransId="{64124EBD-59ED-40B1-BD48-DE3D2EEF5C1B}"/>
    <dgm:cxn modelId="{6F77A4F1-CE04-4E18-AB19-8F2EAC6D2BB5}" type="presOf" srcId="{75F49DA7-3027-4A5C-8FEF-A07E174C258A}" destId="{409F1E73-7D68-44EF-B578-FE17CD288598}" srcOrd="0" destOrd="0" presId="urn:microsoft.com/office/officeart/2005/8/layout/cycle6"/>
    <dgm:cxn modelId="{9B2B818B-1BFF-4E19-BE11-E6E9A238E91E}" type="presOf" srcId="{5BC9641E-5DC6-4354-9537-1884A9863CAC}" destId="{CA107767-58F0-44CB-AB6B-D59F39B5C071}" srcOrd="0" destOrd="0" presId="urn:microsoft.com/office/officeart/2005/8/layout/cycle6"/>
    <dgm:cxn modelId="{14DC4071-D71F-48BF-AB8A-6A701D160779}" srcId="{6A793892-46D2-4140-BB4A-12E568ED735A}" destId="{49389ED0-4BB9-4F3D-9DE1-56521EF9CCFC}" srcOrd="3" destOrd="0" parTransId="{EB79ABF7-067A-4069-9ABA-78E2AA0E673F}" sibTransId="{5BC9641E-5DC6-4354-9537-1884A9863CAC}"/>
    <dgm:cxn modelId="{3E2035E9-1729-400C-94FE-5021FFBF354D}" type="presOf" srcId="{8B82C396-5EBE-426D-A9E2-368741EC4801}" destId="{6540B4FB-53F8-44DC-9837-9853FF008416}" srcOrd="0" destOrd="0" presId="urn:microsoft.com/office/officeart/2005/8/layout/cycle6"/>
    <dgm:cxn modelId="{76CA5749-512A-4B22-957C-4F7B37F56D1A}" type="presOf" srcId="{4F92FEE3-1F3C-4267-A3B7-5B021B266817}" destId="{1DE73BCC-A806-40A9-AFEC-09C6B7236DB8}" srcOrd="0" destOrd="0" presId="urn:microsoft.com/office/officeart/2005/8/layout/cycle6"/>
    <dgm:cxn modelId="{3C5BF36D-8613-4C35-9208-366A06F6A865}" type="presOf" srcId="{6A793892-46D2-4140-BB4A-12E568ED735A}" destId="{B5A87907-DA3C-4CF9-A6CA-F112F689AD30}" srcOrd="0" destOrd="0" presId="urn:microsoft.com/office/officeart/2005/8/layout/cycle6"/>
    <dgm:cxn modelId="{79E9ECC0-20AB-4CC7-ACD8-DDBABF1308E8}" type="presOf" srcId="{930688ED-A2AC-4B2E-AE65-35ECB3DD42FC}" destId="{800D28E5-30E1-46BA-BEA1-1AED46A32220}" srcOrd="0" destOrd="0" presId="urn:microsoft.com/office/officeart/2005/8/layout/cycle6"/>
    <dgm:cxn modelId="{D498D3A2-954B-4E4A-85FB-74A00A88BFD3}" srcId="{6A793892-46D2-4140-BB4A-12E568ED735A}" destId="{8B82C396-5EBE-426D-A9E2-368741EC4801}" srcOrd="4" destOrd="0" parTransId="{9C8A048F-E480-4568-9DCC-7203147ABD23}" sibTransId="{8611C216-615A-4F58-8B4A-3AFE7018DD76}"/>
    <dgm:cxn modelId="{D45CACEF-ED69-4F95-B647-B907DACAC11F}" type="presOf" srcId="{FAADC3F0-B683-4836-9501-ACEB3DBD05AD}" destId="{6AF2878A-763F-48C9-A050-BC16AA80C201}" srcOrd="0" destOrd="0" presId="urn:microsoft.com/office/officeart/2005/8/layout/cycle6"/>
    <dgm:cxn modelId="{A3D90762-2FA9-46C7-963F-1E58666136B5}" type="presOf" srcId="{49389ED0-4BB9-4F3D-9DE1-56521EF9CCFC}" destId="{613E3521-B8F8-4BDE-AF00-2FFCD5AA4A69}" srcOrd="0" destOrd="0" presId="urn:microsoft.com/office/officeart/2005/8/layout/cycle6"/>
    <dgm:cxn modelId="{EE2E82B6-CDD9-48E9-A487-92D039374CD6}" type="presParOf" srcId="{B5A87907-DA3C-4CF9-A6CA-F112F689AD30}" destId="{409F1E73-7D68-44EF-B578-FE17CD288598}" srcOrd="0" destOrd="0" presId="urn:microsoft.com/office/officeart/2005/8/layout/cycle6"/>
    <dgm:cxn modelId="{BEF1C26C-B340-4DCA-9C0E-22317B2D170F}" type="presParOf" srcId="{B5A87907-DA3C-4CF9-A6CA-F112F689AD30}" destId="{F75FF5C8-7A35-4175-B84E-F6454DC11D9D}" srcOrd="1" destOrd="0" presId="urn:microsoft.com/office/officeart/2005/8/layout/cycle6"/>
    <dgm:cxn modelId="{D122D192-BE11-456B-A2F7-61B2BF7D645F}" type="presParOf" srcId="{B5A87907-DA3C-4CF9-A6CA-F112F689AD30}" destId="{832E0084-4B79-40FF-8B1B-B0E118DB4710}" srcOrd="2" destOrd="0" presId="urn:microsoft.com/office/officeart/2005/8/layout/cycle6"/>
    <dgm:cxn modelId="{7DF481A7-F711-4BAC-ABAC-F4C35BCC35E2}" type="presParOf" srcId="{B5A87907-DA3C-4CF9-A6CA-F112F689AD30}" destId="{1DE73BCC-A806-40A9-AFEC-09C6B7236DB8}" srcOrd="3" destOrd="0" presId="urn:microsoft.com/office/officeart/2005/8/layout/cycle6"/>
    <dgm:cxn modelId="{0B1EF380-F458-40C7-A0E2-B71E8C49FA60}" type="presParOf" srcId="{B5A87907-DA3C-4CF9-A6CA-F112F689AD30}" destId="{A83CCF16-1372-4B7B-BE1D-7C118042A192}" srcOrd="4" destOrd="0" presId="urn:microsoft.com/office/officeart/2005/8/layout/cycle6"/>
    <dgm:cxn modelId="{D7FFE91C-552A-413A-87E1-11576A8EE32B}" type="presParOf" srcId="{B5A87907-DA3C-4CF9-A6CA-F112F689AD30}" destId="{800D28E5-30E1-46BA-BEA1-1AED46A32220}" srcOrd="5" destOrd="0" presId="urn:microsoft.com/office/officeart/2005/8/layout/cycle6"/>
    <dgm:cxn modelId="{1442C95F-23A5-44A8-A99C-80881731CB97}" type="presParOf" srcId="{B5A87907-DA3C-4CF9-A6CA-F112F689AD30}" destId="{6AF2878A-763F-48C9-A050-BC16AA80C201}" srcOrd="6" destOrd="0" presId="urn:microsoft.com/office/officeart/2005/8/layout/cycle6"/>
    <dgm:cxn modelId="{EEA7A4AA-02F2-4A41-BCC6-418483F12351}" type="presParOf" srcId="{B5A87907-DA3C-4CF9-A6CA-F112F689AD30}" destId="{364BB947-A197-44EF-9673-2E2F8E729F8B}" srcOrd="7" destOrd="0" presId="urn:microsoft.com/office/officeart/2005/8/layout/cycle6"/>
    <dgm:cxn modelId="{DDDB107D-53B8-4B20-815D-3395F2406265}" type="presParOf" srcId="{B5A87907-DA3C-4CF9-A6CA-F112F689AD30}" destId="{D286A1CA-8875-4802-8C87-5B411E5A03A9}" srcOrd="8" destOrd="0" presId="urn:microsoft.com/office/officeart/2005/8/layout/cycle6"/>
    <dgm:cxn modelId="{DCD4B7D0-4F21-46BA-93B9-0547262B4AD7}" type="presParOf" srcId="{B5A87907-DA3C-4CF9-A6CA-F112F689AD30}" destId="{613E3521-B8F8-4BDE-AF00-2FFCD5AA4A69}" srcOrd="9" destOrd="0" presId="urn:microsoft.com/office/officeart/2005/8/layout/cycle6"/>
    <dgm:cxn modelId="{D3153B51-3467-4067-B44E-B93B35EB0C04}" type="presParOf" srcId="{B5A87907-DA3C-4CF9-A6CA-F112F689AD30}" destId="{20D9D66D-34F9-42C4-B013-F43666B10C8A}" srcOrd="10" destOrd="0" presId="urn:microsoft.com/office/officeart/2005/8/layout/cycle6"/>
    <dgm:cxn modelId="{190B012B-5842-4CEE-A8EC-BC444972242D}" type="presParOf" srcId="{B5A87907-DA3C-4CF9-A6CA-F112F689AD30}" destId="{CA107767-58F0-44CB-AB6B-D59F39B5C071}" srcOrd="11" destOrd="0" presId="urn:microsoft.com/office/officeart/2005/8/layout/cycle6"/>
    <dgm:cxn modelId="{326390E6-3DEC-425D-9EBB-166BECDD1583}" type="presParOf" srcId="{B5A87907-DA3C-4CF9-A6CA-F112F689AD30}" destId="{6540B4FB-53F8-44DC-9837-9853FF008416}" srcOrd="12" destOrd="0" presId="urn:microsoft.com/office/officeart/2005/8/layout/cycle6"/>
    <dgm:cxn modelId="{B0DCF042-7514-43B0-A4DD-B6637E01D1B0}" type="presParOf" srcId="{B5A87907-DA3C-4CF9-A6CA-F112F689AD30}" destId="{A4EDD48D-08E5-4AE4-9F1F-E7313692B606}" srcOrd="13" destOrd="0" presId="urn:microsoft.com/office/officeart/2005/8/layout/cycle6"/>
    <dgm:cxn modelId="{751FA4D3-88CC-46BB-A5A7-D34872E5BEE9}" type="presParOf" srcId="{B5A87907-DA3C-4CF9-A6CA-F112F689AD30}" destId="{87493844-5934-4D06-852A-EC6E3C345CD4}" srcOrd="14" destOrd="0" presId="urn:microsoft.com/office/officeart/2005/8/layout/cycle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DBBB82-684D-4D51-B5C6-28A17A1D272D}" type="doc">
      <dgm:prSet loTypeId="urn:microsoft.com/office/officeart/2005/8/layout/cycle6" loCatId="relationship" qsTypeId="urn:microsoft.com/office/officeart/2005/8/quickstyle/simple1" qsCatId="simple" csTypeId="urn:microsoft.com/office/officeart/2005/8/colors/accent0_3" csCatId="mainScheme" phldr="1"/>
      <dgm:spPr/>
      <dgm:t>
        <a:bodyPr/>
        <a:lstStyle/>
        <a:p>
          <a:endParaRPr lang="ru-RU"/>
        </a:p>
      </dgm:t>
    </dgm:pt>
    <dgm:pt modelId="{59535B61-9DDC-4636-985E-725CF94958A0}">
      <dgm:prSet phldrT="[Текст]" custT="1"/>
      <dgm:spPr>
        <a:solidFill>
          <a:schemeClr val="tx2">
            <a:lumMod val="60000"/>
            <a:lumOff val="40000"/>
          </a:schemeClr>
        </a:solidFill>
      </dgm:spPr>
      <dgm:t>
        <a:bodyPr/>
        <a:lstStyle/>
        <a:p>
          <a:r>
            <a:rPr lang="ru-RU" sz="1400" b="0" i="0" dirty="0" smtClean="0">
              <a:solidFill>
                <a:schemeClr val="tx1"/>
              </a:solidFill>
            </a:rPr>
            <a:t>осуществляет   контроль   выполнения   субъектами предпринимательской деятельности требований законодательства в отношении наличного денежного обращения</a:t>
          </a:r>
          <a:endParaRPr lang="ru-RU" sz="1400" dirty="0">
            <a:solidFill>
              <a:schemeClr val="tx1"/>
            </a:solidFill>
          </a:endParaRPr>
        </a:p>
      </dgm:t>
    </dgm:pt>
    <dgm:pt modelId="{1C455606-777A-419B-9069-655FE07B9EA0}" type="parTrans" cxnId="{3CDD7D5E-13E1-4935-A274-776800C02B29}">
      <dgm:prSet/>
      <dgm:spPr/>
      <dgm:t>
        <a:bodyPr/>
        <a:lstStyle/>
        <a:p>
          <a:endParaRPr lang="ru-RU" sz="1400"/>
        </a:p>
      </dgm:t>
    </dgm:pt>
    <dgm:pt modelId="{DEEA9FB7-4CEF-4609-8121-727ED01A47E6}" type="sibTrans" cxnId="{3CDD7D5E-13E1-4935-A274-776800C02B29}">
      <dgm:prSet/>
      <dgm:spPr/>
      <dgm:t>
        <a:bodyPr/>
        <a:lstStyle/>
        <a:p>
          <a:endParaRPr lang="ru-RU" sz="1400"/>
        </a:p>
      </dgm:t>
    </dgm:pt>
    <dgm:pt modelId="{F3170724-DCF8-4CE1-A153-5293D134129C}">
      <dgm:prSet phldrT="[Текст]" custT="1"/>
      <dgm:spPr>
        <a:solidFill>
          <a:schemeClr val="tx2">
            <a:lumMod val="60000"/>
            <a:lumOff val="40000"/>
          </a:schemeClr>
        </a:solidFill>
      </dgm:spPr>
      <dgm:t>
        <a:bodyPr/>
        <a:lstStyle/>
        <a:p>
          <a:r>
            <a:rPr lang="ru-RU" sz="1400" b="0" i="0" dirty="0" smtClean="0">
              <a:solidFill>
                <a:schemeClr val="tx1"/>
              </a:solidFill>
            </a:rPr>
            <a:t>применяет меры для предотвращения или ликвидаций убытков, нанесенных бюджету или налогоплательщику</a:t>
          </a:r>
          <a:endParaRPr lang="ru-RU" sz="1400" dirty="0">
            <a:solidFill>
              <a:schemeClr val="tx1"/>
            </a:solidFill>
          </a:endParaRPr>
        </a:p>
      </dgm:t>
    </dgm:pt>
    <dgm:pt modelId="{F930750C-6064-40D3-A1AC-DBA831583E1C}" type="parTrans" cxnId="{5AB6D3B7-B935-4326-9BEB-13E2D64C2ED1}">
      <dgm:prSet/>
      <dgm:spPr/>
      <dgm:t>
        <a:bodyPr/>
        <a:lstStyle/>
        <a:p>
          <a:endParaRPr lang="ru-RU" sz="1400"/>
        </a:p>
      </dgm:t>
    </dgm:pt>
    <dgm:pt modelId="{03CF7750-C5ED-4867-8DF4-0951C4EB4EC4}" type="sibTrans" cxnId="{5AB6D3B7-B935-4326-9BEB-13E2D64C2ED1}">
      <dgm:prSet/>
      <dgm:spPr/>
      <dgm:t>
        <a:bodyPr/>
        <a:lstStyle/>
        <a:p>
          <a:endParaRPr lang="ru-RU" sz="1400"/>
        </a:p>
      </dgm:t>
    </dgm:pt>
    <dgm:pt modelId="{C2C51C49-B13B-4FBB-8407-2BB5C4B6AFEB}">
      <dgm:prSet phldrT="[Текст]" custT="1"/>
      <dgm:spPr>
        <a:solidFill>
          <a:schemeClr val="tx2">
            <a:lumMod val="60000"/>
            <a:lumOff val="40000"/>
          </a:schemeClr>
        </a:solidFill>
      </dgm:spPr>
      <dgm:t>
        <a:bodyPr/>
        <a:lstStyle/>
        <a:p>
          <a:r>
            <a:rPr lang="ru-RU" sz="1400" b="0" i="0" dirty="0" smtClean="0">
              <a:solidFill>
                <a:schemeClr val="tx1"/>
              </a:solidFill>
            </a:rPr>
            <a:t>применяет меры ответственности к нарушителям налогового законодательства</a:t>
          </a:r>
          <a:endParaRPr lang="ru-RU" sz="1400" dirty="0">
            <a:solidFill>
              <a:schemeClr val="tx1"/>
            </a:solidFill>
          </a:endParaRPr>
        </a:p>
      </dgm:t>
    </dgm:pt>
    <dgm:pt modelId="{7419CC73-6254-481E-8E1A-EF14EDB2CBA0}" type="parTrans" cxnId="{21764888-0E12-494F-A9A1-02F407DB6C20}">
      <dgm:prSet/>
      <dgm:spPr/>
      <dgm:t>
        <a:bodyPr/>
        <a:lstStyle/>
        <a:p>
          <a:endParaRPr lang="ru-RU" sz="1400"/>
        </a:p>
      </dgm:t>
    </dgm:pt>
    <dgm:pt modelId="{98F182A7-2C39-4B88-9806-E9ADA8490AA6}" type="sibTrans" cxnId="{21764888-0E12-494F-A9A1-02F407DB6C20}">
      <dgm:prSet/>
      <dgm:spPr/>
      <dgm:t>
        <a:bodyPr/>
        <a:lstStyle/>
        <a:p>
          <a:endParaRPr lang="ru-RU" sz="1400"/>
        </a:p>
      </dgm:t>
    </dgm:pt>
    <dgm:pt modelId="{C1CDF906-37F1-415B-83D1-4574BE4863EE}">
      <dgm:prSet phldrT="[Текст]" custT="1"/>
      <dgm:spPr>
        <a:solidFill>
          <a:schemeClr val="tx2">
            <a:lumMod val="60000"/>
            <a:lumOff val="40000"/>
          </a:schemeClr>
        </a:solidFill>
      </dgm:spPr>
      <dgm:t>
        <a:bodyPr/>
        <a:lstStyle/>
        <a:p>
          <a:r>
            <a:rPr lang="ru-RU" sz="1400" b="0" i="0" dirty="0" smtClean="0">
              <a:solidFill>
                <a:schemeClr val="tx1"/>
              </a:solidFill>
            </a:rPr>
            <a:t>осуществляет учет, оценку и реализацию конфискованного, бесхозяйного имущества, имущества, перешедшего по праву наследования к государству и кладов</a:t>
          </a:r>
          <a:endParaRPr lang="ru-RU" sz="1400" dirty="0">
            <a:solidFill>
              <a:schemeClr val="tx1"/>
            </a:solidFill>
          </a:endParaRPr>
        </a:p>
      </dgm:t>
    </dgm:pt>
    <dgm:pt modelId="{CCD06F5D-ACB4-42D3-8623-0BEF57330E01}" type="parTrans" cxnId="{472AC010-B36F-4B81-AACD-72DAEB3F2F79}">
      <dgm:prSet/>
      <dgm:spPr/>
      <dgm:t>
        <a:bodyPr/>
        <a:lstStyle/>
        <a:p>
          <a:endParaRPr lang="ru-RU" sz="1400"/>
        </a:p>
      </dgm:t>
    </dgm:pt>
    <dgm:pt modelId="{67E38A8F-A084-4144-83F9-CABEF609E56D}" type="sibTrans" cxnId="{472AC010-B36F-4B81-AACD-72DAEB3F2F79}">
      <dgm:prSet/>
      <dgm:spPr/>
      <dgm:t>
        <a:bodyPr/>
        <a:lstStyle/>
        <a:p>
          <a:endParaRPr lang="ru-RU" sz="1400"/>
        </a:p>
      </dgm:t>
    </dgm:pt>
    <dgm:pt modelId="{E7D4F7EC-0565-4858-8115-7920589263BC}">
      <dgm:prSet phldrT="[Текст]" custT="1"/>
      <dgm:spPr>
        <a:solidFill>
          <a:schemeClr val="tx2">
            <a:lumMod val="60000"/>
            <a:lumOff val="40000"/>
          </a:schemeClr>
        </a:solidFill>
      </dgm:spPr>
      <dgm:t>
        <a:bodyPr/>
        <a:lstStyle/>
        <a:p>
          <a:r>
            <a:rPr lang="ru-RU" sz="1400" b="0" i="0" dirty="0" smtClean="0">
              <a:solidFill>
                <a:schemeClr val="tx1"/>
              </a:solidFill>
            </a:rPr>
            <a:t>выступает агентом валютного контроля</a:t>
          </a:r>
          <a:endParaRPr lang="ru-RU" sz="1400" dirty="0"/>
        </a:p>
      </dgm:t>
    </dgm:pt>
    <dgm:pt modelId="{A194F5B9-DEB3-4855-B3C7-4BCDB73480A5}" type="parTrans" cxnId="{53587653-1845-4FFD-9701-D2CB175A31F4}">
      <dgm:prSet/>
      <dgm:spPr/>
      <dgm:t>
        <a:bodyPr/>
        <a:lstStyle/>
        <a:p>
          <a:endParaRPr lang="ru-RU" sz="1400"/>
        </a:p>
      </dgm:t>
    </dgm:pt>
    <dgm:pt modelId="{2FBF21ED-1010-47E3-8B7E-BEB0F1F9ADB7}" type="sibTrans" cxnId="{53587653-1845-4FFD-9701-D2CB175A31F4}">
      <dgm:prSet/>
      <dgm:spPr/>
      <dgm:t>
        <a:bodyPr/>
        <a:lstStyle/>
        <a:p>
          <a:endParaRPr lang="ru-RU" sz="1400"/>
        </a:p>
      </dgm:t>
    </dgm:pt>
    <dgm:pt modelId="{25A3FE10-32FE-4D40-A24E-DF8A47ED6497}">
      <dgm:prSet phldrT="[Текст]" custT="1"/>
      <dgm:spPr>
        <a:solidFill>
          <a:schemeClr val="tx2">
            <a:lumMod val="60000"/>
            <a:lumOff val="40000"/>
          </a:schemeClr>
        </a:solidFill>
      </dgm:spPr>
      <dgm:t>
        <a:bodyPr/>
        <a:lstStyle/>
        <a:p>
          <a:r>
            <a:rPr lang="ru-RU" sz="1400" b="0" i="0" dirty="0" smtClean="0">
              <a:solidFill>
                <a:schemeClr val="tx1"/>
              </a:solidFill>
            </a:rPr>
            <a:t>выступает исполнительным органом по применению мер взыскания, наложенных рядом государственных инспекций и других контрольных органов</a:t>
          </a:r>
          <a:endParaRPr lang="ru-RU" sz="1400" dirty="0">
            <a:solidFill>
              <a:schemeClr val="tx1"/>
            </a:solidFill>
          </a:endParaRPr>
        </a:p>
      </dgm:t>
    </dgm:pt>
    <dgm:pt modelId="{213C3405-7D70-46E9-A13A-07D17641A5DE}" type="parTrans" cxnId="{EE864F6C-E1AA-4DDF-8DEB-C5C1CD7B999B}">
      <dgm:prSet/>
      <dgm:spPr/>
      <dgm:t>
        <a:bodyPr/>
        <a:lstStyle/>
        <a:p>
          <a:endParaRPr lang="ru-RU" sz="1400"/>
        </a:p>
      </dgm:t>
    </dgm:pt>
    <dgm:pt modelId="{CE049C5A-7A10-4781-B388-B25987217F6A}" type="sibTrans" cxnId="{EE864F6C-E1AA-4DDF-8DEB-C5C1CD7B999B}">
      <dgm:prSet/>
      <dgm:spPr/>
      <dgm:t>
        <a:bodyPr/>
        <a:lstStyle/>
        <a:p>
          <a:endParaRPr lang="ru-RU" sz="1400"/>
        </a:p>
      </dgm:t>
    </dgm:pt>
    <dgm:pt modelId="{C5E0B382-7945-4B37-9C7E-BBBB629D00AD}" type="pres">
      <dgm:prSet presAssocID="{0CDBBB82-684D-4D51-B5C6-28A17A1D272D}" presName="cycle" presStyleCnt="0">
        <dgm:presLayoutVars>
          <dgm:dir/>
          <dgm:resizeHandles val="exact"/>
        </dgm:presLayoutVars>
      </dgm:prSet>
      <dgm:spPr/>
      <dgm:t>
        <a:bodyPr/>
        <a:lstStyle/>
        <a:p>
          <a:endParaRPr lang="ru-RU"/>
        </a:p>
      </dgm:t>
    </dgm:pt>
    <dgm:pt modelId="{EF6A3886-B3B0-404D-AC7B-7D09B784B613}" type="pres">
      <dgm:prSet presAssocID="{59535B61-9DDC-4636-985E-725CF94958A0}" presName="node" presStyleLbl="node1" presStyleIdx="0" presStyleCnt="6" custScaleX="195372" custScaleY="149197" custRadScaleRad="129457" custRadScaleInc="261010">
        <dgm:presLayoutVars>
          <dgm:bulletEnabled val="1"/>
        </dgm:presLayoutVars>
      </dgm:prSet>
      <dgm:spPr/>
      <dgm:t>
        <a:bodyPr/>
        <a:lstStyle/>
        <a:p>
          <a:endParaRPr lang="ru-RU"/>
        </a:p>
      </dgm:t>
    </dgm:pt>
    <dgm:pt modelId="{5EDA8B8A-3DDE-4678-8509-3C35BF96EEC8}" type="pres">
      <dgm:prSet presAssocID="{59535B61-9DDC-4636-985E-725CF94958A0}" presName="spNode" presStyleCnt="0"/>
      <dgm:spPr/>
    </dgm:pt>
    <dgm:pt modelId="{0319C6D4-9D8B-4C9B-BEDC-161ECF4E3C09}" type="pres">
      <dgm:prSet presAssocID="{DEEA9FB7-4CEF-4609-8121-727ED01A47E6}" presName="sibTrans" presStyleLbl="sibTrans1D1" presStyleIdx="0" presStyleCnt="6"/>
      <dgm:spPr/>
      <dgm:t>
        <a:bodyPr/>
        <a:lstStyle/>
        <a:p>
          <a:endParaRPr lang="ru-RU"/>
        </a:p>
      </dgm:t>
    </dgm:pt>
    <dgm:pt modelId="{DCF966EE-0DFC-484D-904E-B2FA4F072731}" type="pres">
      <dgm:prSet presAssocID="{F3170724-DCF8-4CE1-A153-5293D134129C}" presName="node" presStyleLbl="node1" presStyleIdx="1" presStyleCnt="6" custScaleX="133484" custScaleY="139257" custRadScaleRad="131823" custRadScaleInc="238066">
        <dgm:presLayoutVars>
          <dgm:bulletEnabled val="1"/>
        </dgm:presLayoutVars>
      </dgm:prSet>
      <dgm:spPr/>
      <dgm:t>
        <a:bodyPr/>
        <a:lstStyle/>
        <a:p>
          <a:endParaRPr lang="ru-RU"/>
        </a:p>
      </dgm:t>
    </dgm:pt>
    <dgm:pt modelId="{EDC68ADB-8678-435B-8856-7D7EC490C6E1}" type="pres">
      <dgm:prSet presAssocID="{F3170724-DCF8-4CE1-A153-5293D134129C}" presName="spNode" presStyleCnt="0"/>
      <dgm:spPr/>
    </dgm:pt>
    <dgm:pt modelId="{EC8610B0-E971-4D37-8A51-BA84B77FCAF9}" type="pres">
      <dgm:prSet presAssocID="{03CF7750-C5ED-4867-8DF4-0951C4EB4EC4}" presName="sibTrans" presStyleLbl="sibTrans1D1" presStyleIdx="1" presStyleCnt="6"/>
      <dgm:spPr/>
      <dgm:t>
        <a:bodyPr/>
        <a:lstStyle/>
        <a:p>
          <a:endParaRPr lang="ru-RU"/>
        </a:p>
      </dgm:t>
    </dgm:pt>
    <dgm:pt modelId="{8CC621CD-B43A-47FA-A8D2-C6ABDD84C722}" type="pres">
      <dgm:prSet presAssocID="{C2C51C49-B13B-4FBB-8407-2BB5C4B6AFEB}" presName="node" presStyleLbl="node1" presStyleIdx="2" presStyleCnt="6" custScaleX="116834" custScaleY="109938" custRadScaleRad="118974" custRadScaleInc="118525">
        <dgm:presLayoutVars>
          <dgm:bulletEnabled val="1"/>
        </dgm:presLayoutVars>
      </dgm:prSet>
      <dgm:spPr/>
      <dgm:t>
        <a:bodyPr/>
        <a:lstStyle/>
        <a:p>
          <a:endParaRPr lang="ru-RU"/>
        </a:p>
      </dgm:t>
    </dgm:pt>
    <dgm:pt modelId="{3C4DCB53-008D-4094-AFBA-479619A6F9C4}" type="pres">
      <dgm:prSet presAssocID="{C2C51C49-B13B-4FBB-8407-2BB5C4B6AFEB}" presName="spNode" presStyleCnt="0"/>
      <dgm:spPr/>
    </dgm:pt>
    <dgm:pt modelId="{2A9055DC-5A72-4B59-8DBD-951F1E4FC9F5}" type="pres">
      <dgm:prSet presAssocID="{98F182A7-2C39-4B88-9806-E9ADA8490AA6}" presName="sibTrans" presStyleLbl="sibTrans1D1" presStyleIdx="2" presStyleCnt="6"/>
      <dgm:spPr/>
      <dgm:t>
        <a:bodyPr/>
        <a:lstStyle/>
        <a:p>
          <a:endParaRPr lang="ru-RU"/>
        </a:p>
      </dgm:t>
    </dgm:pt>
    <dgm:pt modelId="{E4E36BC6-09D6-4C97-B18C-87B6053E41BF}" type="pres">
      <dgm:prSet presAssocID="{C1CDF906-37F1-415B-83D1-4574BE4863EE}" presName="node" presStyleLbl="node1" presStyleIdx="3" presStyleCnt="6" custScaleX="169873" custScaleY="158595" custRadScaleRad="129272" custRadScaleInc="117527">
        <dgm:presLayoutVars>
          <dgm:bulletEnabled val="1"/>
        </dgm:presLayoutVars>
      </dgm:prSet>
      <dgm:spPr/>
      <dgm:t>
        <a:bodyPr/>
        <a:lstStyle/>
        <a:p>
          <a:endParaRPr lang="ru-RU"/>
        </a:p>
      </dgm:t>
    </dgm:pt>
    <dgm:pt modelId="{DDF9004F-F88A-4AB4-80AB-A54E72F91E48}" type="pres">
      <dgm:prSet presAssocID="{C1CDF906-37F1-415B-83D1-4574BE4863EE}" presName="spNode" presStyleCnt="0"/>
      <dgm:spPr/>
    </dgm:pt>
    <dgm:pt modelId="{0D820B6B-81BB-4A7B-BAA7-4EB350FABC08}" type="pres">
      <dgm:prSet presAssocID="{67E38A8F-A084-4144-83F9-CABEF609E56D}" presName="sibTrans" presStyleLbl="sibTrans1D1" presStyleIdx="3" presStyleCnt="6"/>
      <dgm:spPr/>
      <dgm:t>
        <a:bodyPr/>
        <a:lstStyle/>
        <a:p>
          <a:endParaRPr lang="ru-RU"/>
        </a:p>
      </dgm:t>
    </dgm:pt>
    <dgm:pt modelId="{C55625A9-A25A-45CF-9B68-BCC0B3711AF1}" type="pres">
      <dgm:prSet presAssocID="{E7D4F7EC-0565-4858-8115-7920589263BC}" presName="node" presStyleLbl="node1" presStyleIdx="4" presStyleCnt="6" custRadScaleRad="120107" custRadScaleInc="73839">
        <dgm:presLayoutVars>
          <dgm:bulletEnabled val="1"/>
        </dgm:presLayoutVars>
      </dgm:prSet>
      <dgm:spPr/>
      <dgm:t>
        <a:bodyPr/>
        <a:lstStyle/>
        <a:p>
          <a:endParaRPr lang="ru-RU"/>
        </a:p>
      </dgm:t>
    </dgm:pt>
    <dgm:pt modelId="{C3826EDF-6728-496F-9955-24F6B90C65EF}" type="pres">
      <dgm:prSet presAssocID="{E7D4F7EC-0565-4858-8115-7920589263BC}" presName="spNode" presStyleCnt="0"/>
      <dgm:spPr/>
    </dgm:pt>
    <dgm:pt modelId="{7B753B75-0721-4B22-A22C-156FE247617E}" type="pres">
      <dgm:prSet presAssocID="{2FBF21ED-1010-47E3-8B7E-BEB0F1F9ADB7}" presName="sibTrans" presStyleLbl="sibTrans1D1" presStyleIdx="4" presStyleCnt="6"/>
      <dgm:spPr/>
      <dgm:t>
        <a:bodyPr/>
        <a:lstStyle/>
        <a:p>
          <a:endParaRPr lang="ru-RU"/>
        </a:p>
      </dgm:t>
    </dgm:pt>
    <dgm:pt modelId="{0DEDBA0F-1781-493C-8437-796E7219F2F5}" type="pres">
      <dgm:prSet presAssocID="{25A3FE10-32FE-4D40-A24E-DF8A47ED6497}" presName="node" presStyleLbl="node1" presStyleIdx="5" presStyleCnt="6" custScaleX="174002" custScaleY="153934" custRadScaleRad="118850" custRadScaleInc="36779">
        <dgm:presLayoutVars>
          <dgm:bulletEnabled val="1"/>
        </dgm:presLayoutVars>
      </dgm:prSet>
      <dgm:spPr/>
      <dgm:t>
        <a:bodyPr/>
        <a:lstStyle/>
        <a:p>
          <a:endParaRPr lang="ru-RU"/>
        </a:p>
      </dgm:t>
    </dgm:pt>
    <dgm:pt modelId="{D9B1902F-614D-40B4-AF61-98E958772DEF}" type="pres">
      <dgm:prSet presAssocID="{25A3FE10-32FE-4D40-A24E-DF8A47ED6497}" presName="spNode" presStyleCnt="0"/>
      <dgm:spPr/>
    </dgm:pt>
    <dgm:pt modelId="{02802773-E947-4C6D-BB1B-AB2D4B40D91E}" type="pres">
      <dgm:prSet presAssocID="{CE049C5A-7A10-4781-B388-B25987217F6A}" presName="sibTrans" presStyleLbl="sibTrans1D1" presStyleIdx="5" presStyleCnt="6"/>
      <dgm:spPr/>
      <dgm:t>
        <a:bodyPr/>
        <a:lstStyle/>
        <a:p>
          <a:endParaRPr lang="ru-RU"/>
        </a:p>
      </dgm:t>
    </dgm:pt>
  </dgm:ptLst>
  <dgm:cxnLst>
    <dgm:cxn modelId="{EE864F6C-E1AA-4DDF-8DEB-C5C1CD7B999B}" srcId="{0CDBBB82-684D-4D51-B5C6-28A17A1D272D}" destId="{25A3FE10-32FE-4D40-A24E-DF8A47ED6497}" srcOrd="5" destOrd="0" parTransId="{213C3405-7D70-46E9-A13A-07D17641A5DE}" sibTransId="{CE049C5A-7A10-4781-B388-B25987217F6A}"/>
    <dgm:cxn modelId="{EF2B4144-FA4D-4522-813E-38C0B4A1A649}" type="presOf" srcId="{2FBF21ED-1010-47E3-8B7E-BEB0F1F9ADB7}" destId="{7B753B75-0721-4B22-A22C-156FE247617E}" srcOrd="0" destOrd="0" presId="urn:microsoft.com/office/officeart/2005/8/layout/cycle6"/>
    <dgm:cxn modelId="{472AC010-B36F-4B81-AACD-72DAEB3F2F79}" srcId="{0CDBBB82-684D-4D51-B5C6-28A17A1D272D}" destId="{C1CDF906-37F1-415B-83D1-4574BE4863EE}" srcOrd="3" destOrd="0" parTransId="{CCD06F5D-ACB4-42D3-8623-0BEF57330E01}" sibTransId="{67E38A8F-A084-4144-83F9-CABEF609E56D}"/>
    <dgm:cxn modelId="{53587653-1845-4FFD-9701-D2CB175A31F4}" srcId="{0CDBBB82-684D-4D51-B5C6-28A17A1D272D}" destId="{E7D4F7EC-0565-4858-8115-7920589263BC}" srcOrd="4" destOrd="0" parTransId="{A194F5B9-DEB3-4855-B3C7-4BCDB73480A5}" sibTransId="{2FBF21ED-1010-47E3-8B7E-BEB0F1F9ADB7}"/>
    <dgm:cxn modelId="{D7F93A75-0654-4EE3-B6EB-07D87BF45119}" type="presOf" srcId="{DEEA9FB7-4CEF-4609-8121-727ED01A47E6}" destId="{0319C6D4-9D8B-4C9B-BEDC-161ECF4E3C09}" srcOrd="0" destOrd="0" presId="urn:microsoft.com/office/officeart/2005/8/layout/cycle6"/>
    <dgm:cxn modelId="{17CE11B5-139B-4274-94FD-67295271371E}" type="presOf" srcId="{0CDBBB82-684D-4D51-B5C6-28A17A1D272D}" destId="{C5E0B382-7945-4B37-9C7E-BBBB629D00AD}" srcOrd="0" destOrd="0" presId="urn:microsoft.com/office/officeart/2005/8/layout/cycle6"/>
    <dgm:cxn modelId="{7F964636-EE03-4D08-8A61-DF5543CA7DD2}" type="presOf" srcId="{C1CDF906-37F1-415B-83D1-4574BE4863EE}" destId="{E4E36BC6-09D6-4C97-B18C-87B6053E41BF}" srcOrd="0" destOrd="0" presId="urn:microsoft.com/office/officeart/2005/8/layout/cycle6"/>
    <dgm:cxn modelId="{83072E08-EF9B-4783-A68C-775557B94092}" type="presOf" srcId="{03CF7750-C5ED-4867-8DF4-0951C4EB4EC4}" destId="{EC8610B0-E971-4D37-8A51-BA84B77FCAF9}" srcOrd="0" destOrd="0" presId="urn:microsoft.com/office/officeart/2005/8/layout/cycle6"/>
    <dgm:cxn modelId="{158C4BA5-DB8C-4244-9AE6-A275AB5EFCAB}" type="presOf" srcId="{E7D4F7EC-0565-4858-8115-7920589263BC}" destId="{C55625A9-A25A-45CF-9B68-BCC0B3711AF1}" srcOrd="0" destOrd="0" presId="urn:microsoft.com/office/officeart/2005/8/layout/cycle6"/>
    <dgm:cxn modelId="{4122B04A-68B9-4370-AD87-FC8FBD54BC12}" type="presOf" srcId="{25A3FE10-32FE-4D40-A24E-DF8A47ED6497}" destId="{0DEDBA0F-1781-493C-8437-796E7219F2F5}" srcOrd="0" destOrd="0" presId="urn:microsoft.com/office/officeart/2005/8/layout/cycle6"/>
    <dgm:cxn modelId="{5AB6D3B7-B935-4326-9BEB-13E2D64C2ED1}" srcId="{0CDBBB82-684D-4D51-B5C6-28A17A1D272D}" destId="{F3170724-DCF8-4CE1-A153-5293D134129C}" srcOrd="1" destOrd="0" parTransId="{F930750C-6064-40D3-A1AC-DBA831583E1C}" sibTransId="{03CF7750-C5ED-4867-8DF4-0951C4EB4EC4}"/>
    <dgm:cxn modelId="{21764888-0E12-494F-A9A1-02F407DB6C20}" srcId="{0CDBBB82-684D-4D51-B5C6-28A17A1D272D}" destId="{C2C51C49-B13B-4FBB-8407-2BB5C4B6AFEB}" srcOrd="2" destOrd="0" parTransId="{7419CC73-6254-481E-8E1A-EF14EDB2CBA0}" sibTransId="{98F182A7-2C39-4B88-9806-E9ADA8490AA6}"/>
    <dgm:cxn modelId="{B80A35E9-16A4-413B-9342-0F117077C67A}" type="presOf" srcId="{CE049C5A-7A10-4781-B388-B25987217F6A}" destId="{02802773-E947-4C6D-BB1B-AB2D4B40D91E}" srcOrd="0" destOrd="0" presId="urn:microsoft.com/office/officeart/2005/8/layout/cycle6"/>
    <dgm:cxn modelId="{3CDD7D5E-13E1-4935-A274-776800C02B29}" srcId="{0CDBBB82-684D-4D51-B5C6-28A17A1D272D}" destId="{59535B61-9DDC-4636-985E-725CF94958A0}" srcOrd="0" destOrd="0" parTransId="{1C455606-777A-419B-9069-655FE07B9EA0}" sibTransId="{DEEA9FB7-4CEF-4609-8121-727ED01A47E6}"/>
    <dgm:cxn modelId="{A9C8E108-8B68-471B-B498-E091006ACA6B}" type="presOf" srcId="{59535B61-9DDC-4636-985E-725CF94958A0}" destId="{EF6A3886-B3B0-404D-AC7B-7D09B784B613}" srcOrd="0" destOrd="0" presId="urn:microsoft.com/office/officeart/2005/8/layout/cycle6"/>
    <dgm:cxn modelId="{2E11A369-15A1-4F58-94B6-FBB04CD688A0}" type="presOf" srcId="{98F182A7-2C39-4B88-9806-E9ADA8490AA6}" destId="{2A9055DC-5A72-4B59-8DBD-951F1E4FC9F5}" srcOrd="0" destOrd="0" presId="urn:microsoft.com/office/officeart/2005/8/layout/cycle6"/>
    <dgm:cxn modelId="{DF70E5F3-EE68-4B1C-A3A8-616B63FBF986}" type="presOf" srcId="{C2C51C49-B13B-4FBB-8407-2BB5C4B6AFEB}" destId="{8CC621CD-B43A-47FA-A8D2-C6ABDD84C722}" srcOrd="0" destOrd="0" presId="urn:microsoft.com/office/officeart/2005/8/layout/cycle6"/>
    <dgm:cxn modelId="{565448EB-822A-4317-B3CF-801C791E5899}" type="presOf" srcId="{F3170724-DCF8-4CE1-A153-5293D134129C}" destId="{DCF966EE-0DFC-484D-904E-B2FA4F072731}" srcOrd="0" destOrd="0" presId="urn:microsoft.com/office/officeart/2005/8/layout/cycle6"/>
    <dgm:cxn modelId="{BD361FC2-12AA-4EF9-A6B0-A254445D91FD}" type="presOf" srcId="{67E38A8F-A084-4144-83F9-CABEF609E56D}" destId="{0D820B6B-81BB-4A7B-BAA7-4EB350FABC08}" srcOrd="0" destOrd="0" presId="urn:microsoft.com/office/officeart/2005/8/layout/cycle6"/>
    <dgm:cxn modelId="{24214333-5F72-4B23-B265-1C7872C896E9}" type="presParOf" srcId="{C5E0B382-7945-4B37-9C7E-BBBB629D00AD}" destId="{EF6A3886-B3B0-404D-AC7B-7D09B784B613}" srcOrd="0" destOrd="0" presId="urn:microsoft.com/office/officeart/2005/8/layout/cycle6"/>
    <dgm:cxn modelId="{09AE8336-A63A-4E55-B9B1-60695FE88940}" type="presParOf" srcId="{C5E0B382-7945-4B37-9C7E-BBBB629D00AD}" destId="{5EDA8B8A-3DDE-4678-8509-3C35BF96EEC8}" srcOrd="1" destOrd="0" presId="urn:microsoft.com/office/officeart/2005/8/layout/cycle6"/>
    <dgm:cxn modelId="{E3D6D3A6-ECD0-4714-A6D4-6E9FF60C70D5}" type="presParOf" srcId="{C5E0B382-7945-4B37-9C7E-BBBB629D00AD}" destId="{0319C6D4-9D8B-4C9B-BEDC-161ECF4E3C09}" srcOrd="2" destOrd="0" presId="urn:microsoft.com/office/officeart/2005/8/layout/cycle6"/>
    <dgm:cxn modelId="{3607350C-4FB9-4966-A0C5-EED2D3E4C010}" type="presParOf" srcId="{C5E0B382-7945-4B37-9C7E-BBBB629D00AD}" destId="{DCF966EE-0DFC-484D-904E-B2FA4F072731}" srcOrd="3" destOrd="0" presId="urn:microsoft.com/office/officeart/2005/8/layout/cycle6"/>
    <dgm:cxn modelId="{58CF1F65-AA33-445D-9795-78CD8966962C}" type="presParOf" srcId="{C5E0B382-7945-4B37-9C7E-BBBB629D00AD}" destId="{EDC68ADB-8678-435B-8856-7D7EC490C6E1}" srcOrd="4" destOrd="0" presId="urn:microsoft.com/office/officeart/2005/8/layout/cycle6"/>
    <dgm:cxn modelId="{18B5B5B1-C351-4643-BAC5-5D4C919E3C56}" type="presParOf" srcId="{C5E0B382-7945-4B37-9C7E-BBBB629D00AD}" destId="{EC8610B0-E971-4D37-8A51-BA84B77FCAF9}" srcOrd="5" destOrd="0" presId="urn:microsoft.com/office/officeart/2005/8/layout/cycle6"/>
    <dgm:cxn modelId="{25C467D7-B79D-439C-AE9B-2D35B787FF60}" type="presParOf" srcId="{C5E0B382-7945-4B37-9C7E-BBBB629D00AD}" destId="{8CC621CD-B43A-47FA-A8D2-C6ABDD84C722}" srcOrd="6" destOrd="0" presId="urn:microsoft.com/office/officeart/2005/8/layout/cycle6"/>
    <dgm:cxn modelId="{3AFB75A4-E41A-49EB-B864-64A01A6CC0D0}" type="presParOf" srcId="{C5E0B382-7945-4B37-9C7E-BBBB629D00AD}" destId="{3C4DCB53-008D-4094-AFBA-479619A6F9C4}" srcOrd="7" destOrd="0" presId="urn:microsoft.com/office/officeart/2005/8/layout/cycle6"/>
    <dgm:cxn modelId="{78DFDD2A-5CD6-40AA-8438-E628B9154B60}" type="presParOf" srcId="{C5E0B382-7945-4B37-9C7E-BBBB629D00AD}" destId="{2A9055DC-5A72-4B59-8DBD-951F1E4FC9F5}" srcOrd="8" destOrd="0" presId="urn:microsoft.com/office/officeart/2005/8/layout/cycle6"/>
    <dgm:cxn modelId="{67ED6BD1-2E51-4A73-A7E9-D5947DEDCD65}" type="presParOf" srcId="{C5E0B382-7945-4B37-9C7E-BBBB629D00AD}" destId="{E4E36BC6-09D6-4C97-B18C-87B6053E41BF}" srcOrd="9" destOrd="0" presId="urn:microsoft.com/office/officeart/2005/8/layout/cycle6"/>
    <dgm:cxn modelId="{0CA439DE-87AE-468A-9D97-7A50D1A49FE1}" type="presParOf" srcId="{C5E0B382-7945-4B37-9C7E-BBBB629D00AD}" destId="{DDF9004F-F88A-4AB4-80AB-A54E72F91E48}" srcOrd="10" destOrd="0" presId="urn:microsoft.com/office/officeart/2005/8/layout/cycle6"/>
    <dgm:cxn modelId="{6658B122-481D-4845-897B-4FC967B5425A}" type="presParOf" srcId="{C5E0B382-7945-4B37-9C7E-BBBB629D00AD}" destId="{0D820B6B-81BB-4A7B-BAA7-4EB350FABC08}" srcOrd="11" destOrd="0" presId="urn:microsoft.com/office/officeart/2005/8/layout/cycle6"/>
    <dgm:cxn modelId="{F281A2B2-1510-4AEF-AC5D-A08F97B8337F}" type="presParOf" srcId="{C5E0B382-7945-4B37-9C7E-BBBB629D00AD}" destId="{C55625A9-A25A-45CF-9B68-BCC0B3711AF1}" srcOrd="12" destOrd="0" presId="urn:microsoft.com/office/officeart/2005/8/layout/cycle6"/>
    <dgm:cxn modelId="{BF9619E2-B9B6-4AA2-8599-04CECE8096CB}" type="presParOf" srcId="{C5E0B382-7945-4B37-9C7E-BBBB629D00AD}" destId="{C3826EDF-6728-496F-9955-24F6B90C65EF}" srcOrd="13" destOrd="0" presId="urn:microsoft.com/office/officeart/2005/8/layout/cycle6"/>
    <dgm:cxn modelId="{68D44BAA-E493-425F-9299-04D95ECD10FF}" type="presParOf" srcId="{C5E0B382-7945-4B37-9C7E-BBBB629D00AD}" destId="{7B753B75-0721-4B22-A22C-156FE247617E}" srcOrd="14" destOrd="0" presId="urn:microsoft.com/office/officeart/2005/8/layout/cycle6"/>
    <dgm:cxn modelId="{6474391D-662E-437B-AE3E-E9A2510275F7}" type="presParOf" srcId="{C5E0B382-7945-4B37-9C7E-BBBB629D00AD}" destId="{0DEDBA0F-1781-493C-8437-796E7219F2F5}" srcOrd="15" destOrd="0" presId="urn:microsoft.com/office/officeart/2005/8/layout/cycle6"/>
    <dgm:cxn modelId="{A8743632-2053-4716-9DDA-5164041110DA}" type="presParOf" srcId="{C5E0B382-7945-4B37-9C7E-BBBB629D00AD}" destId="{D9B1902F-614D-40B4-AF61-98E958772DEF}" srcOrd="16" destOrd="0" presId="urn:microsoft.com/office/officeart/2005/8/layout/cycle6"/>
    <dgm:cxn modelId="{F84ECC08-6C6D-426A-943B-5BF0E731B31E}" type="presParOf" srcId="{C5E0B382-7945-4B37-9C7E-BBBB629D00AD}" destId="{02802773-E947-4C6D-BB1B-AB2D4B40D91E}" srcOrd="17" destOrd="0" presId="urn:microsoft.com/office/officeart/2005/8/layout/cycle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9F1E73-7D68-44EF-B578-FE17CD288598}">
      <dsp:nvSpPr>
        <dsp:cNvPr id="0" name=""/>
        <dsp:cNvSpPr/>
      </dsp:nvSpPr>
      <dsp:spPr>
        <a:xfrm>
          <a:off x="1850356" y="-184493"/>
          <a:ext cx="1368147" cy="760870"/>
        </a:xfrm>
        <a:prstGeom prst="round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обеспечивает учет налогоплательщиков</a:t>
          </a:r>
          <a:endParaRPr lang="ru-RU" sz="1400" kern="1200" dirty="0">
            <a:solidFill>
              <a:schemeClr val="tx1"/>
            </a:solidFill>
          </a:endParaRPr>
        </a:p>
      </dsp:txBody>
      <dsp:txXfrm>
        <a:off x="1887499" y="-147350"/>
        <a:ext cx="1293861" cy="686584"/>
      </dsp:txXfrm>
    </dsp:sp>
    <dsp:sp modelId="{832E0084-4B79-40FF-8B1B-B0E118DB4710}">
      <dsp:nvSpPr>
        <dsp:cNvPr id="0" name=""/>
        <dsp:cNvSpPr/>
      </dsp:nvSpPr>
      <dsp:spPr>
        <a:xfrm>
          <a:off x="2855297" y="47407"/>
          <a:ext cx="2457428" cy="2457428"/>
        </a:xfrm>
        <a:custGeom>
          <a:avLst/>
          <a:gdLst/>
          <a:ahLst/>
          <a:cxnLst/>
          <a:rect l="0" t="0" r="0" b="0"/>
          <a:pathLst>
            <a:path>
              <a:moveTo>
                <a:pt x="364470" y="355317"/>
              </a:moveTo>
              <a:arcTo wR="1228714" hR="1228714" stAng="13518109" swAng="48870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DE73BCC-A806-40A9-AFEC-09C6B7236DB8}">
      <dsp:nvSpPr>
        <dsp:cNvPr id="0" name=""/>
        <dsp:cNvSpPr/>
      </dsp:nvSpPr>
      <dsp:spPr>
        <a:xfrm>
          <a:off x="3168353" y="288030"/>
          <a:ext cx="1444152" cy="1568069"/>
        </a:xfrm>
        <a:prstGeom prst="round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обеспечивает контроль за выполнением налогового законодательства</a:t>
          </a:r>
          <a:endParaRPr lang="ru-RU" sz="1400" kern="1200" dirty="0">
            <a:solidFill>
              <a:schemeClr val="tx1"/>
            </a:solidFill>
          </a:endParaRPr>
        </a:p>
      </dsp:txBody>
      <dsp:txXfrm>
        <a:off x="3238851" y="358528"/>
        <a:ext cx="1303156" cy="1427073"/>
      </dsp:txXfrm>
    </dsp:sp>
    <dsp:sp modelId="{800D28E5-30E1-46BA-BEA1-1AED46A32220}">
      <dsp:nvSpPr>
        <dsp:cNvPr id="0" name=""/>
        <dsp:cNvSpPr/>
      </dsp:nvSpPr>
      <dsp:spPr>
        <a:xfrm>
          <a:off x="3858330" y="478059"/>
          <a:ext cx="2457428" cy="2457428"/>
        </a:xfrm>
        <a:custGeom>
          <a:avLst/>
          <a:gdLst/>
          <a:ahLst/>
          <a:cxnLst/>
          <a:rect l="0" t="0" r="0" b="0"/>
          <a:pathLst>
            <a:path>
              <a:moveTo>
                <a:pt x="9005" y="1377207"/>
              </a:moveTo>
              <a:arcTo wR="1228714" hR="1228714" stAng="10383522" swAng="22987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AF2878A-763F-48C9-A050-BC16AA80C201}">
      <dsp:nvSpPr>
        <dsp:cNvPr id="0" name=""/>
        <dsp:cNvSpPr/>
      </dsp:nvSpPr>
      <dsp:spPr>
        <a:xfrm>
          <a:off x="2664297" y="1772598"/>
          <a:ext cx="1627394" cy="1292215"/>
        </a:xfrm>
        <a:prstGeom prst="round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осуществляет исчисление окладных налогов</a:t>
          </a:r>
          <a:endParaRPr lang="ru-RU" sz="1400" kern="1200" dirty="0">
            <a:solidFill>
              <a:schemeClr val="tx1"/>
            </a:solidFill>
          </a:endParaRPr>
        </a:p>
      </dsp:txBody>
      <dsp:txXfrm>
        <a:off x="2727378" y="1835679"/>
        <a:ext cx="1501232" cy="1166053"/>
      </dsp:txXfrm>
    </dsp:sp>
    <dsp:sp modelId="{D286A1CA-8875-4802-8C87-5B411E5A03A9}">
      <dsp:nvSpPr>
        <dsp:cNvPr id="0" name=""/>
        <dsp:cNvSpPr/>
      </dsp:nvSpPr>
      <dsp:spPr>
        <a:xfrm>
          <a:off x="1485408" y="332637"/>
          <a:ext cx="2457428" cy="2457428"/>
        </a:xfrm>
        <a:custGeom>
          <a:avLst/>
          <a:gdLst/>
          <a:ahLst/>
          <a:cxnLst/>
          <a:rect l="0" t="0" r="0" b="0"/>
          <a:pathLst>
            <a:path>
              <a:moveTo>
                <a:pt x="1176949" y="2456337"/>
              </a:moveTo>
              <a:arcTo wR="1228714" hR="1228714" stAng="5544872" swAng="53286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13E3521-B8F8-4BDE-AF00-2FFCD5AA4A69}">
      <dsp:nvSpPr>
        <dsp:cNvPr id="0" name=""/>
        <dsp:cNvSpPr/>
      </dsp:nvSpPr>
      <dsp:spPr>
        <a:xfrm>
          <a:off x="792086" y="1803047"/>
          <a:ext cx="1679462" cy="1231317"/>
        </a:xfrm>
        <a:prstGeom prst="round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ведет оперативно-бухгалтерский учет сумм налогов и других платежей</a:t>
          </a:r>
          <a:endParaRPr lang="ru-RU" sz="1400" kern="1200" dirty="0">
            <a:solidFill>
              <a:schemeClr val="tx1"/>
            </a:solidFill>
          </a:endParaRPr>
        </a:p>
      </dsp:txBody>
      <dsp:txXfrm>
        <a:off x="852194" y="1863155"/>
        <a:ext cx="1559246" cy="1111101"/>
      </dsp:txXfrm>
    </dsp:sp>
    <dsp:sp modelId="{CA107767-58F0-44CB-AB6B-D59F39B5C071}">
      <dsp:nvSpPr>
        <dsp:cNvPr id="0" name=""/>
        <dsp:cNvSpPr/>
      </dsp:nvSpPr>
      <dsp:spPr>
        <a:xfrm>
          <a:off x="-857784" y="1436730"/>
          <a:ext cx="2457428" cy="2457428"/>
        </a:xfrm>
        <a:custGeom>
          <a:avLst/>
          <a:gdLst/>
          <a:ahLst/>
          <a:cxnLst/>
          <a:rect l="0" t="0" r="0" b="0"/>
          <a:pathLst>
            <a:path>
              <a:moveTo>
                <a:pt x="2104843" y="367240"/>
              </a:moveTo>
              <a:arcTo wR="1228714" hR="1228714" stAng="18928993" swAng="35553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40B4FB-53F8-44DC-9837-9853FF008416}">
      <dsp:nvSpPr>
        <dsp:cNvPr id="0" name=""/>
        <dsp:cNvSpPr/>
      </dsp:nvSpPr>
      <dsp:spPr>
        <a:xfrm>
          <a:off x="440830" y="477919"/>
          <a:ext cx="1644766" cy="1422116"/>
        </a:xfrm>
        <a:prstGeom prst="roundRect">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применяет меры по пресечению нарушений  налогового законодательства</a:t>
          </a:r>
          <a:endParaRPr lang="ru-RU" sz="1400" kern="1200" dirty="0">
            <a:solidFill>
              <a:schemeClr val="tx1"/>
            </a:solidFill>
          </a:endParaRPr>
        </a:p>
      </dsp:txBody>
      <dsp:txXfrm>
        <a:off x="510252" y="547341"/>
        <a:ext cx="1505922" cy="1283272"/>
      </dsp:txXfrm>
    </dsp:sp>
    <dsp:sp modelId="{87493844-5934-4D06-852A-EC6E3C345CD4}">
      <dsp:nvSpPr>
        <dsp:cNvPr id="0" name=""/>
        <dsp:cNvSpPr/>
      </dsp:nvSpPr>
      <dsp:spPr>
        <a:xfrm>
          <a:off x="954799" y="357949"/>
          <a:ext cx="2457428" cy="2457428"/>
        </a:xfrm>
        <a:custGeom>
          <a:avLst/>
          <a:gdLst/>
          <a:ahLst/>
          <a:cxnLst/>
          <a:rect l="0" t="0" r="0" b="0"/>
          <a:pathLst>
            <a:path>
              <a:moveTo>
                <a:pt x="701055" y="119067"/>
              </a:moveTo>
              <a:arcTo wR="1228714" hR="1228714" stAng="14674080" swAng="5761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A3886-B3B0-404D-AC7B-7D09B784B613}">
      <dsp:nvSpPr>
        <dsp:cNvPr id="0" name=""/>
        <dsp:cNvSpPr/>
      </dsp:nvSpPr>
      <dsp:spPr>
        <a:xfrm>
          <a:off x="5472599" y="216030"/>
          <a:ext cx="2953013" cy="1465806"/>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осуществляет   контроль   выполнения   субъектами предпринимательской деятельности требований законодательства в отношении наличного денежного обращения</a:t>
          </a:r>
          <a:endParaRPr lang="ru-RU" sz="1400" kern="1200" dirty="0">
            <a:solidFill>
              <a:schemeClr val="tx1"/>
            </a:solidFill>
          </a:endParaRPr>
        </a:p>
      </dsp:txBody>
      <dsp:txXfrm>
        <a:off x="5544154" y="287585"/>
        <a:ext cx="2809903" cy="1322696"/>
      </dsp:txXfrm>
    </dsp:sp>
    <dsp:sp modelId="{0319C6D4-9D8B-4C9B-BEDC-161ECF4E3C09}">
      <dsp:nvSpPr>
        <dsp:cNvPr id="0" name=""/>
        <dsp:cNvSpPr/>
      </dsp:nvSpPr>
      <dsp:spPr>
        <a:xfrm>
          <a:off x="3008640" y="452778"/>
          <a:ext cx="4628837" cy="4628837"/>
        </a:xfrm>
        <a:custGeom>
          <a:avLst/>
          <a:gdLst/>
          <a:ahLst/>
          <a:cxnLst/>
          <a:rect l="0" t="0" r="0" b="0"/>
          <a:pathLst>
            <a:path>
              <a:moveTo>
                <a:pt x="4364936" y="1241147"/>
              </a:moveTo>
              <a:arcTo wR="2314418" hR="2314418" stAng="19942306" swAng="2020126"/>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CF966EE-0DFC-484D-904E-B2FA4F072731}">
      <dsp:nvSpPr>
        <dsp:cNvPr id="0" name=""/>
        <dsp:cNvSpPr/>
      </dsp:nvSpPr>
      <dsp:spPr>
        <a:xfrm>
          <a:off x="6480715" y="3024335"/>
          <a:ext cx="2017587" cy="1368149"/>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применяет меры для предотвращения или ликвидаций убытков, нанесенных бюджету или налогоплательщику</a:t>
          </a:r>
          <a:endParaRPr lang="ru-RU" sz="1400" kern="1200" dirty="0">
            <a:solidFill>
              <a:schemeClr val="tx1"/>
            </a:solidFill>
          </a:endParaRPr>
        </a:p>
      </dsp:txBody>
      <dsp:txXfrm>
        <a:off x="6547503" y="3091123"/>
        <a:ext cx="1884011" cy="1234573"/>
      </dsp:txXfrm>
    </dsp:sp>
    <dsp:sp modelId="{EC8610B0-E971-4D37-8A51-BA84B77FCAF9}">
      <dsp:nvSpPr>
        <dsp:cNvPr id="0" name=""/>
        <dsp:cNvSpPr/>
      </dsp:nvSpPr>
      <dsp:spPr>
        <a:xfrm>
          <a:off x="4257167" y="-156349"/>
          <a:ext cx="4628837" cy="4628837"/>
        </a:xfrm>
        <a:custGeom>
          <a:avLst/>
          <a:gdLst/>
          <a:ahLst/>
          <a:cxnLst/>
          <a:rect l="0" t="0" r="0" b="0"/>
          <a:pathLst>
            <a:path>
              <a:moveTo>
                <a:pt x="2913649" y="4549918"/>
              </a:moveTo>
              <a:arcTo wR="2314418" hR="2314418" stAng="4499669" swAng="608246"/>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CC621CD-B43A-47FA-A8D2-C6ABDD84C722}">
      <dsp:nvSpPr>
        <dsp:cNvPr id="0" name=""/>
        <dsp:cNvSpPr/>
      </dsp:nvSpPr>
      <dsp:spPr>
        <a:xfrm>
          <a:off x="5328583" y="4464490"/>
          <a:ext cx="1765925" cy="1080100"/>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применяет меры ответственности к нарушителям налогового законодательства</a:t>
          </a:r>
          <a:endParaRPr lang="ru-RU" sz="1400" kern="1200" dirty="0">
            <a:solidFill>
              <a:schemeClr val="tx1"/>
            </a:solidFill>
          </a:endParaRPr>
        </a:p>
      </dsp:txBody>
      <dsp:txXfrm>
        <a:off x="5381309" y="4517216"/>
        <a:ext cx="1660473" cy="974648"/>
      </dsp:txXfrm>
    </dsp:sp>
    <dsp:sp modelId="{2A9055DC-5A72-4B59-8DBD-951F1E4FC9F5}">
      <dsp:nvSpPr>
        <dsp:cNvPr id="0" name=""/>
        <dsp:cNvSpPr/>
      </dsp:nvSpPr>
      <dsp:spPr>
        <a:xfrm>
          <a:off x="2852811" y="812322"/>
          <a:ext cx="4628837" cy="4628837"/>
        </a:xfrm>
        <a:custGeom>
          <a:avLst/>
          <a:gdLst/>
          <a:ahLst/>
          <a:cxnLst/>
          <a:rect l="0" t="0" r="0" b="0"/>
          <a:pathLst>
            <a:path>
              <a:moveTo>
                <a:pt x="2469205" y="4623656"/>
              </a:moveTo>
              <a:arcTo wR="2314418" hR="2314418" stAng="5169915" swAng="961448"/>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4E36BC6-09D6-4C97-B18C-87B6053E41BF}">
      <dsp:nvSpPr>
        <dsp:cNvPr id="0" name=""/>
        <dsp:cNvSpPr/>
      </dsp:nvSpPr>
      <dsp:spPr>
        <a:xfrm>
          <a:off x="2104523" y="4320578"/>
          <a:ext cx="2567600" cy="1558138"/>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осуществляет учет, оценку и реализацию конфискованного, бесхозяйного имущества, имущества, перешедшего по праву наследования к государству и кладов</a:t>
          </a:r>
          <a:endParaRPr lang="ru-RU" sz="1400" kern="1200" dirty="0">
            <a:solidFill>
              <a:schemeClr val="tx1"/>
            </a:solidFill>
          </a:endParaRPr>
        </a:p>
      </dsp:txBody>
      <dsp:txXfrm>
        <a:off x="2180585" y="4396640"/>
        <a:ext cx="2415476" cy="1406014"/>
      </dsp:txXfrm>
    </dsp:sp>
    <dsp:sp modelId="{0D820B6B-81BB-4A7B-BAA7-4EB350FABC08}">
      <dsp:nvSpPr>
        <dsp:cNvPr id="0" name=""/>
        <dsp:cNvSpPr/>
      </dsp:nvSpPr>
      <dsp:spPr>
        <a:xfrm>
          <a:off x="1400704" y="49829"/>
          <a:ext cx="4628837" cy="4628837"/>
        </a:xfrm>
        <a:custGeom>
          <a:avLst/>
          <a:gdLst/>
          <a:ahLst/>
          <a:cxnLst/>
          <a:rect l="0" t="0" r="0" b="0"/>
          <a:pathLst>
            <a:path>
              <a:moveTo>
                <a:pt x="1073513" y="4268053"/>
              </a:moveTo>
              <a:arcTo wR="2314418" hR="2314418" stAng="7345369" swAng="734512"/>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55625A9-A25A-45CF-9B68-BCC0B3711AF1}">
      <dsp:nvSpPr>
        <dsp:cNvPr id="0" name=""/>
        <dsp:cNvSpPr/>
      </dsp:nvSpPr>
      <dsp:spPr>
        <a:xfrm>
          <a:off x="1143733" y="3024332"/>
          <a:ext cx="1511482" cy="982463"/>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выступает агентом валютного контроля</a:t>
          </a:r>
          <a:endParaRPr lang="ru-RU" sz="1400" kern="1200" dirty="0"/>
        </a:p>
      </dsp:txBody>
      <dsp:txXfrm>
        <a:off x="1191693" y="3072292"/>
        <a:ext cx="1415562" cy="886543"/>
      </dsp:txXfrm>
    </dsp:sp>
    <dsp:sp modelId="{7B753B75-0721-4B22-A22C-156FE247617E}">
      <dsp:nvSpPr>
        <dsp:cNvPr id="0" name=""/>
        <dsp:cNvSpPr/>
      </dsp:nvSpPr>
      <dsp:spPr>
        <a:xfrm>
          <a:off x="1799626" y="469748"/>
          <a:ext cx="4628837" cy="4628837"/>
        </a:xfrm>
        <a:custGeom>
          <a:avLst/>
          <a:gdLst/>
          <a:ahLst/>
          <a:cxnLst/>
          <a:rect l="0" t="0" r="0" b="0"/>
          <a:pathLst>
            <a:path>
              <a:moveTo>
                <a:pt x="11314" y="2542992"/>
              </a:moveTo>
              <a:arcTo wR="2314418" hR="2314418" stAng="10459931" swAng="1714817"/>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DEDBA0F-1781-493C-8437-796E7219F2F5}">
      <dsp:nvSpPr>
        <dsp:cNvPr id="0" name=""/>
        <dsp:cNvSpPr/>
      </dsp:nvSpPr>
      <dsp:spPr>
        <a:xfrm>
          <a:off x="1080118" y="360041"/>
          <a:ext cx="2630009" cy="1512345"/>
        </a:xfrm>
        <a:prstGeom prst="roundRect">
          <a:avLst/>
        </a:prstGeom>
        <a:solidFill>
          <a:schemeClr val="tx2">
            <a:lumMod val="60000"/>
            <a:lumOff val="4000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i="0" kern="1200" dirty="0" smtClean="0">
              <a:solidFill>
                <a:schemeClr val="tx1"/>
              </a:solidFill>
            </a:rPr>
            <a:t>выступает исполнительным органом по применению мер взыскания, наложенных рядом государственных инспекций и других контрольных органов</a:t>
          </a:r>
          <a:endParaRPr lang="ru-RU" sz="1400" kern="1200" dirty="0">
            <a:solidFill>
              <a:schemeClr val="tx1"/>
            </a:solidFill>
          </a:endParaRPr>
        </a:p>
      </dsp:txBody>
      <dsp:txXfrm>
        <a:off x="1153945" y="433868"/>
        <a:ext cx="2482355" cy="1364691"/>
      </dsp:txXfrm>
    </dsp:sp>
    <dsp:sp modelId="{02802773-E947-4C6D-BB1B-AB2D4B40D91E}">
      <dsp:nvSpPr>
        <dsp:cNvPr id="0" name=""/>
        <dsp:cNvSpPr/>
      </dsp:nvSpPr>
      <dsp:spPr>
        <a:xfrm>
          <a:off x="2481461" y="-202348"/>
          <a:ext cx="4628837" cy="4628837"/>
        </a:xfrm>
        <a:custGeom>
          <a:avLst/>
          <a:gdLst/>
          <a:ahLst/>
          <a:cxnLst/>
          <a:rect l="0" t="0" r="0" b="0"/>
          <a:pathLst>
            <a:path>
              <a:moveTo>
                <a:pt x="823794" y="543945"/>
              </a:moveTo>
              <a:arcTo wR="2314418" hR="2314418" stAng="13794287" swAng="446301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7B7EA9-2B9A-4F2B-AEDC-468FCA54851D}" type="datetimeFigureOut">
              <a:rPr lang="ru-RU" smtClean="0"/>
              <a:t>28.05.2018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017C31-02C1-4F52-9375-6435E4BAE7D7}" type="slidenum">
              <a:rPr lang="ru-RU" smtClean="0"/>
              <a:t>‹#›</a:t>
            </a:fld>
            <a:endParaRPr lang="ru-RU"/>
          </a:p>
        </p:txBody>
      </p:sp>
    </p:spTree>
    <p:extLst>
      <p:ext uri="{BB962C8B-B14F-4D97-AF65-F5344CB8AC3E}">
        <p14:creationId xmlns:p14="http://schemas.microsoft.com/office/powerpoint/2010/main" val="225962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1"/>
          <p:cNvSpPr>
            <a:spLocks noGrp="1" noChangeArrowheads="1"/>
          </p:cNvSpPr>
          <p:nvPr>
            <p:ph type="sldNum" sz="quarter"/>
          </p:nvPr>
        </p:nvSpPr>
        <p:spPr>
          <a:noFill/>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eaLnBrk="1" hangingPunct="1">
              <a:spcBef>
                <a:spcPct val="0"/>
              </a:spcBef>
            </a:pPr>
            <a:fld id="{60BD5EF8-4F36-4801-BA85-A784E30D21B0}" type="slidenum">
              <a:rPr lang="ru-RU" altLang="ru-RU">
                <a:latin typeface="Arial" pitchFamily="34" charset="0"/>
                <a:cs typeface="DejaVu Sans" pitchFamily="34" charset="0"/>
              </a:rPr>
              <a:pPr eaLnBrk="1" hangingPunct="1">
                <a:spcBef>
                  <a:spcPct val="0"/>
                </a:spcBef>
              </a:pPr>
              <a:t>74</a:t>
            </a:fld>
            <a:endParaRPr lang="ru-RU" altLang="ru-RU">
              <a:latin typeface="Arial" pitchFamily="34" charset="0"/>
              <a:cs typeface="DejaVu Sans" pitchFamily="34" charset="0"/>
            </a:endParaRPr>
          </a:p>
        </p:txBody>
      </p:sp>
      <p:sp>
        <p:nvSpPr>
          <p:cNvPr id="54275" name="Text Box 1"/>
          <p:cNvSpPr txBox="1">
            <a:spLocks noChangeArrowheads="1"/>
          </p:cNvSpPr>
          <p:nvPr/>
        </p:nvSpPr>
        <p:spPr bwMode="auto">
          <a:xfrm>
            <a:off x="3884613" y="8685213"/>
            <a:ext cx="2967037" cy="452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lgn="r" defTabSz="449263" eaLnBrk="1" fontAlgn="base" hangingPunct="1">
              <a:spcBef>
                <a:spcPct val="0"/>
              </a:spcBef>
              <a:spcAft>
                <a:spcPct val="0"/>
              </a:spcAft>
              <a:buSzPct val="100000"/>
            </a:pPr>
            <a:fld id="{3847AB13-9564-45E8-A80C-C039240D94FF}" type="slidenum">
              <a:rPr lang="ru-RU" altLang="ru-RU" smtClean="0">
                <a:latin typeface="Arial" pitchFamily="34" charset="0"/>
                <a:cs typeface="DejaVu Sans" pitchFamily="34" charset="0"/>
              </a:rPr>
              <a:pPr algn="r" defTabSz="449263" eaLnBrk="1" fontAlgn="base" hangingPunct="1">
                <a:spcBef>
                  <a:spcPct val="0"/>
                </a:spcBef>
                <a:spcAft>
                  <a:spcPct val="0"/>
                </a:spcAft>
                <a:buSzPct val="100000"/>
              </a:pPr>
              <a:t>74</a:t>
            </a:fld>
            <a:endParaRPr lang="ru-RU" altLang="ru-RU" smtClean="0">
              <a:latin typeface="Arial" pitchFamily="34" charset="0"/>
              <a:cs typeface="DejaVu Sans" pitchFamily="34" charset="0"/>
            </a:endParaRPr>
          </a:p>
        </p:txBody>
      </p:sp>
      <p:sp>
        <p:nvSpPr>
          <p:cNvPr id="54276" name="Rectangle 2"/>
          <p:cNvSpPr>
            <a:spLocks noGrp="1" noRot="1" noChangeAspect="1" noChangeArrowheads="1" noTextEdit="1"/>
          </p:cNvSpPr>
          <p:nvPr>
            <p:ph type="sldImg"/>
          </p:nvPr>
        </p:nvSpPr>
        <p:spPr>
          <a:xfrm>
            <a:off x="1133475" y="677863"/>
            <a:ext cx="4591050" cy="3444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7"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1"/>
          <p:cNvSpPr>
            <a:spLocks noGrp="1" noChangeArrowheads="1"/>
          </p:cNvSpPr>
          <p:nvPr>
            <p:ph type="sldNum" sz="quarter"/>
          </p:nvPr>
        </p:nvSpPr>
        <p:spPr>
          <a:noFill/>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eaLnBrk="1" hangingPunct="1">
              <a:spcBef>
                <a:spcPct val="0"/>
              </a:spcBef>
            </a:pPr>
            <a:fld id="{C676C733-40BF-47E6-9C17-3238543BD301}" type="slidenum">
              <a:rPr lang="ru-RU" altLang="ru-RU">
                <a:latin typeface="Arial" pitchFamily="34" charset="0"/>
                <a:cs typeface="DejaVu Sans" pitchFamily="34" charset="0"/>
              </a:rPr>
              <a:pPr eaLnBrk="1" hangingPunct="1">
                <a:spcBef>
                  <a:spcPct val="0"/>
                </a:spcBef>
              </a:pPr>
              <a:t>75</a:t>
            </a:fld>
            <a:endParaRPr lang="ru-RU" altLang="ru-RU">
              <a:latin typeface="Arial" pitchFamily="34" charset="0"/>
              <a:cs typeface="DejaVu Sans" pitchFamily="34" charset="0"/>
            </a:endParaRPr>
          </a:p>
        </p:txBody>
      </p:sp>
      <p:sp>
        <p:nvSpPr>
          <p:cNvPr id="55299" name="Text Box 1"/>
          <p:cNvSpPr txBox="1">
            <a:spLocks noChangeArrowheads="1"/>
          </p:cNvSpPr>
          <p:nvPr/>
        </p:nvSpPr>
        <p:spPr bwMode="auto">
          <a:xfrm>
            <a:off x="3884613" y="8685213"/>
            <a:ext cx="2967037" cy="452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lgn="r" defTabSz="449263" eaLnBrk="1" fontAlgn="base" hangingPunct="1">
              <a:spcBef>
                <a:spcPct val="0"/>
              </a:spcBef>
              <a:spcAft>
                <a:spcPct val="0"/>
              </a:spcAft>
              <a:buSzPct val="100000"/>
            </a:pPr>
            <a:fld id="{7E354215-CD39-4293-B300-9F4D4CE3A7CA}" type="slidenum">
              <a:rPr lang="ru-RU" altLang="ru-RU" smtClean="0">
                <a:latin typeface="Arial" pitchFamily="34" charset="0"/>
                <a:cs typeface="DejaVu Sans" pitchFamily="34" charset="0"/>
              </a:rPr>
              <a:pPr algn="r" defTabSz="449263" eaLnBrk="1" fontAlgn="base" hangingPunct="1">
                <a:spcBef>
                  <a:spcPct val="0"/>
                </a:spcBef>
                <a:spcAft>
                  <a:spcPct val="0"/>
                </a:spcAft>
                <a:buSzPct val="100000"/>
              </a:pPr>
              <a:t>75</a:t>
            </a:fld>
            <a:endParaRPr lang="ru-RU" altLang="ru-RU" smtClean="0">
              <a:latin typeface="Arial" pitchFamily="34" charset="0"/>
              <a:cs typeface="DejaVu Sans" pitchFamily="34" charset="0"/>
            </a:endParaRPr>
          </a:p>
        </p:txBody>
      </p:sp>
      <p:sp>
        <p:nvSpPr>
          <p:cNvPr id="55300" name="Rectangle 2"/>
          <p:cNvSpPr>
            <a:spLocks noGrp="1" noRot="1" noChangeAspect="1" noChangeArrowheads="1" noTextEdit="1"/>
          </p:cNvSpPr>
          <p:nvPr>
            <p:ph type="sldImg"/>
          </p:nvPr>
        </p:nvSpPr>
        <p:spPr>
          <a:xfrm>
            <a:off x="1133475" y="677863"/>
            <a:ext cx="4591050" cy="3444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1"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1"/>
          <p:cNvSpPr>
            <a:spLocks noGrp="1" noChangeArrowheads="1"/>
          </p:cNvSpPr>
          <p:nvPr>
            <p:ph type="sldNum" sz="quarter"/>
          </p:nvPr>
        </p:nvSpPr>
        <p:spPr>
          <a:noFill/>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eaLnBrk="1" hangingPunct="1">
              <a:spcBef>
                <a:spcPct val="0"/>
              </a:spcBef>
            </a:pPr>
            <a:fld id="{E328BA6B-1FBE-463D-9B6A-C86BBD9630B3}" type="slidenum">
              <a:rPr lang="ru-RU" altLang="ru-RU">
                <a:latin typeface="Arial" pitchFamily="34" charset="0"/>
                <a:cs typeface="DejaVu Sans" pitchFamily="34" charset="0"/>
              </a:rPr>
              <a:pPr eaLnBrk="1" hangingPunct="1">
                <a:spcBef>
                  <a:spcPct val="0"/>
                </a:spcBef>
              </a:pPr>
              <a:t>76</a:t>
            </a:fld>
            <a:endParaRPr lang="ru-RU" altLang="ru-RU">
              <a:latin typeface="Arial" pitchFamily="34" charset="0"/>
              <a:cs typeface="DejaVu Sans" pitchFamily="34" charset="0"/>
            </a:endParaRPr>
          </a:p>
        </p:txBody>
      </p:sp>
      <p:sp>
        <p:nvSpPr>
          <p:cNvPr id="56323" name="Rectangle 1"/>
          <p:cNvSpPr>
            <a:spLocks noGrp="1" noRot="1" noChangeAspect="1" noChangeArrowheads="1" noTextEdit="1"/>
          </p:cNvSpPr>
          <p:nvPr>
            <p:ph type="sldImg"/>
          </p:nvPr>
        </p:nvSpPr>
        <p:spPr>
          <a:xfrm>
            <a:off x="1130300" y="673100"/>
            <a:ext cx="4592638" cy="3444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1"/>
          <p:cNvSpPr>
            <a:spLocks noGrp="1" noChangeArrowheads="1"/>
          </p:cNvSpPr>
          <p:nvPr>
            <p:ph type="sldNum" sz="quarter"/>
          </p:nvPr>
        </p:nvSpPr>
        <p:spPr>
          <a:noFill/>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eaLnBrk="1" hangingPunct="1">
              <a:spcBef>
                <a:spcPct val="0"/>
              </a:spcBef>
            </a:pPr>
            <a:fld id="{97AF3D25-AC99-430B-8FBF-CDCB11179D39}" type="slidenum">
              <a:rPr lang="ru-RU" altLang="ru-RU">
                <a:latin typeface="Arial" pitchFamily="34" charset="0"/>
                <a:cs typeface="DejaVu Sans" pitchFamily="34" charset="0"/>
              </a:rPr>
              <a:pPr eaLnBrk="1" hangingPunct="1">
                <a:spcBef>
                  <a:spcPct val="0"/>
                </a:spcBef>
              </a:pPr>
              <a:t>77</a:t>
            </a:fld>
            <a:endParaRPr lang="ru-RU" altLang="ru-RU">
              <a:latin typeface="Arial" pitchFamily="34" charset="0"/>
              <a:cs typeface="DejaVu Sans" pitchFamily="34" charset="0"/>
            </a:endParaRPr>
          </a:p>
        </p:txBody>
      </p:sp>
      <p:sp>
        <p:nvSpPr>
          <p:cNvPr id="57347" name="Text Box 1"/>
          <p:cNvSpPr txBox="1">
            <a:spLocks noChangeArrowheads="1"/>
          </p:cNvSpPr>
          <p:nvPr/>
        </p:nvSpPr>
        <p:spPr bwMode="auto">
          <a:xfrm>
            <a:off x="3884613" y="8685213"/>
            <a:ext cx="2967037" cy="452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8" charset="0"/>
              </a:defRPr>
            </a:lvl9pPr>
          </a:lstStyle>
          <a:p>
            <a:pPr algn="r" defTabSz="449263" eaLnBrk="1" fontAlgn="base" hangingPunct="1">
              <a:spcBef>
                <a:spcPct val="0"/>
              </a:spcBef>
              <a:spcAft>
                <a:spcPct val="0"/>
              </a:spcAft>
              <a:buSzPct val="100000"/>
            </a:pPr>
            <a:fld id="{AF28CD27-9215-49D6-BFDC-04B9E6B75776}" type="slidenum">
              <a:rPr lang="ru-RU" altLang="ru-RU" smtClean="0">
                <a:latin typeface="Arial" pitchFamily="34" charset="0"/>
                <a:cs typeface="DejaVu Sans" pitchFamily="34" charset="0"/>
              </a:rPr>
              <a:pPr algn="r" defTabSz="449263" eaLnBrk="1" fontAlgn="base" hangingPunct="1">
                <a:spcBef>
                  <a:spcPct val="0"/>
                </a:spcBef>
                <a:spcAft>
                  <a:spcPct val="0"/>
                </a:spcAft>
                <a:buSzPct val="100000"/>
              </a:pPr>
              <a:t>77</a:t>
            </a:fld>
            <a:endParaRPr lang="ru-RU" altLang="ru-RU" smtClean="0">
              <a:latin typeface="Arial" pitchFamily="34" charset="0"/>
              <a:cs typeface="DejaVu Sans" pitchFamily="34" charset="0"/>
            </a:endParaRPr>
          </a:p>
        </p:txBody>
      </p:sp>
      <p:sp>
        <p:nvSpPr>
          <p:cNvPr id="57348" name="Rectangle 2"/>
          <p:cNvSpPr>
            <a:spLocks noGrp="1" noRot="1" noChangeAspect="1" noChangeArrowheads="1" noTextEdit="1"/>
          </p:cNvSpPr>
          <p:nvPr>
            <p:ph type="sldImg"/>
          </p:nvPr>
        </p:nvSpPr>
        <p:spPr>
          <a:xfrm>
            <a:off x="1133475" y="677863"/>
            <a:ext cx="4591050" cy="3444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9" name="Rectangle 3"/>
          <p:cNvSpPr>
            <a:spLocks noGrp="1" noChangeArrowheads="1"/>
          </p:cNvSpPr>
          <p:nvPr>
            <p:ph type="body" idx="1"/>
          </p:nvPr>
        </p:nvSpPr>
        <p:spPr>
          <a:xfrm>
            <a:off x="685800" y="4343400"/>
            <a:ext cx="5486400" cy="411480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115658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156184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734939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2992232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173234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204051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1944785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2743042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848745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25103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ABAC3C-7F8C-4E45-AE63-1D86A68D98F1}" type="slidenum">
              <a:rPr lang="ru-RU" smtClean="0"/>
              <a:pPr/>
              <a:t>‹#›</a:t>
            </a:fld>
            <a:endParaRPr lang="ru-RU"/>
          </a:p>
        </p:txBody>
      </p:sp>
    </p:spTree>
    <p:extLst>
      <p:ext uri="{BB962C8B-B14F-4D97-AF65-F5344CB8AC3E}">
        <p14:creationId xmlns:p14="http://schemas.microsoft.com/office/powerpoint/2010/main" val="3276120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37806855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23621852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20609975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0304168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62418448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38931699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03990641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10387739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09628575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42696766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7728608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360232739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54643423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348103743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6603684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7396752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88822353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42873045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29926706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77074250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63329018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1763159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360232739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54643423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348103743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66036841"/>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7396752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88822353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42873045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2992670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770742507"/>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63329018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1763159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265014858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35433574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242516024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2005709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29394429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31578018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029399959"/>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29708565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139710269"/>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7000706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900801495"/>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407145341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91348952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326122033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1962378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92592302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19633008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683635521"/>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08429157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89448172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18874741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35704245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314012195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53843941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139954059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15808081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01823972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4056441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43410789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76295632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295862295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07137383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277431992"/>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6" name="Title 15"/>
          <p:cNvSpPr>
            <a:spLocks noGrp="1"/>
          </p:cNvSpPr>
          <p:nvPr>
            <p:ph type="title"/>
          </p:nvPr>
        </p:nvSpPr>
        <p:spPr>
          <a:xfrm>
            <a:off x="2438400" y="1447800"/>
            <a:ext cx="3962400" cy="2133600"/>
          </a:xfrm>
        </p:spPr>
        <p:txBody>
          <a:bodyPr anchor="b"/>
          <a:lstStyle/>
          <a:p>
            <a:r>
              <a:rPr lang="ru-RU" smtClean="0"/>
              <a:t>Образец заголовка</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lang="ru-RU">
              <a:solidFill>
                <a:prstClr val="black"/>
              </a:solidFill>
            </a:endParaRPr>
          </a:p>
        </p:txBody>
      </p:sp>
    </p:spTree>
    <p:extLst>
      <p:ext uri="{BB962C8B-B14F-4D97-AF65-F5344CB8AC3E}">
        <p14:creationId xmlns:p14="http://schemas.microsoft.com/office/powerpoint/2010/main" val="328044668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6" name="Title 15"/>
          <p:cNvSpPr>
            <a:spLocks noGrp="1"/>
          </p:cNvSpPr>
          <p:nvPr>
            <p:ph type="title"/>
          </p:nvPr>
        </p:nvSpPr>
        <p:spPr/>
        <p:txBody>
          <a:body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32765892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a:xfrm>
            <a:off x="838200" y="6296248"/>
            <a:ext cx="2820987" cy="152400"/>
          </a:xfrm>
        </p:spPr>
        <p:txBody>
          <a:bodyPr/>
          <a:lstStyle/>
          <a:p>
            <a:endParaRPr lang="ru-RU">
              <a:solidFill>
                <a:prstClr val="black"/>
              </a:solidFill>
            </a:endParaRPr>
          </a:p>
        </p:txBody>
      </p:sp>
      <p:sp>
        <p:nvSpPr>
          <p:cNvPr id="15" name="Title 14"/>
          <p:cNvSpPr>
            <a:spLocks noGrp="1"/>
          </p:cNvSpPr>
          <p:nvPr>
            <p:ph type="title"/>
          </p:nvPr>
        </p:nvSpPr>
        <p:spPr>
          <a:xfrm>
            <a:off x="457200" y="1828800"/>
            <a:ext cx="3200400" cy="1752600"/>
          </a:xfrm>
        </p:spPr>
        <p:txBody>
          <a:bodyPr anchor="b"/>
          <a:lstStyle/>
          <a:p>
            <a:r>
              <a:rPr lang="ru-RU" smtClean="0"/>
              <a:t>Образец заголовка</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ru-RU" smtClean="0"/>
              <a:t>Образец текста</a:t>
            </a:r>
          </a:p>
        </p:txBody>
      </p:sp>
    </p:spTree>
    <p:extLst>
      <p:ext uri="{BB962C8B-B14F-4D97-AF65-F5344CB8AC3E}">
        <p14:creationId xmlns:p14="http://schemas.microsoft.com/office/powerpoint/2010/main" val="369201722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738372545"/>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Title 1"/>
          <p:cNvSpPr>
            <a:spLocks noGrp="1"/>
          </p:cNvSpPr>
          <p:nvPr>
            <p:ph type="title"/>
          </p:nvPr>
        </p:nvSpPr>
        <p:spPr>
          <a:xfrm>
            <a:off x="4876800" y="457200"/>
            <a:ext cx="2819400" cy="5714999"/>
          </a:xfrm>
        </p:spPr>
        <p:txBody>
          <a:bodyPr/>
          <a:lstStyle/>
          <a:p>
            <a:r>
              <a:rPr lang="ru-RU" smtClean="0"/>
              <a:t>Образец заголовка</a:t>
            </a:r>
            <a:endParaRPr lang="en-US"/>
          </a:p>
        </p:txBody>
      </p:sp>
      <p:sp>
        <p:nvSpPr>
          <p:cNvPr id="12" name="Date Placeholder 11"/>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3961711507"/>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ru-RU" smtClean="0"/>
              <a:t>Образец заголовка</a:t>
            </a:r>
            <a:endParaRPr lang="en-US" dirty="0"/>
          </a:p>
        </p:txBody>
      </p:sp>
      <p:sp>
        <p:nvSpPr>
          <p:cNvPr id="9" name="Date Placeholder 8"/>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246013595"/>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823658226"/>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888375721"/>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ru-RU" smtClean="0"/>
              <a:t>Образец заголовка</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6" name="Date Placeholder 15"/>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91995541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183499913"/>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Date Placeholder 12"/>
          <p:cNvSpPr>
            <a:spLocks noGrp="1"/>
          </p:cNvSpPr>
          <p:nvPr>
            <p:ph type="dt" sz="half" idx="10"/>
          </p:nvPr>
        </p:nvSpPr>
        <p:spPr/>
        <p:txBody>
          <a:body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ru-RU">
              <a:solidFill>
                <a:prstClr val="black"/>
              </a:solidFill>
            </a:endParaRPr>
          </a:p>
        </p:txBody>
      </p:sp>
    </p:spTree>
    <p:extLst>
      <p:ext uri="{BB962C8B-B14F-4D97-AF65-F5344CB8AC3E}">
        <p14:creationId xmlns:p14="http://schemas.microsoft.com/office/powerpoint/2010/main" val="162507248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35581250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9790493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160784467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4963"/>
            <a:ext cx="3943350" cy="4019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552950" y="1604963"/>
            <a:ext cx="3943350" cy="4019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261034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511387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33460666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482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993905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4728867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5703946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4638" y="174625"/>
            <a:ext cx="2054225" cy="5449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74625"/>
            <a:ext cx="6015038" cy="5449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998220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3.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06C6C-0927-4C36-AC20-1EAC5B2C62C5}" type="datetimeFigureOut">
              <a:rPr lang="ru-RU" smtClean="0"/>
              <a:pPr/>
              <a:t>28.05.2018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BAC3C-7F8C-4E45-AE63-1D86A68D98F1}" type="slidenum">
              <a:rPr lang="ru-RU" smtClean="0"/>
              <a:pPr/>
              <a:t>‹#›</a:t>
            </a:fld>
            <a:endParaRPr lang="ru-RU"/>
          </a:p>
        </p:txBody>
      </p:sp>
    </p:spTree>
    <p:extLst>
      <p:ext uri="{BB962C8B-B14F-4D97-AF65-F5344CB8AC3E}">
        <p14:creationId xmlns:p14="http://schemas.microsoft.com/office/powerpoint/2010/main" val="37453302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117681040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336151703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336151703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122737647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36206027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243661641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B73C465-459F-4633-BE8D-1FD3F184353E}" type="slidenum">
              <a:rPr lang="ru-RU" smtClean="0">
                <a:solidFill>
                  <a:prstClr val="black">
                    <a:lumMod val="50000"/>
                    <a:lumOff val="50000"/>
                  </a:prstClr>
                </a:solidFill>
              </a:rPr>
              <a:pPr/>
              <a:t>‹#›</a:t>
            </a:fld>
            <a:endParaRPr lang="ru-RU">
              <a:solidFill>
                <a:prstClr val="black">
                  <a:lumMod val="50000"/>
                  <a:lumOff val="50000"/>
                </a:prstClr>
              </a:solidFill>
            </a:endParaRPr>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DAD0D3CD-C2AF-4162-B7B2-BC0EEB220074}" type="datetimeFigureOut">
              <a:rPr lang="ru-RU" smtClean="0">
                <a:solidFill>
                  <a:prstClr val="black">
                    <a:lumMod val="50000"/>
                    <a:lumOff val="50000"/>
                  </a:prstClr>
                </a:solidFill>
              </a:rPr>
              <a:pPr/>
              <a:t>28.05.2018</a:t>
            </a:fld>
            <a:endParaRPr lang="ru-RU">
              <a:solidFill>
                <a:prstClr val="black">
                  <a:lumMod val="50000"/>
                  <a:lumOff val="50000"/>
                </a:prstClr>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ru-RU">
              <a:solidFill>
                <a:prstClr val="black"/>
              </a:solidFill>
            </a:endParaRPr>
          </a:p>
        </p:txBody>
      </p:sp>
    </p:spTree>
    <p:extLst>
      <p:ext uri="{BB962C8B-B14F-4D97-AF65-F5344CB8AC3E}">
        <p14:creationId xmlns:p14="http://schemas.microsoft.com/office/powerpoint/2010/main" val="123932709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51763" y="6381750"/>
            <a:ext cx="241300" cy="40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7"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66088" y="6489700"/>
            <a:ext cx="719137" cy="214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8" name="Rectangle 3"/>
          <p:cNvSpPr>
            <a:spLocks noGrp="1" noChangeArrowheads="1"/>
          </p:cNvSpPr>
          <p:nvPr>
            <p:ph type="title"/>
          </p:nvPr>
        </p:nvSpPr>
        <p:spPr bwMode="auto">
          <a:xfrm>
            <a:off x="457200" y="174625"/>
            <a:ext cx="8221663" cy="1339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ru-RU" smtClean="0"/>
              <a:t>Для правки текста заголовка щелкните мышью</a:t>
            </a:r>
          </a:p>
        </p:txBody>
      </p:sp>
      <p:sp>
        <p:nvSpPr>
          <p:cNvPr id="1029" name="Rectangle 4"/>
          <p:cNvSpPr>
            <a:spLocks noGrp="1" noChangeArrowheads="1"/>
          </p:cNvSpPr>
          <p:nvPr>
            <p:ph type="body" idx="1"/>
          </p:nvPr>
        </p:nvSpPr>
        <p:spPr bwMode="auto">
          <a:xfrm>
            <a:off x="457200" y="1604963"/>
            <a:ext cx="8039100" cy="4019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ru-RU" smtClean="0"/>
              <a:t>Для правки структуры щелкните мышью</a:t>
            </a:r>
          </a:p>
          <a:p>
            <a:pPr lvl="1"/>
            <a:r>
              <a:rPr lang="en-GB" altLang="ru-RU" smtClean="0"/>
              <a:t>Второй уровень структуры</a:t>
            </a:r>
          </a:p>
          <a:p>
            <a:pPr lvl="2"/>
            <a:r>
              <a:rPr lang="en-GB" altLang="ru-RU" smtClean="0"/>
              <a:t>Третий уровень структуры</a:t>
            </a:r>
          </a:p>
          <a:p>
            <a:pPr lvl="3"/>
            <a:r>
              <a:rPr lang="en-GB" altLang="ru-RU" smtClean="0"/>
              <a:t>Четвёртый уровень структуры</a:t>
            </a:r>
          </a:p>
          <a:p>
            <a:pPr lvl="4"/>
            <a:r>
              <a:rPr lang="en-GB" altLang="ru-RU" smtClean="0"/>
              <a:t>Пятый уровень структуры</a:t>
            </a:r>
          </a:p>
          <a:p>
            <a:pPr lvl="4"/>
            <a:r>
              <a:rPr lang="en-GB" altLang="ru-RU" smtClean="0"/>
              <a:t>Шестой уровень структуры</a:t>
            </a:r>
          </a:p>
          <a:p>
            <a:pPr lvl="4"/>
            <a:r>
              <a:rPr lang="en-GB" altLang="ru-RU" smtClean="0"/>
              <a:t>Седьмой уровень структуры</a:t>
            </a:r>
          </a:p>
        </p:txBody>
      </p:sp>
    </p:spTree>
    <p:extLst>
      <p:ext uri="{BB962C8B-B14F-4D97-AF65-F5344CB8AC3E}">
        <p14:creationId xmlns:p14="http://schemas.microsoft.com/office/powerpoint/2010/main" val="242774239"/>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333399"/>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333399"/>
          </a:solidFill>
          <a:latin typeface="Arial" charset="0"/>
          <a:ea typeface="WenQuanYi Micro Hei" charset="0"/>
          <a:cs typeface="WenQuanYi Micro Hei"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333399"/>
          </a:solidFill>
          <a:latin typeface="Arial" charset="0"/>
          <a:ea typeface="WenQuanYi Micro Hei" charset="0"/>
          <a:cs typeface="WenQuanYi Micro Hei"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333399"/>
          </a:solidFill>
          <a:latin typeface="Arial" charset="0"/>
          <a:ea typeface="WenQuanYi Micro Hei" charset="0"/>
          <a:cs typeface="WenQuanYi Micro Hei"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333399"/>
          </a:solidFill>
          <a:latin typeface="Arial" charset="0"/>
          <a:ea typeface="WenQuanYi Micro Hei" charset="0"/>
          <a:cs typeface="WenQuanYi Micro Hei"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333399"/>
          </a:solidFill>
          <a:latin typeface="Arial" charset="0"/>
          <a:ea typeface="WenQuanYi Micro Hei" charset="0"/>
          <a:cs typeface="WenQuanYi Micro Hei"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333399"/>
          </a:solidFill>
          <a:latin typeface="Arial" charset="0"/>
          <a:ea typeface="WenQuanYi Micro Hei" charset="0"/>
          <a:cs typeface="WenQuanYi Micro Hei"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333399"/>
          </a:solidFill>
          <a:latin typeface="Arial" charset="0"/>
          <a:ea typeface="WenQuanYi Micro Hei" charset="0"/>
          <a:cs typeface="WenQuanYi Micro Hei"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333399"/>
          </a:solidFill>
          <a:latin typeface="Arial" charset="0"/>
          <a:ea typeface="WenQuanYi Micro Hei" charset="0"/>
          <a:cs typeface="WenQuanYi Micro Hei"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www.nalog.ru/html/docs/221.doc" TargetMode="External"/><Relationship Id="rId3" Type="http://schemas.openxmlformats.org/officeDocument/2006/relationships/hyperlink" Target="http://www.nalog.ru/document_light.php?id=21120&amp;topic=mnsfunction_sogl" TargetMode="External"/><Relationship Id="rId7" Type="http://schemas.openxmlformats.org/officeDocument/2006/relationships/hyperlink" Target="http://www.nalog.ru/html/docs/190.doc" TargetMode="External"/><Relationship Id="rId2" Type="http://schemas.openxmlformats.org/officeDocument/2006/relationships/hyperlink" Target="http://www.nalog.ru/document_light.php?id=26240&amp;topic=mnsfunction_sogl" TargetMode="External"/><Relationship Id="rId1" Type="http://schemas.openxmlformats.org/officeDocument/2006/relationships/slideLayout" Target="../slideLayouts/slideLayout2.xml"/><Relationship Id="rId6" Type="http://schemas.openxmlformats.org/officeDocument/2006/relationships/hyperlink" Target="http://www.nalog.ru/html/docs/419.rtf" TargetMode="External"/><Relationship Id="rId5" Type="http://schemas.openxmlformats.org/officeDocument/2006/relationships/hyperlink" Target="http://www.nalog.ru/html/docs/187.doc" TargetMode="External"/><Relationship Id="rId10" Type="http://schemas.openxmlformats.org/officeDocument/2006/relationships/hyperlink" Target="http://www.nalog.ru/html/docs/prikaz321.rtf" TargetMode="External"/><Relationship Id="rId4" Type="http://schemas.openxmlformats.org/officeDocument/2006/relationships/hyperlink" Target="http://www.nalog.ru/html/docs/316.rtf" TargetMode="External"/><Relationship Id="rId9" Type="http://schemas.openxmlformats.org/officeDocument/2006/relationships/hyperlink" Target="http://www.nalog.ru/html/docs/260178.doc"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5.xml"/></Relationships>
</file>

<file path=ppt/slides/_rels/slide7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9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dirty="0">
                <a:solidFill>
                  <a:schemeClr val="bg2">
                    <a:lumMod val="10000"/>
                  </a:schemeClr>
                </a:solidFill>
              </a:rPr>
              <a:t/>
            </a:r>
            <a:br>
              <a:rPr lang="ru-RU" dirty="0">
                <a:solidFill>
                  <a:schemeClr val="bg2">
                    <a:lumMod val="10000"/>
                  </a:schemeClr>
                </a:solidFill>
              </a:rPr>
            </a:br>
            <a:endParaRPr lang="ru-RU" dirty="0"/>
          </a:p>
        </p:txBody>
      </p:sp>
      <p:sp>
        <p:nvSpPr>
          <p:cNvPr id="3" name="Подзаголовок 2"/>
          <p:cNvSpPr>
            <a:spLocks noGrp="1"/>
          </p:cNvSpPr>
          <p:nvPr>
            <p:ph type="subTitle" idx="1"/>
          </p:nvPr>
        </p:nvSpPr>
        <p:spPr>
          <a:xfrm>
            <a:off x="179512" y="2276872"/>
            <a:ext cx="8640960" cy="3361928"/>
          </a:xfrm>
        </p:spPr>
        <p:txBody>
          <a:bodyPr>
            <a:normAutofit/>
          </a:bodyPr>
          <a:lstStyle/>
          <a:p>
            <a:pPr marL="0" indent="0">
              <a:buNone/>
            </a:pPr>
            <a:r>
              <a:rPr lang="ru-RU" sz="4000" dirty="0">
                <a:solidFill>
                  <a:schemeClr val="bg2">
                    <a:lumMod val="10000"/>
                  </a:schemeClr>
                </a:solidFill>
              </a:rPr>
              <a:t>Тема : Организация взаимодействия внутри налоговой системы. Организация взаимодействия с другими государственными органами</a:t>
            </a:r>
          </a:p>
        </p:txBody>
      </p:sp>
      <p:sp>
        <p:nvSpPr>
          <p:cNvPr id="5" name="Прямоугольник 4"/>
          <p:cNvSpPr/>
          <p:nvPr/>
        </p:nvSpPr>
        <p:spPr>
          <a:xfrm>
            <a:off x="395536" y="116632"/>
            <a:ext cx="8568952" cy="830997"/>
          </a:xfrm>
          <a:prstGeom prst="rect">
            <a:avLst/>
          </a:prstGeom>
        </p:spPr>
        <p:txBody>
          <a:bodyPr wrap="square">
            <a:spAutoFit/>
          </a:bodyPr>
          <a:lstStyle/>
          <a:p>
            <a:pPr>
              <a:spcBef>
                <a:spcPct val="0"/>
              </a:spcBef>
            </a:pPr>
            <a:r>
              <a:rPr lang="ru-RU" altLang="ru-RU" sz="2400" dirty="0"/>
              <a:t>Налоговое администрирование</a:t>
            </a:r>
          </a:p>
          <a:p>
            <a:pPr>
              <a:spcBef>
                <a:spcPct val="0"/>
              </a:spcBef>
            </a:pPr>
            <a:r>
              <a:rPr lang="en-US" altLang="ru-RU" sz="2400" dirty="0" err="1" smtClean="0"/>
              <a:t>Самсонова</a:t>
            </a:r>
            <a:r>
              <a:rPr lang="en-US" altLang="ru-RU" sz="2400" dirty="0" smtClean="0"/>
              <a:t> </a:t>
            </a:r>
            <a:r>
              <a:rPr lang="en-US" altLang="ru-RU" sz="2400" dirty="0" err="1"/>
              <a:t>Ирина</a:t>
            </a:r>
            <a:r>
              <a:rPr lang="en-US" altLang="ru-RU" sz="2400" dirty="0"/>
              <a:t> </a:t>
            </a:r>
            <a:r>
              <a:rPr lang="en-US" altLang="ru-RU" sz="2400" dirty="0" err="1"/>
              <a:t>Анатольевна</a:t>
            </a:r>
            <a:endParaRPr lang="en-US" altLang="ru-RU" sz="2400" dirty="0"/>
          </a:p>
        </p:txBody>
      </p:sp>
    </p:spTree>
    <p:extLst>
      <p:ext uri="{BB962C8B-B14F-4D97-AF65-F5344CB8AC3E}">
        <p14:creationId xmlns:p14="http://schemas.microsoft.com/office/powerpoint/2010/main" val="1804017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лекции:</a:t>
            </a:r>
            <a:endParaRPr lang="ru-RU" dirty="0"/>
          </a:p>
        </p:txBody>
      </p:sp>
      <p:sp>
        <p:nvSpPr>
          <p:cNvPr id="3" name="Объект 2"/>
          <p:cNvSpPr>
            <a:spLocks noGrp="1"/>
          </p:cNvSpPr>
          <p:nvPr>
            <p:ph idx="1"/>
          </p:nvPr>
        </p:nvSpPr>
        <p:spPr/>
        <p:txBody>
          <a:bodyPr>
            <a:normAutofit fontScale="77500" lnSpcReduction="20000"/>
          </a:bodyPr>
          <a:lstStyle/>
          <a:p>
            <a:pPr marL="514350" indent="-514350">
              <a:buFont typeface="+mj-lt"/>
              <a:buAutoNum type="arabicParenR"/>
            </a:pPr>
            <a:r>
              <a:rPr lang="ru-RU" dirty="0" smtClean="0">
                <a:latin typeface="Arial" panose="020B0604020202020204" pitchFamily="34" charset="0"/>
                <a:cs typeface="Arial" panose="020B0604020202020204" pitchFamily="34" charset="0"/>
              </a:rPr>
              <a:t>Федеральная налоговая служба . Взаимодействие </a:t>
            </a:r>
            <a:r>
              <a:rPr lang="ru-RU" dirty="0">
                <a:latin typeface="Arial" panose="020B0604020202020204" pitchFamily="34" charset="0"/>
                <a:cs typeface="Arial" panose="020B0604020202020204" pitchFamily="34" charset="0"/>
              </a:rPr>
              <a:t>отделов </a:t>
            </a:r>
            <a:r>
              <a:rPr lang="ru-RU" dirty="0" smtClean="0">
                <a:latin typeface="Arial" panose="020B0604020202020204" pitchFamily="34" charset="0"/>
                <a:cs typeface="Arial" panose="020B0604020202020204" pitchFamily="34" charset="0"/>
              </a:rPr>
              <a:t>ФНС</a:t>
            </a:r>
          </a:p>
          <a:p>
            <a:pPr marL="514350" indent="-514350">
              <a:buFont typeface="+mj-lt"/>
              <a:buAutoNum type="arabicParenR"/>
            </a:pPr>
            <a:r>
              <a:rPr lang="ru-RU" dirty="0">
                <a:latin typeface="Arial" panose="020B0604020202020204" pitchFamily="34" charset="0"/>
                <a:cs typeface="Arial" panose="020B0604020202020204" pitchFamily="34" charset="0"/>
              </a:rPr>
              <a:t>Взаимодействие между налоговыми органами</a:t>
            </a:r>
            <a:r>
              <a:rPr lang="ru-RU" dirty="0" smtClean="0">
                <a:latin typeface="Arial" panose="020B0604020202020204" pitchFamily="34" charset="0"/>
                <a:cs typeface="Arial" panose="020B0604020202020204" pitchFamily="34" charset="0"/>
              </a:rPr>
              <a:t>.</a:t>
            </a:r>
          </a:p>
          <a:p>
            <a:pPr marL="514350" indent="-514350">
              <a:buFont typeface="+mj-lt"/>
              <a:buAutoNum type="arabicParenR"/>
            </a:pPr>
            <a:r>
              <a:rPr lang="ru-RU" dirty="0" smtClean="0">
                <a:latin typeface="Arial" panose="020B0604020202020204" pitchFamily="34" charset="0"/>
                <a:cs typeface="Arial" panose="020B0604020202020204" pitchFamily="34" charset="0"/>
              </a:rPr>
              <a:t>Права</a:t>
            </a:r>
            <a:r>
              <a:rPr lang="ru-RU" dirty="0">
                <a:latin typeface="Arial" panose="020B0604020202020204" pitchFamily="34" charset="0"/>
                <a:cs typeface="Arial" panose="020B0604020202020204" pitchFamily="34" charset="0"/>
              </a:rPr>
              <a:t>, обязанности и ответственности налоговых органов и других участников налоговых отношений. Необходимость взаимодействия с другими государственными органами</a:t>
            </a:r>
            <a:r>
              <a:rPr lang="ru-RU" dirty="0" smtClean="0">
                <a:latin typeface="Arial" panose="020B0604020202020204" pitchFamily="34" charset="0"/>
                <a:cs typeface="Arial" panose="020B0604020202020204" pitchFamily="34" charset="0"/>
              </a:rPr>
              <a:t>.</a:t>
            </a:r>
          </a:p>
          <a:p>
            <a:pPr marL="514350" indent="-514350">
              <a:buFont typeface="+mj-lt"/>
              <a:buAutoNum type="arabicParenR"/>
            </a:pPr>
            <a:r>
              <a:rPr lang="ru-RU" dirty="0" smtClean="0">
                <a:latin typeface="Arial" panose="020B0604020202020204" pitchFamily="34" charset="0"/>
                <a:cs typeface="Arial" panose="020B0604020202020204" pitchFamily="34" charset="0"/>
              </a:rPr>
              <a:t>Взаимодействие ФНС с ФТС и с МВД</a:t>
            </a:r>
          </a:p>
          <a:p>
            <a:pPr marL="514350" indent="-514350">
              <a:buFont typeface="+mj-lt"/>
              <a:buAutoNum type="arabicParenR"/>
            </a:pPr>
            <a:r>
              <a:rPr lang="ru-RU" dirty="0">
                <a:latin typeface="Arial" panose="020B0604020202020204" pitchFamily="34" charset="0"/>
                <a:cs typeface="Arial" panose="020B0604020202020204" pitchFamily="34" charset="0"/>
              </a:rPr>
              <a:t>Обжалование действий и решений налоговых органов</a:t>
            </a:r>
            <a:r>
              <a:rPr lang="ru-RU" dirty="0" smtClean="0">
                <a:latin typeface="Arial" panose="020B0604020202020204" pitchFamily="34" charset="0"/>
                <a:cs typeface="Arial" panose="020B0604020202020204" pitchFamily="34" charset="0"/>
              </a:rPr>
              <a:t>.</a:t>
            </a:r>
          </a:p>
          <a:p>
            <a:pPr marL="514350" indent="-514350">
              <a:buFont typeface="+mj-lt"/>
              <a:buAutoNum type="arabicParenR"/>
            </a:pPr>
            <a:r>
              <a:rPr lang="ru-RU"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Порядок рассмотрения жалоб и заявлений налогоплательщиков в налоговых органах</a:t>
            </a:r>
          </a:p>
        </p:txBody>
      </p:sp>
    </p:spTree>
    <p:extLst>
      <p:ext uri="{BB962C8B-B14F-4D97-AF65-F5344CB8AC3E}">
        <p14:creationId xmlns:p14="http://schemas.microsoft.com/office/powerpoint/2010/main" val="47976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smtClean="0">
                <a:solidFill>
                  <a:srgbClr val="FF0000"/>
                </a:solidFill>
              </a:rPr>
              <a:t>Источники</a:t>
            </a:r>
            <a:br>
              <a:rPr lang="ru-RU" altLang="ru-RU" dirty="0" smtClean="0">
                <a:solidFill>
                  <a:srgbClr val="FF0000"/>
                </a:solidFill>
              </a:rPr>
            </a:br>
            <a:endParaRPr lang="ru-RU" dirty="0"/>
          </a:p>
        </p:txBody>
      </p:sp>
      <p:sp>
        <p:nvSpPr>
          <p:cNvPr id="3" name="Объект 2"/>
          <p:cNvSpPr>
            <a:spLocks noGrp="1"/>
          </p:cNvSpPr>
          <p:nvPr>
            <p:ph idx="1"/>
          </p:nvPr>
        </p:nvSpPr>
        <p:spPr/>
        <p:txBody>
          <a:bodyPr/>
          <a:lstStyle/>
          <a:p>
            <a:pPr>
              <a:spcBef>
                <a:spcPts val="300"/>
              </a:spcBef>
              <a:buClr>
                <a:srgbClr val="FF0000"/>
              </a:buClr>
              <a:buFont typeface="Symbol" pitchFamily="16" charset="2"/>
              <a:buChar char=""/>
            </a:pPr>
            <a:r>
              <a:rPr lang="ru-RU" altLang="ru-RU" dirty="0" smtClean="0">
                <a:solidFill>
                  <a:srgbClr val="000000"/>
                </a:solidFill>
              </a:rPr>
              <a:t>Источники, которые пригодятся в ходе изучения данной дисциплины:</a:t>
            </a:r>
          </a:p>
          <a:p>
            <a:pPr>
              <a:spcBef>
                <a:spcPts val="300"/>
              </a:spcBef>
              <a:buClr>
                <a:srgbClr val="FF0000"/>
              </a:buClr>
              <a:buFont typeface="Symbol" pitchFamily="16" charset="2"/>
              <a:buChar char=""/>
            </a:pPr>
            <a:r>
              <a:rPr lang="ru-RU" altLang="ru-RU" dirty="0" smtClean="0">
                <a:solidFill>
                  <a:srgbClr val="000000"/>
                </a:solidFill>
              </a:rPr>
              <a:t>Налоговый кодекс РФ</a:t>
            </a:r>
          </a:p>
          <a:p>
            <a:pPr>
              <a:spcBef>
                <a:spcPts val="300"/>
              </a:spcBef>
              <a:buClr>
                <a:srgbClr val="FF0000"/>
              </a:buClr>
              <a:buFont typeface="Symbol" pitchFamily="16" charset="2"/>
              <a:buChar char=""/>
            </a:pPr>
            <a:r>
              <a:rPr lang="ru-RU" altLang="ru-RU" dirty="0" smtClean="0">
                <a:solidFill>
                  <a:srgbClr val="000000"/>
                </a:solidFill>
              </a:rPr>
              <a:t>Консультант-Плюс</a:t>
            </a:r>
          </a:p>
          <a:p>
            <a:pPr>
              <a:spcBef>
                <a:spcPts val="300"/>
              </a:spcBef>
              <a:buClr>
                <a:srgbClr val="FF0000"/>
              </a:buClr>
              <a:buFont typeface="Symbol" pitchFamily="16" charset="2"/>
              <a:buChar char=""/>
            </a:pPr>
            <a:r>
              <a:rPr lang="ru-RU" altLang="ru-RU" dirty="0" smtClean="0">
                <a:solidFill>
                  <a:srgbClr val="000000"/>
                </a:solidFill>
              </a:rPr>
              <a:t>Дополнительная литература и другие источники, имеющие отношение к данной дисциплине.</a:t>
            </a:r>
          </a:p>
          <a:p>
            <a:pPr marL="0" indent="0">
              <a:buNone/>
            </a:pPr>
            <a:endParaRPr lang="ru-RU" dirty="0"/>
          </a:p>
        </p:txBody>
      </p:sp>
    </p:spTree>
    <p:extLst>
      <p:ext uri="{BB962C8B-B14F-4D97-AF65-F5344CB8AC3E}">
        <p14:creationId xmlns:p14="http://schemas.microsoft.com/office/powerpoint/2010/main" val="2429392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smtClean="0">
                <a:solidFill>
                  <a:srgbClr val="FF0000"/>
                </a:solidFill>
              </a:rPr>
              <a:t>В результате изучения дисциплины специалист должен:</a:t>
            </a:r>
            <a:br>
              <a:rPr lang="ru-RU" altLang="ru-RU" dirty="0" smtClean="0">
                <a:solidFill>
                  <a:srgbClr val="FF0000"/>
                </a:solidFill>
              </a:rPr>
            </a:br>
            <a:endParaRPr lang="ru-RU" dirty="0"/>
          </a:p>
        </p:txBody>
      </p:sp>
      <p:sp>
        <p:nvSpPr>
          <p:cNvPr id="3" name="Объект 2"/>
          <p:cNvSpPr>
            <a:spLocks noGrp="1"/>
          </p:cNvSpPr>
          <p:nvPr>
            <p:ph idx="1"/>
          </p:nvPr>
        </p:nvSpPr>
        <p:spPr/>
        <p:txBody>
          <a:bodyPr>
            <a:normAutofit lnSpcReduction="10000"/>
          </a:bodyPr>
          <a:lstStyle/>
          <a:p>
            <a:pPr marL="0" indent="0">
              <a:buNone/>
            </a:pPr>
            <a:r>
              <a:rPr lang="ru-RU" altLang="ru-RU" b="1" dirty="0" smtClean="0">
                <a:solidFill>
                  <a:srgbClr val="000000"/>
                </a:solidFill>
              </a:rPr>
              <a:t>Знать: </a:t>
            </a:r>
          </a:p>
          <a:p>
            <a:pPr marL="0" indent="0">
              <a:buNone/>
            </a:pPr>
            <a:r>
              <a:rPr lang="ru-RU" altLang="ru-RU" b="1" dirty="0" smtClean="0">
                <a:solidFill>
                  <a:schemeClr val="tx2">
                    <a:lumMod val="75000"/>
                  </a:schemeClr>
                </a:solidFill>
              </a:rPr>
              <a:t>Теоретические основы </a:t>
            </a:r>
            <a:r>
              <a:rPr lang="ru-RU" altLang="ru-RU" dirty="0" smtClean="0"/>
              <a:t>о</a:t>
            </a:r>
            <a:r>
              <a:rPr lang="ru-RU" dirty="0" smtClean="0"/>
              <a:t>рганизации </a:t>
            </a:r>
            <a:r>
              <a:rPr lang="ru-RU" dirty="0"/>
              <a:t>взаимодействия внутри налоговой </a:t>
            </a:r>
            <a:r>
              <a:rPr lang="ru-RU" dirty="0" smtClean="0"/>
              <a:t>системы, организация </a:t>
            </a:r>
            <a:r>
              <a:rPr lang="ru-RU" dirty="0"/>
              <a:t>взаимодействия с другими государственными </a:t>
            </a:r>
            <a:r>
              <a:rPr lang="ru-RU" dirty="0" smtClean="0"/>
              <a:t>органами </a:t>
            </a:r>
          </a:p>
          <a:p>
            <a:pPr marL="0" indent="0">
              <a:buNone/>
            </a:pPr>
            <a:r>
              <a:rPr lang="ru-RU" altLang="ru-RU" b="1" dirty="0">
                <a:solidFill>
                  <a:schemeClr val="tx2">
                    <a:lumMod val="75000"/>
                  </a:schemeClr>
                </a:solidFill>
              </a:rPr>
              <a:t>Уметь:</a:t>
            </a:r>
          </a:p>
          <a:p>
            <a:pPr marL="0" indent="0">
              <a:buNone/>
            </a:pPr>
            <a:r>
              <a:rPr lang="ru-RU" altLang="ru-RU" dirty="0">
                <a:solidFill>
                  <a:schemeClr val="tx2">
                    <a:lumMod val="75000"/>
                  </a:schemeClr>
                </a:solidFill>
              </a:rPr>
              <a:t>Использовать полученные знания и навыки для решения конкретных практических задач хозяйственной деятельности предприятия.</a:t>
            </a:r>
          </a:p>
          <a:p>
            <a:pPr marL="0" indent="0">
              <a:buNone/>
            </a:pPr>
            <a:endParaRPr lang="ru-RU" altLang="ru-RU" b="1" dirty="0" smtClean="0">
              <a:solidFill>
                <a:srgbClr val="000000"/>
              </a:solidFill>
            </a:endParaRPr>
          </a:p>
        </p:txBody>
      </p:sp>
    </p:spTree>
    <p:extLst>
      <p:ext uri="{BB962C8B-B14F-4D97-AF65-F5344CB8AC3E}">
        <p14:creationId xmlns:p14="http://schemas.microsoft.com/office/powerpoint/2010/main" val="2013503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Федеральная налоговая служба (ФНС) России</a:t>
            </a:r>
            <a:endParaRPr lang="ru-RU" dirty="0"/>
          </a:p>
        </p:txBody>
      </p:sp>
      <p:sp>
        <p:nvSpPr>
          <p:cNvPr id="3" name="Объект 2"/>
          <p:cNvSpPr>
            <a:spLocks noGrp="1"/>
          </p:cNvSpPr>
          <p:nvPr>
            <p:ph idx="1"/>
          </p:nvPr>
        </p:nvSpPr>
        <p:spPr/>
        <p:txBody>
          <a:bodyPr/>
          <a:lstStyle/>
          <a:p>
            <a:pPr marL="0" indent="0">
              <a:buNone/>
            </a:pPr>
            <a:r>
              <a:rPr lang="ru-RU" dirty="0"/>
              <a:t>Я</a:t>
            </a:r>
            <a:r>
              <a:rPr lang="ru-RU" dirty="0" smtClean="0"/>
              <a:t>вляется </a:t>
            </a:r>
            <a:r>
              <a:rPr lang="ru-RU" dirty="0"/>
              <a:t>федеральным органом исполнительной власти, осуществляющим функции по контролю и надзору за соблюдением законодательства о налогах и сборах, за правильностью исчисления, полнотой и своевременностью внесения в соответствующий бюджет налогов и сборов.</a:t>
            </a:r>
          </a:p>
          <a:p>
            <a:pPr marL="0" indent="0">
              <a:buNone/>
            </a:pPr>
            <a:endParaRPr lang="ru-RU" dirty="0"/>
          </a:p>
        </p:txBody>
      </p:sp>
    </p:spTree>
    <p:extLst>
      <p:ext uri="{BB962C8B-B14F-4D97-AF65-F5344CB8AC3E}">
        <p14:creationId xmlns:p14="http://schemas.microsoft.com/office/powerpoint/2010/main" val="853941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484783"/>
            <a:ext cx="8219256" cy="3096345"/>
          </a:xfrm>
        </p:spPr>
        <p:txBody>
          <a:bodyPr>
            <a:normAutofit fontScale="92500" lnSpcReduction="10000"/>
          </a:bodyPr>
          <a:lstStyle/>
          <a:p>
            <a:pPr marL="0" indent="0">
              <a:buNone/>
            </a:pPr>
            <a:r>
              <a:rPr lang="ru-RU" dirty="0"/>
              <a:t>Федеральные органы налоговой полиции осуществляют свою деятельность во взаимодействии с другими государственными органами, общественными объединениями и гражданами, а также налоговыми службами других государств на основе международных до­говоров и обязательств Российской </a:t>
            </a:r>
            <a:r>
              <a:rPr lang="ru-RU" dirty="0" smtClean="0"/>
              <a:t>Федерации</a:t>
            </a:r>
            <a:endParaRPr lang="ru-RU" dirty="0"/>
          </a:p>
        </p:txBody>
      </p:sp>
      <p:sp>
        <p:nvSpPr>
          <p:cNvPr id="3" name="Заголовок 2"/>
          <p:cNvSpPr>
            <a:spLocks noGrp="1"/>
          </p:cNvSpPr>
          <p:nvPr>
            <p:ph type="title"/>
          </p:nvPr>
        </p:nvSpPr>
        <p:spPr>
          <a:xfrm>
            <a:off x="539552" y="260648"/>
            <a:ext cx="8208912" cy="1080120"/>
          </a:xfrm>
        </p:spPr>
        <p:txBody>
          <a:bodyPr>
            <a:normAutofit/>
          </a:bodyPr>
          <a:lstStyle/>
          <a:p>
            <a:r>
              <a:rPr lang="ru-RU" sz="3200" dirty="0"/>
              <a:t>Необходимость взаимодействия с другими государственными органами</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789040"/>
            <a:ext cx="3816424" cy="2862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8476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628800"/>
            <a:ext cx="8219256" cy="4896544"/>
          </a:xfrm>
        </p:spPr>
        <p:txBody>
          <a:bodyPr>
            <a:normAutofit fontScale="70000" lnSpcReduction="20000"/>
          </a:bodyPr>
          <a:lstStyle/>
          <a:p>
            <a:pPr marL="0" indent="0">
              <a:buNone/>
            </a:pPr>
            <a:r>
              <a:rPr lang="ru-RU" dirty="0"/>
              <a:t>В </a:t>
            </a:r>
            <a:r>
              <a:rPr lang="ru-RU" dirty="0" smtClean="0"/>
              <a:t>предыдущем </a:t>
            </a:r>
            <a:r>
              <a:rPr lang="ru-RU" dirty="0"/>
              <a:t>перечне </a:t>
            </a:r>
            <a:r>
              <a:rPr lang="ru-RU" b="1" dirty="0"/>
              <a:t>Конституция РФ </a:t>
            </a:r>
            <a:r>
              <a:rPr lang="ru-RU" dirty="0"/>
              <a:t>не­случайно </a:t>
            </a:r>
            <a:r>
              <a:rPr lang="ru-RU" dirty="0" smtClean="0"/>
              <a:t>стоит на первом месте.</a:t>
            </a:r>
          </a:p>
          <a:p>
            <a:pPr marL="0" indent="0">
              <a:buNone/>
            </a:pPr>
            <a:r>
              <a:rPr lang="ru-RU" dirty="0" smtClean="0"/>
              <a:t>Содер­жащиеся </a:t>
            </a:r>
            <a:r>
              <a:rPr lang="ru-RU" dirty="0"/>
              <a:t>в ней нормы, регулирующие налоговые отношения, имеют высшую юридическую силу, прямое действие и применяются на всей территории Российской Федерации. В ст.57, 71, 72, 75, 106, 132 Консти­туции РФ определяются субъекты налогообложения и их гарантии, ис­ключительная компетенция Российской Федерации и компетенция субъ­ектов федерации в сфере налогового регулирования, называются ор­ганы налогового правотворчества и процедура принятия законов о нало­гообложении. Конституционные нормы детализируются в законах и подзаконных актах, которые касаются как организации работы налоговых органов, так и конкретных сфер налогообложения. При характеристике правовой основы деятельности налоговой службы такое деление имеет теоретическую и практическую значимость.</a:t>
            </a:r>
          </a:p>
        </p:txBody>
      </p:sp>
      <p:sp>
        <p:nvSpPr>
          <p:cNvPr id="3" name="Заголовок 2"/>
          <p:cNvSpPr>
            <a:spLocks noGrp="1"/>
          </p:cNvSpPr>
          <p:nvPr>
            <p:ph type="title"/>
          </p:nvPr>
        </p:nvSpPr>
        <p:spPr>
          <a:xfrm>
            <a:off x="467544" y="260648"/>
            <a:ext cx="8280920" cy="1296144"/>
          </a:xfrm>
        </p:spPr>
        <p:txBody>
          <a:bodyPr>
            <a:normAutofit fontScale="90000"/>
          </a:bodyPr>
          <a:lstStyle/>
          <a:p>
            <a:r>
              <a:rPr lang="ru-RU" dirty="0" smtClean="0"/>
              <a:t> Конституция</a:t>
            </a:r>
            <a:r>
              <a:rPr lang="ru-RU" dirty="0"/>
              <a:t>  Российской Федерации</a:t>
            </a:r>
          </a:p>
        </p:txBody>
      </p:sp>
    </p:spTree>
    <p:extLst>
      <p:ext uri="{BB962C8B-B14F-4D97-AF65-F5344CB8AC3E}">
        <p14:creationId xmlns:p14="http://schemas.microsoft.com/office/powerpoint/2010/main" val="1734635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12776"/>
            <a:ext cx="8219256" cy="5256584"/>
          </a:xfrm>
        </p:spPr>
        <p:txBody>
          <a:bodyPr>
            <a:normAutofit fontScale="62500" lnSpcReduction="20000"/>
          </a:bodyPr>
          <a:lstStyle/>
          <a:p>
            <a:r>
              <a:rPr lang="ru-RU" dirty="0"/>
              <a:t>В  соответствии с  Положением   о  Государственной налоговой  службе Российской  </a:t>
            </a:r>
            <a:r>
              <a:rPr lang="ru-RU" dirty="0" smtClean="0"/>
              <a:t>Федерации</a:t>
            </a:r>
            <a:r>
              <a:rPr lang="ru-RU" dirty="0"/>
              <a:t>, ее  централь­ный  аппарат и органы  на местах в своей деятельности </a:t>
            </a:r>
            <a:r>
              <a:rPr lang="ru-RU" dirty="0" smtClean="0"/>
              <a:t>руководствуются:</a:t>
            </a:r>
          </a:p>
          <a:p>
            <a:pPr marL="342900" indent="-342900">
              <a:buFont typeface="+mj-lt"/>
              <a:buAutoNum type="arabicPeriod"/>
            </a:pPr>
            <a:r>
              <a:rPr lang="ru-RU" dirty="0" smtClean="0"/>
              <a:t>Конституцией</a:t>
            </a:r>
            <a:r>
              <a:rPr lang="ru-RU" dirty="0"/>
              <a:t>  Российской </a:t>
            </a:r>
            <a:r>
              <a:rPr lang="ru-RU" dirty="0" smtClean="0"/>
              <a:t>Федерации;</a:t>
            </a:r>
          </a:p>
          <a:p>
            <a:pPr marL="342900" indent="-342900">
              <a:buFont typeface="+mj-lt"/>
              <a:buAutoNum type="arabicPeriod"/>
            </a:pPr>
            <a:r>
              <a:rPr lang="ru-RU" dirty="0" smtClean="0"/>
              <a:t>Конституциями</a:t>
            </a:r>
            <a:r>
              <a:rPr lang="ru-RU" dirty="0"/>
              <a:t>  республик  в составе Российской </a:t>
            </a:r>
            <a:r>
              <a:rPr lang="ru-RU" dirty="0" smtClean="0"/>
              <a:t>Федерации;</a:t>
            </a:r>
          </a:p>
          <a:p>
            <a:pPr marL="342900" indent="-342900">
              <a:buFont typeface="+mj-lt"/>
              <a:buAutoNum type="arabicPeriod"/>
            </a:pPr>
            <a:r>
              <a:rPr lang="ru-RU" dirty="0" smtClean="0"/>
              <a:t>Законом</a:t>
            </a:r>
            <a:r>
              <a:rPr lang="ru-RU" dirty="0"/>
              <a:t>  РФ   от 21   марта   1991  г.  «О Государственной налоговой службе РФ</a:t>
            </a:r>
            <a:r>
              <a:rPr lang="ru-RU" dirty="0" smtClean="0"/>
              <a:t>»;</a:t>
            </a:r>
          </a:p>
          <a:p>
            <a:pPr marL="342900" indent="-342900">
              <a:buFont typeface="+mj-lt"/>
              <a:buAutoNum type="arabicPeriod"/>
            </a:pPr>
            <a:r>
              <a:rPr lang="ru-RU" dirty="0" smtClean="0"/>
              <a:t>Налоговым </a:t>
            </a:r>
            <a:r>
              <a:rPr lang="ru-RU" dirty="0"/>
              <a:t>кодексом </a:t>
            </a:r>
            <a:r>
              <a:rPr lang="ru-RU" dirty="0" smtClean="0"/>
              <a:t>РФ; </a:t>
            </a:r>
          </a:p>
          <a:p>
            <a:pPr marL="342900" indent="-342900">
              <a:buFont typeface="+mj-lt"/>
              <a:buAutoNum type="arabicPeriod"/>
            </a:pPr>
            <a:r>
              <a:rPr lang="ru-RU" dirty="0" smtClean="0"/>
              <a:t>Другим</a:t>
            </a:r>
            <a:r>
              <a:rPr lang="ru-RU" dirty="0"/>
              <a:t>  законо­дательством Российской  Федерации  и  республик в  ее составе, указами и  распоряжениями   Президента Рос­сийской  Федерации, постановлениями  высших   органов представительной  власти  Российской   Федерации   и республик   в  составе  России,  постановлениями   и распоряжениями   Правительства Российской Федерации, решениями органов  государственной  власти  краев, областей, автономных  образований,   районов,  городов  и   районов  в городах по  налоговым вопросам.   </a:t>
            </a:r>
          </a:p>
        </p:txBody>
      </p:sp>
      <p:sp>
        <p:nvSpPr>
          <p:cNvPr id="3" name="Заголовок 2"/>
          <p:cNvSpPr>
            <a:spLocks noGrp="1"/>
          </p:cNvSpPr>
          <p:nvPr>
            <p:ph type="title"/>
          </p:nvPr>
        </p:nvSpPr>
        <p:spPr>
          <a:xfrm>
            <a:off x="467544" y="188640"/>
            <a:ext cx="8280920" cy="1296144"/>
          </a:xfrm>
        </p:spPr>
        <p:txBody>
          <a:bodyPr/>
          <a:lstStyle/>
          <a:p>
            <a:r>
              <a:rPr lang="ru-RU" dirty="0"/>
              <a:t>Правовая основа взаимодействия</a:t>
            </a:r>
          </a:p>
        </p:txBody>
      </p:sp>
    </p:spTree>
    <p:extLst>
      <p:ext uri="{BB962C8B-B14F-4D97-AF65-F5344CB8AC3E}">
        <p14:creationId xmlns:p14="http://schemas.microsoft.com/office/powerpoint/2010/main" val="1742222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79512" y="1533440"/>
            <a:ext cx="8568952" cy="5081046"/>
            <a:chOff x="179512" y="1398179"/>
            <a:chExt cx="8568952" cy="5081046"/>
          </a:xfrm>
        </p:grpSpPr>
        <p:sp>
          <p:nvSpPr>
            <p:cNvPr id="5" name="Полилиния 4"/>
            <p:cNvSpPr/>
            <p:nvPr/>
          </p:nvSpPr>
          <p:spPr>
            <a:xfrm>
              <a:off x="3290272" y="1398179"/>
              <a:ext cx="2563455" cy="1052214"/>
            </a:xfrm>
            <a:custGeom>
              <a:avLst/>
              <a:gdLst>
                <a:gd name="connsiteX0" fmla="*/ 0 w 2104429"/>
                <a:gd name="connsiteY0" fmla="*/ 105221 h 1052214"/>
                <a:gd name="connsiteX1" fmla="*/ 105221 w 2104429"/>
                <a:gd name="connsiteY1" fmla="*/ 0 h 1052214"/>
                <a:gd name="connsiteX2" fmla="*/ 1999208 w 2104429"/>
                <a:gd name="connsiteY2" fmla="*/ 0 h 1052214"/>
                <a:gd name="connsiteX3" fmla="*/ 2104429 w 2104429"/>
                <a:gd name="connsiteY3" fmla="*/ 105221 h 1052214"/>
                <a:gd name="connsiteX4" fmla="*/ 2104429 w 2104429"/>
                <a:gd name="connsiteY4" fmla="*/ 946993 h 1052214"/>
                <a:gd name="connsiteX5" fmla="*/ 1999208 w 2104429"/>
                <a:gd name="connsiteY5" fmla="*/ 1052214 h 1052214"/>
                <a:gd name="connsiteX6" fmla="*/ 105221 w 2104429"/>
                <a:gd name="connsiteY6" fmla="*/ 1052214 h 1052214"/>
                <a:gd name="connsiteX7" fmla="*/ 0 w 2104429"/>
                <a:gd name="connsiteY7" fmla="*/ 946993 h 1052214"/>
                <a:gd name="connsiteX8" fmla="*/ 0 w 2104429"/>
                <a:gd name="connsiteY8" fmla="*/ 105221 h 105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4429" h="1052214">
                  <a:moveTo>
                    <a:pt x="0" y="105221"/>
                  </a:moveTo>
                  <a:cubicBezTo>
                    <a:pt x="0" y="47109"/>
                    <a:pt x="47109" y="0"/>
                    <a:pt x="105221" y="0"/>
                  </a:cubicBezTo>
                  <a:lnTo>
                    <a:pt x="1999208" y="0"/>
                  </a:lnTo>
                  <a:cubicBezTo>
                    <a:pt x="2057320" y="0"/>
                    <a:pt x="2104429" y="47109"/>
                    <a:pt x="2104429" y="105221"/>
                  </a:cubicBezTo>
                  <a:lnTo>
                    <a:pt x="2104429" y="946993"/>
                  </a:lnTo>
                  <a:cubicBezTo>
                    <a:pt x="2104429" y="1005105"/>
                    <a:pt x="2057320" y="1052214"/>
                    <a:pt x="1999208" y="1052214"/>
                  </a:cubicBezTo>
                  <a:lnTo>
                    <a:pt x="105221" y="1052214"/>
                  </a:lnTo>
                  <a:cubicBezTo>
                    <a:pt x="47109" y="1052214"/>
                    <a:pt x="0" y="1005105"/>
                    <a:pt x="0" y="946993"/>
                  </a:cubicBezTo>
                  <a:lnTo>
                    <a:pt x="0" y="105221"/>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202268" tIns="202268" rIns="202268" bIns="202268" numCol="1" spcCol="1270" anchor="ctr" anchorCtr="0">
              <a:noAutofit/>
            </a:bodyPr>
            <a:lstStyle/>
            <a:p>
              <a:pPr lvl="0" algn="ctr" defTabSz="2000250">
                <a:lnSpc>
                  <a:spcPct val="90000"/>
                </a:lnSpc>
                <a:spcBef>
                  <a:spcPct val="0"/>
                </a:spcBef>
                <a:spcAft>
                  <a:spcPct val="35000"/>
                </a:spcAft>
              </a:pPr>
              <a:r>
                <a:rPr lang="ru-RU" sz="2400" kern="1200" dirty="0" smtClean="0"/>
                <a:t>Пакет нормативных документов</a:t>
              </a:r>
              <a:endParaRPr lang="ru-RU" sz="2400" kern="1200" dirty="0"/>
            </a:p>
          </p:txBody>
        </p:sp>
        <p:sp>
          <p:nvSpPr>
            <p:cNvPr id="7" name="Полилиния 6"/>
            <p:cNvSpPr/>
            <p:nvPr/>
          </p:nvSpPr>
          <p:spPr>
            <a:xfrm>
              <a:off x="4716016" y="4407604"/>
              <a:ext cx="4032448" cy="2071621"/>
            </a:xfrm>
            <a:custGeom>
              <a:avLst/>
              <a:gdLst>
                <a:gd name="connsiteX0" fmla="*/ 0 w 2104429"/>
                <a:gd name="connsiteY0" fmla="*/ 105221 h 1052214"/>
                <a:gd name="connsiteX1" fmla="*/ 105221 w 2104429"/>
                <a:gd name="connsiteY1" fmla="*/ 0 h 1052214"/>
                <a:gd name="connsiteX2" fmla="*/ 1999208 w 2104429"/>
                <a:gd name="connsiteY2" fmla="*/ 0 h 1052214"/>
                <a:gd name="connsiteX3" fmla="*/ 2104429 w 2104429"/>
                <a:gd name="connsiteY3" fmla="*/ 105221 h 1052214"/>
                <a:gd name="connsiteX4" fmla="*/ 2104429 w 2104429"/>
                <a:gd name="connsiteY4" fmla="*/ 946993 h 1052214"/>
                <a:gd name="connsiteX5" fmla="*/ 1999208 w 2104429"/>
                <a:gd name="connsiteY5" fmla="*/ 1052214 h 1052214"/>
                <a:gd name="connsiteX6" fmla="*/ 105221 w 2104429"/>
                <a:gd name="connsiteY6" fmla="*/ 1052214 h 1052214"/>
                <a:gd name="connsiteX7" fmla="*/ 0 w 2104429"/>
                <a:gd name="connsiteY7" fmla="*/ 946993 h 1052214"/>
                <a:gd name="connsiteX8" fmla="*/ 0 w 2104429"/>
                <a:gd name="connsiteY8" fmla="*/ 105221 h 105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4429" h="1052214">
                  <a:moveTo>
                    <a:pt x="0" y="105221"/>
                  </a:moveTo>
                  <a:cubicBezTo>
                    <a:pt x="0" y="47109"/>
                    <a:pt x="47109" y="0"/>
                    <a:pt x="105221" y="0"/>
                  </a:cubicBezTo>
                  <a:lnTo>
                    <a:pt x="1999208" y="0"/>
                  </a:lnTo>
                  <a:cubicBezTo>
                    <a:pt x="2057320" y="0"/>
                    <a:pt x="2104429" y="47109"/>
                    <a:pt x="2104429" y="105221"/>
                  </a:cubicBezTo>
                  <a:lnTo>
                    <a:pt x="2104429" y="946993"/>
                  </a:lnTo>
                  <a:cubicBezTo>
                    <a:pt x="2104429" y="1005105"/>
                    <a:pt x="2057320" y="1052214"/>
                    <a:pt x="1999208" y="1052214"/>
                  </a:cubicBezTo>
                  <a:lnTo>
                    <a:pt x="105221" y="1052214"/>
                  </a:lnTo>
                  <a:cubicBezTo>
                    <a:pt x="47109" y="1052214"/>
                    <a:pt x="0" y="1005105"/>
                    <a:pt x="0" y="946993"/>
                  </a:cubicBezTo>
                  <a:lnTo>
                    <a:pt x="0" y="105221"/>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202268" tIns="202268" rIns="202268" bIns="202268" numCol="1" spcCol="1270" anchor="ctr" anchorCtr="0">
              <a:noAutofit/>
            </a:bodyPr>
            <a:lstStyle/>
            <a:p>
              <a:pPr lvl="0" algn="ctr" defTabSz="2000250">
                <a:lnSpc>
                  <a:spcPct val="90000"/>
                </a:lnSpc>
                <a:spcBef>
                  <a:spcPct val="0"/>
                </a:spcBef>
                <a:spcAft>
                  <a:spcPct val="35000"/>
                </a:spcAft>
              </a:pPr>
              <a:endParaRPr lang="ru-RU" sz="4500" kern="1200"/>
            </a:p>
          </p:txBody>
        </p:sp>
        <p:sp>
          <p:nvSpPr>
            <p:cNvPr id="9" name="Полилиния 8"/>
            <p:cNvSpPr/>
            <p:nvPr/>
          </p:nvSpPr>
          <p:spPr>
            <a:xfrm>
              <a:off x="179512" y="4407605"/>
              <a:ext cx="4176464" cy="2054486"/>
            </a:xfrm>
            <a:custGeom>
              <a:avLst/>
              <a:gdLst>
                <a:gd name="connsiteX0" fmla="*/ 0 w 2104429"/>
                <a:gd name="connsiteY0" fmla="*/ 105221 h 1052214"/>
                <a:gd name="connsiteX1" fmla="*/ 105221 w 2104429"/>
                <a:gd name="connsiteY1" fmla="*/ 0 h 1052214"/>
                <a:gd name="connsiteX2" fmla="*/ 1999208 w 2104429"/>
                <a:gd name="connsiteY2" fmla="*/ 0 h 1052214"/>
                <a:gd name="connsiteX3" fmla="*/ 2104429 w 2104429"/>
                <a:gd name="connsiteY3" fmla="*/ 105221 h 1052214"/>
                <a:gd name="connsiteX4" fmla="*/ 2104429 w 2104429"/>
                <a:gd name="connsiteY4" fmla="*/ 946993 h 1052214"/>
                <a:gd name="connsiteX5" fmla="*/ 1999208 w 2104429"/>
                <a:gd name="connsiteY5" fmla="*/ 1052214 h 1052214"/>
                <a:gd name="connsiteX6" fmla="*/ 105221 w 2104429"/>
                <a:gd name="connsiteY6" fmla="*/ 1052214 h 1052214"/>
                <a:gd name="connsiteX7" fmla="*/ 0 w 2104429"/>
                <a:gd name="connsiteY7" fmla="*/ 946993 h 1052214"/>
                <a:gd name="connsiteX8" fmla="*/ 0 w 2104429"/>
                <a:gd name="connsiteY8" fmla="*/ 105221 h 105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4429" h="1052214">
                  <a:moveTo>
                    <a:pt x="0" y="105221"/>
                  </a:moveTo>
                  <a:cubicBezTo>
                    <a:pt x="0" y="47109"/>
                    <a:pt x="47109" y="0"/>
                    <a:pt x="105221" y="0"/>
                  </a:cubicBezTo>
                  <a:lnTo>
                    <a:pt x="1999208" y="0"/>
                  </a:lnTo>
                  <a:cubicBezTo>
                    <a:pt x="2057320" y="0"/>
                    <a:pt x="2104429" y="47109"/>
                    <a:pt x="2104429" y="105221"/>
                  </a:cubicBezTo>
                  <a:lnTo>
                    <a:pt x="2104429" y="946993"/>
                  </a:lnTo>
                  <a:cubicBezTo>
                    <a:pt x="2104429" y="1005105"/>
                    <a:pt x="2057320" y="1052214"/>
                    <a:pt x="1999208" y="1052214"/>
                  </a:cubicBezTo>
                  <a:lnTo>
                    <a:pt x="105221" y="1052214"/>
                  </a:lnTo>
                  <a:cubicBezTo>
                    <a:pt x="47109" y="1052214"/>
                    <a:pt x="0" y="1005105"/>
                    <a:pt x="0" y="946993"/>
                  </a:cubicBezTo>
                  <a:lnTo>
                    <a:pt x="0" y="105221"/>
                  </a:lnTo>
                  <a:close/>
                </a:path>
              </a:pathLst>
            </a:custGeom>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202268" tIns="202268" rIns="202268" bIns="202268" numCol="1" spcCol="1270" anchor="ctr" anchorCtr="0">
              <a:noAutofit/>
            </a:bodyPr>
            <a:lstStyle/>
            <a:p>
              <a:pPr lvl="0" algn="ctr" defTabSz="2000250">
                <a:lnSpc>
                  <a:spcPct val="90000"/>
                </a:lnSpc>
                <a:spcBef>
                  <a:spcPct val="0"/>
                </a:spcBef>
                <a:spcAft>
                  <a:spcPct val="35000"/>
                </a:spcAft>
              </a:pPr>
              <a:endParaRPr lang="ru-RU" sz="1200" kern="1200" dirty="0"/>
            </a:p>
          </p:txBody>
        </p:sp>
      </p:grpSp>
      <p:sp>
        <p:nvSpPr>
          <p:cNvPr id="12" name="Стрелка вниз 11"/>
          <p:cNvSpPr/>
          <p:nvPr/>
        </p:nvSpPr>
        <p:spPr>
          <a:xfrm>
            <a:off x="3290272" y="2852936"/>
            <a:ext cx="459026" cy="1422648"/>
          </a:xfrm>
          <a:prstGeom prst="downArrow">
            <a:avLst/>
          </a:prstGeom>
          <a:solidFill>
            <a:schemeClr val="tx2">
              <a:lumMod val="60000"/>
              <a:lumOff val="4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40000"/>
                  <a:lumOff val="60000"/>
                </a:schemeClr>
              </a:solidFill>
            </a:endParaRPr>
          </a:p>
        </p:txBody>
      </p:sp>
      <p:sp>
        <p:nvSpPr>
          <p:cNvPr id="13" name="Стрелка вниз 12"/>
          <p:cNvSpPr/>
          <p:nvPr/>
        </p:nvSpPr>
        <p:spPr>
          <a:xfrm>
            <a:off x="5394701" y="2852936"/>
            <a:ext cx="459026" cy="1422648"/>
          </a:xfrm>
          <a:prstGeom prst="downArrow">
            <a:avLst/>
          </a:prstGeom>
          <a:solidFill>
            <a:schemeClr val="tx2">
              <a:lumMod val="60000"/>
              <a:lumOff val="4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40000"/>
                  <a:lumOff val="60000"/>
                </a:schemeClr>
              </a:solidFill>
            </a:endParaRPr>
          </a:p>
        </p:txBody>
      </p:sp>
      <p:sp>
        <p:nvSpPr>
          <p:cNvPr id="16" name="Прямоугольник 15"/>
          <p:cNvSpPr/>
          <p:nvPr/>
        </p:nvSpPr>
        <p:spPr>
          <a:xfrm>
            <a:off x="274254" y="4583162"/>
            <a:ext cx="3937706" cy="2031325"/>
          </a:xfrm>
          <a:prstGeom prst="rect">
            <a:avLst/>
          </a:prstGeom>
        </p:spPr>
        <p:txBody>
          <a:bodyPr wrap="square">
            <a:spAutoFit/>
          </a:bodyPr>
          <a:lstStyle/>
          <a:p>
            <a:r>
              <a:rPr lang="ru-RU" dirty="0"/>
              <a:t>З</a:t>
            </a:r>
            <a:r>
              <a:rPr lang="ru-RU" dirty="0" smtClean="0"/>
              <a:t>аконы и подзаконные акты, определяющие порядок формирования и задачи налоговых органов, их систему и структуру, компетенцию, права и обя­занности налогоплательщиков, принципы налогообложения и т. д.</a:t>
            </a:r>
            <a:endParaRPr lang="ru-RU" dirty="0"/>
          </a:p>
        </p:txBody>
      </p:sp>
      <p:sp>
        <p:nvSpPr>
          <p:cNvPr id="17" name="Прямоугольник 16"/>
          <p:cNvSpPr/>
          <p:nvPr/>
        </p:nvSpPr>
        <p:spPr>
          <a:xfrm>
            <a:off x="4716016" y="4542865"/>
            <a:ext cx="4032448" cy="2031325"/>
          </a:xfrm>
          <a:prstGeom prst="rect">
            <a:avLst/>
          </a:prstGeom>
        </p:spPr>
        <p:txBody>
          <a:bodyPr wrap="square">
            <a:spAutoFit/>
          </a:bodyPr>
          <a:lstStyle/>
          <a:p>
            <a:r>
              <a:rPr lang="ru-RU" dirty="0" smtClean="0"/>
              <a:t>Законы по конкретным видам налогов, с указанием субъек­тов и объектов налогообло­жения, ставок налогов и налоговых льгот, пра­вил исчисления и порядка уплаты налогов, штрафов и иных санкций за нарушения законодательства.</a:t>
            </a:r>
            <a:endParaRPr lang="ru-RU" dirty="0"/>
          </a:p>
        </p:txBody>
      </p:sp>
      <p:sp>
        <p:nvSpPr>
          <p:cNvPr id="18" name="Прямоугольник 17"/>
          <p:cNvSpPr/>
          <p:nvPr/>
        </p:nvSpPr>
        <p:spPr>
          <a:xfrm>
            <a:off x="467544" y="404664"/>
            <a:ext cx="7970154" cy="646331"/>
          </a:xfrm>
          <a:prstGeom prst="rect">
            <a:avLst/>
          </a:prstGeom>
        </p:spPr>
        <p:txBody>
          <a:bodyPr wrap="square">
            <a:spAutoFit/>
          </a:bodyPr>
          <a:lstStyle/>
          <a:p>
            <a:r>
              <a:rPr lang="ru-RU" dirty="0" smtClean="0"/>
              <a:t>Принятый в 1991-1992 </a:t>
            </a:r>
            <a:r>
              <a:rPr lang="ru-RU" dirty="0" err="1" smtClean="0"/>
              <a:t>г.г</a:t>
            </a:r>
            <a:r>
              <a:rPr lang="ru-RU" dirty="0" smtClean="0"/>
              <a:t>. пакет нормативных актов можно представить двумя блоками. </a:t>
            </a:r>
            <a:endParaRPr lang="ru-RU" dirty="0"/>
          </a:p>
        </p:txBody>
      </p:sp>
    </p:spTree>
    <p:extLst>
      <p:ext uri="{BB962C8B-B14F-4D97-AF65-F5344CB8AC3E}">
        <p14:creationId xmlns:p14="http://schemas.microsoft.com/office/powerpoint/2010/main" val="106912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124744"/>
            <a:ext cx="8435280" cy="5616624"/>
          </a:xfrm>
        </p:spPr>
        <p:txBody>
          <a:bodyPr>
            <a:normAutofit fontScale="77500" lnSpcReduction="20000"/>
          </a:bodyPr>
          <a:lstStyle/>
          <a:p>
            <a:pPr marL="400050" indent="-400050">
              <a:buFont typeface="+mj-lt"/>
              <a:buAutoNum type="romanUcPeriod"/>
            </a:pPr>
            <a:r>
              <a:rPr lang="ru-RU" b="1" dirty="0"/>
              <a:t>Закон РСФСР   от 21  марта 1991 г. «О Государственной  налоговой службе РСФСР» </a:t>
            </a:r>
            <a:r>
              <a:rPr lang="ru-RU" dirty="0"/>
              <a:t>соотносится  к первому блоку нормативно-правовых актов. Фактически это и  первый российский закон, определивший задачи и   структуру государственной  налоговой  службы  в условиях начинавшихся  тогда рыночных реформ,  права и  обязанности налоговых органов  при осуществлении контроля за соблюдением  налогового законодательства юридическими и  физическими   лицами</a:t>
            </a:r>
            <a:r>
              <a:rPr lang="ru-RU" dirty="0" smtClean="0"/>
              <a:t>.</a:t>
            </a:r>
          </a:p>
          <a:p>
            <a:pPr marL="400050" indent="-400050">
              <a:buFont typeface="+mj-lt"/>
              <a:buAutoNum type="romanUcPeriod"/>
            </a:pPr>
            <a:endParaRPr lang="ru-RU" dirty="0"/>
          </a:p>
          <a:p>
            <a:pPr marL="400050" indent="-400050">
              <a:buFont typeface="+mj-lt"/>
              <a:buAutoNum type="romanUcPeriod"/>
            </a:pPr>
            <a:endParaRPr lang="ru-RU" dirty="0" smtClean="0"/>
          </a:p>
          <a:p>
            <a:pPr marL="400050" indent="-400050">
              <a:buFont typeface="+mj-lt"/>
              <a:buAutoNum type="romanUcPeriod"/>
            </a:pPr>
            <a:r>
              <a:rPr lang="ru-RU" b="1" dirty="0" smtClean="0"/>
              <a:t>Закон</a:t>
            </a:r>
            <a:r>
              <a:rPr lang="ru-RU" b="1" dirty="0"/>
              <a:t>   РФ  «Об   основах  налоговой </a:t>
            </a:r>
            <a:r>
              <a:rPr lang="ru-RU" b="1" dirty="0" smtClean="0"/>
              <a:t>системы</a:t>
            </a:r>
            <a:r>
              <a:rPr lang="ru-RU" b="1" dirty="0"/>
              <a:t>  в  Российской  Федерации» </a:t>
            </a:r>
            <a:r>
              <a:rPr lang="ru-RU" dirty="0"/>
              <a:t> от  </a:t>
            </a:r>
            <a:r>
              <a:rPr lang="ru-RU" dirty="0" smtClean="0"/>
              <a:t>27декабря</a:t>
            </a:r>
            <a:r>
              <a:rPr lang="ru-RU" dirty="0"/>
              <a:t>    </a:t>
            </a:r>
            <a:r>
              <a:rPr lang="ru-RU" dirty="0" smtClean="0"/>
              <a:t>1991г</a:t>
            </a:r>
            <a:r>
              <a:rPr lang="ru-RU" dirty="0"/>
              <a:t>.</a:t>
            </a:r>
            <a:r>
              <a:rPr lang="ru-RU" dirty="0" smtClean="0"/>
              <a:t> </a:t>
            </a:r>
            <a:r>
              <a:rPr lang="ru-RU" dirty="0"/>
              <a:t>  впервые   на  законодательном  уровне   определил  </a:t>
            </a:r>
            <a:r>
              <a:rPr lang="ru-RU" dirty="0" smtClean="0"/>
              <a:t>понятие </a:t>
            </a:r>
            <a:r>
              <a:rPr lang="ru-RU" dirty="0"/>
              <a:t>налога  и   налоговой системы. </a:t>
            </a:r>
            <a:endParaRPr lang="ru-RU" dirty="0" smtClean="0"/>
          </a:p>
        </p:txBody>
      </p:sp>
      <p:sp>
        <p:nvSpPr>
          <p:cNvPr id="3" name="Заголовок 2"/>
          <p:cNvSpPr>
            <a:spLocks noGrp="1"/>
          </p:cNvSpPr>
          <p:nvPr>
            <p:ph type="title"/>
          </p:nvPr>
        </p:nvSpPr>
        <p:spPr>
          <a:xfrm>
            <a:off x="467544" y="188640"/>
            <a:ext cx="8280920" cy="648072"/>
          </a:xfrm>
        </p:spPr>
        <p:txBody>
          <a:bodyPr>
            <a:normAutofit fontScale="90000"/>
          </a:bodyPr>
          <a:lstStyle/>
          <a:p>
            <a:r>
              <a:rPr lang="ru-RU" dirty="0" smtClean="0"/>
              <a:t>Законы</a:t>
            </a:r>
            <a:endParaRPr lang="ru-RU" dirty="0"/>
          </a:p>
        </p:txBody>
      </p:sp>
    </p:spTree>
    <p:extLst>
      <p:ext uri="{BB962C8B-B14F-4D97-AF65-F5344CB8AC3E}">
        <p14:creationId xmlns:p14="http://schemas.microsoft.com/office/powerpoint/2010/main" val="1437303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075240" cy="4687415"/>
          </a:xfrm>
        </p:spPr>
        <p:txBody>
          <a:bodyPr>
            <a:normAutofit fontScale="70000" lnSpcReduction="20000"/>
          </a:bodyPr>
          <a:lstStyle/>
          <a:p>
            <a:pPr marL="0" indent="0">
              <a:buNone/>
            </a:pPr>
            <a:r>
              <a:rPr lang="ru-RU" dirty="0" smtClean="0"/>
              <a:t>Указом </a:t>
            </a:r>
            <a:r>
              <a:rPr lang="ru-RU" dirty="0"/>
              <a:t>Президента РФ от 31 декабря 1991 года № 340 «О </a:t>
            </a:r>
            <a:r>
              <a:rPr lang="ru-RU" dirty="0" smtClean="0"/>
              <a:t>Государственной </a:t>
            </a:r>
            <a:r>
              <a:rPr lang="ru-RU" dirty="0"/>
              <a:t>налоговой службе </a:t>
            </a:r>
            <a:r>
              <a:rPr lang="ru-RU" dirty="0" smtClean="0"/>
              <a:t>Российской </a:t>
            </a:r>
            <a:r>
              <a:rPr lang="ru-RU" dirty="0"/>
              <a:t>Федерации» были утверждены Положение о Государственной налоговой службе Российской Федерации, Гарантии правовой и социальной защиты работников </a:t>
            </a:r>
            <a:r>
              <a:rPr lang="ru-RU" dirty="0" smtClean="0"/>
              <a:t>Государственной </a:t>
            </a:r>
            <a:r>
              <a:rPr lang="ru-RU" dirty="0"/>
              <a:t>налоговой службы Российской Федерации и Положение о классных чинах работников Государственной налоговой службе Российской Федерации</a:t>
            </a:r>
            <a:r>
              <a:rPr lang="ru-RU" dirty="0" smtClean="0"/>
              <a:t>.</a:t>
            </a:r>
          </a:p>
          <a:p>
            <a:pPr marL="0" indent="0">
              <a:buNone/>
            </a:pPr>
            <a:endParaRPr lang="ru-RU" dirty="0" smtClean="0"/>
          </a:p>
          <a:p>
            <a:pPr marL="0" indent="0">
              <a:buNone/>
            </a:pPr>
            <a:r>
              <a:rPr lang="ru-RU" dirty="0" smtClean="0"/>
              <a:t>Так </a:t>
            </a:r>
            <a:r>
              <a:rPr lang="ru-RU" dirty="0"/>
              <a:t>же как и Указы Президента РФ, постановления и распоряжения Правительства РФ по налогам и другим </a:t>
            </a:r>
            <a:r>
              <a:rPr lang="ru-RU" dirty="0" smtClean="0"/>
              <a:t>обязательным </a:t>
            </a:r>
            <a:r>
              <a:rPr lang="ru-RU" dirty="0"/>
              <a:t>платежам являются самостоятельным источником налогового права. Их содержание в большинстве случаев связано с определением налоговых и акцизных ставок. </a:t>
            </a:r>
          </a:p>
        </p:txBody>
      </p:sp>
      <p:sp>
        <p:nvSpPr>
          <p:cNvPr id="3" name="Заголовок 2"/>
          <p:cNvSpPr>
            <a:spLocks noGrp="1"/>
          </p:cNvSpPr>
          <p:nvPr>
            <p:ph type="title"/>
          </p:nvPr>
        </p:nvSpPr>
        <p:spPr>
          <a:xfrm>
            <a:off x="395536" y="260648"/>
            <a:ext cx="8136904" cy="936104"/>
          </a:xfrm>
        </p:spPr>
        <p:txBody>
          <a:bodyPr>
            <a:normAutofit fontScale="90000"/>
          </a:bodyPr>
          <a:lstStyle/>
          <a:p>
            <a:r>
              <a:rPr lang="ru-RU" dirty="0"/>
              <a:t>Указы Президента Российской Федерации</a:t>
            </a:r>
          </a:p>
        </p:txBody>
      </p:sp>
    </p:spTree>
    <p:extLst>
      <p:ext uri="{BB962C8B-B14F-4D97-AF65-F5344CB8AC3E}">
        <p14:creationId xmlns:p14="http://schemas.microsoft.com/office/powerpoint/2010/main" val="180450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980728"/>
            <a:ext cx="7931224" cy="5191471"/>
          </a:xfrm>
        </p:spPr>
        <p:txBody>
          <a:bodyPr>
            <a:normAutofit fontScale="62500" lnSpcReduction="20000"/>
          </a:bodyPr>
          <a:lstStyle/>
          <a:p>
            <a:r>
              <a:rPr lang="ru-RU" dirty="0"/>
              <a:t> К правовой основе деятельности государственной налоговой службы относятся подзаконные акты издаваемые Государственной налоговой службой и содержащие предписания по процедурам взимания различных видов налогов в масштабах всей Российской Федерации. Это инструкции, разъяснения, письма и т.д. По каждому закону о федеральном налоге существует соответствующая инструкция о порядке их применения</a:t>
            </a:r>
            <a:r>
              <a:rPr lang="ru-RU" dirty="0" smtClean="0"/>
              <a:t>.</a:t>
            </a:r>
          </a:p>
          <a:p>
            <a:endParaRPr lang="ru-RU" dirty="0"/>
          </a:p>
          <a:p>
            <a:r>
              <a:rPr lang="ru-RU" dirty="0"/>
              <a:t>Кроме названных нормативных актов к источникам налогового законодательства относятся Конституции республик в составе России, постановления и распоряжения их высших представительных и исполнительных органов </a:t>
            </a:r>
            <a:r>
              <a:rPr lang="ru-RU" dirty="0" smtClean="0"/>
              <a:t>государственной </a:t>
            </a:r>
            <a:r>
              <a:rPr lang="ru-RU" dirty="0"/>
              <a:t>власти. Учитывая, что система налогов, взымаемых в федеральный бюджет, и общие принципы налогообложения и сборов в Российской Федерации устанавливаются федеральным законом, нормативные акты республик в составе России не могут входить в противоречие с общероссийским налоговым законодательством.</a:t>
            </a:r>
          </a:p>
        </p:txBody>
      </p:sp>
    </p:spTree>
    <p:extLst>
      <p:ext uri="{BB962C8B-B14F-4D97-AF65-F5344CB8AC3E}">
        <p14:creationId xmlns:p14="http://schemas.microsoft.com/office/powerpoint/2010/main" val="4052914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340768"/>
            <a:ext cx="8075240" cy="4831431"/>
          </a:xfrm>
        </p:spPr>
        <p:txBody>
          <a:bodyPr>
            <a:normAutofit fontScale="77500" lnSpcReduction="20000"/>
          </a:bodyPr>
          <a:lstStyle/>
          <a:p>
            <a:pPr marL="0" indent="0">
              <a:spcBef>
                <a:spcPts val="0"/>
              </a:spcBef>
              <a:buNone/>
            </a:pPr>
            <a:r>
              <a:rPr lang="ru-RU" dirty="0"/>
              <a:t>Как инструмент  реализации  основных  задач  в   области   налоговой политики   особую  значимость  приобретает  </a:t>
            </a:r>
            <a:r>
              <a:rPr lang="ru-RU" b="1" dirty="0"/>
              <a:t>Налоговый  кодекс  Российской Федерации</a:t>
            </a:r>
            <a:r>
              <a:rPr lang="ru-RU" dirty="0"/>
              <a:t>   -   систематизированный   законодательный   акт,   призванный обеспечить  комплексный  подход  к  решению  насущных  проблем налогового права,  в</a:t>
            </a:r>
            <a:r>
              <a:rPr lang="ru-RU" dirty="0" smtClean="0"/>
              <a:t> Налоговом кодексе</a:t>
            </a:r>
            <a:r>
              <a:rPr lang="ru-RU" dirty="0"/>
              <a:t>  Российской  Федерации  действующие  нормы  и положения,   регулирующие  процесс  налогообложения,  перерабатываются  в соответствии с выбранными приоритетами и направлениями развития </a:t>
            </a:r>
            <a:r>
              <a:rPr lang="ru-RU" dirty="0" smtClean="0"/>
              <a:t>налоговой системы</a:t>
            </a:r>
            <a:r>
              <a:rPr lang="ru-RU" dirty="0"/>
              <a:t>,   приводятся   в  упорядоченную,  единую,  логически  цельную  и согласованную систему.</a:t>
            </a:r>
          </a:p>
        </p:txBody>
      </p:sp>
      <p:sp>
        <p:nvSpPr>
          <p:cNvPr id="3" name="Заголовок 2"/>
          <p:cNvSpPr>
            <a:spLocks noGrp="1"/>
          </p:cNvSpPr>
          <p:nvPr>
            <p:ph type="title"/>
          </p:nvPr>
        </p:nvSpPr>
        <p:spPr>
          <a:xfrm>
            <a:off x="395536" y="260648"/>
            <a:ext cx="8136904" cy="936104"/>
          </a:xfrm>
        </p:spPr>
        <p:txBody>
          <a:bodyPr/>
          <a:lstStyle/>
          <a:p>
            <a:r>
              <a:rPr lang="ru-RU" dirty="0" smtClean="0"/>
              <a:t>Налоговый кодекс</a:t>
            </a:r>
            <a:endParaRPr lang="ru-RU" dirty="0"/>
          </a:p>
        </p:txBody>
      </p:sp>
    </p:spTree>
    <p:extLst>
      <p:ext uri="{BB962C8B-B14F-4D97-AF65-F5344CB8AC3E}">
        <p14:creationId xmlns:p14="http://schemas.microsoft.com/office/powerpoint/2010/main" val="3764891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05598" y="4725144"/>
            <a:ext cx="3008748" cy="2132856"/>
          </a:xfrm>
        </p:spPr>
      </p:pic>
      <p:sp>
        <p:nvSpPr>
          <p:cNvPr id="3" name="Заголовок 2"/>
          <p:cNvSpPr>
            <a:spLocks noGrp="1"/>
          </p:cNvSpPr>
          <p:nvPr>
            <p:ph type="title"/>
          </p:nvPr>
        </p:nvSpPr>
        <p:spPr>
          <a:xfrm>
            <a:off x="395536" y="188640"/>
            <a:ext cx="7992888" cy="864096"/>
          </a:xfrm>
        </p:spPr>
        <p:txBody>
          <a:bodyPr/>
          <a:lstStyle/>
          <a:p>
            <a:r>
              <a:rPr lang="ru-RU" dirty="0"/>
              <a:t>Взаимодействие отделов ФНС</a:t>
            </a:r>
          </a:p>
        </p:txBody>
      </p:sp>
      <p:sp>
        <p:nvSpPr>
          <p:cNvPr id="5" name="Прямоугольник 4"/>
          <p:cNvSpPr/>
          <p:nvPr/>
        </p:nvSpPr>
        <p:spPr>
          <a:xfrm>
            <a:off x="467544" y="1340768"/>
            <a:ext cx="7992888" cy="1200329"/>
          </a:xfrm>
          <a:prstGeom prst="rect">
            <a:avLst/>
          </a:prstGeom>
        </p:spPr>
        <p:txBody>
          <a:bodyPr wrap="square">
            <a:spAutoFit/>
          </a:bodyPr>
          <a:lstStyle/>
          <a:p>
            <a:r>
              <a:rPr lang="ru-RU" dirty="0"/>
              <a:t>Государственная налоговая служба РФ является единой системой контроля за соблюдением налогового законодательства, за правильностью исчисления, полнотой и своевременностью внесения в соответствующий бюджет налогов и других обязательных платежей.</a:t>
            </a:r>
          </a:p>
        </p:txBody>
      </p:sp>
      <p:sp>
        <p:nvSpPr>
          <p:cNvPr id="6" name="Прямоугольник 5"/>
          <p:cNvSpPr/>
          <p:nvPr/>
        </p:nvSpPr>
        <p:spPr>
          <a:xfrm>
            <a:off x="467544" y="2967335"/>
            <a:ext cx="6390456" cy="923330"/>
          </a:xfrm>
          <a:prstGeom prst="rect">
            <a:avLst/>
          </a:prstGeom>
        </p:spPr>
        <p:txBody>
          <a:bodyPr wrap="square">
            <a:spAutoFit/>
          </a:bodyPr>
          <a:lstStyle/>
          <a:p>
            <a:r>
              <a:rPr lang="ru-RU" dirty="0"/>
              <a:t>Госналогслужба организована на следующих принципах:</a:t>
            </a:r>
          </a:p>
          <a:p>
            <a:endParaRPr lang="ru-RU" i="1" dirty="0" smtClean="0"/>
          </a:p>
          <a:p>
            <a:r>
              <a:rPr lang="ru-RU" i="1" dirty="0" smtClean="0"/>
              <a:t>1</a:t>
            </a:r>
            <a:r>
              <a:rPr lang="ru-RU" i="1" dirty="0"/>
              <a:t>.  Принцип </a:t>
            </a:r>
            <a:r>
              <a:rPr lang="ru-RU" i="1" dirty="0" smtClean="0"/>
              <a:t>единства</a:t>
            </a:r>
            <a:endParaRPr lang="ru-RU" dirty="0"/>
          </a:p>
        </p:txBody>
      </p:sp>
      <p:sp>
        <p:nvSpPr>
          <p:cNvPr id="7" name="Прямоугольник 6"/>
          <p:cNvSpPr/>
          <p:nvPr/>
        </p:nvSpPr>
        <p:spPr>
          <a:xfrm>
            <a:off x="467544" y="4181360"/>
            <a:ext cx="2895344" cy="369332"/>
          </a:xfrm>
          <a:prstGeom prst="rect">
            <a:avLst/>
          </a:prstGeom>
        </p:spPr>
        <p:txBody>
          <a:bodyPr wrap="none">
            <a:spAutoFit/>
          </a:bodyPr>
          <a:lstStyle/>
          <a:p>
            <a:r>
              <a:rPr lang="ru-RU" i="1" dirty="0"/>
              <a:t>2. Принцип независимости</a:t>
            </a:r>
            <a:endParaRPr lang="ru-RU" dirty="0"/>
          </a:p>
        </p:txBody>
      </p:sp>
      <p:sp>
        <p:nvSpPr>
          <p:cNvPr id="8" name="Прямоугольник 7"/>
          <p:cNvSpPr/>
          <p:nvPr/>
        </p:nvSpPr>
        <p:spPr>
          <a:xfrm>
            <a:off x="443713" y="4824341"/>
            <a:ext cx="2918043" cy="369332"/>
          </a:xfrm>
          <a:prstGeom prst="rect">
            <a:avLst/>
          </a:prstGeom>
        </p:spPr>
        <p:txBody>
          <a:bodyPr wrap="none">
            <a:spAutoFit/>
          </a:bodyPr>
          <a:lstStyle/>
          <a:p>
            <a:r>
              <a:rPr lang="ru-RU" i="1" dirty="0"/>
              <a:t>3. Принцип централизации</a:t>
            </a:r>
            <a:endParaRPr lang="ru-RU" dirty="0"/>
          </a:p>
        </p:txBody>
      </p:sp>
    </p:spTree>
    <p:extLst>
      <p:ext uri="{BB962C8B-B14F-4D97-AF65-F5344CB8AC3E}">
        <p14:creationId xmlns:p14="http://schemas.microsoft.com/office/powerpoint/2010/main" val="1514011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p:cNvGraphicFramePr>
            <a:graphicFrameLocks noGrp="1"/>
          </p:cNvGraphicFramePr>
          <p:nvPr>
            <p:ph idx="1"/>
            <p:extLst>
              <p:ext uri="{D42A27DB-BD31-4B8C-83A1-F6EECF244321}">
                <p14:modId xmlns:p14="http://schemas.microsoft.com/office/powerpoint/2010/main" val="2949438220"/>
              </p:ext>
            </p:extLst>
          </p:nvPr>
        </p:nvGraphicFramePr>
        <p:xfrm>
          <a:off x="2051720" y="2204864"/>
          <a:ext cx="4968552"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Заголовок 2"/>
          <p:cNvSpPr>
            <a:spLocks noGrp="1"/>
          </p:cNvSpPr>
          <p:nvPr>
            <p:ph type="title"/>
          </p:nvPr>
        </p:nvSpPr>
        <p:spPr>
          <a:xfrm>
            <a:off x="395536" y="0"/>
            <a:ext cx="7992888" cy="864096"/>
          </a:xfrm>
        </p:spPr>
        <p:txBody>
          <a:bodyPr>
            <a:normAutofit fontScale="90000"/>
          </a:bodyPr>
          <a:lstStyle/>
          <a:p>
            <a:pPr algn="ctr"/>
            <a:r>
              <a:rPr lang="ru-RU" dirty="0"/>
              <a:t> Госналогслужба </a:t>
            </a:r>
            <a:r>
              <a:rPr lang="ru-RU" dirty="0" smtClean="0"/>
              <a:t>РФ обеспечивает:</a:t>
            </a:r>
            <a:endParaRPr lang="ru-RU" dirty="0"/>
          </a:p>
        </p:txBody>
      </p:sp>
      <p:graphicFrame>
        <p:nvGraphicFramePr>
          <p:cNvPr id="9" name="Схема 8"/>
          <p:cNvGraphicFramePr/>
          <p:nvPr>
            <p:extLst>
              <p:ext uri="{D42A27DB-BD31-4B8C-83A1-F6EECF244321}">
                <p14:modId xmlns:p14="http://schemas.microsoft.com/office/powerpoint/2010/main" val="2343012340"/>
              </p:ext>
            </p:extLst>
          </p:nvPr>
        </p:nvGraphicFramePr>
        <p:xfrm>
          <a:off x="107504" y="836712"/>
          <a:ext cx="8856984" cy="56166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2561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556792"/>
            <a:ext cx="7931224" cy="4831431"/>
          </a:xfrm>
        </p:spPr>
        <p:txBody>
          <a:bodyPr>
            <a:normAutofit fontScale="55000" lnSpcReduction="20000"/>
          </a:bodyPr>
          <a:lstStyle/>
          <a:p>
            <a:pPr marL="468630" indent="-285750">
              <a:buFont typeface="Wingdings" pitchFamily="2" charset="2"/>
              <a:buChar char="Ø"/>
            </a:pPr>
            <a:r>
              <a:rPr lang="ru-RU" dirty="0" smtClean="0"/>
              <a:t> организует</a:t>
            </a:r>
            <a:r>
              <a:rPr lang="ru-RU" dirty="0"/>
              <a:t>, координирует  и контролирует  работу </a:t>
            </a:r>
            <a:r>
              <a:rPr lang="ru-RU" dirty="0" smtClean="0"/>
              <a:t>Госналогслужбы;</a:t>
            </a:r>
            <a:endParaRPr lang="ru-RU" dirty="0"/>
          </a:p>
          <a:p>
            <a:pPr marL="468630" indent="-285750">
              <a:buFont typeface="Wingdings" pitchFamily="2" charset="2"/>
              <a:buChar char="Ø"/>
            </a:pPr>
            <a:endParaRPr lang="ru-RU" dirty="0" smtClean="0"/>
          </a:p>
          <a:p>
            <a:pPr marL="468630" indent="-285750">
              <a:buFont typeface="Wingdings" pitchFamily="2" charset="2"/>
              <a:buChar char="Ø"/>
            </a:pPr>
            <a:r>
              <a:rPr lang="ru-RU" dirty="0" smtClean="0"/>
              <a:t> осуществляет </a:t>
            </a:r>
            <a:r>
              <a:rPr lang="ru-RU" dirty="0"/>
              <a:t>аналитическую и статистическую деятельность;</a:t>
            </a:r>
          </a:p>
          <a:p>
            <a:pPr marL="468630" indent="-285750">
              <a:buFont typeface="Wingdings" pitchFamily="2" charset="2"/>
              <a:buChar char="Ø"/>
            </a:pPr>
            <a:endParaRPr lang="ru-RU" dirty="0" smtClean="0"/>
          </a:p>
          <a:p>
            <a:pPr marL="468630" indent="-285750">
              <a:buFont typeface="Wingdings" pitchFamily="2" charset="2"/>
              <a:buChar char="Ø"/>
            </a:pPr>
            <a:r>
              <a:rPr lang="ru-RU" dirty="0" smtClean="0"/>
              <a:t> разрабатывает </a:t>
            </a:r>
            <a:r>
              <a:rPr lang="ru-RU" dirty="0"/>
              <a:t>и издает инструктивные и методические указания и другие документы по применению налогового </a:t>
            </a:r>
            <a:r>
              <a:rPr lang="ru-RU" dirty="0" smtClean="0"/>
              <a:t>законодательству</a:t>
            </a:r>
          </a:p>
          <a:p>
            <a:pPr marL="468630" indent="-285750">
              <a:buFont typeface="Wingdings" pitchFamily="2" charset="2"/>
              <a:buChar char="Ø"/>
            </a:pPr>
            <a:endParaRPr lang="ru-RU" dirty="0"/>
          </a:p>
          <a:p>
            <a:pPr marL="468630" indent="-285750">
              <a:buFont typeface="Wingdings" pitchFamily="2" charset="2"/>
              <a:buChar char="Ø"/>
            </a:pPr>
            <a:r>
              <a:rPr lang="ru-RU" dirty="0" smtClean="0"/>
              <a:t> </a:t>
            </a:r>
            <a:r>
              <a:rPr lang="ru-RU" dirty="0"/>
              <a:t>осуществляет контроль за актами, связанными с налогообложением, издаваемыми министерствами, ведомствами и другими организациями</a:t>
            </a:r>
            <a:r>
              <a:rPr lang="ru-RU" dirty="0" smtClean="0"/>
              <a:t>;</a:t>
            </a:r>
          </a:p>
          <a:p>
            <a:pPr marL="468630" indent="-285750">
              <a:buFont typeface="Wingdings" pitchFamily="2" charset="2"/>
              <a:buChar char="Ø"/>
            </a:pPr>
            <a:endParaRPr lang="ru-RU" dirty="0"/>
          </a:p>
          <a:p>
            <a:pPr marL="468630" indent="-285750">
              <a:buFont typeface="Wingdings" pitchFamily="2" charset="2"/>
              <a:buChar char="Ø"/>
            </a:pPr>
            <a:r>
              <a:rPr lang="ru-RU" dirty="0" smtClean="0"/>
              <a:t> </a:t>
            </a:r>
            <a:r>
              <a:rPr lang="ru-RU" dirty="0"/>
              <a:t>участвует в выработке налоговой политики, подготовке проектов законодательных актов и международных договоров о налогообложении</a:t>
            </a:r>
            <a:r>
              <a:rPr lang="ru-RU" dirty="0" smtClean="0"/>
              <a:t>;</a:t>
            </a:r>
          </a:p>
          <a:p>
            <a:pPr marL="468630" indent="-285750">
              <a:buFont typeface="Wingdings" pitchFamily="2" charset="2"/>
              <a:buChar char="Ø"/>
            </a:pPr>
            <a:endParaRPr lang="ru-RU" dirty="0"/>
          </a:p>
          <a:p>
            <a:pPr marL="468630" indent="-285750">
              <a:buFont typeface="Wingdings" pitchFamily="2" charset="2"/>
              <a:buChar char="Ø"/>
            </a:pPr>
            <a:r>
              <a:rPr lang="ru-RU" dirty="0" smtClean="0"/>
              <a:t> </a:t>
            </a:r>
            <a:r>
              <a:rPr lang="ru-RU" dirty="0"/>
              <a:t>решает вопросы международного сотрудничества.</a:t>
            </a:r>
          </a:p>
          <a:p>
            <a:pPr>
              <a:buFont typeface="Wingdings" pitchFamily="2" charset="2"/>
              <a:buChar char="Ø"/>
            </a:pPr>
            <a:endParaRPr lang="ru-RU" dirty="0"/>
          </a:p>
        </p:txBody>
      </p:sp>
      <p:sp>
        <p:nvSpPr>
          <p:cNvPr id="3" name="Заголовок 2"/>
          <p:cNvSpPr>
            <a:spLocks noGrp="1"/>
          </p:cNvSpPr>
          <p:nvPr>
            <p:ph type="title"/>
          </p:nvPr>
        </p:nvSpPr>
        <p:spPr>
          <a:xfrm>
            <a:off x="395536" y="188640"/>
            <a:ext cx="7992888" cy="864096"/>
          </a:xfrm>
        </p:spPr>
        <p:txBody>
          <a:bodyPr>
            <a:normAutofit fontScale="90000"/>
          </a:bodyPr>
          <a:lstStyle/>
          <a:p>
            <a:r>
              <a:rPr lang="ru-RU" dirty="0"/>
              <a:t>Центральный аппарат в дополнение к тем функциям, которые выполняет местное звено налоговой службы, обладает следующими полномочиями:</a:t>
            </a:r>
          </a:p>
        </p:txBody>
      </p:sp>
    </p:spTree>
    <p:extLst>
      <p:ext uri="{BB962C8B-B14F-4D97-AF65-F5344CB8AC3E}">
        <p14:creationId xmlns:p14="http://schemas.microsoft.com/office/powerpoint/2010/main" val="2300097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980729"/>
            <a:ext cx="7931224" cy="4320480"/>
          </a:xfrm>
        </p:spPr>
        <p:txBody>
          <a:bodyPr>
            <a:normAutofit fontScale="70000" lnSpcReduction="20000"/>
          </a:bodyPr>
          <a:lstStyle/>
          <a:p>
            <a:pPr marL="0" indent="0">
              <a:buNone/>
            </a:pPr>
            <a:r>
              <a:rPr lang="ru-RU" dirty="0"/>
              <a:t>Региональное звено Госналогслуж6ы выполняет функции, присущие нижнему звену, а также ряд функций, присущих высшему звену, - по организации, координации и контролю деятельности нижестоящих налоговых инспекций, обобщению практики.</a:t>
            </a:r>
          </a:p>
          <a:p>
            <a:pPr marL="0" indent="0">
              <a:buNone/>
            </a:pPr>
            <a:r>
              <a:rPr lang="ru-RU" dirty="0"/>
              <a:t>Налоговый кодекс РФ устанавливает способ осуществления функций налоговых органов, с одной стороны, путем реализации полномочий, под которыми понимаются права произвести какие-либо действия (ст. 31 и 34 Кодекса), и с другой - методом исполнения </a:t>
            </a:r>
            <a:r>
              <a:rPr lang="ru-RU" dirty="0" smtClean="0"/>
              <a:t>обязанностей </a:t>
            </a:r>
            <a:r>
              <a:rPr lang="ru-RU" dirty="0"/>
              <a:t>( ст. 32, 33, 34 Кодекса, а также соответствующие статьи федеральных законов, определяющих порядок организации и деятельности налоговых органов).</a:t>
            </a:r>
          </a:p>
          <a:p>
            <a:pPr marL="0" indent="0">
              <a:buNone/>
            </a:pPr>
            <a:endParaRPr lang="ru-RU" dirty="0"/>
          </a:p>
        </p:txBody>
      </p:sp>
      <p:sp>
        <p:nvSpPr>
          <p:cNvPr id="3" name="Заголовок 2"/>
          <p:cNvSpPr>
            <a:spLocks noGrp="1"/>
          </p:cNvSpPr>
          <p:nvPr>
            <p:ph type="title"/>
          </p:nvPr>
        </p:nvSpPr>
        <p:spPr>
          <a:xfrm>
            <a:off x="395536" y="188640"/>
            <a:ext cx="7992888" cy="864096"/>
          </a:xfrm>
        </p:spPr>
        <p:txBody>
          <a:bodyPr>
            <a:normAutofit fontScale="90000"/>
          </a:bodyPr>
          <a:lstStyle/>
          <a:p>
            <a:r>
              <a:rPr lang="ru-RU" dirty="0"/>
              <a:t>Взаимодействие между налоговыми органами</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509120"/>
            <a:ext cx="3816424" cy="213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916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404664"/>
            <a:ext cx="8219256" cy="5767535"/>
          </a:xfrm>
        </p:spPr>
        <p:txBody>
          <a:bodyPr>
            <a:normAutofit fontScale="70000" lnSpcReduction="20000"/>
          </a:bodyPr>
          <a:lstStyle/>
          <a:p>
            <a:pPr marL="0" indent="457200">
              <a:spcBef>
                <a:spcPts val="0"/>
              </a:spcBef>
              <a:buNone/>
            </a:pPr>
            <a:r>
              <a:rPr lang="ru-RU" dirty="0"/>
              <a:t>Система налоговых органов построена </a:t>
            </a:r>
            <a:r>
              <a:rPr lang="ru-RU" dirty="0" smtClean="0"/>
              <a:t>в соответствии</a:t>
            </a:r>
            <a:r>
              <a:rPr lang="ru-RU" dirty="0"/>
              <a:t>  с  административным   и  национально-территориальным делением,  принятым    в  Российской   Федерации,  и состоит из трех  звеньев</a:t>
            </a:r>
            <a:r>
              <a:rPr lang="ru-RU" dirty="0" smtClean="0"/>
              <a:t>. Основным </a:t>
            </a:r>
            <a:r>
              <a:rPr lang="ru-RU" dirty="0"/>
              <a:t>элементом  в этой</a:t>
            </a:r>
            <a:r>
              <a:rPr lang="ru-RU" i="1" dirty="0"/>
              <a:t>, </a:t>
            </a:r>
            <a:r>
              <a:rPr lang="ru-RU" dirty="0"/>
              <a:t>системе  являются  государственные налоговые инспек­ции  по  районам,  городам без  районного деления  и  районам  в  городах. Второе звено  включает в  себя  государственные  налоговые  инспекции   республик  в составе России,  краев, областей, автономной области, автономных  </a:t>
            </a:r>
            <a:r>
              <a:rPr lang="ru-RU" dirty="0" smtClean="0"/>
              <a:t>округов. </a:t>
            </a:r>
            <a:endParaRPr lang="ru-RU" dirty="0"/>
          </a:p>
          <a:p>
            <a:pPr marL="0" indent="457200">
              <a:spcBef>
                <a:spcPts val="0"/>
              </a:spcBef>
              <a:buNone/>
            </a:pPr>
            <a:endParaRPr lang="ru-RU" dirty="0" smtClean="0"/>
          </a:p>
          <a:p>
            <a:pPr marL="0" indent="457200">
              <a:spcBef>
                <a:spcPts val="0"/>
              </a:spcBef>
              <a:buNone/>
            </a:pPr>
            <a:r>
              <a:rPr lang="ru-RU" dirty="0" smtClean="0"/>
              <a:t>Возглавляет </a:t>
            </a:r>
            <a:r>
              <a:rPr lang="ru-RU" dirty="0"/>
              <a:t>систему  налоговых  органов центральный  аппарат  Государственной  налоговой службы - Министерство Российской Федерации по налогам и сборам.</a:t>
            </a:r>
          </a:p>
          <a:p>
            <a:pPr marL="0" indent="457200">
              <a:spcBef>
                <a:spcPts val="0"/>
              </a:spcBef>
              <a:buNone/>
            </a:pPr>
            <a:endParaRPr lang="ru-RU" dirty="0" smtClean="0"/>
          </a:p>
          <a:p>
            <a:pPr marL="0" indent="457200">
              <a:spcBef>
                <a:spcPts val="0"/>
              </a:spcBef>
              <a:buNone/>
            </a:pPr>
            <a:r>
              <a:rPr lang="ru-RU" dirty="0" smtClean="0"/>
              <a:t>Районные</a:t>
            </a:r>
            <a:r>
              <a:rPr lang="ru-RU" dirty="0"/>
              <a:t>   (городские) государственные  налоговые . инспекции  выполняют  основную  нагрузку по непосредственному  контролю  за исполнением  налогового законодательства  всеми  физическими   и   юридическими  лицами  на обслуживаемой  территории.</a:t>
            </a:r>
          </a:p>
        </p:txBody>
      </p:sp>
    </p:spTree>
    <p:extLst>
      <p:ext uri="{BB962C8B-B14F-4D97-AF65-F5344CB8AC3E}">
        <p14:creationId xmlns:p14="http://schemas.microsoft.com/office/powerpoint/2010/main" val="20427289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16632"/>
            <a:ext cx="8640960" cy="6615692"/>
          </a:xfrm>
        </p:spPr>
      </p:pic>
    </p:spTree>
    <p:extLst>
      <p:ext uri="{BB962C8B-B14F-4D97-AF65-F5344CB8AC3E}">
        <p14:creationId xmlns:p14="http://schemas.microsoft.com/office/powerpoint/2010/main" val="3138067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268761"/>
            <a:ext cx="7931224" cy="3096344"/>
          </a:xfrm>
        </p:spPr>
        <p:txBody>
          <a:bodyPr>
            <a:normAutofit fontScale="85000" lnSpcReduction="10000"/>
          </a:bodyPr>
          <a:lstStyle/>
          <a:p>
            <a:pPr marL="0" indent="0">
              <a:buNone/>
            </a:pPr>
            <a:r>
              <a:rPr lang="ru-RU" dirty="0"/>
              <a:t>Правовой статус Госналогслужбы определяется Налоговым кодексом Российской Федерации,  Законом РСФСР от 21 марта 1991 года «О государственной налоговой службе РСФСР»,  Положением о Государственной налоговой службе Российской Федерации, утвержденными Указом Президента Российской Федерации от 31 декабря , 1991 года № 340.</a:t>
            </a:r>
          </a:p>
        </p:txBody>
      </p:sp>
      <p:sp>
        <p:nvSpPr>
          <p:cNvPr id="3" name="Заголовок 2"/>
          <p:cNvSpPr>
            <a:spLocks noGrp="1"/>
          </p:cNvSpPr>
          <p:nvPr>
            <p:ph type="title"/>
          </p:nvPr>
        </p:nvSpPr>
        <p:spPr>
          <a:xfrm>
            <a:off x="395536" y="188640"/>
            <a:ext cx="7992888" cy="864096"/>
          </a:xfrm>
        </p:spPr>
        <p:txBody>
          <a:bodyPr>
            <a:normAutofit fontScale="90000"/>
          </a:bodyPr>
          <a:lstStyle/>
          <a:p>
            <a:r>
              <a:rPr lang="ru-RU" dirty="0"/>
              <a:t>Права, обязанности и ответственности налоговых органов и других участников налоговых отношений</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3823395"/>
            <a:ext cx="3034605" cy="303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3006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Федеральная налоговая служба (ФНС) России</a:t>
            </a:r>
            <a:endParaRPr lang="ru-RU" dirty="0"/>
          </a:p>
        </p:txBody>
      </p:sp>
      <p:sp>
        <p:nvSpPr>
          <p:cNvPr id="3" name="Объект 2"/>
          <p:cNvSpPr>
            <a:spLocks noGrp="1"/>
          </p:cNvSpPr>
          <p:nvPr>
            <p:ph idx="1"/>
          </p:nvPr>
        </p:nvSpPr>
        <p:spPr/>
        <p:txBody>
          <a:bodyPr/>
          <a:lstStyle/>
          <a:p>
            <a:pPr marL="0" indent="0">
              <a:buNone/>
            </a:pPr>
            <a:r>
              <a:rPr lang="ru-RU" dirty="0"/>
              <a:t>Я</a:t>
            </a:r>
            <a:r>
              <a:rPr lang="ru-RU" dirty="0" smtClean="0"/>
              <a:t>вляется </a:t>
            </a:r>
            <a:r>
              <a:rPr lang="ru-RU" dirty="0"/>
              <a:t>уполномоченным федеральным органом исполнительной власти, осуществляющим государственную регистрацию юридических лиц, крестьянских (фермерских) хозяйств и физических лиц в качестве индивидуальных предпринимателей.</a:t>
            </a:r>
          </a:p>
          <a:p>
            <a:pPr marL="0" indent="0">
              <a:buNone/>
            </a:pPr>
            <a:endParaRPr lang="ru-RU" dirty="0"/>
          </a:p>
        </p:txBody>
      </p:sp>
    </p:spTree>
    <p:extLst>
      <p:ext uri="{BB962C8B-B14F-4D97-AF65-F5344CB8AC3E}">
        <p14:creationId xmlns:p14="http://schemas.microsoft.com/office/powerpoint/2010/main" val="3945819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Федеральная налоговая служба (ФНС) России</a:t>
            </a:r>
            <a:endParaRPr lang="ru-RU" dirty="0"/>
          </a:p>
        </p:txBody>
      </p:sp>
      <p:sp>
        <p:nvSpPr>
          <p:cNvPr id="3" name="Объект 2"/>
          <p:cNvSpPr>
            <a:spLocks noGrp="1"/>
          </p:cNvSpPr>
          <p:nvPr>
            <p:ph idx="1"/>
          </p:nvPr>
        </p:nvSpPr>
        <p:spPr/>
        <p:txBody>
          <a:bodyPr>
            <a:normAutofit fontScale="92500" lnSpcReduction="20000"/>
          </a:bodyPr>
          <a:lstStyle/>
          <a:p>
            <a:pPr marL="0" indent="0">
              <a:buNone/>
            </a:pPr>
            <a:r>
              <a:rPr lang="ru-RU" dirty="0" smtClean="0"/>
              <a:t>осуществляет </a:t>
            </a:r>
            <a:r>
              <a:rPr lang="ru-RU" dirty="0"/>
              <a:t>возложенные на него функции и полномочия непосредственно и через свои территориальные органы. ФНС России и его территориальные органы – управления ФНС России по субъектам Российской Федерации, межрегиональные инспекции ФНС РФ, инспекции ФНС России по районам, районам в городах, городам без районного деления, инспекции ФНС России межрайонного уровня образуют единую централизованную систему налоговых органов.</a:t>
            </a:r>
          </a:p>
          <a:p>
            <a:pPr marL="0" indent="0">
              <a:buNone/>
            </a:pPr>
            <a:endParaRPr lang="ru-RU" dirty="0"/>
          </a:p>
        </p:txBody>
      </p:sp>
    </p:spTree>
    <p:extLst>
      <p:ext uri="{BB962C8B-B14F-4D97-AF65-F5344CB8AC3E}">
        <p14:creationId xmlns:p14="http://schemas.microsoft.com/office/powerpoint/2010/main" val="29477977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219256" cy="4687415"/>
          </a:xfrm>
        </p:spPr>
        <p:txBody>
          <a:bodyPr>
            <a:normAutofit fontScale="77500" lnSpcReduction="20000"/>
          </a:bodyPr>
          <a:lstStyle/>
          <a:p>
            <a:pPr marL="400050" indent="-400050">
              <a:buFont typeface="+mj-lt"/>
              <a:buAutoNum type="arabicPeriod"/>
            </a:pPr>
            <a:r>
              <a:rPr lang="ru-RU" dirty="0" smtClean="0"/>
              <a:t>Взаимодействие </a:t>
            </a:r>
            <a:r>
              <a:rPr lang="ru-RU" dirty="0"/>
              <a:t>в широком смысле — как деловое сотрудничество ФСНП России с органами государственной власти в стране и за рубежом в интересах обеспечения экономической безопасности Российской Федерации</a:t>
            </a:r>
            <a:r>
              <a:rPr lang="ru-RU" dirty="0" smtClean="0"/>
              <a:t>.</a:t>
            </a:r>
          </a:p>
          <a:p>
            <a:pPr marL="400050" indent="-400050">
              <a:buAutoNum type="arabicPeriod"/>
            </a:pPr>
            <a:endParaRPr lang="ru-RU" dirty="0"/>
          </a:p>
          <a:p>
            <a:pPr marL="342900" indent="-342900">
              <a:buFont typeface="+mj-lt"/>
              <a:buAutoNum type="arabicPeriod"/>
            </a:pPr>
            <a:r>
              <a:rPr lang="ru-RU" dirty="0" smtClean="0"/>
              <a:t> </a:t>
            </a:r>
            <a:r>
              <a:rPr lang="ru-RU" dirty="0"/>
              <a:t>Взаимодействие в узком смысле — как координация оперативно-розыскных и следственных мероприятий (действий) федеральных органов налоговой полиции с подразделениями других правоохранительных и контролирующих органов по конкретным эпизодам борьбы с налоговыми преступлениями, правонарушениями и коррупцией.</a:t>
            </a:r>
          </a:p>
          <a:p>
            <a:pPr marL="342900" indent="-342900">
              <a:buFont typeface="+mj-lt"/>
              <a:buAutoNum type="arabicPeriod"/>
            </a:pPr>
            <a:endParaRPr lang="ru-RU" dirty="0"/>
          </a:p>
        </p:txBody>
      </p:sp>
      <p:sp>
        <p:nvSpPr>
          <p:cNvPr id="3" name="Заголовок 2"/>
          <p:cNvSpPr>
            <a:spLocks noGrp="1"/>
          </p:cNvSpPr>
          <p:nvPr>
            <p:ph type="title"/>
          </p:nvPr>
        </p:nvSpPr>
        <p:spPr>
          <a:xfrm>
            <a:off x="539552" y="260648"/>
            <a:ext cx="8208912" cy="1080120"/>
          </a:xfrm>
        </p:spPr>
        <p:txBody>
          <a:bodyPr>
            <a:noAutofit/>
          </a:bodyPr>
          <a:lstStyle/>
          <a:p>
            <a:r>
              <a:rPr lang="ru-RU" sz="2800" dirty="0"/>
              <a:t>Применительно к деятельности ФСНП России как государственного органа его можно рассматривать в двух аспектах</a:t>
            </a:r>
          </a:p>
        </p:txBody>
      </p:sp>
    </p:spTree>
    <p:extLst>
      <p:ext uri="{BB962C8B-B14F-4D97-AF65-F5344CB8AC3E}">
        <p14:creationId xmlns:p14="http://schemas.microsoft.com/office/powerpoint/2010/main" val="13840681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19256" cy="5839543"/>
          </a:xfrm>
        </p:spPr>
        <p:txBody>
          <a:bodyPr>
            <a:normAutofit fontScale="77500" lnSpcReduction="20000"/>
          </a:bodyPr>
          <a:lstStyle/>
          <a:p>
            <a:pPr marL="0" indent="0">
              <a:buNone/>
            </a:pPr>
            <a:r>
              <a:rPr lang="ru-RU" dirty="0"/>
              <a:t>Должностными лицами налоговых органов являются граждане Российской Федерации - работники налоговых органов, которым в соответствии с квалификацией, стажем работы и занимаемой должностью присвоены классные чины.</a:t>
            </a:r>
          </a:p>
          <a:p>
            <a:pPr marL="0" indent="0">
              <a:buNone/>
            </a:pPr>
            <a:r>
              <a:rPr lang="ru-RU" dirty="0"/>
              <a:t>Ключевым должностным лицом налоговых органов является налоговый инспектор. Основной объем прав и обязанностей налоговых органов реализуется этими лицами.</a:t>
            </a:r>
          </a:p>
          <a:p>
            <a:pPr marL="0" indent="0">
              <a:buNone/>
            </a:pPr>
            <a:r>
              <a:rPr lang="ru-RU" dirty="0"/>
              <a:t>Инспекторы осуществляют все основные формы работы с налогоплательщиками - от приема налоговых расчетов до проведения проверок. В настоящее время в ряде инспекций практикуется разделение функций (с учетом зарубежного опыта): ряд инспекторов осуществляет только ревизорскую работу, другие - те функции, которые не связаны с выходом на предприятия (прием и камеральная проверка деклараций, расчет окладных налогов и др.).</a:t>
            </a:r>
          </a:p>
          <a:p>
            <a:endParaRPr lang="ru-RU" dirty="0"/>
          </a:p>
        </p:txBody>
      </p:sp>
    </p:spTree>
    <p:extLst>
      <p:ext uri="{BB962C8B-B14F-4D97-AF65-F5344CB8AC3E}">
        <p14:creationId xmlns:p14="http://schemas.microsoft.com/office/powerpoint/2010/main" val="37220255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980728"/>
            <a:ext cx="7931224" cy="5472608"/>
          </a:xfrm>
        </p:spPr>
        <p:txBody>
          <a:bodyPr>
            <a:normAutofit fontScale="47500" lnSpcReduction="20000"/>
          </a:bodyPr>
          <a:lstStyle/>
          <a:p>
            <a:pPr marL="0" indent="0">
              <a:buNone/>
            </a:pPr>
            <a:r>
              <a:rPr lang="ru-RU" dirty="0"/>
              <a:t>Для реализации задач, возложенных на налоговые органы, они наделены полномочиями, которые можно подразделить на группы, исходя из их </a:t>
            </a:r>
            <a:r>
              <a:rPr lang="ru-RU" dirty="0" smtClean="0"/>
              <a:t>функций:</a:t>
            </a:r>
          </a:p>
          <a:p>
            <a:pPr marL="0" indent="0">
              <a:buNone/>
            </a:pPr>
            <a:endParaRPr lang="ru-RU" dirty="0"/>
          </a:p>
          <a:p>
            <a:pPr marL="0" indent="0">
              <a:buNone/>
            </a:pPr>
            <a:r>
              <a:rPr lang="ru-RU" dirty="0"/>
              <a:t>1 .Полномочия по учету налогоплательщиков.</a:t>
            </a:r>
          </a:p>
          <a:p>
            <a:pPr marL="0" indent="0">
              <a:buNone/>
            </a:pPr>
            <a:r>
              <a:rPr lang="ru-RU" dirty="0"/>
              <a:t>2. Полномочия по контролю за  соблюдением налогового законодательства.</a:t>
            </a:r>
          </a:p>
          <a:p>
            <a:pPr marL="0" indent="0">
              <a:buNone/>
            </a:pPr>
            <a:r>
              <a:rPr lang="ru-RU" dirty="0"/>
              <a:t>3. Полномочия налоговых органов по исчислению окладных налогов.</a:t>
            </a:r>
          </a:p>
          <a:p>
            <a:pPr marL="0" indent="0">
              <a:buNone/>
            </a:pPr>
            <a:r>
              <a:rPr lang="ru-RU" dirty="0"/>
              <a:t>4. Полномочия по ведению оперативно-бухгалтерского учета сумм налогов и других платежей.</a:t>
            </a:r>
          </a:p>
          <a:p>
            <a:pPr marL="0" indent="0">
              <a:buNone/>
            </a:pPr>
            <a:r>
              <a:rPr lang="ru-RU" dirty="0"/>
              <a:t>5. Полномочия по применению мер, направленных на пресечение нарушений налогового законодательства.</a:t>
            </a:r>
          </a:p>
          <a:p>
            <a:pPr marL="0" indent="0">
              <a:buNone/>
            </a:pPr>
            <a:r>
              <a:rPr lang="ru-RU" dirty="0"/>
              <a:t>6. Полномочия по применению восстановительных мер для предотвращения или ликвидации убытков, нанесенных налогоплательщику или бюджету.</a:t>
            </a:r>
          </a:p>
          <a:p>
            <a:pPr marL="0" indent="0">
              <a:buNone/>
            </a:pPr>
            <a:r>
              <a:rPr lang="ru-RU" dirty="0"/>
              <a:t>7. Полномочия по применению мер ответственности.</a:t>
            </a:r>
          </a:p>
          <a:p>
            <a:pPr marL="0" indent="0">
              <a:buNone/>
            </a:pPr>
            <a:r>
              <a:rPr lang="ru-RU" dirty="0"/>
              <a:t>8. Полномочия по контролю за выполнением субъектами предпринимательской деятельности требований законодательства о наличном денежном обращении.</a:t>
            </a:r>
          </a:p>
          <a:p>
            <a:pPr marL="0" indent="0">
              <a:buNone/>
            </a:pPr>
            <a:r>
              <a:rPr lang="ru-RU" dirty="0"/>
              <a:t>9. Полномочия налоговых органов в сфере валютного контроля.</a:t>
            </a:r>
          </a:p>
          <a:p>
            <a:pPr marL="0" indent="0">
              <a:buNone/>
            </a:pPr>
            <a:r>
              <a:rPr lang="ru-RU" dirty="0"/>
              <a:t>10. Полномочия налоговых инспекций по взысканию сумм штрафов, наложенных иными государственными и контрольными органами, исполнению судебных актов.</a:t>
            </a:r>
          </a:p>
          <a:p>
            <a:pPr marL="0" indent="0">
              <a:buNone/>
            </a:pPr>
            <a:r>
              <a:rPr lang="ru-RU" dirty="0"/>
              <a:t>11. Полномочия по изданию инструктивных и методических указаний по применению законодательства о налогах.</a:t>
            </a:r>
          </a:p>
          <a:p>
            <a:endParaRPr lang="ru-RU" dirty="0"/>
          </a:p>
        </p:txBody>
      </p:sp>
      <p:sp>
        <p:nvSpPr>
          <p:cNvPr id="3" name="Заголовок 2"/>
          <p:cNvSpPr>
            <a:spLocks noGrp="1"/>
          </p:cNvSpPr>
          <p:nvPr>
            <p:ph type="title"/>
          </p:nvPr>
        </p:nvSpPr>
        <p:spPr>
          <a:xfrm>
            <a:off x="395536" y="0"/>
            <a:ext cx="7992888" cy="864096"/>
          </a:xfrm>
        </p:spPr>
        <p:txBody>
          <a:bodyPr/>
          <a:lstStyle/>
          <a:p>
            <a:r>
              <a:rPr lang="ru-RU" dirty="0"/>
              <a:t>Права налоговых органов</a:t>
            </a:r>
          </a:p>
        </p:txBody>
      </p:sp>
    </p:spTree>
    <p:extLst>
      <p:ext uri="{BB962C8B-B14F-4D97-AF65-F5344CB8AC3E}">
        <p14:creationId xmlns:p14="http://schemas.microsoft.com/office/powerpoint/2010/main" val="42099232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268760"/>
            <a:ext cx="8219256" cy="5256584"/>
          </a:xfrm>
        </p:spPr>
        <p:txBody>
          <a:bodyPr>
            <a:normAutofit fontScale="62500" lnSpcReduction="20000"/>
          </a:bodyPr>
          <a:lstStyle/>
          <a:p>
            <a:pPr marL="0" indent="0">
              <a:buNone/>
            </a:pPr>
            <a:r>
              <a:rPr lang="ru-RU" dirty="0"/>
              <a:t>Налоговым кодексом РФ установлены следующие </a:t>
            </a:r>
            <a:r>
              <a:rPr lang="ru-RU" dirty="0" smtClean="0"/>
              <a:t>обязанности </a:t>
            </a:r>
            <a:r>
              <a:rPr lang="ru-RU" dirty="0"/>
              <a:t>налоговых органов:</a:t>
            </a:r>
          </a:p>
          <a:p>
            <a:pPr marL="0" indent="0">
              <a:buNone/>
            </a:pPr>
            <a:r>
              <a:rPr lang="ru-RU" dirty="0"/>
              <a:t>- вести разъяснительную работу по применению законодательства о налогах и сборах, а также принятых в соответствии с ним нормативных правовых актов;</a:t>
            </a:r>
          </a:p>
          <a:p>
            <a:pPr marL="0" indent="0">
              <a:buNone/>
            </a:pPr>
            <a:r>
              <a:rPr lang="ru-RU" dirty="0"/>
              <a:t>- бесплатно информировать налогоплательщиков о действующих налогах и сборах;</a:t>
            </a:r>
          </a:p>
          <a:p>
            <a:pPr marL="0" indent="0">
              <a:buNone/>
            </a:pPr>
            <a:r>
              <a:rPr lang="ru-RU" dirty="0"/>
              <a:t>- вести в </a:t>
            </a:r>
            <a:r>
              <a:rPr lang="ru-RU" dirty="0" smtClean="0"/>
              <a:t>установленном </a:t>
            </a:r>
            <a:r>
              <a:rPr lang="ru-RU" dirty="0"/>
              <a:t>порядке учет налогоплательщиков;</a:t>
            </a:r>
          </a:p>
          <a:p>
            <a:pPr marL="0" indent="0">
              <a:buNone/>
            </a:pPr>
            <a:r>
              <a:rPr lang="ru-RU" dirty="0"/>
              <a:t>- представлять формы установленной отчетности и разъяснять порядок их заполнения;</a:t>
            </a:r>
          </a:p>
          <a:p>
            <a:pPr marL="0" indent="0">
              <a:buNone/>
            </a:pPr>
            <a:r>
              <a:rPr lang="ru-RU" dirty="0"/>
              <a:t>- давать разъяснения о порядке исчисления и уплаты налогов и сборов;</a:t>
            </a:r>
          </a:p>
          <a:p>
            <a:pPr marL="0" indent="0">
              <a:buNone/>
            </a:pPr>
            <a:r>
              <a:rPr lang="ru-RU" dirty="0"/>
              <a:t>- осуществлять возврат или зачет излишне уплаченных или излишне взысканных сумм налогов, пеней и штрафов в порядке предусмотренном Налоговым кодексом;</a:t>
            </a:r>
          </a:p>
          <a:p>
            <a:pPr marL="0" indent="0">
              <a:buNone/>
            </a:pPr>
            <a:r>
              <a:rPr lang="ru-RU" dirty="0"/>
              <a:t>- соблюдать налоговую тайну ;</a:t>
            </a:r>
          </a:p>
          <a:p>
            <a:pPr marL="0" indent="0">
              <a:buNone/>
            </a:pPr>
            <a:r>
              <a:rPr lang="ru-RU" dirty="0"/>
              <a:t>- направлять налогоплательщику и иному </a:t>
            </a:r>
            <a:r>
              <a:rPr lang="ru-RU" dirty="0" err="1"/>
              <a:t>объязанному</a:t>
            </a:r>
            <a:r>
              <a:rPr lang="ru-RU" dirty="0"/>
              <a:t> лицу копии акта налоговой проверки и решения налогового органа, а также требование об уплате налога и сбора.</a:t>
            </a:r>
          </a:p>
          <a:p>
            <a:pPr marL="0" indent="0">
              <a:buNone/>
            </a:pPr>
            <a:endParaRPr lang="ru-RU" dirty="0"/>
          </a:p>
        </p:txBody>
      </p:sp>
      <p:sp>
        <p:nvSpPr>
          <p:cNvPr id="3" name="Заголовок 2"/>
          <p:cNvSpPr>
            <a:spLocks noGrp="1"/>
          </p:cNvSpPr>
          <p:nvPr>
            <p:ph type="title"/>
          </p:nvPr>
        </p:nvSpPr>
        <p:spPr>
          <a:xfrm>
            <a:off x="539552" y="0"/>
            <a:ext cx="8208912" cy="1080120"/>
          </a:xfrm>
        </p:spPr>
        <p:txBody>
          <a:bodyPr/>
          <a:lstStyle/>
          <a:p>
            <a:r>
              <a:rPr lang="ru-RU" dirty="0"/>
              <a:t>Обязанности налоговых органов</a:t>
            </a:r>
          </a:p>
        </p:txBody>
      </p:sp>
    </p:spTree>
    <p:extLst>
      <p:ext uri="{BB962C8B-B14F-4D97-AF65-F5344CB8AC3E}">
        <p14:creationId xmlns:p14="http://schemas.microsoft.com/office/powerpoint/2010/main" val="2714546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0"/>
            <a:ext cx="8219256" cy="5623519"/>
          </a:xfrm>
        </p:spPr>
        <p:txBody>
          <a:bodyPr>
            <a:normAutofit fontScale="62500" lnSpcReduction="20000"/>
          </a:bodyPr>
          <a:lstStyle/>
          <a:p>
            <a:pPr marL="0" indent="0">
              <a:buNone/>
            </a:pPr>
            <a:r>
              <a:rPr lang="ru-RU" dirty="0"/>
              <a:t>В соответствии с п. 3 ст. 7 Закона о Государственной налоговой службе налоговые органы и их сотрудники обязаны сохранять коммерческую тайну и тайну сведений о вкладах физических лиц и организаций. Статья 102 Налогового кодекса РФ вводит новое по содержанию, чем коммерческая тайна,  понятие - налоговая тайна. Так, налоговую тайну составляют любые полученные налоговым органом сведения о налогоплательщике, за исключением сведений:</a:t>
            </a:r>
          </a:p>
          <a:p>
            <a:pPr marL="0" indent="0">
              <a:buNone/>
            </a:pPr>
            <a:r>
              <a:rPr lang="ru-RU" dirty="0"/>
              <a:t>-     разглашенных налогоплательщиком самостоятельно или с его согласия;</a:t>
            </a:r>
          </a:p>
          <a:p>
            <a:pPr marL="0" indent="0">
              <a:buNone/>
            </a:pPr>
            <a:r>
              <a:rPr lang="ru-RU" dirty="0"/>
              <a:t>-     об идентификационном номере налогоплательщика;</a:t>
            </a:r>
          </a:p>
          <a:p>
            <a:pPr marL="0" indent="0">
              <a:buNone/>
            </a:pPr>
            <a:r>
              <a:rPr lang="ru-RU" dirty="0"/>
              <a:t>-     об уставном фонде (уставном капитале) организации;</a:t>
            </a:r>
          </a:p>
          <a:p>
            <a:pPr marL="0" indent="0">
              <a:buNone/>
            </a:pPr>
            <a:r>
              <a:rPr lang="ru-RU" dirty="0"/>
              <a:t>-     о нарушениях законодательства о налогах и сборах и мерах ответственности за эти нарушения;</a:t>
            </a:r>
          </a:p>
          <a:p>
            <a:pPr marL="0" indent="0">
              <a:buNone/>
            </a:pPr>
            <a:r>
              <a:rPr lang="ru-RU" dirty="0"/>
              <a:t>-     представляемых налоговым или правоохранительным органам других государств в соответствии с международными договорами (соглашениями), одной из сторон </a:t>
            </a:r>
            <a:r>
              <a:rPr lang="ru-RU" dirty="0" smtClean="0"/>
              <a:t>которой </a:t>
            </a:r>
            <a:r>
              <a:rPr lang="ru-RU" dirty="0"/>
              <a:t>является Российская Федерация, о взаимном сотрудничестве между налоговыми или правоохранительными органами (в части представления этими органами).</a:t>
            </a:r>
          </a:p>
          <a:p>
            <a:endParaRPr lang="ru-RU" dirty="0"/>
          </a:p>
        </p:txBody>
      </p:sp>
    </p:spTree>
    <p:extLst>
      <p:ext uri="{BB962C8B-B14F-4D97-AF65-F5344CB8AC3E}">
        <p14:creationId xmlns:p14="http://schemas.microsoft.com/office/powerpoint/2010/main" val="1520787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dirty="0"/>
              <a:t>Инспекция ФНС России по району, району в городах, городу без районного деления является самой массовой структурной единицей среди налоговых органов России. Действительно, если управлений ФНС по субъектам федерации насчитывается 89 - по числу регионов, то количество инспекций ФНС России достигает 2500.</a:t>
            </a:r>
          </a:p>
          <a:p>
            <a:pPr marL="0" indent="0">
              <a:buNone/>
            </a:pPr>
            <a:endParaRPr lang="ru-RU" dirty="0"/>
          </a:p>
        </p:txBody>
      </p:sp>
    </p:spTree>
    <p:extLst>
      <p:ext uri="{BB962C8B-B14F-4D97-AF65-F5344CB8AC3E}">
        <p14:creationId xmlns:p14="http://schemas.microsoft.com/office/powerpoint/2010/main" val="18793405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marL="0" indent="0">
              <a:buNone/>
            </a:pPr>
            <a:r>
              <a:rPr lang="ru-RU" dirty="0"/>
              <a:t>Э</a:t>
            </a:r>
            <a:r>
              <a:rPr lang="ru-RU" dirty="0" smtClean="0"/>
              <a:t>ти </a:t>
            </a:r>
            <a:r>
              <a:rPr lang="ru-RU" dirty="0"/>
              <a:t>подразделения являются управленческими структурами. Они лишь организуют и контролируют процессы сбора налогов, однако сами - не собирают ни копейки. Непосредственная работа по сбору налогов возложена на инспекции ФНС России по административно-территориальным единицам.</a:t>
            </a:r>
          </a:p>
          <a:p>
            <a:pPr marL="0" indent="0">
              <a:buNone/>
            </a:pPr>
            <a:endParaRPr lang="ru-RU" dirty="0"/>
          </a:p>
        </p:txBody>
      </p:sp>
    </p:spTree>
    <p:extLst>
      <p:ext uri="{BB962C8B-B14F-4D97-AF65-F5344CB8AC3E}">
        <p14:creationId xmlns:p14="http://schemas.microsoft.com/office/powerpoint/2010/main" val="24907114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ormAutofit fontScale="90000"/>
          </a:bodyPr>
          <a:lstStyle/>
          <a:p>
            <a:r>
              <a:rPr lang="ru-RU" dirty="0"/>
              <a:t/>
            </a:r>
            <a:br>
              <a:rPr lang="ru-RU" dirty="0"/>
            </a:br>
            <a:r>
              <a:rPr lang="ru-RU" sz="2700" b="1" dirty="0" smtClean="0"/>
              <a:t>Основные задачи, права и обязанности инспекции ФНС России изложены в Типовом временном положении об инспекции</a:t>
            </a:r>
            <a:r>
              <a:rPr lang="ru-RU" sz="3100" b="1" dirty="0" smtClean="0"/>
              <a:t>.</a:t>
            </a:r>
            <a:endParaRPr lang="ru-RU" sz="3100" dirty="0"/>
          </a:p>
        </p:txBody>
      </p:sp>
      <p:sp>
        <p:nvSpPr>
          <p:cNvPr id="3" name="Объект 2"/>
          <p:cNvSpPr>
            <a:spLocks noGrp="1"/>
          </p:cNvSpPr>
          <p:nvPr>
            <p:ph sz="half" idx="1"/>
          </p:nvPr>
        </p:nvSpPr>
        <p:spPr>
          <a:xfrm>
            <a:off x="457200" y="1916832"/>
            <a:ext cx="4038600" cy="4209331"/>
          </a:xfrm>
        </p:spPr>
        <p:txBody>
          <a:bodyPr>
            <a:normAutofit fontScale="85000" lnSpcReduction="20000"/>
          </a:bodyPr>
          <a:lstStyle/>
          <a:p>
            <a:pPr marL="0" indent="0">
              <a:buNone/>
            </a:pPr>
            <a:r>
              <a:rPr lang="ru-RU" dirty="0"/>
              <a:t>В соответствии с этим Положением установлено, что инспекция ФНС РФ является территориальным органом ФНС России и входит в единую централизованную систему налоговых органов. Инспекция подчиняется непосредственно управлению ФНС РФ по субъекту Российской Федерации.</a:t>
            </a:r>
          </a:p>
          <a:p>
            <a:pPr marL="0" indent="0">
              <a:buNone/>
            </a:pPr>
            <a:endParaRPr lang="ru-RU" dirty="0"/>
          </a:p>
        </p:txBody>
      </p:sp>
      <p:sp>
        <p:nvSpPr>
          <p:cNvPr id="4" name="Объект 3"/>
          <p:cNvSpPr>
            <a:spLocks noGrp="1"/>
          </p:cNvSpPr>
          <p:nvPr>
            <p:ph sz="half" idx="2"/>
          </p:nvPr>
        </p:nvSpPr>
        <p:spPr>
          <a:xfrm>
            <a:off x="4648200" y="1916832"/>
            <a:ext cx="4038600" cy="4209331"/>
          </a:xfrm>
        </p:spPr>
        <p:txBody>
          <a:bodyPr>
            <a:normAutofit fontScale="85000" lnSpcReduction="20000"/>
          </a:bodyPr>
          <a:lstStyle/>
          <a:p>
            <a:pPr marL="0" indent="0">
              <a:buNone/>
            </a:pPr>
            <a:r>
              <a:rPr lang="ru-RU" dirty="0"/>
              <a:t>Инспекция является юридическим лицом, от своего имени приобретает и осуществляет имущественные и личные неимущественные права, несет обязанности, выступает истцом и ответчиком в суде.</a:t>
            </a:r>
          </a:p>
          <a:p>
            <a:pPr marL="0" indent="0">
              <a:buNone/>
            </a:pPr>
            <a:endParaRPr lang="ru-RU" dirty="0"/>
          </a:p>
        </p:txBody>
      </p:sp>
    </p:spTree>
    <p:extLst>
      <p:ext uri="{BB962C8B-B14F-4D97-AF65-F5344CB8AC3E}">
        <p14:creationId xmlns:p14="http://schemas.microsoft.com/office/powerpoint/2010/main" val="19015822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pPr marL="0" indent="0">
              <a:buNone/>
            </a:pPr>
            <a:r>
              <a:rPr lang="ru-RU" dirty="0"/>
              <a:t>Инспекция финансируется за счет средств федерального бюджета, имеет самостоятельную смету, утверждаемую управлением ФНС России по субъекту Российской Федерации, текущие счета в банках или иных кредитных организациях, а также печать с изображением Государственного герба Российской Федерации и со своим полным наименованием.</a:t>
            </a:r>
          </a:p>
          <a:p>
            <a:pPr marL="0" indent="0">
              <a:buNone/>
            </a:pPr>
            <a:endParaRPr lang="ru-RU" dirty="0"/>
          </a:p>
        </p:txBody>
      </p:sp>
    </p:spTree>
    <p:extLst>
      <p:ext uri="{BB962C8B-B14F-4D97-AF65-F5344CB8AC3E}">
        <p14:creationId xmlns:p14="http://schemas.microsoft.com/office/powerpoint/2010/main" val="8989642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pPr marL="0" indent="0">
              <a:buNone/>
            </a:pPr>
            <a:r>
              <a:rPr lang="ru-RU" dirty="0"/>
              <a:t>Взаимодействие внутри налоговой системы организуется на основе ведомственных нормативных документов - приказов, положений, регламентов, писем. Такие документы издаются центральным аппаратом ФНС России и обязательны для исполнения всеми налоговыми органами, которых они касаются, или региональными управлениями ФНС России и обязательны для исполнения всеми налоговыми органами региона. Таким образом, достигается единообразие в работе налоговых органов в рамках страны или субъекта федерации по отдельным вопросам их деятельности, сопоставимость показателей их работы.</a:t>
            </a:r>
            <a:endParaRPr lang="ru-RU" b="1" dirty="0"/>
          </a:p>
          <a:p>
            <a:pPr marL="0" indent="0">
              <a:buNone/>
            </a:pPr>
            <a:endParaRPr lang="ru-RU" dirty="0"/>
          </a:p>
        </p:txBody>
      </p:sp>
    </p:spTree>
    <p:extLst>
      <p:ext uri="{BB962C8B-B14F-4D97-AF65-F5344CB8AC3E}">
        <p14:creationId xmlns:p14="http://schemas.microsoft.com/office/powerpoint/2010/main" val="8770353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pPr marL="0" indent="0">
              <a:buNone/>
            </a:pPr>
            <a:r>
              <a:rPr lang="ru-RU" dirty="0"/>
              <a:t>Внутри районной налоговой инспекции взаимодействие между отделами и инспекторами организуется руководством инспекции и начальниками отделов. Основные организационные вопросы, при этом решаются на основании нормативных документов, изданных вышестоящими налоговыми органами. Порядок исполнения этих документов, учитывающие специфику работы отдельной инспекции, а также взаимодействие по вопросам, не отраженным в них, устанавливаются приказами, положениями об отделах, должностными инструкциями </a:t>
            </a:r>
            <a:r>
              <a:rPr lang="ru-RU" dirty="0" err="1"/>
              <a:t>сотруд-ников</a:t>
            </a:r>
            <a:r>
              <a:rPr lang="ru-RU" dirty="0"/>
              <a:t>, схемами распределения обязанностей и другими внутренними документами. В ряде случаев взаимодействие может осуществляться на основании устных указаний руководства.</a:t>
            </a:r>
            <a:endParaRPr lang="ru-RU" b="1" dirty="0"/>
          </a:p>
          <a:p>
            <a:pPr marL="0" indent="0">
              <a:buNone/>
            </a:pPr>
            <a:endParaRPr lang="ru-RU" dirty="0"/>
          </a:p>
        </p:txBody>
      </p:sp>
    </p:spTree>
    <p:extLst>
      <p:ext uri="{BB962C8B-B14F-4D97-AF65-F5344CB8AC3E}">
        <p14:creationId xmlns:p14="http://schemas.microsoft.com/office/powerpoint/2010/main" val="35453590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fontScale="70000" lnSpcReduction="20000"/>
          </a:bodyPr>
          <a:lstStyle/>
          <a:p>
            <a:pPr marL="0" indent="0">
              <a:buNone/>
            </a:pPr>
            <a:r>
              <a:rPr lang="ru-RU" dirty="0" smtClean="0"/>
              <a:t>1. Требовать в соответствии с законодательством о налогах и сборах от налогоплательщика, плательщика сбора или налогового агента документы по формам, установленным государственными органами и органами местного самоуправления, служащие основаниями для исчисления и уплаты (удержания и перечисления) налогов, сборов, а также документы, подтверждающие правильность исчисления и своевременность уплаты (удержания и перечисления) налогов, сборов.</a:t>
            </a:r>
            <a:endParaRPr lang="ru-RU" dirty="0"/>
          </a:p>
        </p:txBody>
      </p:sp>
      <p:sp>
        <p:nvSpPr>
          <p:cNvPr id="4" name="Объект 3"/>
          <p:cNvSpPr>
            <a:spLocks noGrp="1"/>
          </p:cNvSpPr>
          <p:nvPr>
            <p:ph sz="half" idx="2"/>
          </p:nvPr>
        </p:nvSpPr>
        <p:spPr/>
        <p:txBody>
          <a:bodyPr>
            <a:normAutofit fontScale="70000" lnSpcReduction="20000"/>
          </a:bodyPr>
          <a:lstStyle/>
          <a:p>
            <a:pPr marL="0" indent="0">
              <a:buNone/>
            </a:pPr>
            <a:r>
              <a:rPr lang="ru-RU" dirty="0" smtClean="0"/>
              <a:t>2. Проводить налоговые проверки.</a:t>
            </a:r>
          </a:p>
          <a:p>
            <a:pPr marL="0" indent="0">
              <a:buNone/>
            </a:pPr>
            <a:endParaRPr lang="ru-RU" dirty="0" smtClean="0"/>
          </a:p>
          <a:p>
            <a:pPr marL="0" indent="0">
              <a:buNone/>
            </a:pPr>
            <a:endParaRPr lang="ru-RU" dirty="0"/>
          </a:p>
          <a:p>
            <a:pPr marL="0" indent="0">
              <a:buNone/>
            </a:pPr>
            <a:r>
              <a:rPr lang="ru-RU" dirty="0" smtClean="0"/>
              <a:t>3. Производить выемку документов у налогоплательщика, плательщика сбора или налогового агента при проведении налоговых проверок в случаях, когда есть достаточные основания полагать, что эти документы будут уничтожены, сокрыты, изменены или заменены.</a:t>
            </a:r>
            <a:endParaRPr lang="ru-RU" dirty="0"/>
          </a:p>
        </p:txBody>
      </p:sp>
    </p:spTree>
    <p:extLst>
      <p:ext uri="{BB962C8B-B14F-4D97-AF65-F5344CB8AC3E}">
        <p14:creationId xmlns:p14="http://schemas.microsoft.com/office/powerpoint/2010/main" val="1739742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fontScale="85000" lnSpcReduction="20000"/>
          </a:bodyPr>
          <a:lstStyle/>
          <a:p>
            <a:pPr marL="0" indent="0">
              <a:buNone/>
            </a:pPr>
            <a:r>
              <a:rPr lang="ru-RU" dirty="0" smtClean="0"/>
              <a:t>4. Вызывать на основании письменного уведомления в налоговые органы налогоплательщиков, плательщиков сборов или налоговых агентов для дачи пояснений в связи с уплатой ими налогов и сборов либо в связи с налоговой проверкой, а также в иных случаях, связанных с исполнением ими законодательства о налогах и сборах.</a:t>
            </a:r>
            <a:endParaRPr lang="ru-RU" dirty="0"/>
          </a:p>
        </p:txBody>
      </p:sp>
      <p:sp>
        <p:nvSpPr>
          <p:cNvPr id="4" name="Объект 3"/>
          <p:cNvSpPr>
            <a:spLocks noGrp="1"/>
          </p:cNvSpPr>
          <p:nvPr>
            <p:ph sz="half" idx="2"/>
          </p:nvPr>
        </p:nvSpPr>
        <p:spPr/>
        <p:txBody>
          <a:bodyPr>
            <a:normAutofit fontScale="85000" lnSpcReduction="20000"/>
          </a:bodyPr>
          <a:lstStyle/>
          <a:p>
            <a:pPr marL="0" indent="0">
              <a:buNone/>
            </a:pPr>
            <a:r>
              <a:rPr lang="ru-RU" dirty="0" smtClean="0"/>
              <a:t>5. Приостанавливать операции по счетам налогоплательщика, плательщика сбора или налогового агента в банках и налагать арест на имущество налогоплательщика, плательщика сбора или налогового агента.</a:t>
            </a:r>
            <a:endParaRPr lang="ru-RU" dirty="0"/>
          </a:p>
        </p:txBody>
      </p:sp>
    </p:spTree>
    <p:extLst>
      <p:ext uri="{BB962C8B-B14F-4D97-AF65-F5344CB8AC3E}">
        <p14:creationId xmlns:p14="http://schemas.microsoft.com/office/powerpoint/2010/main" val="841455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fontScale="77500" lnSpcReduction="20000"/>
          </a:bodyPr>
          <a:lstStyle/>
          <a:p>
            <a:pPr marL="0" indent="0">
              <a:buNone/>
            </a:pPr>
            <a:r>
              <a:rPr lang="ru-RU" dirty="0" smtClean="0"/>
              <a:t>6. В порядке, предусмотренном статьей 92 НК РФ, осматривать любые используемые налогоплательщиком для извлечения дохода либо связанные с содержанием объектов налогообложения независимо от места их нахождения производственные, складские, торговые и иные помещения и территории, проводить инвентаризацию принадлежащего налогоплательщику имущества.</a:t>
            </a:r>
            <a:endParaRPr lang="ru-RU" dirty="0"/>
          </a:p>
        </p:txBody>
      </p:sp>
      <p:sp>
        <p:nvSpPr>
          <p:cNvPr id="4" name="Объект 3"/>
          <p:cNvSpPr>
            <a:spLocks noGrp="1"/>
          </p:cNvSpPr>
          <p:nvPr>
            <p:ph sz="half" idx="2"/>
          </p:nvPr>
        </p:nvSpPr>
        <p:spPr/>
        <p:txBody>
          <a:bodyPr>
            <a:normAutofit fontScale="77500" lnSpcReduction="20000"/>
          </a:bodyPr>
          <a:lstStyle/>
          <a:p>
            <a:pPr marL="0" indent="0">
              <a:buNone/>
            </a:pPr>
            <a:r>
              <a:rPr lang="ru-RU" dirty="0" smtClean="0"/>
              <a:t>7. Определять суммы налогов, подлежащие уплате налогоплательщиками в бюджетную систему Российской Федерации, расчетным путем на основании имеющейся у них информации о налогоплательщике.</a:t>
            </a:r>
            <a:endParaRPr lang="ru-RU" dirty="0"/>
          </a:p>
        </p:txBody>
      </p:sp>
    </p:spTree>
    <p:extLst>
      <p:ext uri="{BB962C8B-B14F-4D97-AF65-F5344CB8AC3E}">
        <p14:creationId xmlns:p14="http://schemas.microsoft.com/office/powerpoint/2010/main" val="7955875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fontScale="92500" lnSpcReduction="10000"/>
          </a:bodyPr>
          <a:lstStyle/>
          <a:p>
            <a:pPr marL="0" indent="0">
              <a:buNone/>
            </a:pPr>
            <a:r>
              <a:rPr lang="ru-RU" dirty="0" smtClean="0"/>
              <a:t>8. Требовать от налогоплательщиков, плательщиков сборов, налоговых агентов, их представителей устранения выявленных нарушений законодательства о налогах и сборах и контролировать выполнение указанных требований.</a:t>
            </a:r>
            <a:endParaRPr lang="ru-RU" dirty="0"/>
          </a:p>
        </p:txBody>
      </p:sp>
      <p:sp>
        <p:nvSpPr>
          <p:cNvPr id="4" name="Объект 3"/>
          <p:cNvSpPr>
            <a:spLocks noGrp="1"/>
          </p:cNvSpPr>
          <p:nvPr>
            <p:ph sz="half" idx="2"/>
          </p:nvPr>
        </p:nvSpPr>
        <p:spPr/>
        <p:txBody>
          <a:bodyPr>
            <a:normAutofit fontScale="92500" lnSpcReduction="10000"/>
          </a:bodyPr>
          <a:lstStyle/>
          <a:p>
            <a:pPr marL="0" indent="0">
              <a:buNone/>
            </a:pPr>
            <a:r>
              <a:rPr lang="ru-RU" dirty="0" smtClean="0"/>
              <a:t>9. Взыскивать недоимки, а также пени и штрафы.</a:t>
            </a:r>
          </a:p>
          <a:p>
            <a:pPr marL="0" indent="0">
              <a:buNone/>
            </a:pPr>
            <a:endParaRPr lang="ru-RU" dirty="0" smtClean="0"/>
          </a:p>
          <a:p>
            <a:pPr marL="0" indent="0">
              <a:buNone/>
            </a:pPr>
            <a:r>
              <a:rPr lang="ru-RU" dirty="0" smtClean="0"/>
              <a:t>10. Привлекать для проведения налогового контроля специалистов, экспертов и переводчиков.</a:t>
            </a:r>
            <a:endParaRPr lang="ru-RU" dirty="0"/>
          </a:p>
        </p:txBody>
      </p:sp>
    </p:spTree>
    <p:extLst>
      <p:ext uri="{BB962C8B-B14F-4D97-AF65-F5344CB8AC3E}">
        <p14:creationId xmlns:p14="http://schemas.microsoft.com/office/powerpoint/2010/main" val="2201408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fontScale="92500" lnSpcReduction="20000"/>
          </a:bodyPr>
          <a:lstStyle/>
          <a:p>
            <a:pPr marL="0" indent="0">
              <a:buNone/>
            </a:pPr>
            <a:r>
              <a:rPr lang="ru-RU" dirty="0" smtClean="0"/>
              <a:t>11. Требовать от банков документы, подтверждающие факт списания со счетов налогоплательщика, плательщика сбора или налогового агента и с корреспондентских счетов банков сумм налогов, сборов, пеней и штрафов и перечисления этих сумм в бюджетную систему Российской Федерации.</a:t>
            </a:r>
            <a:endParaRPr lang="ru-RU" dirty="0"/>
          </a:p>
        </p:txBody>
      </p:sp>
      <p:sp>
        <p:nvSpPr>
          <p:cNvPr id="4" name="Объект 3"/>
          <p:cNvSpPr>
            <a:spLocks noGrp="1"/>
          </p:cNvSpPr>
          <p:nvPr>
            <p:ph sz="half" idx="2"/>
          </p:nvPr>
        </p:nvSpPr>
        <p:spPr/>
        <p:txBody>
          <a:bodyPr>
            <a:normAutofit fontScale="92500" lnSpcReduction="20000"/>
          </a:bodyPr>
          <a:lstStyle/>
          <a:p>
            <a:pPr marL="0" indent="0">
              <a:buNone/>
            </a:pPr>
            <a:r>
              <a:rPr lang="ru-RU" dirty="0" smtClean="0"/>
              <a:t>12. Вызывать в качестве свидетелей лиц, которым могут быть известны какие-либо обстоятельства, имеющие значение для проведения налогового контроля.</a:t>
            </a:r>
            <a:endParaRPr lang="ru-RU" dirty="0"/>
          </a:p>
        </p:txBody>
      </p:sp>
    </p:spTree>
    <p:extLst>
      <p:ext uri="{BB962C8B-B14F-4D97-AF65-F5344CB8AC3E}">
        <p14:creationId xmlns:p14="http://schemas.microsoft.com/office/powerpoint/2010/main" val="22273074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Налоговые органы имеют право:</a:t>
            </a:r>
            <a:endParaRPr lang="ru-RU" dirty="0"/>
          </a:p>
        </p:txBody>
      </p:sp>
      <p:sp>
        <p:nvSpPr>
          <p:cNvPr id="3" name="Объект 2"/>
          <p:cNvSpPr>
            <a:spLocks noGrp="1"/>
          </p:cNvSpPr>
          <p:nvPr>
            <p:ph sz="half" idx="1"/>
          </p:nvPr>
        </p:nvSpPr>
        <p:spPr/>
        <p:txBody>
          <a:bodyPr>
            <a:normAutofit/>
          </a:bodyPr>
          <a:lstStyle/>
          <a:p>
            <a:pPr marL="0" indent="0">
              <a:buNone/>
            </a:pPr>
            <a:r>
              <a:rPr lang="ru-RU" dirty="0" smtClean="0"/>
              <a:t>13. Заявлять ходатайства об аннулировании или о приостановлении действия выданных юридическим и физическим лицам лицензий на право осуществления определенных видов деятельности</a:t>
            </a:r>
            <a:endParaRPr lang="ru-RU" dirty="0"/>
          </a:p>
        </p:txBody>
      </p:sp>
      <p:sp>
        <p:nvSpPr>
          <p:cNvPr id="4" name="Объект 3"/>
          <p:cNvSpPr>
            <a:spLocks noGrp="1"/>
          </p:cNvSpPr>
          <p:nvPr>
            <p:ph sz="half" idx="2"/>
          </p:nvPr>
        </p:nvSpPr>
        <p:spPr/>
        <p:txBody>
          <a:bodyPr>
            <a:normAutofit/>
          </a:bodyPr>
          <a:lstStyle/>
          <a:p>
            <a:pPr marL="0" indent="0">
              <a:buNone/>
            </a:pPr>
            <a:r>
              <a:rPr lang="ru-RU" dirty="0" smtClean="0"/>
              <a:t>14. Предъявлять в суды общей юрисдикции или арбитражные суды иски  о взыскании недоимки, пеней и штрафов за налоговые правонарушения, о возмещении ущерба и </a:t>
            </a:r>
            <a:r>
              <a:rPr lang="ru-RU" dirty="0" err="1" smtClean="0"/>
              <a:t>тд</a:t>
            </a:r>
            <a:endParaRPr lang="ru-RU" dirty="0"/>
          </a:p>
        </p:txBody>
      </p:sp>
    </p:spTree>
    <p:extLst>
      <p:ext uri="{BB962C8B-B14F-4D97-AF65-F5344CB8AC3E}">
        <p14:creationId xmlns:p14="http://schemas.microsoft.com/office/powerpoint/2010/main" val="8182177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t>Взаимодействие налоговых органов с другими организациями и гражданами</a:t>
            </a:r>
            <a:endParaRPr lang="ru-RU" sz="3600" dirty="0"/>
          </a:p>
        </p:txBody>
      </p:sp>
      <p:sp>
        <p:nvSpPr>
          <p:cNvPr id="3" name="Объект 2"/>
          <p:cNvSpPr>
            <a:spLocks noGrp="1"/>
          </p:cNvSpPr>
          <p:nvPr>
            <p:ph idx="1"/>
          </p:nvPr>
        </p:nvSpPr>
        <p:spPr/>
        <p:txBody>
          <a:bodyPr>
            <a:normAutofit/>
          </a:bodyPr>
          <a:lstStyle/>
          <a:p>
            <a:pPr marL="0" indent="0" algn="ctr">
              <a:buNone/>
            </a:pPr>
            <a:r>
              <a:rPr lang="ru-RU" sz="3600" dirty="0" smtClean="0"/>
              <a:t>происходит </a:t>
            </a:r>
            <a:r>
              <a:rPr lang="ru-RU" sz="3600" dirty="0"/>
              <a:t>на основе многих законодательных и нормативных актов. Ими регулируется цели, порядок, сроки и формы взаимодействия. Взаимодействие между ФНС и иными государственными организациями осуществляется в </a:t>
            </a:r>
            <a:r>
              <a:rPr lang="ru-RU" sz="3600" u="sng" dirty="0"/>
              <a:t>основном</a:t>
            </a:r>
            <a:r>
              <a:rPr lang="ru-RU" sz="3600" dirty="0"/>
              <a:t> на основании главы 14 НК РФ.</a:t>
            </a:r>
          </a:p>
        </p:txBody>
      </p:sp>
    </p:spTree>
    <p:extLst>
      <p:ext uri="{BB962C8B-B14F-4D97-AF65-F5344CB8AC3E}">
        <p14:creationId xmlns:p14="http://schemas.microsoft.com/office/powerpoint/2010/main" val="9185781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62500" lnSpcReduction="20000"/>
          </a:bodyPr>
          <a:lstStyle/>
          <a:p>
            <a:pPr marL="0" indent="0">
              <a:buNone/>
            </a:pPr>
            <a:r>
              <a:rPr lang="ru-RU" dirty="0"/>
              <a:t>Законодательные акты создают общую основу для взаимодействия налоговых органов с другими государственными и негосударственными организациями и друг с другом. Однако в кодексах и законах эта основа изложена очень компактно, сжато, что не позволяет прямо применять законы в практической работе. Законодательные акты, как правило, дополняются межведомственными нормативными актами (приказами, положениями, соглашениями, договорами о сотрудничестве), в которых более четко расписываются вопросы, по которым осуществляется взаимодействие, порядок этого взаимодействия, права и полномочия его участников, формы и сроки взаимодействия. Межведомственные нормативные акты могут быть многосторонними и двухсторонними, они могут разрабатываться на уровне федеральных органов исполнительной власти или на региональном уровне. Как правило, чем ниже уровень органов, подписавших совместный документ о взаимодействии, тем четче и детальнее регламентированы затронутые им вопросы.</a:t>
            </a:r>
            <a:endParaRPr lang="ru-RU" b="1" dirty="0"/>
          </a:p>
          <a:p>
            <a:pPr marL="0" indent="0">
              <a:buNone/>
            </a:pPr>
            <a:endParaRPr lang="ru-RU" dirty="0"/>
          </a:p>
        </p:txBody>
      </p:sp>
    </p:spTree>
    <p:extLst>
      <p:ext uri="{BB962C8B-B14F-4D97-AF65-F5344CB8AC3E}">
        <p14:creationId xmlns:p14="http://schemas.microsoft.com/office/powerpoint/2010/main" val="40054209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a:t>Как показывает практика, наиболее распространенными формами сотрудничества ФНС России с иными органами являются следующие:</a:t>
            </a:r>
            <a:r>
              <a:rPr lang="ru-RU" dirty="0"/>
              <a:t/>
            </a:r>
            <a:br>
              <a:rPr lang="ru-RU" dirty="0"/>
            </a:br>
            <a:endParaRPr lang="ru-RU" dirty="0"/>
          </a:p>
        </p:txBody>
      </p:sp>
      <p:sp>
        <p:nvSpPr>
          <p:cNvPr id="3" name="Объект 2"/>
          <p:cNvSpPr>
            <a:spLocks noGrp="1"/>
          </p:cNvSpPr>
          <p:nvPr>
            <p:ph idx="1"/>
          </p:nvPr>
        </p:nvSpPr>
        <p:spPr/>
        <p:txBody>
          <a:bodyPr>
            <a:normAutofit fontScale="92500" lnSpcReduction="20000"/>
          </a:bodyPr>
          <a:lstStyle/>
          <a:p>
            <a:r>
              <a:rPr lang="ru-RU" dirty="0"/>
              <a:t>- обмен информацией;</a:t>
            </a:r>
          </a:p>
          <a:p>
            <a:r>
              <a:rPr lang="ru-RU" dirty="0"/>
              <a:t>- совместное осуществление проводимых мероприятий;</a:t>
            </a:r>
          </a:p>
          <a:p>
            <a:r>
              <a:rPr lang="ru-RU" dirty="0"/>
              <a:t>- анализ вопросов налогообложения и выработка общих подходов к их разрешению;</a:t>
            </a:r>
          </a:p>
          <a:p>
            <a:r>
              <a:rPr lang="ru-RU" dirty="0"/>
              <a:t>- создание межведомственных комиссий и рабочих групп из представителей ведомств, заинтересованных в разработке и решении тех или иных задач;</a:t>
            </a:r>
          </a:p>
          <a:p>
            <a:r>
              <a:rPr lang="ru-RU" dirty="0"/>
              <a:t>- проведение совместных коллегий, совещаний и т.д.</a:t>
            </a:r>
          </a:p>
          <a:p>
            <a:pPr marL="0" indent="0">
              <a:buNone/>
            </a:pPr>
            <a:endParaRPr lang="ru-RU" dirty="0"/>
          </a:p>
        </p:txBody>
      </p:sp>
    </p:spTree>
    <p:extLst>
      <p:ext uri="{BB962C8B-B14F-4D97-AF65-F5344CB8AC3E}">
        <p14:creationId xmlns:p14="http://schemas.microsoft.com/office/powerpoint/2010/main" val="2334523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43000"/>
          </a:xfrm>
        </p:spPr>
        <p:txBody>
          <a:bodyPr>
            <a:normAutofit/>
          </a:bodyPr>
          <a:lstStyle/>
          <a:p>
            <a:r>
              <a:rPr lang="ru-RU" sz="3200" dirty="0"/>
              <a:t>Взаимодействие налоговых органов с другими государственными организациями</a:t>
            </a:r>
          </a:p>
        </p:txBody>
      </p:sp>
      <p:sp>
        <p:nvSpPr>
          <p:cNvPr id="3" name="Объект 2"/>
          <p:cNvSpPr>
            <a:spLocks noGrp="1"/>
          </p:cNvSpPr>
          <p:nvPr>
            <p:ph idx="1"/>
          </p:nvPr>
        </p:nvSpPr>
        <p:spPr/>
        <p:txBody>
          <a:bodyPr>
            <a:normAutofit fontScale="40000" lnSpcReduction="20000"/>
          </a:bodyPr>
          <a:lstStyle/>
          <a:p>
            <a:pPr lvl="0"/>
            <a:r>
              <a:rPr lang="ru-RU" dirty="0"/>
              <a:t>Федеральная служба государственной статистики (</a:t>
            </a:r>
            <a:r>
              <a:rPr lang="ru-RU" u="sng" dirty="0">
                <a:hlinkClick r:id="rId2"/>
              </a:rPr>
              <a:t>Приказ Федеральной налоговой службы и Федеральной службы государственной статистики от 18.01.2008 № 5/ММ-3-11/14@</a:t>
            </a:r>
            <a:r>
              <a:rPr lang="ru-RU" dirty="0"/>
              <a:t>)</a:t>
            </a:r>
          </a:p>
          <a:p>
            <a:pPr lvl="0"/>
            <a:r>
              <a:rPr lang="ru-RU" dirty="0"/>
              <a:t/>
            </a:r>
            <a:br>
              <a:rPr lang="ru-RU" dirty="0"/>
            </a:br>
            <a:r>
              <a:rPr lang="ru-RU" dirty="0"/>
              <a:t>Российская государственная пробирная палата (</a:t>
            </a:r>
            <a:r>
              <a:rPr lang="ru-RU" u="sng" dirty="0">
                <a:hlinkClick r:id="rId3"/>
              </a:rPr>
              <a:t>Приказ ФНС России от 30.12. 2005 г. № 73/САЭ-3-21/712@</a:t>
            </a:r>
            <a:r>
              <a:rPr lang="ru-RU" dirty="0"/>
              <a:t>)</a:t>
            </a:r>
          </a:p>
          <a:p>
            <a:pPr lvl="0"/>
            <a:r>
              <a:rPr lang="ru-RU" dirty="0"/>
              <a:t/>
            </a:r>
            <a:br>
              <a:rPr lang="ru-RU" dirty="0"/>
            </a:br>
            <a:r>
              <a:rPr lang="ru-RU" dirty="0"/>
              <a:t>Федеральная служба по труду и занятости (</a:t>
            </a:r>
            <a:r>
              <a:rPr lang="ru-RU" u="sng" dirty="0">
                <a:hlinkClick r:id="rId4"/>
              </a:rPr>
              <a:t>Приказ ФНС России и </a:t>
            </a:r>
            <a:r>
              <a:rPr lang="ru-RU" u="sng" dirty="0" err="1">
                <a:hlinkClick r:id="rId4"/>
              </a:rPr>
              <a:t>Роструда</a:t>
            </a:r>
            <a:r>
              <a:rPr lang="ru-RU" u="sng" dirty="0">
                <a:hlinkClick r:id="rId4"/>
              </a:rPr>
              <a:t> от 06.09.2005 № САЭ-3-09/430/316</a:t>
            </a:r>
            <a:r>
              <a:rPr lang="ru-RU" dirty="0"/>
              <a:t>)</a:t>
            </a:r>
          </a:p>
          <a:p>
            <a:pPr lvl="0"/>
            <a:r>
              <a:rPr lang="ru-RU" dirty="0"/>
              <a:t/>
            </a:r>
            <a:br>
              <a:rPr lang="ru-RU" dirty="0"/>
            </a:br>
            <a:r>
              <a:rPr lang="ru-RU" dirty="0"/>
              <a:t>Управление делами Президента Российской Федерации (</a:t>
            </a:r>
            <a:r>
              <a:rPr lang="ru-RU" u="sng" dirty="0">
                <a:hlinkClick r:id="rId5"/>
              </a:rPr>
              <a:t>Приказ МНС России и Управления делами Президента Российской Федерации от 09.09.2004 № САЭ-3-09/493/187</a:t>
            </a:r>
            <a:r>
              <a:rPr lang="ru-RU" dirty="0"/>
              <a:t>)</a:t>
            </a:r>
          </a:p>
          <a:p>
            <a:pPr lvl="0"/>
            <a:r>
              <a:rPr lang="ru-RU" dirty="0"/>
              <a:t/>
            </a:r>
            <a:br>
              <a:rPr lang="ru-RU" dirty="0"/>
            </a:br>
            <a:r>
              <a:rPr lang="ru-RU" dirty="0"/>
              <a:t>Министерство внутренних дел (</a:t>
            </a:r>
            <a:r>
              <a:rPr lang="ru-RU" u="sng" dirty="0">
                <a:hlinkClick r:id="rId6"/>
              </a:rPr>
              <a:t>Приказ МНС России и МВД России от 08.07.2004 № САЭ-3-09/416/419</a:t>
            </a:r>
            <a:r>
              <a:rPr lang="ru-RU" dirty="0"/>
              <a:t>)</a:t>
            </a:r>
          </a:p>
          <a:p>
            <a:pPr lvl="0"/>
            <a:r>
              <a:rPr lang="ru-RU" dirty="0"/>
              <a:t/>
            </a:r>
            <a:br>
              <a:rPr lang="ru-RU" dirty="0"/>
            </a:br>
            <a:r>
              <a:rPr lang="ru-RU" dirty="0"/>
              <a:t>Пенсионный фонд Российской Федерации (</a:t>
            </a:r>
            <a:r>
              <a:rPr lang="ru-RU" u="sng" dirty="0">
                <a:hlinkClick r:id="rId7"/>
              </a:rPr>
              <a:t>Распоряжение ФНС России и ПФР от 28.10.2005 № 183@/190р</a:t>
            </a:r>
            <a:r>
              <a:rPr lang="ru-RU" dirty="0"/>
              <a:t>)</a:t>
            </a:r>
          </a:p>
          <a:p>
            <a:pPr lvl="0"/>
            <a:r>
              <a:rPr lang="ru-RU" dirty="0"/>
              <a:t/>
            </a:r>
            <a:br>
              <a:rPr lang="ru-RU" dirty="0"/>
            </a:br>
            <a:r>
              <a:rPr lang="ru-RU" dirty="0"/>
              <a:t>Фонд социального страхования Российской Федерации (</a:t>
            </a:r>
            <a:r>
              <a:rPr lang="ru-RU" u="sng" dirty="0">
                <a:hlinkClick r:id="rId8"/>
              </a:rPr>
              <a:t>Приказ ФНС России и ФСС РФ от 27.10.2005 № САЭ-3-09/546/221@</a:t>
            </a:r>
            <a:r>
              <a:rPr lang="ru-RU" dirty="0"/>
              <a:t>)</a:t>
            </a:r>
          </a:p>
          <a:p>
            <a:pPr lvl="0"/>
            <a:r>
              <a:rPr lang="ru-RU" dirty="0"/>
              <a:t/>
            </a:r>
            <a:br>
              <a:rPr lang="ru-RU" dirty="0"/>
            </a:br>
            <a:r>
              <a:rPr lang="ru-RU" dirty="0"/>
              <a:t>Федеральное агентство по управлению федеральным имуществом (</a:t>
            </a:r>
            <a:r>
              <a:rPr lang="ru-RU" u="sng" dirty="0">
                <a:hlinkClick r:id="rId9"/>
              </a:rPr>
              <a:t>Приказ ФНС России и </a:t>
            </a:r>
            <a:r>
              <a:rPr lang="ru-RU" u="sng" dirty="0" err="1">
                <a:hlinkClick r:id="rId9"/>
              </a:rPr>
              <a:t>Росимущества</a:t>
            </a:r>
            <a:r>
              <a:rPr lang="ru-RU" u="sng" dirty="0">
                <a:hlinkClick r:id="rId9"/>
              </a:rPr>
              <a:t> от 10.06.2005 № САЭ-3-15/260/178</a:t>
            </a:r>
            <a:r>
              <a:rPr lang="ru-RU" dirty="0"/>
              <a:t>)</a:t>
            </a:r>
          </a:p>
          <a:p>
            <a:pPr lvl="0"/>
            <a:r>
              <a:rPr lang="ru-RU" dirty="0"/>
              <a:t/>
            </a:r>
            <a:br>
              <a:rPr lang="ru-RU" dirty="0"/>
            </a:br>
            <a:r>
              <a:rPr lang="ru-RU" dirty="0"/>
              <a:t>Федеральная регистрационная служба (</a:t>
            </a:r>
            <a:r>
              <a:rPr lang="ru-RU" u="sng" dirty="0">
                <a:hlinkClick r:id="rId10"/>
              </a:rPr>
              <a:t>Приказ Федеральной регистрационной службы и Федеральной налоговой службы от 08.09.2005 № 130/САЭ-3-21/436</a:t>
            </a:r>
            <a:r>
              <a:rPr lang="ru-RU" dirty="0"/>
              <a:t>)</a:t>
            </a:r>
          </a:p>
          <a:p>
            <a:pPr lvl="0"/>
            <a:r>
              <a:rPr lang="ru-RU" dirty="0"/>
              <a:t/>
            </a:r>
            <a:br>
              <a:rPr lang="ru-RU" dirty="0"/>
            </a:br>
            <a:r>
              <a:rPr lang="ru-RU" dirty="0"/>
              <a:t>и др.</a:t>
            </a:r>
          </a:p>
          <a:p>
            <a:pPr marL="0" indent="0">
              <a:buNone/>
            </a:pPr>
            <a:endParaRPr lang="ru-RU" dirty="0"/>
          </a:p>
        </p:txBody>
      </p:sp>
    </p:spTree>
    <p:extLst>
      <p:ext uri="{BB962C8B-B14F-4D97-AF65-F5344CB8AC3E}">
        <p14:creationId xmlns:p14="http://schemas.microsoft.com/office/powerpoint/2010/main" val="21102652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Взаимодействие ФНС с ФТС</a:t>
            </a:r>
            <a:endParaRPr lang="ru-RU" dirty="0"/>
          </a:p>
        </p:txBody>
      </p:sp>
      <p:sp>
        <p:nvSpPr>
          <p:cNvPr id="3" name="Объект 2"/>
          <p:cNvSpPr>
            <a:spLocks noGrp="1"/>
          </p:cNvSpPr>
          <p:nvPr>
            <p:ph idx="1"/>
          </p:nvPr>
        </p:nvSpPr>
        <p:spPr/>
        <p:txBody>
          <a:bodyPr>
            <a:normAutofit fontScale="92500" lnSpcReduction="10000"/>
          </a:bodyPr>
          <a:lstStyle/>
          <a:p>
            <a:pPr marL="0" indent="0">
              <a:buNone/>
            </a:pPr>
            <a:r>
              <a:rPr lang="ru-RU" dirty="0"/>
              <a:t>В целях организации взаимодействия между налоговыми и таможенными органами РФ для выполнения возложенных на них задач руководители налоговых органов РФ и руководители таможенных органов РФ в центре и на местах принимают меры по организации и осуществлению взаимодействия по следующим основным направлениям: </a:t>
            </a:r>
            <a:br>
              <a:rPr lang="ru-RU" dirty="0"/>
            </a:br>
            <a:r>
              <a:rPr lang="ru-RU" dirty="0"/>
              <a:t/>
            </a:r>
            <a:br>
              <a:rPr lang="ru-RU" dirty="0"/>
            </a:br>
            <a:endParaRPr lang="ru-RU" dirty="0"/>
          </a:p>
        </p:txBody>
      </p:sp>
    </p:spTree>
    <p:extLst>
      <p:ext uri="{BB962C8B-B14F-4D97-AF65-F5344CB8AC3E}">
        <p14:creationId xmlns:p14="http://schemas.microsoft.com/office/powerpoint/2010/main" val="2032942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t>Взаимодействие ФНС с ФТС</a:t>
            </a:r>
            <a:endParaRPr lang="ru-RU" dirty="0"/>
          </a:p>
        </p:txBody>
      </p:sp>
      <p:sp>
        <p:nvSpPr>
          <p:cNvPr id="3" name="Текст 2"/>
          <p:cNvSpPr>
            <a:spLocks noGrp="1"/>
          </p:cNvSpPr>
          <p:nvPr>
            <p:ph type="body" idx="1"/>
          </p:nvPr>
        </p:nvSpPr>
        <p:spPr/>
        <p:txBody>
          <a:bodyPr>
            <a:normAutofit fontScale="55000" lnSpcReduction="20000"/>
          </a:bodyPr>
          <a:lstStyle/>
          <a:p>
            <a:r>
              <a:rPr lang="ru-RU" dirty="0"/>
              <a:t>1. Обмен информацией по вопросам, представляющим взаимный интерес. </a:t>
            </a:r>
            <a:br>
              <a:rPr lang="ru-RU" dirty="0"/>
            </a:br>
            <a:endParaRPr lang="ru-RU" dirty="0"/>
          </a:p>
        </p:txBody>
      </p:sp>
      <p:sp>
        <p:nvSpPr>
          <p:cNvPr id="4" name="Объект 3"/>
          <p:cNvSpPr>
            <a:spLocks noGrp="1"/>
          </p:cNvSpPr>
          <p:nvPr>
            <p:ph sz="half" idx="2"/>
          </p:nvPr>
        </p:nvSpPr>
        <p:spPr/>
        <p:txBody>
          <a:bodyPr>
            <a:normAutofit fontScale="77500" lnSpcReduction="20000"/>
          </a:bodyPr>
          <a:lstStyle/>
          <a:p>
            <a:r>
              <a:rPr lang="ru-RU" dirty="0"/>
              <a:t>В этих целях указанные органы организуют взаимодействие ин формационных систем и безвозмездно предоставляют друг другу по со ответствующим запросам информацию, содержащуюся в архивах, учетах и банках данных; информируют о фактах нарушения налогового и таможенного законодательства; о физических и юридических лицах, имеющих отношение к таким нарушениям; причинах и условиях, способствующих совершению налоговых и таможенных правонарушений. </a:t>
            </a:r>
          </a:p>
        </p:txBody>
      </p:sp>
      <p:sp>
        <p:nvSpPr>
          <p:cNvPr id="5" name="Текст 4"/>
          <p:cNvSpPr>
            <a:spLocks noGrp="1"/>
          </p:cNvSpPr>
          <p:nvPr>
            <p:ph type="body" sz="quarter" idx="3"/>
          </p:nvPr>
        </p:nvSpPr>
        <p:spPr>
          <a:xfrm>
            <a:off x="4355976" y="1196752"/>
            <a:ext cx="4618856" cy="1368152"/>
          </a:xfrm>
        </p:spPr>
        <p:txBody>
          <a:bodyPr>
            <a:normAutofit fontScale="55000" lnSpcReduction="20000"/>
          </a:bodyPr>
          <a:lstStyle/>
          <a:p>
            <a:r>
              <a:rPr lang="ru-RU" dirty="0"/>
              <a:t>2. Передача сведений таможенных деклараций из ФТС РФ в ФНС РФ, а также обмен другими необходимыми сведениями и информацией осуществляются на магнитных носителях или по каналам связи между Главным научно-исследовательским вычислительным центром (ГНИВЦ) ФНС РФ и Главным научно-информационным центром (ГНИЦ) ФТС РФ. </a:t>
            </a:r>
            <a:br>
              <a:rPr lang="ru-RU" dirty="0"/>
            </a:br>
            <a:endParaRPr lang="ru-RU" dirty="0"/>
          </a:p>
        </p:txBody>
      </p:sp>
      <p:sp>
        <p:nvSpPr>
          <p:cNvPr id="6" name="Объект 5"/>
          <p:cNvSpPr>
            <a:spLocks noGrp="1"/>
          </p:cNvSpPr>
          <p:nvPr>
            <p:ph sz="quarter" idx="4"/>
          </p:nvPr>
        </p:nvSpPr>
        <p:spPr>
          <a:xfrm>
            <a:off x="5220072" y="2996951"/>
            <a:ext cx="3466728" cy="3129211"/>
          </a:xfrm>
        </p:spPr>
        <p:txBody>
          <a:bodyPr>
            <a:normAutofit fontScale="85000" lnSpcReduction="10000"/>
          </a:bodyPr>
          <a:lstStyle/>
          <a:p>
            <a:r>
              <a:rPr lang="ru-RU" dirty="0"/>
              <a:t>Передаваемая из ФТС РФ в ФНС РФ информация включает сведения из таможенных деклараций по всем участникам внешнеэкономической деятельности и группам Товарной номенклатуры внешнеэкономической деятельности. </a:t>
            </a:r>
          </a:p>
        </p:txBody>
      </p:sp>
    </p:spTree>
    <p:extLst>
      <p:ext uri="{BB962C8B-B14F-4D97-AF65-F5344CB8AC3E}">
        <p14:creationId xmlns:p14="http://schemas.microsoft.com/office/powerpoint/2010/main" val="38782195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pPr marL="0" indent="0">
              <a:buNone/>
            </a:pPr>
            <a:r>
              <a:rPr lang="ru-RU" dirty="0"/>
              <a:t>Таможенные органы информируют налоговые органы об участниках внешнеэкономических связей (юридические и почтовые адреса, финансовые реквизиты, телефоны, факсы, телексы); предоставляют информацию о декларировании товаров и транспортных средств, перемещаемых через государственную границу (грузовые таможенные декларации, транспортные декларации, сведения о декларантах). </a:t>
            </a:r>
            <a:br>
              <a:rPr lang="ru-RU" dirty="0"/>
            </a:br>
            <a:r>
              <a:rPr lang="ru-RU" dirty="0"/>
              <a:t/>
            </a:r>
            <a:br>
              <a:rPr lang="ru-RU" dirty="0"/>
            </a:br>
            <a:r>
              <a:rPr lang="ru-RU" dirty="0"/>
              <a:t>Налоговые органы по собственной инициативе либо по запросу таможенных органов выдают информацию об имеющихся сведениях, необходимых для таможенного контроля. </a:t>
            </a:r>
          </a:p>
        </p:txBody>
      </p:sp>
    </p:spTree>
    <p:extLst>
      <p:ext uri="{BB962C8B-B14F-4D97-AF65-F5344CB8AC3E}">
        <p14:creationId xmlns:p14="http://schemas.microsoft.com/office/powerpoint/2010/main" val="20540455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Взаимодействие ФНС с МВД</a:t>
            </a:r>
            <a:endParaRPr lang="ru-RU" dirty="0"/>
          </a:p>
        </p:txBody>
      </p:sp>
      <p:sp>
        <p:nvSpPr>
          <p:cNvPr id="3" name="Объект 2"/>
          <p:cNvSpPr>
            <a:spLocks noGrp="1"/>
          </p:cNvSpPr>
          <p:nvPr>
            <p:ph sz="half" idx="1"/>
          </p:nvPr>
        </p:nvSpPr>
        <p:spPr/>
        <p:txBody>
          <a:bodyPr>
            <a:normAutofit fontScale="55000" lnSpcReduction="20000"/>
          </a:bodyPr>
          <a:lstStyle/>
          <a:p>
            <a:pPr marL="0" indent="0">
              <a:buNone/>
            </a:pPr>
            <a:r>
              <a:rPr lang="ru-RU" dirty="0"/>
              <a:t/>
            </a:r>
            <a:br>
              <a:rPr lang="ru-RU" dirty="0"/>
            </a:br>
            <a:r>
              <a:rPr lang="ru-RU" dirty="0"/>
              <a:t>В целях совершенствования государственного управления и реализации государственной политики Указом Президента Российской Федерации от 11 марта 2003 г. с 01.07.2003г. была упразднена Федеральная служба налоговой полиции, а ее функции были переданы Министерству внутренних дел Российской Федерации по выявлению, предупреждению и пресечению налоговых преступлений и правонарушений. Так при Министерстве внутренних дел создано главное управление по борьбе с экономическими преступлениями Федеральной службы по экономическим и налоговым преступлениям.</a:t>
            </a:r>
            <a:br>
              <a:rPr lang="ru-RU" dirty="0"/>
            </a:br>
            <a:endParaRPr lang="ru-RU" dirty="0"/>
          </a:p>
        </p:txBody>
      </p:sp>
      <p:sp>
        <p:nvSpPr>
          <p:cNvPr id="4" name="Объект 3"/>
          <p:cNvSpPr>
            <a:spLocks noGrp="1"/>
          </p:cNvSpPr>
          <p:nvPr>
            <p:ph sz="half" idx="2"/>
          </p:nvPr>
        </p:nvSpPr>
        <p:spPr/>
        <p:txBody>
          <a:bodyPr>
            <a:normAutofit fontScale="55000" lnSpcReduction="20000"/>
          </a:bodyPr>
          <a:lstStyle/>
          <a:p>
            <a:pPr marL="0" indent="0">
              <a:buNone/>
            </a:pPr>
            <a:r>
              <a:rPr lang="ru-RU" dirty="0"/>
              <a:t>Успешное решение задач, возложенных законом на Федеральную службу по экономическим и налоговым преступлениям, невозможно без их делового сотрудничества с Федеральной налоговой службой, Федеральной службой безопасности, Генеральной Прокуратурой РФ, их подразделениями на местах и другими государственными органами. Необходимость координации деятельности данных ведомств обусловлена наличием у них ряда общих задач по защите экономических интересов государства. Каждый из них в пределах своей компетенции соответствующими средствами и методами осуществляет сбор необходимой информации о криминогенной ситуации в экономике, проводит ее анализ, так или иначе, реагирует на выявленные правонарушения. </a:t>
            </a:r>
          </a:p>
        </p:txBody>
      </p:sp>
    </p:spTree>
    <p:extLst>
      <p:ext uri="{BB962C8B-B14F-4D97-AF65-F5344CB8AC3E}">
        <p14:creationId xmlns:p14="http://schemas.microsoft.com/office/powerpoint/2010/main" val="29767297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62500" lnSpcReduction="20000"/>
          </a:bodyPr>
          <a:lstStyle/>
          <a:p>
            <a:pPr marL="0" indent="0">
              <a:buNone/>
            </a:pPr>
            <a:r>
              <a:rPr lang="ru-RU" dirty="0"/>
              <a:t>Передача материалов о нарушениях законодательства о налогах и сборах в Крупных и особо крупных размерах, содержащих сведения, составляющие государственную тайну, осуществляется в соответствии с требованиями статьей 16 и 17 Закона Российской Федерации от 21 июля 1993 г. N 5485-1 "О государственной тайне".</a:t>
            </a:r>
            <a:br>
              <a:rPr lang="ru-RU" dirty="0"/>
            </a:br>
            <a:r>
              <a:rPr lang="ru-RU" dirty="0"/>
              <a:t/>
            </a:r>
            <a:br>
              <a:rPr lang="ru-RU" dirty="0"/>
            </a:br>
            <a:r>
              <a:rPr lang="ru-RU" dirty="0"/>
              <a:t>В целях совершенствования взаимодействия органов внутренних дел и налоговых органов, а также во исполнение пункта 2 статьи 36 Налогового кодекса Российской Федерации (в редакции Федерального закона от 30.06.03 г. № 86-ФЗ), при выявлении обстоятельств, требующих совершения действий, отнесенных НК РФ к полномочиям налоговых органов, органы внутренних дел обязаны в десятидневный срок со дня выявления указанных обстоятельств направить материалы в соответствующий налоговый орган для принятия по ним решения.</a:t>
            </a:r>
            <a:br>
              <a:rPr lang="ru-RU" dirty="0"/>
            </a:br>
            <a:r>
              <a:rPr lang="ru-RU" dirty="0"/>
              <a:t/>
            </a:r>
            <a:br>
              <a:rPr lang="ru-RU" dirty="0"/>
            </a:br>
            <a:r>
              <a:rPr lang="ru-RU" dirty="0"/>
              <a:t>Порядок взаимодействия по аналогичному направлению был определен совместным приказом ФСНП и МНС России от 03.01.2001 года № З/БГ-3-16/1. </a:t>
            </a:r>
          </a:p>
        </p:txBody>
      </p:sp>
    </p:spTree>
    <p:extLst>
      <p:ext uri="{BB962C8B-B14F-4D97-AF65-F5344CB8AC3E}">
        <p14:creationId xmlns:p14="http://schemas.microsoft.com/office/powerpoint/2010/main" val="8582117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t>
            </a:r>
            <a:r>
              <a:rPr lang="ru-RU" sz="3100" b="1" dirty="0"/>
              <a:t>Досудебный порядок обжалования актов проверок налоговых органов по месту учета налогоплательщика</a:t>
            </a:r>
            <a:endParaRPr lang="ru-RU" sz="3100" dirty="0"/>
          </a:p>
        </p:txBody>
      </p:sp>
      <p:sp>
        <p:nvSpPr>
          <p:cNvPr id="3" name="Объект 2"/>
          <p:cNvSpPr>
            <a:spLocks noGrp="1"/>
          </p:cNvSpPr>
          <p:nvPr>
            <p:ph idx="1"/>
          </p:nvPr>
        </p:nvSpPr>
        <p:spPr/>
        <p:txBody>
          <a:bodyPr>
            <a:normAutofit fontScale="85000" lnSpcReduction="10000"/>
          </a:bodyPr>
          <a:lstStyle/>
          <a:p>
            <a:r>
              <a:rPr lang="ru-RU" dirty="0"/>
              <a:t>Налоговый кодекс Российской Федерации (далее - Кодекс) предоставляет право налогоплательщику обжаловать акты налоговых органов ненормативного характера (писем, решений, постановлений, уведомлений, требований и др.), а также действия или бездействие их должностных лиц в досудебном порядке, то есть путем подачи жалобы в вышестоящий налоговый орган.</a:t>
            </a:r>
            <a:endParaRPr lang="ru-RU" b="1" dirty="0"/>
          </a:p>
          <a:p>
            <a:r>
              <a:rPr lang="ru-RU" dirty="0"/>
              <a:t>Порядок обжалования актов налоговых органов и действий или бездействия должностных лиц установлен в главе 19 Кодекса.</a:t>
            </a:r>
            <a:endParaRPr lang="ru-RU" b="1" dirty="0"/>
          </a:p>
          <a:p>
            <a:pPr marL="0" indent="0">
              <a:buNone/>
            </a:pPr>
            <a:endParaRPr lang="ru-RU" dirty="0"/>
          </a:p>
        </p:txBody>
      </p:sp>
    </p:spTree>
    <p:extLst>
      <p:ext uri="{BB962C8B-B14F-4D97-AF65-F5344CB8AC3E}">
        <p14:creationId xmlns:p14="http://schemas.microsoft.com/office/powerpoint/2010/main" val="27499983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Досудебный порядок обжалования</a:t>
            </a:r>
            <a:endParaRPr lang="ru-RU" dirty="0"/>
          </a:p>
        </p:txBody>
      </p:sp>
      <p:sp>
        <p:nvSpPr>
          <p:cNvPr id="3" name="Объект 2"/>
          <p:cNvSpPr>
            <a:spLocks noGrp="1"/>
          </p:cNvSpPr>
          <p:nvPr>
            <p:ph idx="1"/>
          </p:nvPr>
        </p:nvSpPr>
        <p:spPr/>
        <p:txBody>
          <a:bodyPr>
            <a:normAutofit fontScale="47500" lnSpcReduction="20000"/>
          </a:bodyPr>
          <a:lstStyle/>
          <a:p>
            <a:r>
              <a:rPr lang="ru-RU" dirty="0"/>
              <a:t>Досудебный порядок обжалования распространяется на два вида решений налоговых органов: о привлечении к ответственности либо об отказе в привлечении к ответственности за совершение налогового правонарушения. Решения такого вида выносятся по результатам рассмотрения материалов налоговой проверки. Это решение может быть обжаловано в судебном порядке только после обжалования его в вышестоящем налоговом органе. Любые другие решения можно оспаривать сразу в суде (например, решения об отказе в зачете налога, о наложении ареста на имущество налогоплательщика, взыскании налога, пеней и штрафа, приостановлении операций по банковским счетам, решения, вынесенные в порядке статьи 101.4 Налогового кодекса РФ). Административный порядок обжалования по сравнению с судебным порядком в значительной степени упрощен - срок рассмотрения жалобы в таком случае, как правило, не превышает одного месяца, не требуется уплаты госпошлины</a:t>
            </a:r>
            <a:r>
              <a:rPr lang="ru-RU" dirty="0" smtClean="0"/>
              <a:t>.</a:t>
            </a:r>
          </a:p>
          <a:p>
            <a:endParaRPr lang="ru-RU" b="1" dirty="0"/>
          </a:p>
          <a:p>
            <a:r>
              <a:rPr lang="ru-RU" dirty="0"/>
              <a:t>В соответствии со статьей 139 Кодекса жалоба в вышестоящий налоговый орган (вышестоящему должностному лицу) подается, если иное не предусмотрено Кодексом, в течение трех месяцев со дня, когда лицо узнало или должно было узнать о нарушении своих прав. В случае пропуска по уважительной причине срока подачи жалобы этот срок по заявлению лица, подающего жалобу, может быть восстановлен соответственно вышестоящим должностным лицом налогового органа или вышестоящим налоговым органом.</a:t>
            </a:r>
            <a:endParaRPr lang="ru-RU" b="1" dirty="0"/>
          </a:p>
          <a:p>
            <a:pPr marL="0" indent="0">
              <a:buNone/>
            </a:pPr>
            <a:endParaRPr lang="ru-RU" dirty="0"/>
          </a:p>
        </p:txBody>
      </p:sp>
    </p:spTree>
    <p:extLst>
      <p:ext uri="{BB962C8B-B14F-4D97-AF65-F5344CB8AC3E}">
        <p14:creationId xmlns:p14="http://schemas.microsoft.com/office/powerpoint/2010/main" val="42306891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Досудебный порядок обжалования</a:t>
            </a:r>
            <a:endParaRPr lang="ru-RU" dirty="0"/>
          </a:p>
        </p:txBody>
      </p:sp>
      <p:sp>
        <p:nvSpPr>
          <p:cNvPr id="3" name="Объект 2"/>
          <p:cNvSpPr>
            <a:spLocks noGrp="1"/>
          </p:cNvSpPr>
          <p:nvPr>
            <p:ph idx="1"/>
          </p:nvPr>
        </p:nvSpPr>
        <p:spPr/>
        <p:txBody>
          <a:bodyPr>
            <a:normAutofit fontScale="47500" lnSpcReduction="20000"/>
          </a:bodyPr>
          <a:lstStyle/>
          <a:p>
            <a:pPr marL="0" indent="0">
              <a:buNone/>
            </a:pPr>
            <a:r>
              <a:rPr lang="ru-RU" dirty="0"/>
              <a:t>Апелляционная жалоба на решение налогового органа о привлечении к ответственности за совершение налогового правонарушения или решение об отказе в привлечении к ответственности за совершение налогового правонарушения подается до момента вступления в силу обжалуемого решения - в течение 10 дней со дня его вручения налогоплательщику (его представителю). Жалоба подается в налоговый орган, который вынес обжалуемое решение. В дальнейшем инспекция в течение 3-х дней направит ее со всеми материалами в Управление ФНС России</a:t>
            </a:r>
            <a:r>
              <a:rPr lang="ru-RU" dirty="0" smtClean="0"/>
              <a:t>. </a:t>
            </a:r>
          </a:p>
          <a:p>
            <a:pPr marL="0" indent="0">
              <a:buNone/>
            </a:pPr>
            <a:endParaRPr lang="ru-RU" dirty="0" smtClean="0"/>
          </a:p>
          <a:p>
            <a:pPr marL="0" indent="0">
              <a:buNone/>
            </a:pPr>
            <a:r>
              <a:rPr lang="ru-RU" dirty="0" smtClean="0"/>
              <a:t>Жалоба</a:t>
            </a:r>
            <a:r>
              <a:rPr lang="ru-RU" dirty="0"/>
              <a:t>, поданная по истечении отведенного 10-дневного срока, не будет иметь статус апелляционной, поэтому решение вступит в силу и будет исполняться нижестоящим налоговым органом, несмотря на наличие жалобы, которая в данном случае вследствие просрочки направления станет жалобой на вступившее в силу решение налогового органа. В этом случае у налогоплательщика есть право ходатайствовать о приостановлении исполнения решения, что не равнозначно ситуации с апелляционным обжалованием, когда вступление решения в силу отдаляется во времени до момента утверждения вышестоящим налоговым органом</a:t>
            </a:r>
            <a:r>
              <a:rPr lang="ru-RU" dirty="0" smtClean="0"/>
              <a:t>.</a:t>
            </a:r>
          </a:p>
          <a:p>
            <a:pPr marL="0" indent="0">
              <a:buNone/>
            </a:pPr>
            <a:endParaRPr lang="ru-RU" b="1" dirty="0"/>
          </a:p>
          <a:p>
            <a:pPr marL="0" indent="0">
              <a:buNone/>
            </a:pPr>
            <a:r>
              <a:rPr lang="ru-RU" dirty="0"/>
              <a:t>Жалоба на вступившее в законную силу решение налогового органа о привлечении </a:t>
            </a:r>
            <a:r>
              <a:rPr lang="ru-RU" dirty="0" smtClean="0"/>
              <a:t>к ответственности </a:t>
            </a:r>
            <a:r>
              <a:rPr lang="ru-RU" dirty="0"/>
              <a:t>за совершение налогового правонарушения или решение об отказе в привлечении к ответственности за совершение налогового правонарушения, которое не было обжаловано в апелляционном порядке, подается в течение одного года с момента вынесения обжалуемого решения.</a:t>
            </a:r>
            <a:endParaRPr lang="ru-RU" b="1" dirty="0"/>
          </a:p>
          <a:p>
            <a:pPr marL="0" indent="0">
              <a:buNone/>
            </a:pPr>
            <a:endParaRPr lang="ru-RU" b="1" dirty="0"/>
          </a:p>
          <a:p>
            <a:endParaRPr lang="ru-RU" dirty="0"/>
          </a:p>
        </p:txBody>
      </p:sp>
    </p:spTree>
    <p:extLst>
      <p:ext uri="{BB962C8B-B14F-4D97-AF65-F5344CB8AC3E}">
        <p14:creationId xmlns:p14="http://schemas.microsoft.com/office/powerpoint/2010/main" val="4371958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Досудебный порядок обжалования</a:t>
            </a:r>
            <a:endParaRPr lang="ru-RU" dirty="0"/>
          </a:p>
        </p:txBody>
      </p:sp>
      <p:sp>
        <p:nvSpPr>
          <p:cNvPr id="3" name="Объект 2"/>
          <p:cNvSpPr>
            <a:spLocks noGrp="1"/>
          </p:cNvSpPr>
          <p:nvPr>
            <p:ph idx="1"/>
          </p:nvPr>
        </p:nvSpPr>
        <p:spPr/>
        <p:txBody>
          <a:bodyPr>
            <a:normAutofit fontScale="47500" lnSpcReduction="20000"/>
          </a:bodyPr>
          <a:lstStyle/>
          <a:p>
            <a:r>
              <a:rPr lang="ru-RU" dirty="0"/>
              <a:t>Лицо, подавшее жалобу в вышестоящий налоговый орган или вышестоящему должностному лицу, до принятия решения по этой жалобе может ее отозвать на основании письменного заявления. При этом отзыв жалобы лишает подавшее ее лицо права на подачу повторной жалобы по тем же основаниям в тот же налоговый орган или тому же должностному лицу.</a:t>
            </a:r>
            <a:endParaRPr lang="ru-RU" b="1" dirty="0"/>
          </a:p>
          <a:p>
            <a:r>
              <a:rPr lang="ru-RU" dirty="0"/>
              <a:t>В жалобе должны быть указаны допущенные (по мнению налогоплательщика) налоговым органом нарушения законодательства и приложены обосновывающие документы (при их наличии).</a:t>
            </a:r>
            <a:endParaRPr lang="ru-RU" b="1" dirty="0"/>
          </a:p>
          <a:p>
            <a:r>
              <a:rPr lang="ru-RU" dirty="0"/>
              <a:t>На рассмотрение жалобы и принятие решения по ней налоговому органу отводится один месяц со дня ее получения (п. 3 ст. 140 Кодекса). Этот срок может быть продлен максимум на 15 дней (для запрашивания документов или другой информации, необходимой для рассмотрения жалобы, у нижестоящих налоговых органов).</a:t>
            </a:r>
            <a:endParaRPr lang="ru-RU" b="1" dirty="0"/>
          </a:p>
          <a:p>
            <a:r>
              <a:rPr lang="ru-RU" dirty="0"/>
              <a:t>Вышестоящий налоговый орган может утвердить или отменить обжалуемое решение, а также изменить его или принять новое.</a:t>
            </a:r>
            <a:endParaRPr lang="ru-RU" b="1" dirty="0"/>
          </a:p>
          <a:p>
            <a:r>
              <a:rPr lang="ru-RU" dirty="0"/>
              <a:t>О принятом решении в течение трех дней со дня его принятия сообщается в письменной форме лицу, подавшему жалобу.</a:t>
            </a:r>
            <a:endParaRPr lang="ru-RU" b="1" dirty="0"/>
          </a:p>
          <a:p>
            <a:r>
              <a:rPr lang="ru-RU" dirty="0"/>
              <a:t>Если вышестоящий налоговый орган, рассматривающий апелляционную жалобу, не отменит решение нижестоящего налогового органа, решение нижестоящего налогового органа вступает в силу с даты его утверждения вышестоящим налоговым органом. Аналогично в случае, если вышестоящий налоговый орган, рассматривающий апелляционную жалобу, изменит решение нижестоящего налогового органа, решение нижестоящего налогового органа, с учетом внесенных изменений, вступает в силу с даты принятия соответствующего решения вышестоящим налоговым органом.</a:t>
            </a:r>
            <a:endParaRPr lang="ru-RU" b="1" dirty="0"/>
          </a:p>
          <a:p>
            <a:pPr marL="0" indent="0">
              <a:buNone/>
            </a:pPr>
            <a:endParaRPr lang="ru-RU" dirty="0"/>
          </a:p>
        </p:txBody>
      </p:sp>
    </p:spTree>
    <p:extLst>
      <p:ext uri="{BB962C8B-B14F-4D97-AF65-F5344CB8AC3E}">
        <p14:creationId xmlns:p14="http://schemas.microsoft.com/office/powerpoint/2010/main" val="11828467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219256" cy="4687415"/>
          </a:xfrm>
        </p:spPr>
        <p:txBody>
          <a:bodyPr>
            <a:normAutofit fontScale="77500" lnSpcReduction="20000"/>
          </a:bodyPr>
          <a:lstStyle/>
          <a:p>
            <a:pPr marL="0" indent="0">
              <a:buNone/>
            </a:pPr>
            <a:r>
              <a:rPr lang="ru-RU" dirty="0"/>
              <a:t>Таможенные органы пользуются правами и несут обязанности налоговых органов по взиманию налогов при перемещении товаров через таможенную границу Российской Федерации в соответствии с таможенным законодательством Российской Федерации, НК РФ, иными федеральными законами о налогах, а также иными федеральными законами</a:t>
            </a:r>
            <a:r>
              <a:rPr lang="ru-RU" dirty="0" smtClean="0"/>
              <a:t>.</a:t>
            </a:r>
          </a:p>
          <a:p>
            <a:pPr marL="0" indent="0">
              <a:buNone/>
            </a:pPr>
            <a:endParaRPr lang="ru-RU" dirty="0"/>
          </a:p>
          <a:p>
            <a:pPr marL="0" indent="0">
              <a:buNone/>
            </a:pPr>
            <a:r>
              <a:rPr lang="ru-RU" b="1" dirty="0"/>
              <a:t>Таможенные органы</a:t>
            </a:r>
            <a:r>
              <a:rPr lang="ru-RU" dirty="0"/>
              <a:t> - правоохранительные органы РФ, непосредственно осуществляющие таможенное дело в РФ. В единую систему таможенных органов РФ входят: Федеральная таможенная служба РФ, Региональные таможенные управления РФ, таможни РФ, таможенные посты РФ.</a:t>
            </a:r>
          </a:p>
          <a:p>
            <a:pPr marL="0" indent="0">
              <a:buNone/>
            </a:pPr>
            <a:endParaRPr lang="ru-RU" dirty="0"/>
          </a:p>
        </p:txBody>
      </p:sp>
      <p:sp>
        <p:nvSpPr>
          <p:cNvPr id="3" name="Заголовок 2"/>
          <p:cNvSpPr>
            <a:spLocks noGrp="1"/>
          </p:cNvSpPr>
          <p:nvPr>
            <p:ph type="title"/>
          </p:nvPr>
        </p:nvSpPr>
        <p:spPr>
          <a:xfrm>
            <a:off x="539552" y="260648"/>
            <a:ext cx="8208912" cy="1080120"/>
          </a:xfrm>
        </p:spPr>
        <p:txBody>
          <a:bodyPr>
            <a:noAutofit/>
          </a:bodyPr>
          <a:lstStyle/>
          <a:p>
            <a:r>
              <a:rPr lang="ru-RU" sz="2800" dirty="0"/>
              <a:t>Взаимодействие с внебюджетными фондами и таможенным комитетом по выполнению контрольных функций</a:t>
            </a:r>
          </a:p>
        </p:txBody>
      </p:sp>
    </p:spTree>
    <p:extLst>
      <p:ext uri="{BB962C8B-B14F-4D97-AF65-F5344CB8AC3E}">
        <p14:creationId xmlns:p14="http://schemas.microsoft.com/office/powerpoint/2010/main" val="35928227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260648"/>
            <a:ext cx="8219256" cy="4320479"/>
          </a:xfrm>
        </p:spPr>
        <p:txBody>
          <a:bodyPr>
            <a:normAutofit fontScale="85000" lnSpcReduction="10000"/>
          </a:bodyPr>
          <a:lstStyle/>
          <a:p>
            <a:pPr marL="0" indent="0">
              <a:buNone/>
            </a:pPr>
            <a:r>
              <a:rPr lang="ru-RU" b="1" dirty="0"/>
              <a:t>Федеральная таможенная служба России</a:t>
            </a:r>
            <a:r>
              <a:rPr lang="ru-RU" dirty="0"/>
              <a:t> (до 2004 г. - ГТК РФ) является уполномоченным федеральным органом исполнительной власти, осуществляющим в соответствии с законодательством Российской Федерации функции по выработке государственной политики и нормативному правовому регулированию, контролю и надзору в области таможенного дела, а также функции агента валютного контроля и специальные функции по борьбе с контрабандой, иными преступлениями и административными правонарушениями.</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396044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5460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219256" cy="4687415"/>
          </a:xfrm>
        </p:spPr>
        <p:txBody>
          <a:bodyPr>
            <a:normAutofit fontScale="62500" lnSpcReduction="20000"/>
          </a:bodyPr>
          <a:lstStyle/>
          <a:p>
            <a:pPr marL="0" indent="0">
              <a:buNone/>
            </a:pPr>
            <a:r>
              <a:rPr lang="ru-RU" dirty="0"/>
              <a:t>Выездные налоговые проверки проводятся налоговыми органами с участием органов внутренних дел с целью выявления и пресечения нарушений законодательства о налогах и сборах.</a:t>
            </a:r>
          </a:p>
          <a:p>
            <a:pPr marL="0" indent="0">
              <a:buNone/>
            </a:pPr>
            <a:r>
              <a:rPr lang="ru-RU" dirty="0"/>
              <a:t>Выездные налоговые проверки проводятся должностными лицами налоговых органов с участием сотрудников органов внутренних дел в соответствии с пунктом 1 статьи 36 Налогового кодекса Российской Федерации и пунктом 28 статьи 13 Федерального закона от 7 февраля 2011 г. N 3-ФЗ "О полиции".</a:t>
            </a:r>
          </a:p>
          <a:p>
            <a:pPr marL="0" indent="0">
              <a:buNone/>
            </a:pPr>
            <a:r>
              <a:rPr lang="ru-RU" dirty="0"/>
              <a:t>При проведении выездных налоговых проверок должностные лица налоговых органов и сотрудники органов внутренних дел руководствуются Конституцией Российской Федерации, Налоговым кодексом, Законом Российской Федерации от 21 марта 1991 г. N 943-1 "О налоговых органах Российской Федерации" ,Федеральным законом "О полиции", Федеральным законом от 12 августа 1995 г. N 144-ФЗ "Об оперативно-розыскной деятельности", иными нормативными правовыми актами Российской Федерации.</a:t>
            </a:r>
          </a:p>
          <a:p>
            <a:endParaRPr lang="ru-RU" dirty="0"/>
          </a:p>
        </p:txBody>
      </p:sp>
      <p:sp>
        <p:nvSpPr>
          <p:cNvPr id="3" name="Заголовок 2"/>
          <p:cNvSpPr>
            <a:spLocks noGrp="1"/>
          </p:cNvSpPr>
          <p:nvPr>
            <p:ph type="title"/>
          </p:nvPr>
        </p:nvSpPr>
        <p:spPr>
          <a:xfrm>
            <a:off x="539552" y="260648"/>
            <a:ext cx="8208912" cy="1080120"/>
          </a:xfrm>
        </p:spPr>
        <p:txBody>
          <a:bodyPr>
            <a:noAutofit/>
          </a:bodyPr>
          <a:lstStyle/>
          <a:p>
            <a:r>
              <a:rPr lang="ru-RU" sz="2800" dirty="0"/>
              <a:t>Взаимодействие с органами внутренних дел по налоговым правонарушениям и преступлениям обеспечение налоговой законности</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5416852"/>
            <a:ext cx="18002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7758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620688"/>
            <a:ext cx="8219256" cy="5551511"/>
          </a:xfrm>
        </p:spPr>
        <p:txBody>
          <a:bodyPr/>
          <a:lstStyle/>
          <a:p>
            <a:pPr marL="0" indent="0">
              <a:buNone/>
            </a:pPr>
            <a:r>
              <a:rPr lang="ru-RU" dirty="0"/>
              <a:t>Взаимодействие должностных лиц налоговых органов и сотрудников органов внутренних дел при проведении выездной налоговой проверки не препятствует их самостоятельности при выборе предусмотренных законодательством средств и методов проведения контрольных и иных мероприятий в рамках своей компетенции при одновременном обеспечении согласованности всех осуществляемых ими в процессе проверки действий. Функцию общей координации осуществляемых в процессе проведения проверки мероприятий выполняет руководитель проверяющей группы - сотрудник налогового органа.</a:t>
            </a:r>
          </a:p>
          <a:p>
            <a:pPr marL="0" indent="0">
              <a:buNone/>
            </a:pPr>
            <a:endParaRPr lang="ru-RU" dirty="0" smtClean="0"/>
          </a:p>
          <a:p>
            <a:pPr marL="0" indent="0">
              <a:buNone/>
            </a:pPr>
            <a:r>
              <a:rPr lang="ru-RU" dirty="0" smtClean="0"/>
              <a:t>Основанием </a:t>
            </a:r>
            <a:r>
              <a:rPr lang="ru-RU" dirty="0"/>
              <a:t>для проведения выездной (повторной выездной) налоговой проверки является решение руководителя (заместителя руководителя) налогового органа о ее проведении.</a:t>
            </a:r>
          </a:p>
          <a:p>
            <a:pPr marL="0" indent="0">
              <a:buNone/>
            </a:pPr>
            <a:endParaRPr lang="ru-RU" dirty="0"/>
          </a:p>
        </p:txBody>
      </p:sp>
    </p:spTree>
    <p:extLst>
      <p:ext uri="{BB962C8B-B14F-4D97-AF65-F5344CB8AC3E}">
        <p14:creationId xmlns:p14="http://schemas.microsoft.com/office/powerpoint/2010/main" val="23253257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19256" cy="5839543"/>
          </a:xfrm>
        </p:spPr>
        <p:txBody>
          <a:bodyPr/>
          <a:lstStyle/>
          <a:p>
            <a:pPr marL="0" indent="0">
              <a:buNone/>
            </a:pPr>
            <a:r>
              <a:rPr lang="ru-RU" dirty="0"/>
              <a:t>Налоговые органы осуществляют свои функции посредством реализации полномочий и исполнения обязанностей, установленных Налоговым кодексом и иными федеральными законами, определяющими по рядок организации и деятельности налоговых органов. Осуществляя свою деятельность, налоговые органы тесно взаимодействуют с таможенными органами, федеральными органами налоговой полиции, </a:t>
            </a:r>
            <a:r>
              <a:rPr lang="ru-RU" dirty="0" smtClean="0"/>
              <a:t>органами </a:t>
            </a:r>
            <a:r>
              <a:rPr lang="ru-RU" dirty="0"/>
              <a:t>государственных внебюджетных фондов, и другими </a:t>
            </a:r>
            <a:r>
              <a:rPr lang="ru-RU" dirty="0" smtClean="0"/>
              <a:t>государственными </a:t>
            </a:r>
            <a:r>
              <a:rPr lang="ru-RU" dirty="0"/>
              <a:t>органами.</a:t>
            </a:r>
          </a:p>
          <a:p>
            <a:pPr marL="0" indent="0">
              <a:buNone/>
            </a:pPr>
            <a:endParaRPr lang="ru-RU" dirty="0" smtClean="0"/>
          </a:p>
          <a:p>
            <a:pPr marL="0" indent="0">
              <a:buNone/>
            </a:pPr>
            <a:r>
              <a:rPr lang="ru-RU" dirty="0" smtClean="0"/>
              <a:t>Основой </a:t>
            </a:r>
            <a:r>
              <a:rPr lang="ru-RU" dirty="0"/>
              <a:t>взаимодействия налоговых органов, федеральных </a:t>
            </a:r>
            <a:r>
              <a:rPr lang="ru-RU" dirty="0" smtClean="0"/>
              <a:t>органов </a:t>
            </a:r>
            <a:r>
              <a:rPr lang="ru-RU" dirty="0"/>
              <a:t>налоговой полиции и иных государственных органов является </a:t>
            </a:r>
            <a:r>
              <a:rPr lang="ru-RU" dirty="0" smtClean="0"/>
              <a:t>обеспечение </a:t>
            </a:r>
            <a:r>
              <a:rPr lang="ru-RU" dirty="0"/>
              <a:t>контроля за соблюдением налогового законодательства, </a:t>
            </a:r>
            <a:r>
              <a:rPr lang="ru-RU" dirty="0" smtClean="0"/>
              <a:t>правильностью </a:t>
            </a:r>
            <a:r>
              <a:rPr lang="ru-RU" dirty="0"/>
              <a:t>исчисления, полнотой и своевременностью внесения в </a:t>
            </a:r>
            <a:r>
              <a:rPr lang="ru-RU" dirty="0" smtClean="0"/>
              <a:t>соответствующие </a:t>
            </a:r>
            <a:r>
              <a:rPr lang="ru-RU" dirty="0"/>
              <a:t>бюджеты налогов и сборов.</a:t>
            </a: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941168"/>
            <a:ext cx="2952328" cy="176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8646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19256" cy="5839543"/>
          </a:xfrm>
        </p:spPr>
        <p:txBody>
          <a:bodyPr/>
          <a:lstStyle/>
          <a:p>
            <a:pPr marL="0" indent="0">
              <a:buNone/>
            </a:pPr>
            <a:r>
              <a:rPr lang="ru-RU" dirty="0"/>
              <a:t>Налоговые органы осуществляют свои функции посредством реализации полномочий и исполнения обязанностей, установленных Налоговым кодексом и иными федеральными законами, определяющими по рядок организации и деятельности налоговых органов. Осуществляя свою деятельность, налоговые органы тесно взаимодействуют с таможенными органами, федеральными органами налоговой полиции, </a:t>
            </a:r>
            <a:r>
              <a:rPr lang="ru-RU" dirty="0" smtClean="0"/>
              <a:t>органами </a:t>
            </a:r>
            <a:r>
              <a:rPr lang="ru-RU" dirty="0"/>
              <a:t>государственных внебюджетных фондов, и другими </a:t>
            </a:r>
            <a:r>
              <a:rPr lang="ru-RU" dirty="0" smtClean="0"/>
              <a:t>государственными </a:t>
            </a:r>
            <a:r>
              <a:rPr lang="ru-RU" dirty="0"/>
              <a:t>органами.</a:t>
            </a:r>
          </a:p>
          <a:p>
            <a:pPr marL="0" indent="0">
              <a:buNone/>
            </a:pPr>
            <a:endParaRPr lang="ru-RU" dirty="0" smtClean="0"/>
          </a:p>
          <a:p>
            <a:pPr marL="0" indent="0">
              <a:buNone/>
            </a:pPr>
            <a:r>
              <a:rPr lang="ru-RU" dirty="0" smtClean="0"/>
              <a:t>Основой </a:t>
            </a:r>
            <a:r>
              <a:rPr lang="ru-RU" dirty="0"/>
              <a:t>взаимодействия налоговых органов, федеральных </a:t>
            </a:r>
            <a:r>
              <a:rPr lang="ru-RU" dirty="0" smtClean="0"/>
              <a:t>органов </a:t>
            </a:r>
            <a:r>
              <a:rPr lang="ru-RU" dirty="0"/>
              <a:t>налоговой полиции и иных государственных органов является </a:t>
            </a:r>
            <a:r>
              <a:rPr lang="ru-RU" dirty="0" smtClean="0"/>
              <a:t>обеспечение </a:t>
            </a:r>
            <a:r>
              <a:rPr lang="ru-RU" dirty="0"/>
              <a:t>контроля за соблюдением налогового законодательства, </a:t>
            </a:r>
            <a:r>
              <a:rPr lang="ru-RU" dirty="0" smtClean="0"/>
              <a:t>правильностью </a:t>
            </a:r>
            <a:r>
              <a:rPr lang="ru-RU" dirty="0"/>
              <a:t>исчисления, полнотой и своевременностью внесения в </a:t>
            </a:r>
            <a:r>
              <a:rPr lang="ru-RU" dirty="0" smtClean="0"/>
              <a:t>соответствующие </a:t>
            </a:r>
            <a:r>
              <a:rPr lang="ru-RU" dirty="0"/>
              <a:t>бюджеты налогов и сборов.</a:t>
            </a: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941168"/>
            <a:ext cx="2952328" cy="176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8646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548680"/>
            <a:ext cx="8219256" cy="5623519"/>
          </a:xfrm>
        </p:spPr>
        <p:txBody>
          <a:bodyPr/>
          <a:lstStyle/>
          <a:p>
            <a:pPr marL="0" indent="0">
              <a:buNone/>
            </a:pPr>
            <a:r>
              <a:rPr lang="ru-RU" dirty="0"/>
              <a:t>Указанное решение оформляется в соответствии со статьей 89 Налогового кодекса.</a:t>
            </a:r>
          </a:p>
          <a:p>
            <a:pPr marL="0" indent="0">
              <a:buNone/>
            </a:pPr>
            <a:r>
              <a:rPr lang="ru-RU" dirty="0"/>
              <a:t>Если сотрудники органа внутренних дел привлекаются к проведению ранее начавшейся выездной (повторной выездной) налоговой проверки, руководителем (заместителем руководителя) налогового органа выносится решение о внесении изменений в принятое решение о проведении данной проверки, предусматривающее соответствующее изменение состава проверяющей группы.</a:t>
            </a:r>
          </a:p>
          <a:p>
            <a:pPr marL="0" indent="0">
              <a:buNone/>
            </a:pPr>
            <a:r>
              <a:rPr lang="ru-RU" dirty="0"/>
              <a:t>Указанное решение оформляется в соответствии с образцом, утвержденным ФНС России.</a:t>
            </a:r>
          </a:p>
          <a:p>
            <a:pPr marL="0" indent="0">
              <a:buNone/>
            </a:pPr>
            <a:r>
              <a:rPr lang="ru-RU" dirty="0"/>
              <a:t>В случае наличия у налогового органа постановления следователя, при проведении выездной налоговой проверки учитываются предложения по характеру, сроку и объему проверки, содержащиеся в постановлении, с учетом ограничений, установленных Налоговым кодексом.</a:t>
            </a:r>
          </a:p>
          <a:p>
            <a:pPr marL="0" indent="0">
              <a:buNone/>
            </a:pPr>
            <a:endParaRPr lang="ru-RU" dirty="0"/>
          </a:p>
        </p:txBody>
      </p:sp>
    </p:spTree>
    <p:extLst>
      <p:ext uri="{BB962C8B-B14F-4D97-AF65-F5344CB8AC3E}">
        <p14:creationId xmlns:p14="http://schemas.microsoft.com/office/powerpoint/2010/main" val="66167136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8219256" cy="5839543"/>
          </a:xfrm>
        </p:spPr>
        <p:txBody>
          <a:bodyPr/>
          <a:lstStyle/>
          <a:p>
            <a:pPr marL="0" indent="0">
              <a:buNone/>
            </a:pPr>
            <a:r>
              <a:rPr lang="ru-RU" dirty="0"/>
              <a:t>Налоговые органы осуществляют свои функции посредством реализации полномочий и исполнения обязанностей, установленных Налоговым кодексом и иными федеральными законами, определяющими по рядок организации и деятельности налоговых органов. Осуществляя свою деятельность, налоговые органы тесно взаимодействуют с таможенными органами, федеральными органами налоговой полиции, </a:t>
            </a:r>
            <a:r>
              <a:rPr lang="ru-RU" dirty="0" smtClean="0"/>
              <a:t>органами </a:t>
            </a:r>
            <a:r>
              <a:rPr lang="ru-RU" dirty="0"/>
              <a:t>государственных внебюджетных фондов, и другими </a:t>
            </a:r>
            <a:r>
              <a:rPr lang="ru-RU" dirty="0" smtClean="0"/>
              <a:t>государственными </a:t>
            </a:r>
            <a:r>
              <a:rPr lang="ru-RU" dirty="0"/>
              <a:t>органами.</a:t>
            </a:r>
          </a:p>
          <a:p>
            <a:pPr marL="0" indent="0">
              <a:buNone/>
            </a:pPr>
            <a:endParaRPr lang="ru-RU" dirty="0" smtClean="0"/>
          </a:p>
          <a:p>
            <a:pPr marL="0" indent="0">
              <a:buNone/>
            </a:pPr>
            <a:r>
              <a:rPr lang="ru-RU" dirty="0" smtClean="0"/>
              <a:t>Основой </a:t>
            </a:r>
            <a:r>
              <a:rPr lang="ru-RU" dirty="0"/>
              <a:t>взаимодействия налоговых органов, федеральных </a:t>
            </a:r>
            <a:r>
              <a:rPr lang="ru-RU" dirty="0" smtClean="0"/>
              <a:t>органов </a:t>
            </a:r>
            <a:r>
              <a:rPr lang="ru-RU" dirty="0"/>
              <a:t>налоговой полиции и иных государственных органов является </a:t>
            </a:r>
            <a:r>
              <a:rPr lang="ru-RU" dirty="0" smtClean="0"/>
              <a:t>обеспечение </a:t>
            </a:r>
            <a:r>
              <a:rPr lang="ru-RU" dirty="0"/>
              <a:t>контроля за соблюдением налогового законодательства, </a:t>
            </a:r>
            <a:r>
              <a:rPr lang="ru-RU" dirty="0" smtClean="0"/>
              <a:t>правильностью </a:t>
            </a:r>
            <a:r>
              <a:rPr lang="ru-RU" dirty="0"/>
              <a:t>исчисления, полнотой и своевременностью внесения в </a:t>
            </a:r>
            <a:r>
              <a:rPr lang="ru-RU" dirty="0" smtClean="0"/>
              <a:t>соответствующие </a:t>
            </a:r>
            <a:r>
              <a:rPr lang="ru-RU" dirty="0"/>
              <a:t>бюджеты налогов и сборов.</a:t>
            </a: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941168"/>
            <a:ext cx="2952328" cy="176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34563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219256" cy="5040560"/>
          </a:xfrm>
        </p:spPr>
        <p:txBody>
          <a:bodyPr>
            <a:normAutofit fontScale="92500" lnSpcReduction="10000"/>
          </a:bodyPr>
          <a:lstStyle/>
          <a:p>
            <a:pPr marL="0" indent="0">
              <a:buNone/>
            </a:pPr>
            <a:r>
              <a:rPr lang="ru-RU" dirty="0"/>
              <a:t>Должностная инструкция налогового инспектора включает в себя следующие разделы:</a:t>
            </a:r>
          </a:p>
          <a:p>
            <a:pPr marL="0" indent="0">
              <a:buNone/>
            </a:pPr>
            <a:r>
              <a:rPr lang="ru-RU" dirty="0"/>
              <a:t>1. "Вводная часть" - содержит описание законодательных и нормативных актов, которыми сотрудник руководствуется в своей работе, кому он подчиняется, как назначается на должность и увольняется.</a:t>
            </a:r>
          </a:p>
          <a:p>
            <a:pPr marL="0" indent="0">
              <a:buNone/>
            </a:pPr>
            <a:r>
              <a:rPr lang="ru-RU" dirty="0"/>
              <a:t>2. "Права" - описывает права налогового инспектора, предоставленные ему действующим законодательством, с учетом специфики работы на конкретном участке.</a:t>
            </a:r>
          </a:p>
          <a:p>
            <a:pPr marL="0" indent="0">
              <a:buNone/>
            </a:pPr>
            <a:r>
              <a:rPr lang="ru-RU" dirty="0"/>
              <a:t>3. "Обязанности" - описывает обязанности налогового инспектора, возложенные на него действующим законодательством, с учетом специфики работы на конкретном участке.</a:t>
            </a:r>
          </a:p>
          <a:p>
            <a:pPr marL="0" indent="0">
              <a:buNone/>
            </a:pPr>
            <a:r>
              <a:rPr lang="ru-RU" dirty="0"/>
              <a:t>4. "Ответственность" - краткое описание ответственности налогового инспектора за невыполнение или ненадлежащее выполнение его обязанностей с учетом специфики работы на конкретном участке.</a:t>
            </a:r>
          </a:p>
          <a:p>
            <a:pPr marL="0" indent="0">
              <a:buNone/>
            </a:pPr>
            <a:r>
              <a:rPr lang="ru-RU" dirty="0"/>
              <a:t>5. "Требования к уровню подготовки" - краткая характеристика основных знаний и практических навыков, которыми должен обладать сотрудник, работающий на данном участке.</a:t>
            </a:r>
          </a:p>
          <a:p>
            <a:pPr marL="0" indent="0">
              <a:buNone/>
            </a:pPr>
            <a:r>
              <a:rPr lang="ru-RU" dirty="0"/>
              <a:t>6. "Квалификационные требования" - описание требований к уровню образования и стажу работы, установленных законодательством.</a:t>
            </a:r>
          </a:p>
          <a:p>
            <a:pPr marL="0" indent="0">
              <a:buNone/>
            </a:pPr>
            <a:endParaRPr lang="ru-RU" dirty="0"/>
          </a:p>
        </p:txBody>
      </p:sp>
      <p:sp>
        <p:nvSpPr>
          <p:cNvPr id="3" name="Заголовок 2"/>
          <p:cNvSpPr>
            <a:spLocks noGrp="1"/>
          </p:cNvSpPr>
          <p:nvPr>
            <p:ph type="title"/>
          </p:nvPr>
        </p:nvSpPr>
        <p:spPr>
          <a:xfrm>
            <a:off x="539552" y="260648"/>
            <a:ext cx="8208912" cy="1080120"/>
          </a:xfrm>
        </p:spPr>
        <p:txBody>
          <a:bodyPr/>
          <a:lstStyle/>
          <a:p>
            <a:r>
              <a:rPr lang="ru-RU" dirty="0"/>
              <a:t>Прокурорский надзор в системе налогообложения</a:t>
            </a:r>
          </a:p>
        </p:txBody>
      </p:sp>
    </p:spTree>
    <p:extLst>
      <p:ext uri="{BB962C8B-B14F-4D97-AF65-F5344CB8AC3E}">
        <p14:creationId xmlns:p14="http://schemas.microsoft.com/office/powerpoint/2010/main" val="10460576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484784"/>
            <a:ext cx="8219256" cy="5373216"/>
          </a:xfrm>
        </p:spPr>
        <p:txBody>
          <a:bodyPr/>
          <a:lstStyle/>
          <a:p>
            <a:r>
              <a:rPr lang="ru-RU" dirty="0" smtClean="0"/>
              <a:t>Количественный </a:t>
            </a:r>
            <a:r>
              <a:rPr lang="ru-RU" dirty="0"/>
              <a:t>рост определяется опережающим ростом числа налогоплательщиков по сравнению с ростом численности сотрудников инспекции</a:t>
            </a:r>
            <a:r>
              <a:rPr lang="ru-RU" dirty="0" smtClean="0"/>
              <a:t>.</a:t>
            </a:r>
          </a:p>
          <a:p>
            <a:endParaRPr lang="ru-RU" dirty="0"/>
          </a:p>
          <a:p>
            <a:r>
              <a:rPr lang="ru-RU" dirty="0"/>
              <a:t>Качественный рост вызван тем, что в последние годы в инспекции появились принципиально новые участки работы. К ним можно отнести ведение единого государственного реестра налогоплательщиков, контроль за прохождением налоговых платежей через банки, контроль за оборотом алкогольной продукции и обращением наличных денег, работа по приему и вводу в базу данных сведений о доходах граждан, составление отчетности о работе инспекции. Другие участки претерпели серьезные изменения и стали намного более ресурсоемкими, это - взыскание недоимок, наложение и взыскание финансовых и административных санкций, обеспечение доказательственной базы налоговых проверок и т.д.</a:t>
            </a:r>
          </a:p>
          <a:p>
            <a:endParaRPr lang="ru-RU" dirty="0"/>
          </a:p>
        </p:txBody>
      </p:sp>
      <p:sp>
        <p:nvSpPr>
          <p:cNvPr id="3" name="Заголовок 2"/>
          <p:cNvSpPr>
            <a:spLocks noGrp="1"/>
          </p:cNvSpPr>
          <p:nvPr>
            <p:ph type="title"/>
          </p:nvPr>
        </p:nvSpPr>
        <p:spPr>
          <a:xfrm>
            <a:off x="539552" y="260648"/>
            <a:ext cx="8208912" cy="1080120"/>
          </a:xfrm>
        </p:spPr>
        <p:txBody>
          <a:bodyPr>
            <a:normAutofit fontScale="90000"/>
          </a:bodyPr>
          <a:lstStyle/>
          <a:p>
            <a:r>
              <a:rPr lang="ru-RU" dirty="0"/>
              <a:t>Работа налогового инспектора происходит в условиях постоянного количественного и качественного роста нагрузки.</a:t>
            </a:r>
            <a:br>
              <a:rPr lang="ru-RU" dirty="0"/>
            </a:br>
            <a:endParaRPr lang="ru-RU" dirty="0"/>
          </a:p>
        </p:txBody>
      </p:sp>
    </p:spTree>
    <p:extLst>
      <p:ext uri="{BB962C8B-B14F-4D97-AF65-F5344CB8AC3E}">
        <p14:creationId xmlns:p14="http://schemas.microsoft.com/office/powerpoint/2010/main" val="22138707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2800" dirty="0"/>
              <a:t>Обжалование действий и решений налоговых органов</a:t>
            </a:r>
          </a:p>
        </p:txBody>
      </p:sp>
      <p:sp>
        <p:nvSpPr>
          <p:cNvPr id="2" name="Объект 1"/>
          <p:cNvSpPr>
            <a:spLocks noGrp="1"/>
          </p:cNvSpPr>
          <p:nvPr>
            <p:ph idx="1"/>
          </p:nvPr>
        </p:nvSpPr>
        <p:spPr/>
        <p:txBody>
          <a:bodyPr>
            <a:normAutofit fontScale="70000" lnSpcReduction="20000"/>
          </a:bodyPr>
          <a:lstStyle/>
          <a:p>
            <a:pPr marL="0" indent="0">
              <a:buNone/>
            </a:pPr>
            <a:r>
              <a:rPr lang="ru-RU" dirty="0"/>
              <a:t>Статьи 137 и 138 Налогового кодекса Российской Федерации (далее - НК РФ) предусматривают право налогоплательщика или налогового агента на обжалование акта налогового органа, действия или бездействие их должностных лиц, если, по мнению налогоплательщика или налогового агента, такие акты, действия (бездействие) нарушают их права, затрагивают их законные интересы, незаконно возлагают какую-либо обязанность.</a:t>
            </a:r>
          </a:p>
          <a:p>
            <a:pPr marL="0" indent="0">
              <a:buNone/>
            </a:pPr>
            <a:r>
              <a:rPr lang="ru-RU" dirty="0"/>
              <a:t>Акты налоговых органов, действия или бездействие их должностных лиц могут быть обжалованы в вышестоящий налоговый орган (вышестоящему должностному лицу).</a:t>
            </a:r>
          </a:p>
          <a:p>
            <a:pPr marL="0" indent="0">
              <a:buNone/>
            </a:pPr>
            <a:r>
              <a:rPr lang="ru-RU" dirty="0"/>
              <a:t>Подача жалобы в вышестоящий налоговый орган (вышестоящему должностному лицу) не исключает права на одновременную или последующую подачу аналогичной жалобы в суд.</a:t>
            </a:r>
          </a:p>
          <a:p>
            <a:pPr marL="0" indent="0">
              <a:buNone/>
            </a:pP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5048302"/>
            <a:ext cx="3456384" cy="1782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0826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a:t>Срок подачи апелляционной жалобы</a:t>
            </a:r>
            <a:r>
              <a:rPr lang="ru-RU" b="1" dirty="0"/>
              <a:t/>
            </a:r>
            <a:br>
              <a:rPr lang="ru-RU" b="1" dirty="0"/>
            </a:br>
            <a:endParaRPr lang="ru-RU" dirty="0"/>
          </a:p>
        </p:txBody>
      </p:sp>
      <p:sp>
        <p:nvSpPr>
          <p:cNvPr id="2" name="Объект 1"/>
          <p:cNvSpPr>
            <a:spLocks noGrp="1"/>
          </p:cNvSpPr>
          <p:nvPr>
            <p:ph idx="4294967295"/>
          </p:nvPr>
        </p:nvSpPr>
        <p:spPr>
          <a:xfrm>
            <a:off x="0" y="1484313"/>
            <a:ext cx="8218488" cy="4687887"/>
          </a:xfrm>
        </p:spPr>
        <p:txBody>
          <a:bodyPr>
            <a:normAutofit fontScale="70000" lnSpcReduction="20000"/>
          </a:bodyPr>
          <a:lstStyle/>
          <a:p>
            <a:r>
              <a:rPr lang="ru-RU" dirty="0"/>
              <a:t>Обжалуя решение налогового органа о привлечении к ответственности, налогоплательщик обращается с жалобой в вышестоящий налоговый орган. При этом, если обжалуется акт, который не вступил в силу, подается апелляционная жалоба. Срок ее подачи ограничен 10 днями с момента получения решения о привлечении к ответственности </a:t>
            </a:r>
            <a:r>
              <a:rPr lang="ru-RU" dirty="0" smtClean="0"/>
              <a:t>.</a:t>
            </a:r>
            <a:endParaRPr lang="ru-RU" dirty="0" smtClean="0">
              <a:solidFill>
                <a:schemeClr val="tx1"/>
              </a:solidFill>
            </a:endParaRPr>
          </a:p>
          <a:p>
            <a:endParaRPr lang="ru-RU" dirty="0">
              <a:solidFill>
                <a:schemeClr val="tx1"/>
              </a:solidFill>
            </a:endParaRPr>
          </a:p>
          <a:p>
            <a:r>
              <a:rPr lang="ru-RU" dirty="0">
                <a:solidFill>
                  <a:schemeClr val="tx1"/>
                </a:solidFill>
              </a:rPr>
              <a:t>Если же по какой-либо причине налогоплательщик пропустил данный срок, то восстановить его не получится. Решение налогового органа в этом случае уже вступит в силу. А следовательно, обжаловать его в апелляционном порядке будет уже невозможно </a:t>
            </a:r>
            <a:r>
              <a:rPr lang="ru-RU" dirty="0" smtClean="0">
                <a:solidFill>
                  <a:schemeClr val="tx1"/>
                </a:solidFill>
              </a:rPr>
              <a:t>.В </a:t>
            </a:r>
            <a:r>
              <a:rPr lang="ru-RU" dirty="0">
                <a:solidFill>
                  <a:schemeClr val="tx1"/>
                </a:solidFill>
              </a:rPr>
              <a:t>этом случае компания в течение года может в соответствии с п. </a:t>
            </a:r>
            <a:r>
              <a:rPr lang="ru-RU" dirty="0" smtClean="0">
                <a:solidFill>
                  <a:schemeClr val="tx1"/>
                </a:solidFill>
              </a:rPr>
              <a:t>2 обратиться </a:t>
            </a:r>
            <a:r>
              <a:rPr lang="ru-RU" dirty="0">
                <a:solidFill>
                  <a:schemeClr val="tx1"/>
                </a:solidFill>
              </a:rPr>
              <a:t>в вышестоящий налоговый орган.</a:t>
            </a:r>
          </a:p>
          <a:p>
            <a:endParaRPr lang="ru-RU" dirty="0"/>
          </a:p>
        </p:txBody>
      </p:sp>
    </p:spTree>
    <p:extLst>
      <p:ext uri="{BB962C8B-B14F-4D97-AF65-F5344CB8AC3E}">
        <p14:creationId xmlns:p14="http://schemas.microsoft.com/office/powerpoint/2010/main" val="26841232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0" y="549275"/>
            <a:ext cx="8218488" cy="5622925"/>
          </a:xfrm>
        </p:spPr>
        <p:txBody>
          <a:bodyPr>
            <a:normAutofit fontScale="77500" lnSpcReduction="20000"/>
          </a:bodyPr>
          <a:lstStyle/>
          <a:p>
            <a:pPr marL="0" indent="0">
              <a:buNone/>
            </a:pPr>
            <a:r>
              <a:rPr lang="ru-RU" dirty="0"/>
              <a:t>Министерство финансов Российской Федерации дает письменные разъяснения </a:t>
            </a:r>
            <a:r>
              <a:rPr lang="ru-RU" dirty="0" smtClean="0"/>
              <a:t>налогоплательщикам</a:t>
            </a:r>
            <a:r>
              <a:rPr lang="ru-RU" dirty="0"/>
              <a:t>, плательщикам сборов и налоговым агентам по вопросам применения законодательства Российской Федерации о налогах и сборах, утверждает формы расчетов по налогам и формы налоговых деклараций, обязательные для налогоплательщиков, налоговых агентов, а также порядок их заполнения</a:t>
            </a:r>
            <a:r>
              <a:rPr lang="ru-RU" dirty="0" smtClean="0"/>
              <a:t>.</a:t>
            </a:r>
          </a:p>
          <a:p>
            <a:pPr marL="0" indent="0">
              <a:buNone/>
            </a:pPr>
            <a:endParaRPr lang="ru-RU" dirty="0"/>
          </a:p>
          <a:p>
            <a:pPr marL="0" indent="0">
              <a:buNone/>
            </a:pPr>
            <a:r>
              <a:rPr lang="ru-RU" dirty="0"/>
              <a:t>Финансовые органы субъектов Российской Федерации и муниципальных образований, дают письменные разъяснения налогоплательщикам и налоговым агентам по вопросам применения соответственно законодательства субъектов Российской Федерации о налогах и сборах и нормативных правовых актов муниципальных образований о местных налогах и сборах.</a:t>
            </a:r>
          </a:p>
          <a:p>
            <a:endParaRPr lang="ru-RU" dirty="0"/>
          </a:p>
        </p:txBody>
      </p:sp>
    </p:spTree>
    <p:extLst>
      <p:ext uri="{BB962C8B-B14F-4D97-AF65-F5344CB8AC3E}">
        <p14:creationId xmlns:p14="http://schemas.microsoft.com/office/powerpoint/2010/main" val="7449950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3200" dirty="0"/>
              <a:t>Производство по делам о налоговых и административных правонарушениях</a:t>
            </a:r>
          </a:p>
        </p:txBody>
      </p:sp>
      <p:sp>
        <p:nvSpPr>
          <p:cNvPr id="2" name="Объект 1"/>
          <p:cNvSpPr>
            <a:spLocks noGrp="1"/>
          </p:cNvSpPr>
          <p:nvPr>
            <p:ph idx="4294967295"/>
          </p:nvPr>
        </p:nvSpPr>
        <p:spPr>
          <a:xfrm>
            <a:off x="755576" y="1484313"/>
            <a:ext cx="7462912" cy="4687887"/>
          </a:xfrm>
        </p:spPr>
        <p:txBody>
          <a:bodyPr>
            <a:noAutofit/>
          </a:bodyPr>
          <a:lstStyle/>
          <a:p>
            <a:pPr marL="0" indent="0">
              <a:buNone/>
            </a:pPr>
            <a:r>
              <a:rPr lang="ru-RU" sz="1800" dirty="0"/>
              <a:t>Как следует из положений п.1 ст.1, ст.ст.106 и 107 Налогового кодекса РФ (далее - НК РФ) под налоговым правонарушением подразумеваются виновные действия (бездействие) результатом которых явилось нарушение норм НК РФ (принятых в соответствии с ним федеральных, региональных законов о налогах и сборах, нормативных правовых актах муниципальных образований о местных налогах и сборах), влекущее применение к таким лицам санкции, предусмотренные гл.гл.16, 18 НК РФ. Также, в ст.108 НК РФ законодатель недвусмысленно разделил ответственность, установленную в НК РФ, от иных видов ответственности (административной и уголовной), определив, что основания признания деяния лица налоговым правонарушением, как и порядок производства по такому нарушению, устанавливаются только одним нормативным актом - НК РФ.</a:t>
            </a:r>
          </a:p>
        </p:txBody>
      </p:sp>
    </p:spTree>
    <p:extLst>
      <p:ext uri="{BB962C8B-B14F-4D97-AF65-F5344CB8AC3E}">
        <p14:creationId xmlns:p14="http://schemas.microsoft.com/office/powerpoint/2010/main" val="23713503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ru-RU" sz="2400" dirty="0"/>
              <a:t>Фактическим основанием обращения налогоплательщика в суд за защитой своих прав и законных интересов являются следующие факты:</a:t>
            </a:r>
          </a:p>
        </p:txBody>
      </p:sp>
      <p:sp>
        <p:nvSpPr>
          <p:cNvPr id="2" name="Объект 1"/>
          <p:cNvSpPr>
            <a:spLocks noGrp="1"/>
          </p:cNvSpPr>
          <p:nvPr>
            <p:ph idx="4294967295"/>
          </p:nvPr>
        </p:nvSpPr>
        <p:spPr>
          <a:xfrm>
            <a:off x="467544" y="1484313"/>
            <a:ext cx="7750944" cy="4687887"/>
          </a:xfrm>
        </p:spPr>
        <p:txBody>
          <a:bodyPr>
            <a:normAutofit fontScale="70000" lnSpcReduction="20000"/>
          </a:bodyPr>
          <a:lstStyle/>
          <a:p>
            <a:pPr marL="0" indent="0">
              <a:buNone/>
            </a:pPr>
            <a:r>
              <a:rPr lang="ru-RU" dirty="0" smtClean="0"/>
              <a:t>1) принятие </a:t>
            </a:r>
            <a:r>
              <a:rPr lang="ru-RU" dirty="0"/>
              <a:t>налоговым органом решения и (или) совершение действия (бездействие), не соответствующего закону или иному нормативному правовому акту</a:t>
            </a:r>
            <a:r>
              <a:rPr lang="ru-RU" dirty="0" smtClean="0"/>
              <a:t>;</a:t>
            </a:r>
          </a:p>
          <a:p>
            <a:pPr marL="0" indent="0">
              <a:buNone/>
            </a:pPr>
            <a:endParaRPr lang="ru-RU" dirty="0"/>
          </a:p>
          <a:p>
            <a:pPr marL="0" indent="0">
              <a:buNone/>
            </a:pPr>
            <a:r>
              <a:rPr lang="ru-RU" dirty="0"/>
              <a:t>2) нарушение прав и законных интересов налогоплательщика в сфере предпринимательской и иной экономической деятельности</a:t>
            </a:r>
            <a:r>
              <a:rPr lang="ru-RU" dirty="0" smtClean="0"/>
              <a:t>;</a:t>
            </a:r>
          </a:p>
          <a:p>
            <a:pPr marL="0" indent="0">
              <a:buNone/>
            </a:pPr>
            <a:endParaRPr lang="ru-RU" dirty="0"/>
          </a:p>
          <a:p>
            <a:pPr marL="0" indent="0">
              <a:buNone/>
            </a:pPr>
            <a:r>
              <a:rPr lang="ru-RU" dirty="0"/>
              <a:t>3) незаконное возложение на его ненормативных правовых актов </a:t>
            </a:r>
            <a:r>
              <a:rPr lang="ru-RU" dirty="0" smtClean="0"/>
              <a:t>недействительными</a:t>
            </a:r>
            <a:r>
              <a:rPr lang="ru-RU" dirty="0"/>
              <a:t>, решений и действий (бездействия) незаконными рассматриваются в арбитражном суде, если их рассмотрение в соответствии с федеральным законом не отнесено к компетенции других судов.</a:t>
            </a:r>
          </a:p>
          <a:p>
            <a:pPr marL="0" indent="0">
              <a:buNone/>
            </a:pPr>
            <a:endParaRPr lang="ru-RU" dirty="0"/>
          </a:p>
        </p:txBody>
      </p:sp>
    </p:spTree>
    <p:extLst>
      <p:ext uri="{BB962C8B-B14F-4D97-AF65-F5344CB8AC3E}">
        <p14:creationId xmlns:p14="http://schemas.microsoft.com/office/powerpoint/2010/main" val="13790126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755576" y="188641"/>
            <a:ext cx="7474024" cy="4248472"/>
          </a:xfrm>
        </p:spPr>
        <p:txBody>
          <a:bodyPr>
            <a:normAutofit fontScale="77500" lnSpcReduction="20000"/>
          </a:bodyPr>
          <a:lstStyle/>
          <a:p>
            <a:pPr marL="0" indent="0">
              <a:buNone/>
            </a:pPr>
            <a:r>
              <a:rPr lang="ru-RU" dirty="0"/>
              <a:t>В силу п. 1 ст. 105 НК РФ дела о взыскании налоговых санкций по иску налоговых органов к организациям и индивидуальным предпринимателям рассматриваются арбитражными судами в соответствии с арбитражным процессуальным законодательством.</a:t>
            </a:r>
          </a:p>
          <a:p>
            <a:pPr marL="0" indent="0">
              <a:buNone/>
            </a:pPr>
            <a:r>
              <a:rPr lang="ru-RU" dirty="0"/>
              <a:t>Производство по делам об оспаривании ненормативных правовых актов, решений и действий (бездействия) налоговых органов и их должностных лиц возбуждается на основании заявления заинтересованного лица, обратившегося с соответствующим требованием в арбитражный суд.</a:t>
            </a:r>
          </a:p>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37112"/>
            <a:ext cx="3225997" cy="2076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2751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611560" y="260350"/>
            <a:ext cx="8208912" cy="3168650"/>
          </a:xfrm>
        </p:spPr>
        <p:txBody>
          <a:bodyPr>
            <a:normAutofit/>
          </a:bodyPr>
          <a:lstStyle/>
          <a:p>
            <a:pPr marL="0" indent="0" algn="just">
              <a:buNone/>
            </a:pPr>
            <a:r>
              <a:rPr lang="ru-RU" sz="2400" dirty="0"/>
              <a:t>Своевременность рассмотрения дела проистекает из принципа неотвратимости наказания и означает соблюдение предусмотренных законодательством о налогах и сборах процессуальных сроков. Неотвратимость наказания, в свою очередь, выполняет профилактическую функцию в отношении будущего поведения налогоплательщика (плательщика сбора или налогового агента).</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5" y="3356992"/>
            <a:ext cx="5429241"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9765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0" y="549275"/>
            <a:ext cx="8218488" cy="5622925"/>
          </a:xfrm>
        </p:spPr>
        <p:txBody>
          <a:bodyPr>
            <a:normAutofit fontScale="77500" lnSpcReduction="20000"/>
          </a:bodyPr>
          <a:lstStyle/>
          <a:p>
            <a:pPr marL="0" indent="0">
              <a:buNone/>
            </a:pPr>
            <a:r>
              <a:rPr lang="ru-RU" dirty="0"/>
              <a:t>Министерство финансов Российской Федерации дает письменные разъяснения </a:t>
            </a:r>
            <a:r>
              <a:rPr lang="ru-RU" dirty="0" smtClean="0"/>
              <a:t>налогоплательщикам</a:t>
            </a:r>
            <a:r>
              <a:rPr lang="ru-RU" dirty="0"/>
              <a:t>, плательщикам сборов и налоговым агентам по вопросам применения законодательства Российской Федерации о налогах и сборах, утверждает формы расчетов по налогам и формы налоговых деклараций, обязательные для налогоплательщиков, налоговых агентов, а также порядок их заполнения</a:t>
            </a:r>
            <a:r>
              <a:rPr lang="ru-RU" dirty="0" smtClean="0"/>
              <a:t>.</a:t>
            </a:r>
          </a:p>
          <a:p>
            <a:pPr marL="0" indent="0">
              <a:buNone/>
            </a:pPr>
            <a:endParaRPr lang="ru-RU" dirty="0"/>
          </a:p>
          <a:p>
            <a:pPr marL="0" indent="0">
              <a:buNone/>
            </a:pPr>
            <a:r>
              <a:rPr lang="ru-RU" dirty="0"/>
              <a:t>Финансовые органы субъектов Российской Федерации и муниципальных образований, дают письменные разъяснения налогоплательщикам и налоговым агентам по вопросам применения соответственно законодательства субъектов Российской Федерации о налогах и сборах и нормативных правовых актов муниципальных образований о местных налогах и сборах.</a:t>
            </a:r>
          </a:p>
          <a:p>
            <a:endParaRPr lang="ru-RU" dirty="0"/>
          </a:p>
        </p:txBody>
      </p:sp>
    </p:spTree>
    <p:extLst>
      <p:ext uri="{BB962C8B-B14F-4D97-AF65-F5344CB8AC3E}">
        <p14:creationId xmlns:p14="http://schemas.microsoft.com/office/powerpoint/2010/main" val="20002004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3200" dirty="0"/>
              <a:t>Порядок рассмотрения жалоб и заявлений налогоплательщиков в налоговых органах</a:t>
            </a:r>
          </a:p>
        </p:txBody>
      </p:sp>
      <p:sp>
        <p:nvSpPr>
          <p:cNvPr id="2" name="Объект 1"/>
          <p:cNvSpPr>
            <a:spLocks noGrp="1"/>
          </p:cNvSpPr>
          <p:nvPr>
            <p:ph idx="4294967295"/>
          </p:nvPr>
        </p:nvSpPr>
        <p:spPr>
          <a:xfrm>
            <a:off x="323528" y="1628800"/>
            <a:ext cx="8218488" cy="4752975"/>
          </a:xfrm>
        </p:spPr>
        <p:txBody>
          <a:bodyPr>
            <a:normAutofit fontScale="62500" lnSpcReduction="20000"/>
          </a:bodyPr>
          <a:lstStyle/>
          <a:p>
            <a:pPr marL="0" indent="0">
              <a:buNone/>
            </a:pPr>
            <a:r>
              <a:rPr lang="ru-RU" dirty="0"/>
              <a:t>При принятии к рассмотрению исков налогоплательщиков об обжаловании действий (бездействия) должностных лиц налоговых органов судам необходимо исходить из того, что ответчиком по такому спору истец вправе указать как конкретное должностное лицо налогового органа, так и сам налоговый орган. [7]</a:t>
            </a:r>
          </a:p>
          <a:p>
            <a:pPr marL="0" indent="0">
              <a:buNone/>
            </a:pPr>
            <a:r>
              <a:rPr lang="ru-RU" dirty="0"/>
              <a:t>В данном случае следует учитывать, что истец не всегда имеет возможность предъявить иск к конкретному должностному лицу (в частности, если к моменту предъявления иска соответствующее лицо уволилось из налогового органа либо истцу не известно, какое должностное лицо обязано совершить </a:t>
            </a:r>
            <a:r>
              <a:rPr lang="ru-RU" dirty="0" err="1"/>
              <a:t>истребуемое</a:t>
            </a:r>
            <a:r>
              <a:rPr lang="ru-RU" dirty="0"/>
              <a:t> действие).</a:t>
            </a:r>
          </a:p>
          <a:p>
            <a:pPr marL="0" indent="0">
              <a:buNone/>
            </a:pPr>
            <a:r>
              <a:rPr lang="ru-RU" dirty="0"/>
              <a:t>Согласно </a:t>
            </a:r>
            <a:r>
              <a:rPr lang="ru-RU" dirty="0" err="1"/>
              <a:t>абз</a:t>
            </a:r>
            <a:r>
              <a:rPr lang="ru-RU" dirty="0"/>
              <a:t>. 1 п. 2 ст. 138 НК РФ судебное обжалование актов (в том числе нормативных) налоговых органов, действий или бездействия их должностных лиц организациями и индивидуальными предпринимателями производится путем подачи искового заявления в арбитражный суд в соответствии с арбитражным процессуальным законодательством.</a:t>
            </a:r>
          </a:p>
          <a:p>
            <a:pPr marL="0" indent="0">
              <a:buNone/>
            </a:pPr>
            <a:endParaRPr lang="ru-RU" dirty="0"/>
          </a:p>
        </p:txBody>
      </p:sp>
    </p:spTree>
    <p:extLst>
      <p:ext uri="{BB962C8B-B14F-4D97-AF65-F5344CB8AC3E}">
        <p14:creationId xmlns:p14="http://schemas.microsoft.com/office/powerpoint/2010/main" val="32369634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2800" dirty="0">
                <a:solidFill>
                  <a:prstClr val="black"/>
                </a:solidFill>
              </a:rPr>
              <a:t>Признаки производства по делам о налоговых правонарушениях</a:t>
            </a:r>
            <a:endParaRPr lang="ru-RU" sz="2800" dirty="0"/>
          </a:p>
        </p:txBody>
      </p:sp>
      <p:sp>
        <p:nvSpPr>
          <p:cNvPr id="2" name="Объект 1"/>
          <p:cNvSpPr>
            <a:spLocks noGrp="1"/>
          </p:cNvSpPr>
          <p:nvPr>
            <p:ph idx="4294967295"/>
          </p:nvPr>
        </p:nvSpPr>
        <p:spPr>
          <a:xfrm>
            <a:off x="683568" y="1772816"/>
            <a:ext cx="7534920" cy="4751809"/>
          </a:xfrm>
        </p:spPr>
        <p:txBody>
          <a:bodyPr>
            <a:normAutofit fontScale="47500" lnSpcReduction="20000"/>
          </a:bodyPr>
          <a:lstStyle/>
          <a:p>
            <a:pPr marL="0" indent="0" algn="r">
              <a:buNone/>
            </a:pPr>
            <a:r>
              <a:rPr lang="ru-RU" sz="2800" dirty="0" smtClean="0"/>
              <a:t>:</a:t>
            </a:r>
          </a:p>
          <a:p>
            <a:pPr marL="0" indent="0" algn="r">
              <a:buNone/>
            </a:pPr>
            <a:endParaRPr lang="ru-RU" sz="2800" dirty="0"/>
          </a:p>
          <a:p>
            <a:pPr marL="0" indent="0">
              <a:buNone/>
            </a:pPr>
            <a:r>
              <a:rPr lang="ru-RU" dirty="0"/>
              <a:t>а) прежде всего, это деятельность, то есть активное, осознанное поведение ряда субъектов налогового права</a:t>
            </a:r>
            <a:r>
              <a:rPr lang="ru-RU" dirty="0" smtClean="0"/>
              <a:t>;</a:t>
            </a:r>
          </a:p>
          <a:p>
            <a:pPr marL="0" indent="0">
              <a:buNone/>
            </a:pPr>
            <a:endParaRPr lang="ru-RU" dirty="0"/>
          </a:p>
          <a:p>
            <a:pPr marL="0" indent="0">
              <a:buNone/>
            </a:pPr>
            <a:r>
              <a:rPr lang="ru-RU" dirty="0"/>
              <a:t>б) данная деятельность направлена на своевременное, правильное, </a:t>
            </a:r>
            <a:r>
              <a:rPr lang="ru-RU" dirty="0" smtClean="0"/>
              <a:t>объективное</a:t>
            </a:r>
            <a:r>
              <a:rPr lang="ru-RU" dirty="0"/>
              <a:t>, полное рассмотрение каждого случая совершения налогового правонарушения и принятие надлежащего решения</a:t>
            </a:r>
            <a:r>
              <a:rPr lang="ru-RU" dirty="0" smtClean="0"/>
              <a:t>;</a:t>
            </a:r>
          </a:p>
          <a:p>
            <a:pPr marL="0" indent="0">
              <a:buNone/>
            </a:pPr>
            <a:endParaRPr lang="ru-RU" dirty="0"/>
          </a:p>
          <a:p>
            <a:pPr marL="0" indent="0">
              <a:buNone/>
            </a:pPr>
            <a:r>
              <a:rPr lang="ru-RU" dirty="0"/>
              <a:t>б) производство осуществляется (должно осуществляться) в строгом соответствии с национальным законодательством о налогах и сборах</a:t>
            </a:r>
            <a:r>
              <a:rPr lang="ru-RU" dirty="0" smtClean="0"/>
              <a:t>;</a:t>
            </a:r>
          </a:p>
          <a:p>
            <a:pPr marL="0" indent="0">
              <a:buNone/>
            </a:pPr>
            <a:endParaRPr lang="ru-RU" dirty="0"/>
          </a:p>
          <a:p>
            <a:pPr marL="0" indent="0">
              <a:buNone/>
            </a:pPr>
            <a:r>
              <a:rPr lang="ru-RU" dirty="0"/>
              <a:t>в) к участникам производства по делам о налоговых правонарушениях относятся лица, имеющие возможность законным образом влиять на ход и результат процесса привлечения к налоговой ответственности (процессуальные лица), а именно: налоговые органы и их полномочные должностные лица, юридические лица и индивидуальные предприниматели, граждане, не осуществляющие предпринимательскую деятельность, налогоплательщики и (или) их представители, а также эксперт, переводчик, специалист.</a:t>
            </a:r>
          </a:p>
          <a:p>
            <a:pPr marL="0" indent="0">
              <a:buNone/>
            </a:pPr>
            <a:endParaRPr lang="ru-RU" dirty="0"/>
          </a:p>
        </p:txBody>
      </p:sp>
    </p:spTree>
    <p:extLst>
      <p:ext uri="{BB962C8B-B14F-4D97-AF65-F5344CB8AC3E}">
        <p14:creationId xmlns:p14="http://schemas.microsoft.com/office/powerpoint/2010/main" val="96995086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4294967295"/>
          </p:nvPr>
        </p:nvSpPr>
        <p:spPr>
          <a:xfrm>
            <a:off x="827584" y="549275"/>
            <a:ext cx="7390904" cy="5622925"/>
          </a:xfrm>
        </p:spPr>
        <p:txBody>
          <a:bodyPr>
            <a:normAutofit fontScale="70000" lnSpcReduction="20000"/>
          </a:bodyPr>
          <a:lstStyle/>
          <a:p>
            <a:pPr marL="0" indent="0">
              <a:buNone/>
            </a:pPr>
            <a:r>
              <a:rPr lang="ru-RU" dirty="0"/>
              <a:t>Министерство финансов Российской Федерации дает письменные разъяснения </a:t>
            </a:r>
            <a:r>
              <a:rPr lang="ru-RU" dirty="0" smtClean="0"/>
              <a:t>налогоплательщикам</a:t>
            </a:r>
            <a:r>
              <a:rPr lang="ru-RU" dirty="0"/>
              <a:t>, плательщикам сборов и налоговым агентам по вопросам применения законодательства Российской Федерации о налогах и сборах, утверждает формы расчетов по налогам и формы налоговых деклараций, обязательные для налогоплательщиков, налоговых агентов, а также порядок их заполнения</a:t>
            </a:r>
            <a:r>
              <a:rPr lang="ru-RU" dirty="0" smtClean="0"/>
              <a:t>.</a:t>
            </a:r>
          </a:p>
          <a:p>
            <a:pPr marL="0" indent="0">
              <a:buNone/>
            </a:pPr>
            <a:endParaRPr lang="ru-RU" dirty="0"/>
          </a:p>
          <a:p>
            <a:pPr marL="0" indent="0">
              <a:buNone/>
            </a:pPr>
            <a:r>
              <a:rPr lang="ru-RU" dirty="0"/>
              <a:t>Финансовые органы субъектов Российской Федерации и муниципальных образований, дают письменные разъяснения налогоплательщикам и налоговым агентам по вопросам применения соответственно законодательства субъектов Российской Федерации о налогах и сборах и нормативных правовых актов муниципальных образований о местных налогах и сборах.</a:t>
            </a:r>
          </a:p>
          <a:p>
            <a:endParaRPr lang="ru-RU" dirty="0"/>
          </a:p>
        </p:txBody>
      </p:sp>
    </p:spTree>
    <p:extLst>
      <p:ext uri="{BB962C8B-B14F-4D97-AF65-F5344CB8AC3E}">
        <p14:creationId xmlns:p14="http://schemas.microsoft.com/office/powerpoint/2010/main" val="74499500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1"/>
          <p:cNvSpPr>
            <a:spLocks noChangeShapeType="1"/>
          </p:cNvSpPr>
          <p:nvPr/>
        </p:nvSpPr>
        <p:spPr bwMode="auto">
          <a:xfrm>
            <a:off x="323850" y="1125538"/>
            <a:ext cx="8496300" cy="1587"/>
          </a:xfrm>
          <a:prstGeom prst="line">
            <a:avLst/>
          </a:prstGeom>
          <a:noFill/>
          <a:ln w="2556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8" charset="0"/>
              <a:buNone/>
            </a:pPr>
            <a:endParaRPr lang="ru-RU" smtClean="0">
              <a:solidFill>
                <a:srgbClr val="FFFFCC"/>
              </a:solidFill>
            </a:endParaRPr>
          </a:p>
        </p:txBody>
      </p:sp>
      <p:sp>
        <p:nvSpPr>
          <p:cNvPr id="25603" name="Text Box 2"/>
          <p:cNvSpPr txBox="1">
            <a:spLocks noChangeArrowheads="1"/>
          </p:cNvSpPr>
          <p:nvPr/>
        </p:nvSpPr>
        <p:spPr bwMode="auto">
          <a:xfrm>
            <a:off x="323850" y="360363"/>
            <a:ext cx="8496300" cy="1439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algn="ctr" defTabSz="449263" eaLnBrk="1" fontAlgn="base" hangingPunct="1">
              <a:spcBef>
                <a:spcPct val="0"/>
              </a:spcBef>
              <a:spcAft>
                <a:spcPct val="0"/>
              </a:spcAft>
              <a:buSzPct val="100000"/>
            </a:pPr>
            <a:r>
              <a:rPr lang="ru-RU" altLang="ru-RU" sz="4000" smtClean="0">
                <a:solidFill>
                  <a:srgbClr val="FF0000"/>
                </a:solidFill>
              </a:rPr>
              <a:t>Вопросы для самопроверки</a:t>
            </a:r>
          </a:p>
          <a:p>
            <a:pPr defTabSz="449263" eaLnBrk="1" fontAlgn="base" hangingPunct="1">
              <a:spcBef>
                <a:spcPts val="300"/>
              </a:spcBef>
              <a:spcAft>
                <a:spcPct val="0"/>
              </a:spcAft>
              <a:buSzPct val="100000"/>
            </a:pPr>
            <a:endParaRPr lang="ru-RU" altLang="ru-RU" sz="4000" smtClean="0">
              <a:solidFill>
                <a:srgbClr val="FF0000"/>
              </a:solidFill>
            </a:endParaRPr>
          </a:p>
        </p:txBody>
      </p:sp>
      <p:sp>
        <p:nvSpPr>
          <p:cNvPr id="25604" name="Text Box 3"/>
          <p:cNvSpPr txBox="1">
            <a:spLocks noChangeArrowheads="1"/>
          </p:cNvSpPr>
          <p:nvPr/>
        </p:nvSpPr>
        <p:spPr bwMode="auto">
          <a:xfrm>
            <a:off x="474663" y="6308725"/>
            <a:ext cx="25400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defTabSz="449263" eaLnBrk="1" fontAlgn="base" hangingPunct="1">
              <a:spcBef>
                <a:spcPct val="0"/>
              </a:spcBef>
              <a:spcAft>
                <a:spcPct val="0"/>
              </a:spcAft>
              <a:buSzPct val="100000"/>
            </a:pPr>
            <a:fld id="{FFF0A791-7CD5-4483-BA73-C07DD0C12060}" type="slidenum">
              <a:rPr lang="ru-RU" altLang="ru-RU" sz="1800" smtClean="0"/>
              <a:pPr defTabSz="449263" eaLnBrk="1" fontAlgn="base" hangingPunct="1">
                <a:spcBef>
                  <a:spcPct val="0"/>
                </a:spcBef>
                <a:spcAft>
                  <a:spcPct val="0"/>
                </a:spcAft>
                <a:buSzPct val="100000"/>
              </a:pPr>
              <a:t>74</a:t>
            </a:fld>
            <a:endParaRPr lang="ru-RU" altLang="ru-RU" sz="1800" smtClean="0"/>
          </a:p>
        </p:txBody>
      </p:sp>
      <p:sp>
        <p:nvSpPr>
          <p:cNvPr id="19460" name="Text Box 4"/>
          <p:cNvSpPr txBox="1">
            <a:spLocks noChangeArrowheads="1"/>
          </p:cNvSpPr>
          <p:nvPr/>
        </p:nvSpPr>
        <p:spPr bwMode="auto">
          <a:xfrm>
            <a:off x="431800" y="2016125"/>
            <a:ext cx="8388350" cy="3406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525463" indent="-525463" eaLnBrk="0" hangingPunct="0">
              <a:spcBef>
                <a:spcPts val="800"/>
              </a:spcBef>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3200">
                <a:solidFill>
                  <a:srgbClr val="000000"/>
                </a:solidFill>
                <a:latin typeface="Arial" pitchFamily="34" charset="0"/>
                <a:ea typeface="WenQuanYi Micro Hei"/>
                <a:cs typeface="WenQuanYi Micro Hei"/>
              </a:defRPr>
            </a:lvl1pPr>
            <a:lvl2pPr eaLnBrk="0" hangingPunct="0">
              <a:spcBef>
                <a:spcPts val="700"/>
              </a:spcBef>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800">
                <a:solidFill>
                  <a:srgbClr val="000000"/>
                </a:solidFill>
                <a:latin typeface="Arial" pitchFamily="34" charset="0"/>
                <a:ea typeface="WenQuanYi Micro Hei"/>
                <a:cs typeface="WenQuanYi Micro Hei"/>
              </a:defRPr>
            </a:lvl2pPr>
            <a:lvl3pPr eaLnBrk="0" hangingPunct="0">
              <a:spcBef>
                <a:spcPts val="600"/>
              </a:spcBef>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400">
                <a:solidFill>
                  <a:srgbClr val="000000"/>
                </a:solidFill>
                <a:latin typeface="Arial" pitchFamily="34" charset="0"/>
                <a:ea typeface="WenQuanYi Micro Hei"/>
                <a:cs typeface="WenQuanYi Micro Hei"/>
              </a:defRPr>
            </a:lvl3pPr>
            <a:lvl4pPr eaLnBrk="0" hangingPunct="0">
              <a:spcBef>
                <a:spcPts val="500"/>
              </a:spcBef>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4pPr>
            <a:lvl5pPr eaLnBrk="0" hangingPunct="0">
              <a:spcBef>
                <a:spcPts val="500"/>
              </a:spcBef>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525463" algn="l"/>
                <a:tab pos="973138" algn="l"/>
                <a:tab pos="1422400" algn="l"/>
                <a:tab pos="1871663" algn="l"/>
                <a:tab pos="2320925" algn="l"/>
                <a:tab pos="2770188" algn="l"/>
                <a:tab pos="3219450" algn="l"/>
                <a:tab pos="3668713" algn="l"/>
                <a:tab pos="4117975" algn="l"/>
                <a:tab pos="4567238" algn="l"/>
                <a:tab pos="5016500" algn="l"/>
                <a:tab pos="5465763" algn="l"/>
                <a:tab pos="5915025" algn="l"/>
                <a:tab pos="6364288" algn="l"/>
                <a:tab pos="6813550" algn="l"/>
                <a:tab pos="7262813" algn="l"/>
                <a:tab pos="7712075" algn="l"/>
                <a:tab pos="8161338" algn="l"/>
                <a:tab pos="8610600" algn="l"/>
                <a:tab pos="9059863" algn="l"/>
                <a:tab pos="9509125" algn="l"/>
              </a:tabLst>
              <a:defRPr sz="2000">
                <a:solidFill>
                  <a:srgbClr val="000000"/>
                </a:solidFill>
                <a:latin typeface="Arial" pitchFamily="34" charset="0"/>
                <a:ea typeface="WenQuanYi Micro Hei"/>
                <a:cs typeface="WenQuanYi Micro Hei"/>
              </a:defRPr>
            </a:lvl9pPr>
          </a:lstStyle>
          <a:p>
            <a:pPr defTabSz="449263" eaLnBrk="1" fontAlgn="base" hangingPunct="1">
              <a:spcBef>
                <a:spcPts val="700"/>
              </a:spcBef>
              <a:spcAft>
                <a:spcPct val="0"/>
              </a:spcAft>
              <a:buClr>
                <a:srgbClr val="FF0000"/>
              </a:buClr>
              <a:buSzPct val="100000"/>
              <a:buFont typeface="Arial" pitchFamily="34" charset="0"/>
              <a:buAutoNum type="arabicParenR"/>
            </a:pPr>
            <a:r>
              <a:rPr lang="ru-RU" altLang="ru-RU" sz="2400" dirty="0" smtClean="0"/>
              <a:t>Дайте определение  налоговому преступлению</a:t>
            </a:r>
          </a:p>
          <a:p>
            <a:pPr defTabSz="449263" eaLnBrk="1" fontAlgn="base" hangingPunct="1">
              <a:spcBef>
                <a:spcPts val="700"/>
              </a:spcBef>
              <a:spcAft>
                <a:spcPct val="0"/>
              </a:spcAft>
              <a:buClr>
                <a:srgbClr val="FF0000"/>
              </a:buClr>
              <a:buSzPct val="100000"/>
              <a:buFont typeface="Arial" pitchFamily="34" charset="0"/>
              <a:buAutoNum type="arabicParenR"/>
            </a:pPr>
            <a:r>
              <a:rPr lang="ru-RU" altLang="ru-RU" sz="2400" dirty="0" smtClean="0"/>
              <a:t>Что собой представляет обжалование действий и решений налоговых органов?</a:t>
            </a:r>
          </a:p>
          <a:p>
            <a:pPr defTabSz="449263" eaLnBrk="1" fontAlgn="base" hangingPunct="1">
              <a:spcBef>
                <a:spcPts val="700"/>
              </a:spcBef>
              <a:spcAft>
                <a:spcPct val="0"/>
              </a:spcAft>
              <a:buClr>
                <a:srgbClr val="FF0000"/>
              </a:buClr>
              <a:buSzPct val="100000"/>
              <a:buFont typeface="Arial" pitchFamily="34" charset="0"/>
              <a:buAutoNum type="arabicParenR"/>
            </a:pPr>
            <a:r>
              <a:rPr lang="ru-RU" altLang="ru-RU" sz="2400" dirty="0" smtClean="0"/>
              <a:t>Чем объясняется необходимость взаимодействия ИФНС и внебюджетными фондами? </a:t>
            </a:r>
          </a:p>
          <a:p>
            <a:pPr defTabSz="449263" eaLnBrk="1" fontAlgn="base" hangingPunct="1">
              <a:spcBef>
                <a:spcPts val="700"/>
              </a:spcBef>
              <a:spcAft>
                <a:spcPct val="0"/>
              </a:spcAft>
              <a:buClr>
                <a:srgbClr val="FF0000"/>
              </a:buClr>
              <a:buSzPct val="100000"/>
              <a:buFont typeface="Arial" pitchFamily="34" charset="0"/>
              <a:buAutoNum type="arabicParenR"/>
            </a:pPr>
            <a:r>
              <a:rPr lang="ru-RU" altLang="ru-RU" sz="2400" dirty="0" smtClean="0"/>
              <a:t>Охарактеризуйте состав и формы прокурорского надзора в системе налогообложения</a:t>
            </a:r>
          </a:p>
          <a:p>
            <a:pPr defTabSz="449263" eaLnBrk="1" fontAlgn="base" hangingPunct="1">
              <a:spcBef>
                <a:spcPts val="700"/>
              </a:spcBef>
              <a:spcAft>
                <a:spcPct val="0"/>
              </a:spcAft>
              <a:buSzPct val="100000"/>
            </a:pPr>
            <a:r>
              <a:rPr lang="ru-RU" altLang="ru-RU" sz="2800" b="1" dirty="0" smtClean="0"/>
              <a:t/>
            </a:r>
            <a:br>
              <a:rPr lang="ru-RU" altLang="ru-RU" sz="2800" b="1" dirty="0" smtClean="0"/>
            </a:br>
            <a:endParaRPr lang="ru-RU" altLang="ru-RU" sz="2800" b="1" dirty="0" smtClean="0"/>
          </a:p>
        </p:txBody>
      </p:sp>
    </p:spTree>
    <p:extLst>
      <p:ext uri="{BB962C8B-B14F-4D97-AF65-F5344CB8AC3E}">
        <p14:creationId xmlns:p14="http://schemas.microsoft.com/office/powerpoint/2010/main" val="2029152409"/>
      </p:ext>
    </p:extLst>
  </p:cSld>
  <p:clrMapOvr>
    <a:masterClrMapping/>
  </p:clrMapOvr>
  <p:transition spd="med" advTm="102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fill="hold" nodeType="clickEffect">
                                  <p:stCondLst>
                                    <p:cond delay="0"/>
                                  </p:stCondLst>
                                  <p:childTnLst>
                                    <p:set>
                                      <p:cBhvr additive="repl">
                                        <p:cTn id="6" dur="1" fill="hold">
                                          <p:stCondLst>
                                            <p:cond delay="0"/>
                                          </p:stCondLst>
                                        </p:cTn>
                                        <p:tgtEl>
                                          <p:spTgt spid="19460">
                                            <p:txEl>
                                              <p:pRg st="0" end="0"/>
                                            </p:txEl>
                                          </p:spTgt>
                                        </p:tgtEl>
                                        <p:attrNameLst>
                                          <p:attrName>style.visibility</p:attrName>
                                        </p:attrNameLst>
                                      </p:cBhvr>
                                      <p:to>
                                        <p:strVal val="visible"/>
                                      </p:to>
                                    </p:set>
                                    <p:anim calcmode="lin" valueType="num">
                                      <p:cBhvr additive="repl">
                                        <p:cTn id="7" dur="500" fill="hold"/>
                                        <p:tgtEl>
                                          <p:spTgt spid="19460">
                                            <p:txEl>
                                              <p:pRg st="0" end="0"/>
                                            </p:txEl>
                                          </p:spTgt>
                                        </p:tgtEl>
                                        <p:attrNameLst>
                                          <p:attrName>ppt_w</p:attrName>
                                        </p:attrNameLst>
                                      </p:cBhvr>
                                      <p:tavLst>
                                        <p:tav tm="100000">
                                          <p:val>
                                            <p:fltVal val="0"/>
                                          </p:val>
                                        </p:tav>
                                        <p:tav>
                                          <p:val>
                                            <p:strVal val="#ppt_w"/>
                                          </p:val>
                                        </p:tav>
                                      </p:tavLst>
                                    </p:anim>
                                    <p:anim calcmode="lin" valueType="num">
                                      <p:cBhvr additive="repl">
                                        <p:cTn id="8" dur="500" fill="hold"/>
                                        <p:tgtEl>
                                          <p:spTgt spid="19460">
                                            <p:txEl>
                                              <p:pRg st="0" end="0"/>
                                            </p:txEl>
                                          </p:spTgt>
                                        </p:tgtEl>
                                        <p:attrNameLst>
                                          <p:attrName>ppt_h</p:attrName>
                                        </p:attrNameLst>
                                      </p:cBhvr>
                                      <p:tavLst>
                                        <p:tav tm="100000">
                                          <p:val>
                                            <p:fltVal val="0"/>
                                          </p:val>
                                        </p:tav>
                                        <p:tav>
                                          <p:val>
                                            <p:strVal val="#ppt_h"/>
                                          </p:val>
                                        </p:tav>
                                      </p:tavLst>
                                    </p:anim>
                                    <p:animEffect transition="in" filter="fade">
                                      <p:cBhvr additive="repl">
                                        <p:cTn id="9" dur="500"/>
                                        <p:tgtEl>
                                          <p:spTgt spid="1946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fill="hold" nodeType="clickEffect">
                                  <p:stCondLst>
                                    <p:cond delay="0"/>
                                  </p:stCondLst>
                                  <p:childTnLst>
                                    <p:set>
                                      <p:cBhvr additive="repl">
                                        <p:cTn id="13" dur="1" fill="hold">
                                          <p:stCondLst>
                                            <p:cond delay="0"/>
                                          </p:stCondLst>
                                        </p:cTn>
                                        <p:tgtEl>
                                          <p:spTgt spid="19460">
                                            <p:txEl>
                                              <p:pRg st="1" end="1"/>
                                            </p:txEl>
                                          </p:spTgt>
                                        </p:tgtEl>
                                        <p:attrNameLst>
                                          <p:attrName>style.visibility</p:attrName>
                                        </p:attrNameLst>
                                      </p:cBhvr>
                                      <p:to>
                                        <p:strVal val="visible"/>
                                      </p:to>
                                    </p:set>
                                    <p:anim calcmode="lin" valueType="num">
                                      <p:cBhvr additive="repl">
                                        <p:cTn id="14" dur="500" fill="hold"/>
                                        <p:tgtEl>
                                          <p:spTgt spid="19460">
                                            <p:txEl>
                                              <p:pRg st="1" end="1"/>
                                            </p:txEl>
                                          </p:spTgt>
                                        </p:tgtEl>
                                        <p:attrNameLst>
                                          <p:attrName>ppt_w</p:attrName>
                                        </p:attrNameLst>
                                      </p:cBhvr>
                                      <p:tavLst>
                                        <p:tav tm="100000">
                                          <p:val>
                                            <p:fltVal val="0"/>
                                          </p:val>
                                        </p:tav>
                                        <p:tav>
                                          <p:val>
                                            <p:strVal val="#ppt_w"/>
                                          </p:val>
                                        </p:tav>
                                      </p:tavLst>
                                    </p:anim>
                                    <p:anim calcmode="lin" valueType="num">
                                      <p:cBhvr additive="repl">
                                        <p:cTn id="15" dur="500" fill="hold"/>
                                        <p:tgtEl>
                                          <p:spTgt spid="19460">
                                            <p:txEl>
                                              <p:pRg st="1" end="1"/>
                                            </p:txEl>
                                          </p:spTgt>
                                        </p:tgtEl>
                                        <p:attrNameLst>
                                          <p:attrName>ppt_h</p:attrName>
                                        </p:attrNameLst>
                                      </p:cBhvr>
                                      <p:tavLst>
                                        <p:tav tm="100000">
                                          <p:val>
                                            <p:fltVal val="0"/>
                                          </p:val>
                                        </p:tav>
                                        <p:tav>
                                          <p:val>
                                            <p:strVal val="#ppt_h"/>
                                          </p:val>
                                        </p:tav>
                                      </p:tavLst>
                                    </p:anim>
                                    <p:animEffect transition="in" filter="fade">
                                      <p:cBhvr additive="repl">
                                        <p:cTn id="16" dur="500"/>
                                        <p:tgtEl>
                                          <p:spTgt spid="19460">
                                            <p:txEl>
                                              <p:pRg st="1" end="1"/>
                                            </p:txEl>
                                          </p:spTgt>
                                        </p:tgtEl>
                                      </p:cBhvr>
                                    </p:animEffect>
                                  </p:childTnLst>
                                </p:cTn>
                              </p:par>
                            </p:childTnLst>
                          </p:cTn>
                        </p:par>
                        <p:par>
                          <p:cTn id="17" fill="hold" nodeType="afterGroup">
                            <p:stCondLst>
                              <p:cond delay="500"/>
                            </p:stCondLst>
                            <p:childTnLst>
                              <p:par>
                                <p:cTn id="18" presetID="53" presetClass="entr" fill="hold" nodeType="afterEffect">
                                  <p:stCondLst>
                                    <p:cond delay="0"/>
                                  </p:stCondLst>
                                  <p:childTnLst>
                                    <p:set>
                                      <p:cBhvr additive="repl">
                                        <p:cTn id="19" dur="1" fill="hold">
                                          <p:stCondLst>
                                            <p:cond delay="0"/>
                                          </p:stCondLst>
                                        </p:cTn>
                                        <p:tgtEl>
                                          <p:spTgt spid="19460">
                                            <p:txEl>
                                              <p:pRg st="2" end="2"/>
                                            </p:txEl>
                                          </p:spTgt>
                                        </p:tgtEl>
                                        <p:attrNameLst>
                                          <p:attrName>style.visibility</p:attrName>
                                        </p:attrNameLst>
                                      </p:cBhvr>
                                      <p:to>
                                        <p:strVal val="visible"/>
                                      </p:to>
                                    </p:set>
                                    <p:anim calcmode="lin" valueType="num">
                                      <p:cBhvr additive="repl">
                                        <p:cTn id="20" dur="500" fill="hold"/>
                                        <p:tgtEl>
                                          <p:spTgt spid="19460">
                                            <p:txEl>
                                              <p:pRg st="2" end="2"/>
                                            </p:txEl>
                                          </p:spTgt>
                                        </p:tgtEl>
                                        <p:attrNameLst>
                                          <p:attrName>ppt_w</p:attrName>
                                        </p:attrNameLst>
                                      </p:cBhvr>
                                      <p:tavLst>
                                        <p:tav tm="100000">
                                          <p:val>
                                            <p:fltVal val="0"/>
                                          </p:val>
                                        </p:tav>
                                        <p:tav>
                                          <p:val>
                                            <p:strVal val="#ppt_w"/>
                                          </p:val>
                                        </p:tav>
                                      </p:tavLst>
                                    </p:anim>
                                    <p:anim calcmode="lin" valueType="num">
                                      <p:cBhvr additive="repl">
                                        <p:cTn id="21" dur="500" fill="hold"/>
                                        <p:tgtEl>
                                          <p:spTgt spid="19460">
                                            <p:txEl>
                                              <p:pRg st="2" end="2"/>
                                            </p:txEl>
                                          </p:spTgt>
                                        </p:tgtEl>
                                        <p:attrNameLst>
                                          <p:attrName>ppt_h</p:attrName>
                                        </p:attrNameLst>
                                      </p:cBhvr>
                                      <p:tavLst>
                                        <p:tav tm="100000">
                                          <p:val>
                                            <p:fltVal val="0"/>
                                          </p:val>
                                        </p:tav>
                                        <p:tav>
                                          <p:val>
                                            <p:strVal val="#ppt_h"/>
                                          </p:val>
                                        </p:tav>
                                      </p:tavLst>
                                    </p:anim>
                                    <p:animEffect transition="in" filter="fade">
                                      <p:cBhvr additive="repl">
                                        <p:cTn id="22" dur="500"/>
                                        <p:tgtEl>
                                          <p:spTgt spid="19460">
                                            <p:txEl>
                                              <p:pRg st="2" end="2"/>
                                            </p:txEl>
                                          </p:spTgt>
                                        </p:tgtEl>
                                      </p:cBhvr>
                                    </p:animEffect>
                                  </p:childTnLst>
                                </p:cTn>
                              </p:par>
                            </p:childTnLst>
                          </p:cTn>
                        </p:par>
                        <p:par>
                          <p:cTn id="23" fill="hold" nodeType="afterGroup">
                            <p:stCondLst>
                              <p:cond delay="1000"/>
                            </p:stCondLst>
                            <p:childTnLst>
                              <p:par>
                                <p:cTn id="24" presetID="53" presetClass="entr" fill="hold" nodeType="afterEffect">
                                  <p:stCondLst>
                                    <p:cond delay="0"/>
                                  </p:stCondLst>
                                  <p:childTnLst>
                                    <p:set>
                                      <p:cBhvr additive="repl">
                                        <p:cTn id="25" dur="1" fill="hold">
                                          <p:stCondLst>
                                            <p:cond delay="0"/>
                                          </p:stCondLst>
                                        </p:cTn>
                                        <p:tgtEl>
                                          <p:spTgt spid="19460">
                                            <p:txEl>
                                              <p:pRg st="3" end="3"/>
                                            </p:txEl>
                                          </p:spTgt>
                                        </p:tgtEl>
                                        <p:attrNameLst>
                                          <p:attrName>style.visibility</p:attrName>
                                        </p:attrNameLst>
                                      </p:cBhvr>
                                      <p:to>
                                        <p:strVal val="visible"/>
                                      </p:to>
                                    </p:set>
                                    <p:anim calcmode="lin" valueType="num">
                                      <p:cBhvr additive="repl">
                                        <p:cTn id="26" dur="500" fill="hold"/>
                                        <p:tgtEl>
                                          <p:spTgt spid="19460">
                                            <p:txEl>
                                              <p:pRg st="3" end="3"/>
                                            </p:txEl>
                                          </p:spTgt>
                                        </p:tgtEl>
                                        <p:attrNameLst>
                                          <p:attrName>ppt_w</p:attrName>
                                        </p:attrNameLst>
                                      </p:cBhvr>
                                      <p:tavLst>
                                        <p:tav tm="100000">
                                          <p:val>
                                            <p:fltVal val="0"/>
                                          </p:val>
                                        </p:tav>
                                        <p:tav>
                                          <p:val>
                                            <p:strVal val="#ppt_w"/>
                                          </p:val>
                                        </p:tav>
                                      </p:tavLst>
                                    </p:anim>
                                    <p:anim calcmode="lin" valueType="num">
                                      <p:cBhvr additive="repl">
                                        <p:cTn id="27" dur="500" fill="hold"/>
                                        <p:tgtEl>
                                          <p:spTgt spid="19460">
                                            <p:txEl>
                                              <p:pRg st="3" end="3"/>
                                            </p:txEl>
                                          </p:spTgt>
                                        </p:tgtEl>
                                        <p:attrNameLst>
                                          <p:attrName>ppt_h</p:attrName>
                                        </p:attrNameLst>
                                      </p:cBhvr>
                                      <p:tavLst>
                                        <p:tav tm="100000">
                                          <p:val>
                                            <p:fltVal val="0"/>
                                          </p:val>
                                        </p:tav>
                                        <p:tav>
                                          <p:val>
                                            <p:strVal val="#ppt_h"/>
                                          </p:val>
                                        </p:tav>
                                      </p:tavLst>
                                    </p:anim>
                                    <p:animEffect transition="in" filter="fade">
                                      <p:cBhvr additive="repl">
                                        <p:cTn id="28" dur="500"/>
                                        <p:tgtEl>
                                          <p:spTgt spid="194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1"/>
          <p:cNvSpPr>
            <a:spLocks noChangeShapeType="1"/>
          </p:cNvSpPr>
          <p:nvPr/>
        </p:nvSpPr>
        <p:spPr bwMode="auto">
          <a:xfrm>
            <a:off x="323850" y="1268413"/>
            <a:ext cx="8496300" cy="1587"/>
          </a:xfrm>
          <a:prstGeom prst="line">
            <a:avLst/>
          </a:prstGeom>
          <a:noFill/>
          <a:ln w="2556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8" charset="0"/>
              <a:buNone/>
            </a:pPr>
            <a:endParaRPr lang="ru-RU" smtClean="0">
              <a:solidFill>
                <a:srgbClr val="FFFFCC"/>
              </a:solidFill>
            </a:endParaRPr>
          </a:p>
        </p:txBody>
      </p:sp>
      <p:sp>
        <p:nvSpPr>
          <p:cNvPr id="26627" name="Text Box 2"/>
          <p:cNvSpPr txBox="1">
            <a:spLocks noChangeArrowheads="1"/>
          </p:cNvSpPr>
          <p:nvPr/>
        </p:nvSpPr>
        <p:spPr bwMode="auto">
          <a:xfrm>
            <a:off x="323850" y="188913"/>
            <a:ext cx="8496300"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algn="ctr" defTabSz="449263" eaLnBrk="1" fontAlgn="base" hangingPunct="1">
              <a:spcBef>
                <a:spcPct val="0"/>
              </a:spcBef>
              <a:spcAft>
                <a:spcPct val="0"/>
              </a:spcAft>
              <a:buSzPct val="100000"/>
            </a:pPr>
            <a:r>
              <a:rPr lang="ru-RU" altLang="ru-RU" sz="4000" smtClean="0">
                <a:solidFill>
                  <a:srgbClr val="FF0000"/>
                </a:solidFill>
              </a:rPr>
              <a:t>Рекомендуемая литература</a:t>
            </a:r>
          </a:p>
          <a:p>
            <a:pPr defTabSz="449263" eaLnBrk="1" fontAlgn="base" hangingPunct="1">
              <a:spcBef>
                <a:spcPts val="300"/>
              </a:spcBef>
              <a:spcAft>
                <a:spcPct val="0"/>
              </a:spcAft>
              <a:buSzPct val="100000"/>
            </a:pPr>
            <a:endParaRPr lang="ru-RU" altLang="ru-RU" sz="4000" smtClean="0">
              <a:solidFill>
                <a:srgbClr val="FF0000"/>
              </a:solidFill>
            </a:endParaRPr>
          </a:p>
        </p:txBody>
      </p:sp>
      <p:sp>
        <p:nvSpPr>
          <p:cNvPr id="26628" name="Text Box 3"/>
          <p:cNvSpPr txBox="1">
            <a:spLocks noChangeArrowheads="1"/>
          </p:cNvSpPr>
          <p:nvPr/>
        </p:nvSpPr>
        <p:spPr bwMode="auto">
          <a:xfrm>
            <a:off x="474663" y="6308725"/>
            <a:ext cx="25400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defTabSz="449263" eaLnBrk="1" fontAlgn="base" hangingPunct="1">
              <a:spcBef>
                <a:spcPct val="0"/>
              </a:spcBef>
              <a:spcAft>
                <a:spcPct val="0"/>
              </a:spcAft>
              <a:buSzPct val="100000"/>
            </a:pPr>
            <a:fld id="{94FDB1D9-8100-4DDB-A16B-E5DAF1CE6DC5}" type="slidenum">
              <a:rPr lang="ru-RU" altLang="ru-RU" sz="1800" smtClean="0"/>
              <a:pPr defTabSz="449263" eaLnBrk="1" fontAlgn="base" hangingPunct="1">
                <a:spcBef>
                  <a:spcPct val="0"/>
                </a:spcBef>
                <a:spcAft>
                  <a:spcPct val="0"/>
                </a:spcAft>
                <a:buSzPct val="100000"/>
              </a:pPr>
              <a:t>75</a:t>
            </a:fld>
            <a:endParaRPr lang="ru-RU" altLang="ru-RU" sz="1800" smtClean="0"/>
          </a:p>
        </p:txBody>
      </p:sp>
      <p:sp>
        <p:nvSpPr>
          <p:cNvPr id="26629" name="Text Box 4"/>
          <p:cNvSpPr txBox="1">
            <a:spLocks noChangeArrowheads="1"/>
          </p:cNvSpPr>
          <p:nvPr/>
        </p:nvSpPr>
        <p:spPr bwMode="auto">
          <a:xfrm>
            <a:off x="323850" y="1412875"/>
            <a:ext cx="8496300" cy="489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ts val="800"/>
              </a:spcBef>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4500" algn="l"/>
                <a:tab pos="893763" algn="l"/>
                <a:tab pos="1343025" algn="l"/>
                <a:tab pos="1792288" algn="l"/>
                <a:tab pos="2241550" algn="l"/>
                <a:tab pos="2690813" algn="l"/>
                <a:tab pos="3140075" algn="l"/>
                <a:tab pos="3589338" algn="l"/>
                <a:tab pos="4038600" algn="l"/>
                <a:tab pos="4487863" algn="l"/>
                <a:tab pos="4937125" algn="l"/>
                <a:tab pos="5389563" algn="l"/>
                <a:tab pos="5835650" algn="l"/>
                <a:tab pos="6284913" algn="l"/>
                <a:tab pos="6734175" algn="l"/>
                <a:tab pos="7183438" algn="l"/>
                <a:tab pos="7632700" algn="l"/>
                <a:tab pos="8081963" algn="l"/>
                <a:tab pos="8531225" algn="l"/>
                <a:tab pos="8980488" algn="l"/>
                <a:tab pos="8982075" algn="l"/>
                <a:tab pos="9431338" algn="l"/>
                <a:tab pos="9880600" algn="l"/>
                <a:tab pos="10329863" algn="l"/>
                <a:tab pos="10779125" algn="l"/>
                <a:tab pos="10780713" algn="l"/>
              </a:tabLst>
              <a:defRPr sz="2000">
                <a:solidFill>
                  <a:srgbClr val="000000"/>
                </a:solidFill>
                <a:latin typeface="Arial" pitchFamily="34" charset="0"/>
                <a:ea typeface="WenQuanYi Micro Hei"/>
                <a:cs typeface="WenQuanYi Micro Hei"/>
              </a:defRPr>
            </a:lvl9pPr>
          </a:lstStyle>
          <a:p>
            <a:pPr defTabSz="449263" eaLnBrk="1" fontAlgn="base" hangingPunct="1">
              <a:spcBef>
                <a:spcPts val="250"/>
              </a:spcBef>
              <a:spcAft>
                <a:spcPct val="0"/>
              </a:spcAft>
              <a:buSzPct val="100000"/>
            </a:pPr>
            <a:r>
              <a:rPr lang="ru-RU" altLang="ru-RU" sz="2000" smtClean="0"/>
              <a:t>1</a:t>
            </a:r>
            <a:r>
              <a:rPr lang="ru-RU" altLang="ru-RU" sz="2400" smtClean="0"/>
              <a:t>.	 Дадашев А. З. Налоги и налогообложение в Российской Федерации / Вузовский учебник/ М: ИНФРА-М, 2013. 240 с.</a:t>
            </a:r>
          </a:p>
          <a:p>
            <a:pPr defTabSz="449263" eaLnBrk="1" fontAlgn="base" hangingPunct="1">
              <a:spcBef>
                <a:spcPts val="250"/>
              </a:spcBef>
              <a:spcAft>
                <a:spcPct val="0"/>
              </a:spcAft>
              <a:buSzPct val="100000"/>
            </a:pPr>
            <a:r>
              <a:rPr lang="ru-RU" altLang="ru-RU" sz="2400" smtClean="0"/>
              <a:t>2.	 Погорелова М.Я. Налоги и налогообложение теория и практика: Учеб. пособие /М: Рион ИНФРА-М, 2013. 203 с.</a:t>
            </a:r>
          </a:p>
          <a:p>
            <a:pPr defTabSz="449263" eaLnBrk="1" fontAlgn="base" hangingPunct="1">
              <a:spcBef>
                <a:spcPts val="250"/>
              </a:spcBef>
              <a:spcAft>
                <a:spcPct val="0"/>
              </a:spcAft>
              <a:buSzPct val="100000"/>
            </a:pPr>
            <a:r>
              <a:rPr lang="ru-RU" altLang="ru-RU" sz="2400" smtClean="0"/>
              <a:t>3.	 Налоги и сборы в Российской Федерации: Учеб. пособие / под ред. Ялбулганова А. А. / Норма ИНФРА-М, 2011. 431 с.</a:t>
            </a:r>
          </a:p>
          <a:p>
            <a:pPr defTabSz="449263" eaLnBrk="1" fontAlgn="base" hangingPunct="1">
              <a:spcBef>
                <a:spcPts val="250"/>
              </a:spcBef>
              <a:spcAft>
                <a:spcPct val="0"/>
              </a:spcAft>
              <a:buSzPct val="100000"/>
            </a:pPr>
            <a:endParaRPr lang="ru-RU" altLang="ru-RU" sz="2400" smtClean="0"/>
          </a:p>
        </p:txBody>
      </p:sp>
    </p:spTree>
    <p:extLst>
      <p:ext uri="{BB962C8B-B14F-4D97-AF65-F5344CB8AC3E}">
        <p14:creationId xmlns:p14="http://schemas.microsoft.com/office/powerpoint/2010/main" val="3672310671"/>
      </p:ext>
    </p:extLst>
  </p:cSld>
  <p:clrMapOvr>
    <a:masterClrMapping/>
  </p:clrMapOvr>
  <p:transition spd="med" advTm="1024"/>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08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1" name="Text Box 2"/>
          <p:cNvSpPr txBox="1">
            <a:spLocks noChangeArrowheads="1"/>
          </p:cNvSpPr>
          <p:nvPr/>
        </p:nvSpPr>
        <p:spPr bwMode="auto">
          <a:xfrm>
            <a:off x="474663" y="6308725"/>
            <a:ext cx="25400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defTabSz="449263" eaLnBrk="1" fontAlgn="base" hangingPunct="1">
              <a:spcBef>
                <a:spcPct val="0"/>
              </a:spcBef>
              <a:spcAft>
                <a:spcPct val="0"/>
              </a:spcAft>
              <a:buSzPct val="100000"/>
            </a:pPr>
            <a:fld id="{7CDFDB12-743D-4C78-B157-040A1F0A7FC3}" type="slidenum">
              <a:rPr lang="ru-RU" altLang="ru-RU" sz="1800" smtClean="0"/>
              <a:pPr defTabSz="449263" eaLnBrk="1" fontAlgn="base" hangingPunct="1">
                <a:spcBef>
                  <a:spcPct val="0"/>
                </a:spcBef>
                <a:spcAft>
                  <a:spcPct val="0"/>
                </a:spcAft>
                <a:buSzPct val="100000"/>
              </a:pPr>
              <a:t>76</a:t>
            </a:fld>
            <a:endParaRPr lang="ru-RU" altLang="ru-RU" sz="1800" smtClean="0"/>
          </a:p>
        </p:txBody>
      </p:sp>
    </p:spTree>
    <p:extLst>
      <p:ext uri="{BB962C8B-B14F-4D97-AF65-F5344CB8AC3E}">
        <p14:creationId xmlns:p14="http://schemas.microsoft.com/office/powerpoint/2010/main" val="2382655508"/>
      </p:ext>
    </p:extLst>
  </p:cSld>
  <p:clrMapOvr>
    <a:masterClrMapping/>
  </p:clrMapOvr>
  <p:transition spd="med" advTm="1024">
    <p:dissolv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1"/>
          <p:cNvSpPr>
            <a:spLocks noChangeShapeType="1"/>
          </p:cNvSpPr>
          <p:nvPr/>
        </p:nvSpPr>
        <p:spPr bwMode="auto">
          <a:xfrm>
            <a:off x="323850" y="1125538"/>
            <a:ext cx="8496300" cy="1587"/>
          </a:xfrm>
          <a:prstGeom prst="line">
            <a:avLst/>
          </a:prstGeom>
          <a:noFill/>
          <a:ln w="25560">
            <a:solidFill>
              <a:srgbClr val="333399"/>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8" charset="0"/>
              <a:buNone/>
            </a:pPr>
            <a:endParaRPr lang="ru-RU" smtClean="0">
              <a:solidFill>
                <a:srgbClr val="FFFFCC"/>
              </a:solidFill>
            </a:endParaRPr>
          </a:p>
        </p:txBody>
      </p:sp>
      <p:sp>
        <p:nvSpPr>
          <p:cNvPr id="28675" name="Text Box 2"/>
          <p:cNvSpPr txBox="1">
            <a:spLocks noChangeArrowheads="1"/>
          </p:cNvSpPr>
          <p:nvPr/>
        </p:nvSpPr>
        <p:spPr bwMode="auto">
          <a:xfrm>
            <a:off x="495300" y="6308725"/>
            <a:ext cx="25400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defTabSz="449263" eaLnBrk="1" fontAlgn="base" hangingPunct="1">
              <a:spcBef>
                <a:spcPct val="0"/>
              </a:spcBef>
              <a:spcAft>
                <a:spcPct val="0"/>
              </a:spcAft>
              <a:buSzPct val="100000"/>
            </a:pPr>
            <a:fld id="{498E3FBB-86D6-43D6-AF6B-D90E2FACBFB1}" type="slidenum">
              <a:rPr lang="ru-RU" altLang="ru-RU" sz="1800" smtClean="0"/>
              <a:pPr defTabSz="449263" eaLnBrk="1" fontAlgn="base" hangingPunct="1">
                <a:spcBef>
                  <a:spcPct val="0"/>
                </a:spcBef>
                <a:spcAft>
                  <a:spcPct val="0"/>
                </a:spcAft>
                <a:buSzPct val="100000"/>
              </a:pPr>
              <a:t>77</a:t>
            </a:fld>
            <a:endParaRPr lang="ru-RU" altLang="ru-RU" sz="1800" smtClean="0"/>
          </a:p>
        </p:txBody>
      </p:sp>
      <p:sp>
        <p:nvSpPr>
          <p:cNvPr id="28676" name="Text Box 3"/>
          <p:cNvSpPr txBox="1">
            <a:spLocks noChangeArrowheads="1"/>
          </p:cNvSpPr>
          <p:nvPr/>
        </p:nvSpPr>
        <p:spPr bwMode="auto">
          <a:xfrm>
            <a:off x="323850" y="3860800"/>
            <a:ext cx="8496300" cy="244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itchFamily="34" charset="0"/>
                <a:ea typeface="WenQuanYi Micro Hei"/>
                <a:cs typeface="WenQuanYi Micro Hei"/>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itchFamily="34" charset="0"/>
                <a:ea typeface="WenQuanYi Micro Hei"/>
                <a:cs typeface="WenQuanYi Micro Hei"/>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itchFamily="34" charset="0"/>
                <a:ea typeface="WenQuanYi Micro Hei"/>
                <a:cs typeface="WenQuanYi Micro Hei"/>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itchFamily="34" charset="0"/>
                <a:ea typeface="WenQuanYi Micro Hei"/>
                <a:cs typeface="WenQuanYi Micro Hei"/>
              </a:defRPr>
            </a:lvl9pPr>
          </a:lstStyle>
          <a:p>
            <a:pPr algn="just" defTabSz="449263" eaLnBrk="1" fontAlgn="base" hangingPunct="1">
              <a:spcBef>
                <a:spcPts val="150"/>
              </a:spcBef>
              <a:spcAft>
                <a:spcPct val="0"/>
              </a:spcAft>
              <a:buSzPct val="100000"/>
            </a:pPr>
            <a:r>
              <a:rPr lang="ru-RU" altLang="ru-RU" sz="1200" b="1" smtClean="0"/>
              <a:t>Использование материалов презентации</a:t>
            </a:r>
          </a:p>
          <a:p>
            <a:pPr algn="just" defTabSz="449263" eaLnBrk="1" fontAlgn="base" hangingPunct="1">
              <a:spcBef>
                <a:spcPts val="150"/>
              </a:spcBef>
              <a:spcAft>
                <a:spcPct val="0"/>
              </a:spcAft>
              <a:buSzPct val="100000"/>
            </a:pPr>
            <a:endParaRPr lang="ru-RU" altLang="ru-RU" sz="2200" smtClean="0"/>
          </a:p>
          <a:p>
            <a:pPr algn="just" defTabSz="449263" eaLnBrk="1" fontAlgn="base" hangingPunct="1">
              <a:spcBef>
                <a:spcPts val="150"/>
              </a:spcBef>
              <a:spcAft>
                <a:spcPct val="0"/>
              </a:spcAft>
              <a:buSzPct val="100000"/>
            </a:pPr>
            <a:r>
              <a:rPr lang="ru-RU" altLang="ru-RU" sz="1200" smtClean="0"/>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defTabSz="449263" eaLnBrk="1" fontAlgn="base" hangingPunct="1">
              <a:spcBef>
                <a:spcPts val="150"/>
              </a:spcBef>
              <a:spcAft>
                <a:spcPct val="0"/>
              </a:spcAft>
              <a:buSzPct val="100000"/>
            </a:pPr>
            <a:endParaRPr lang="ru-RU" altLang="ru-RU" sz="2200" smtClean="0"/>
          </a:p>
          <a:p>
            <a:pPr algn="just" defTabSz="449263" eaLnBrk="1" fontAlgn="base" hangingPunct="1">
              <a:spcBef>
                <a:spcPts val="150"/>
              </a:spcBef>
              <a:spcAft>
                <a:spcPct val="0"/>
              </a:spcAft>
              <a:buSzPct val="100000"/>
            </a:pPr>
            <a:r>
              <a:rPr lang="ru-RU" altLang="ru-RU" sz="1200" smtClean="0"/>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extLst>
      <p:ext uri="{BB962C8B-B14F-4D97-AF65-F5344CB8AC3E}">
        <p14:creationId xmlns:p14="http://schemas.microsoft.com/office/powerpoint/2010/main" val="410523218"/>
      </p:ext>
    </p:extLst>
  </p:cSld>
  <p:clrMapOvr>
    <a:masterClrMapping/>
  </p:clrMapOvr>
  <p:transition spd="med" advTm="1024"/>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3.xml><?xml version="1.0" encoding="utf-8"?>
<a:theme xmlns:a="http://schemas.openxmlformats.org/drawingml/2006/main" name="1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4.xml><?xml version="1.0" encoding="utf-8"?>
<a:theme xmlns:a="http://schemas.openxmlformats.org/drawingml/2006/main" name="2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5.xml><?xml version="1.0" encoding="utf-8"?>
<a:theme xmlns:a="http://schemas.openxmlformats.org/drawingml/2006/main" name="3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6.xml><?xml version="1.0" encoding="utf-8"?>
<a:theme xmlns:a="http://schemas.openxmlformats.org/drawingml/2006/main" name="4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7.xml><?xml version="1.0" encoding="utf-8"?>
<a:theme xmlns:a="http://schemas.openxmlformats.org/drawingml/2006/main" name="5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8.xml><?xml version="1.0" encoding="utf-8"?>
<a:theme xmlns:a="http://schemas.openxmlformats.org/drawingml/2006/main" name="6_Составн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Составная">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тавная">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9.xml><?xml version="1.0" encoding="utf-8"?>
<a:theme xmlns:a="http://schemas.openxmlformats.org/drawingml/2006/main" name="1_Тема Office">
  <a:themeElements>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Тема Office">
      <a:majorFont>
        <a:latin typeface="Arial"/>
        <a:ea typeface="WenQuanYi Micro Hei"/>
        <a:cs typeface="WenQuanYi Micro Hei"/>
      </a:majorFont>
      <a:minorFont>
        <a:latin typeface="Arial"/>
        <a:ea typeface="WenQuanYi Micro Hei"/>
        <a:cs typeface="WenQuanYi Micro Hei"/>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ru-RU"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ru-RU" sz="1800" b="0" i="0" u="none" strike="noStrike" cap="none" normalizeH="0" baseline="0" smtClean="0">
            <a:ln>
              <a:noFill/>
            </a:ln>
            <a:solidFill>
              <a:schemeClr val="bg1"/>
            </a:solidFill>
            <a:effectLst/>
            <a:latin typeface="Arial" charset="0"/>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Words>5812</Words>
  <Application>Microsoft Office PowerPoint</Application>
  <PresentationFormat>Экран (4:3)</PresentationFormat>
  <Paragraphs>323</Paragraphs>
  <Slides>77</Slides>
  <Notes>4</Notes>
  <HiddenSlides>0</HiddenSlides>
  <MMClips>0</MMClips>
  <ScaleCrop>false</ScaleCrop>
  <HeadingPairs>
    <vt:vector size="4" baseType="variant">
      <vt:variant>
        <vt:lpstr>Тема</vt:lpstr>
      </vt:variant>
      <vt:variant>
        <vt:i4>9</vt:i4>
      </vt:variant>
      <vt:variant>
        <vt:lpstr>Заголовки слайдов</vt:lpstr>
      </vt:variant>
      <vt:variant>
        <vt:i4>77</vt:i4>
      </vt:variant>
    </vt:vector>
  </HeadingPairs>
  <TitlesOfParts>
    <vt:vector size="86" baseType="lpstr">
      <vt:lpstr>Тема Office</vt:lpstr>
      <vt:lpstr>Составная</vt:lpstr>
      <vt:lpstr>1_Составная</vt:lpstr>
      <vt:lpstr>2_Составная</vt:lpstr>
      <vt:lpstr>3_Составная</vt:lpstr>
      <vt:lpstr>4_Составная</vt:lpstr>
      <vt:lpstr>5_Составная</vt:lpstr>
      <vt:lpstr>6_Составная</vt:lpstr>
      <vt:lpstr>1_Тема Office</vt:lpstr>
      <vt:lpstr> </vt:lpstr>
      <vt:lpstr>План лекции:</vt:lpstr>
      <vt:lpstr>Источники </vt:lpstr>
      <vt:lpstr>В результате изучения дисциплины специалист должен: </vt:lpstr>
      <vt:lpstr>Федеральная налоговая служба (ФНС) России</vt:lpstr>
      <vt:lpstr>Необходимость взаимодействия с другими государственными органами</vt:lpstr>
      <vt:lpstr> Конституция  Российской Федерации</vt:lpstr>
      <vt:lpstr>Правовая основа взаимодействия</vt:lpstr>
      <vt:lpstr>Презентация PowerPoint</vt:lpstr>
      <vt:lpstr>Законы</vt:lpstr>
      <vt:lpstr>Указы Президента Российской Федерации</vt:lpstr>
      <vt:lpstr>Презентация PowerPoint</vt:lpstr>
      <vt:lpstr>Налоговый кодекс</vt:lpstr>
      <vt:lpstr>Взаимодействие отделов ФНС</vt:lpstr>
      <vt:lpstr> Госналогслужба РФ обеспечивает:</vt:lpstr>
      <vt:lpstr>Центральный аппарат в дополнение к тем функциям, которые выполняет местное звено налоговой службы, обладает следующими полномочиями:</vt:lpstr>
      <vt:lpstr>Взаимодействие между налоговыми органами</vt:lpstr>
      <vt:lpstr>Презентация PowerPoint</vt:lpstr>
      <vt:lpstr>Презентация PowerPoint</vt:lpstr>
      <vt:lpstr>Права, обязанности и ответственности налоговых органов и других участников налоговых отношений</vt:lpstr>
      <vt:lpstr>Федеральная налоговая служба (ФНС) России</vt:lpstr>
      <vt:lpstr>Федеральная налоговая служба (ФНС) России</vt:lpstr>
      <vt:lpstr>Применительно к деятельности ФСНП России как государственного органа его можно рассматривать в двух аспектах</vt:lpstr>
      <vt:lpstr>Презентация PowerPoint</vt:lpstr>
      <vt:lpstr>Права налоговых органов</vt:lpstr>
      <vt:lpstr>Обязанности налоговых органов</vt:lpstr>
      <vt:lpstr>Презентация PowerPoint</vt:lpstr>
      <vt:lpstr>Презентация PowerPoint</vt:lpstr>
      <vt:lpstr>Презентация PowerPoint</vt:lpstr>
      <vt:lpstr> Основные задачи, права и обязанности инспекции ФНС России изложены в Типовом временном положении об инспекции.</vt:lpstr>
      <vt:lpstr>Презентация PowerPoint</vt:lpstr>
      <vt:lpstr>Презентация PowerPoint</vt:lpstr>
      <vt:lpstr>Презентация PowerPoint</vt:lpstr>
      <vt:lpstr>Налоговые органы имеют право:</vt:lpstr>
      <vt:lpstr>Налоговые органы имеют право:</vt:lpstr>
      <vt:lpstr>Налоговые органы имеют право:</vt:lpstr>
      <vt:lpstr>Налоговые органы имеют право:</vt:lpstr>
      <vt:lpstr>Налоговые органы имеют право:</vt:lpstr>
      <vt:lpstr>Налоговые органы имеют право:</vt:lpstr>
      <vt:lpstr>Взаимодействие налоговых органов с другими организациями и гражданами</vt:lpstr>
      <vt:lpstr>Презентация PowerPoint</vt:lpstr>
      <vt:lpstr>Как показывает практика, наиболее распространенными формами сотрудничества ФНС России с иными органами являются следующие: </vt:lpstr>
      <vt:lpstr>Взаимодействие налоговых органов с другими государственными организациями</vt:lpstr>
      <vt:lpstr>Взаимодействие ФНС с ФТС</vt:lpstr>
      <vt:lpstr>Взаимодействие ФНС с ФТС</vt:lpstr>
      <vt:lpstr>Презентация PowerPoint</vt:lpstr>
      <vt:lpstr>Взаимодействие ФНС с МВД</vt:lpstr>
      <vt:lpstr>Презентация PowerPoint</vt:lpstr>
      <vt:lpstr> Досудебный порядок обжалования актов проверок налоговых органов по месту учета налогоплательщика</vt:lpstr>
      <vt:lpstr>Досудебный порядок обжалования</vt:lpstr>
      <vt:lpstr>Досудебный порядок обжалования</vt:lpstr>
      <vt:lpstr>Досудебный порядок обжалования</vt:lpstr>
      <vt:lpstr>Взаимодействие с внебюджетными фондами и таможенным комитетом по выполнению контрольных функций</vt:lpstr>
      <vt:lpstr>Презентация PowerPoint</vt:lpstr>
      <vt:lpstr>Взаимодействие с органами внутренних дел по налоговым правонарушениям и преступлениям обеспечение налоговой законности</vt:lpstr>
      <vt:lpstr>Презентация PowerPoint</vt:lpstr>
      <vt:lpstr>Презентация PowerPoint</vt:lpstr>
      <vt:lpstr>Презентация PowerPoint</vt:lpstr>
      <vt:lpstr>Презентация PowerPoint</vt:lpstr>
      <vt:lpstr>Презентация PowerPoint</vt:lpstr>
      <vt:lpstr>Прокурорский надзор в системе налогообложения</vt:lpstr>
      <vt:lpstr>Работа налогового инспектора происходит в условиях постоянного количественного и качественного роста нагрузки. </vt:lpstr>
      <vt:lpstr>Обжалование действий и решений налоговых органов</vt:lpstr>
      <vt:lpstr>Срок подачи апелляционной жалобы </vt:lpstr>
      <vt:lpstr>Презентация PowerPoint</vt:lpstr>
      <vt:lpstr>Производство по делам о налоговых и административных правонарушениях</vt:lpstr>
      <vt:lpstr>Фактическим основанием обращения налогоплательщика в суд за защитой своих прав и законных интересов являются следующие факты:</vt:lpstr>
      <vt:lpstr>Презентация PowerPoint</vt:lpstr>
      <vt:lpstr>Презентация PowerPoint</vt:lpstr>
      <vt:lpstr>Презентация PowerPoint</vt:lpstr>
      <vt:lpstr>Порядок рассмотрения жалоб и заявлений налогоплательщиков в налоговых органах</vt:lpstr>
      <vt:lpstr>Признаки производства по делам о налоговых правонарушениях</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DNA7 X64</dc:creator>
  <cp:lastModifiedBy>Самсонова Ирина</cp:lastModifiedBy>
  <cp:revision>27</cp:revision>
  <dcterms:created xsi:type="dcterms:W3CDTF">2014-01-09T10:13:58Z</dcterms:created>
  <dcterms:modified xsi:type="dcterms:W3CDTF">2018-05-28T03:50:04Z</dcterms:modified>
</cp:coreProperties>
</file>