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86D0EBB-D765-41E0-8EB0-F831DFF42452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E09FB02-D2CE-438B-B153-ACECC38E63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071678"/>
            <a:ext cx="8458200" cy="1222375"/>
          </a:xfrm>
        </p:spPr>
        <p:txBody>
          <a:bodyPr/>
          <a:lstStyle/>
          <a:p>
            <a:pPr algn="ctr"/>
            <a:r>
              <a:rPr lang="ru-RU" b="1" dirty="0" smtClean="0"/>
              <a:t>Акции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68680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Рынок ценных бумаг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Акция</a:t>
            </a:r>
            <a:r>
              <a:rPr lang="ru-RU" dirty="0" smtClean="0"/>
              <a:t> -ценная бумага, удостоверяющая участие ее владельца в формировании средств акционерного общества и дающая </a:t>
            </a:r>
            <a:r>
              <a:rPr lang="ru-RU" dirty="0" smtClean="0">
                <a:solidFill>
                  <a:schemeClr val="tx1"/>
                </a:solidFill>
              </a:rPr>
              <a:t>право</a:t>
            </a:r>
            <a:r>
              <a:rPr lang="ru-RU" dirty="0" smtClean="0"/>
              <a:t> на получение соответствующей доли его прибыли-дивиденда.</a:t>
            </a:r>
            <a:endParaRPr lang="ru-RU" dirty="0"/>
          </a:p>
        </p:txBody>
      </p:sp>
      <p:pic>
        <p:nvPicPr>
          <p:cNvPr id="5" name="Рисунок 4" descr="00000004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5883" y="4617132"/>
            <a:ext cx="5340085" cy="20935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Виды акций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В зависимости от порядка владения акции могут быть </a:t>
            </a:r>
            <a:r>
              <a:rPr lang="ru-RU" i="1" dirty="0" smtClean="0"/>
              <a:t>именными</a:t>
            </a:r>
            <a:r>
              <a:rPr lang="ru-RU" dirty="0" smtClean="0"/>
              <a:t> и </a:t>
            </a:r>
            <a:r>
              <a:rPr lang="ru-RU" i="1" dirty="0" smtClean="0"/>
              <a:t>на предъявителя.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Виды акций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 numCol="2">
            <a:normAutofit fontScale="85000" lnSpcReduction="10000"/>
          </a:bodyPr>
          <a:lstStyle/>
          <a:p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Именная акция</a:t>
            </a:r>
          </a:p>
          <a:p>
            <a:endParaRPr lang="ru-RU" sz="2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2800" dirty="0" smtClean="0"/>
              <a:t>Согласно Федеральному закону об акционерных обществах "все акции общества являются именными". Это значит, что владелец акции должен быть внесен в реестр акционерного общества.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400" dirty="0" smtClean="0"/>
          </a:p>
          <a:p>
            <a:endParaRPr lang="ru-RU" sz="2400" dirty="0" smtClean="0"/>
          </a:p>
          <a:p>
            <a:pPr>
              <a:buNone/>
            </a:pPr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Акция на предъявителя</a:t>
            </a:r>
          </a:p>
          <a:p>
            <a:pPr>
              <a:buNone/>
            </a:pPr>
            <a:endParaRPr lang="ru-RU" sz="24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2600" dirty="0" smtClean="0"/>
              <a:t>Закон "О рынке ценных бумаг" разрешает выпуск акций на предъявителя в определенном отношении к величине оплаченного уставного капитала эмитента в соответствии с нормативом, установленным Федеральной комиссией по рынку ценных бумаг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акций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  В зависимости от объема прав акции принято делить на </a:t>
            </a:r>
            <a:r>
              <a:rPr lang="ru-RU" i="1" dirty="0" smtClean="0"/>
              <a:t>обыкновенные</a:t>
            </a:r>
            <a:r>
              <a:rPr lang="ru-RU" dirty="0" smtClean="0"/>
              <a:t> и </a:t>
            </a:r>
            <a:r>
              <a:rPr lang="ru-RU" i="1" dirty="0" smtClean="0"/>
              <a:t>привилегированные </a:t>
            </a:r>
            <a:r>
              <a:rPr lang="ru-RU" dirty="0" smtClean="0"/>
              <a:t>(преференциальные).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Виды акций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 numCol="2">
            <a:normAutofit fontScale="70000" lnSpcReduction="20000"/>
          </a:bodyPr>
          <a:lstStyle/>
          <a:p>
            <a:r>
              <a:rPr lang="ru-RU" sz="2900" i="1" dirty="0" smtClean="0">
                <a:solidFill>
                  <a:schemeClr val="bg1">
                    <a:lumMod val="50000"/>
                  </a:schemeClr>
                </a:solidFill>
              </a:rPr>
              <a:t>Обыкновенная</a:t>
            </a:r>
          </a:p>
          <a:p>
            <a:r>
              <a:rPr lang="ru-RU" sz="2800" dirty="0" smtClean="0"/>
              <a:t> </a:t>
            </a:r>
            <a:r>
              <a:rPr lang="ru-RU" sz="3100" dirty="0" smtClean="0"/>
              <a:t>Владелец имеет права, предоставляемые акциями, в полном объеме (участвовать в общем собрании акционеров с правом голоса по всем вопросам его компетенции, иметь право на получение дивидендов, а в случае ликвидации общества - право на получение части его имущества в размере стоимости принадлежащих ему акций)</a:t>
            </a:r>
            <a:endParaRPr lang="ru-RU" sz="31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28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900" i="1" dirty="0" smtClean="0">
                <a:solidFill>
                  <a:schemeClr val="bg1">
                    <a:lumMod val="50000"/>
                  </a:schemeClr>
                </a:solidFill>
              </a:rPr>
              <a:t>Привилегированная</a:t>
            </a:r>
          </a:p>
          <a:p>
            <a:pPr>
              <a:buNone/>
            </a:pPr>
            <a:r>
              <a:rPr lang="ru-RU" sz="2800" dirty="0" smtClean="0"/>
              <a:t>	</a:t>
            </a:r>
            <a:r>
              <a:rPr lang="ru-RU" sz="2900" dirty="0" smtClean="0"/>
              <a:t>Номинальная стоимость размещенных не должна превышать 25% от уставного капитала общества.</a:t>
            </a:r>
          </a:p>
          <a:p>
            <a:pPr>
              <a:buNone/>
            </a:pPr>
            <a:r>
              <a:rPr lang="ru-RU" sz="2900" dirty="0" smtClean="0"/>
              <a:t>	Она не дает права голоса на общем собрании акционеров, а привилегии владельца в том, что в уставе должны быть определены размер дивиденда и стоимость, выплачиваемая при ликвидации общества, которые определяются в твердой денежной сумме или в процентах к номинальной стоимости.</a:t>
            </a:r>
            <a:endParaRPr lang="ru-RU" sz="29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«Золотая» акция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 Правительство РФ или Госкомитет по управлению имуществом могут принять решение о выпуске "золотой акции". Она предоставляет ее владельцу на срок до трех лет право "вето" при принятии собранием акционеров решений о:</a:t>
            </a:r>
          </a:p>
          <a:p>
            <a:pPr>
              <a:buNone/>
            </a:pPr>
            <a:r>
              <a:rPr lang="ru-RU" dirty="0" smtClean="0"/>
              <a:t>• внесении изменений и дополнений в устав АО;</a:t>
            </a:r>
          </a:p>
          <a:p>
            <a:pPr>
              <a:buNone/>
            </a:pPr>
            <a:r>
              <a:rPr lang="ru-RU" dirty="0" smtClean="0"/>
              <a:t>• его реорганизации или ликвидации;</a:t>
            </a:r>
          </a:p>
          <a:p>
            <a:pPr>
              <a:buNone/>
            </a:pPr>
            <a:r>
              <a:rPr lang="ru-RU" dirty="0" smtClean="0"/>
              <a:t>• его участия в других предприятиях;</a:t>
            </a:r>
          </a:p>
          <a:p>
            <a:pPr>
              <a:buNone/>
            </a:pPr>
            <a:r>
              <a:rPr lang="ru-RU" dirty="0" smtClean="0"/>
              <a:t>• передаче в залог или аренду;</a:t>
            </a:r>
          </a:p>
          <a:p>
            <a:pPr>
              <a:buNone/>
            </a:pPr>
            <a:r>
              <a:rPr lang="ru-RU" dirty="0" smtClean="0"/>
              <a:t>• продаже или отчуждении иными способами имущества.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«Золотая акция»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 — это условное наименование корпоративного права, принадлежащего государственному или муниципальному образованию, являющемуся акционером ОАО. Служит для государственного контроля за приватизируемым предприятием. </a:t>
            </a:r>
            <a:endParaRPr lang="ru-RU" dirty="0"/>
          </a:p>
        </p:txBody>
      </p:sp>
      <p:pic>
        <p:nvPicPr>
          <p:cNvPr id="5" name="Рисунок 4" descr="zolotay-obligazci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3" y="4887162"/>
            <a:ext cx="2103465" cy="17019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«Золотая акция»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4800" y="1554163"/>
            <a:ext cx="8686800" cy="5007185"/>
          </a:xfrm>
        </p:spPr>
        <p:txBody>
          <a:bodyPr>
            <a:normAutofit/>
          </a:bodyPr>
          <a:lstStyle/>
          <a:p>
            <a:r>
              <a:rPr lang="ru-RU" dirty="0" smtClean="0"/>
              <a:t>  Решения, принимаемые собранием акционеров в отсутствии владельца "золотой акции", являются </a:t>
            </a:r>
            <a:r>
              <a:rPr lang="ru-RU" b="1" dirty="0" smtClean="0"/>
              <a:t>недействительными.</a:t>
            </a:r>
          </a:p>
          <a:p>
            <a:endParaRPr lang="ru-RU" b="1" dirty="0" smtClean="0"/>
          </a:p>
          <a:p>
            <a:r>
              <a:rPr lang="ru-RU" dirty="0" smtClean="0"/>
              <a:t>  Применение права "вето" владельцем "золотой акции" влечет за собой приостановку действия соответствующего решения на срок до 6 месяцев и передачу его на рассмотрение органа, определяемого владельцем "золотой акции".</a:t>
            </a:r>
          </a:p>
          <a:p>
            <a:endParaRPr lang="ru-RU" dirty="0"/>
          </a:p>
        </p:txBody>
      </p:sp>
      <p:pic>
        <p:nvPicPr>
          <p:cNvPr id="4" name="Рисунок 3" descr="image_big_23604.j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1214754"/>
            <a:ext cx="1632181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Собственник «Золотой акции»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4800" y="1554163"/>
            <a:ext cx="8686800" cy="5061191"/>
          </a:xfrm>
        </p:spPr>
        <p:txBody>
          <a:bodyPr>
            <a:normAutofit/>
          </a:bodyPr>
          <a:lstStyle/>
          <a:p>
            <a:r>
              <a:rPr lang="ru-RU" dirty="0" smtClean="0"/>
              <a:t>"Золотая акция" находится в государственной собственности. </a:t>
            </a:r>
          </a:p>
          <a:p>
            <a:r>
              <a:rPr lang="ru-RU" dirty="0" smtClean="0"/>
              <a:t>Ее передача в залог или траст не допускается.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Продажа «Золотой» акции»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Продажа и отчуждение "золотой акции" иными способами до истечения срока ее действия допускается только по решению органа, принявшего решение о ее выпуске при учреждении акционерного общества.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При продаже и отчуждении "золотой акции" она конвертируется в обыкновенную акцию и особые права, предоставленные ее первому владельцу, прекращаются.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49</TotalTime>
  <Words>188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Справедливость</vt:lpstr>
      <vt:lpstr>Акции</vt:lpstr>
      <vt:lpstr>  Рынок ценных бумаг </vt:lpstr>
      <vt:lpstr>Виды акций</vt:lpstr>
      <vt:lpstr>Виды акций</vt:lpstr>
      <vt:lpstr>Виды акций</vt:lpstr>
      <vt:lpstr>Виды акций</vt:lpstr>
      <vt:lpstr>«Золотая» акция</vt:lpstr>
      <vt:lpstr>«Золотая акция»</vt:lpstr>
      <vt:lpstr>«Золотая акция»</vt:lpstr>
      <vt:lpstr>Собственник «Золотой акции»</vt:lpstr>
      <vt:lpstr>Продажа «Золотой» акции»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Золотая акция</dc:title>
  <dc:creator>Андрей</dc:creator>
  <cp:lastModifiedBy>Алекс</cp:lastModifiedBy>
  <cp:revision>6</cp:revision>
  <dcterms:created xsi:type="dcterms:W3CDTF">2013-11-24T12:42:36Z</dcterms:created>
  <dcterms:modified xsi:type="dcterms:W3CDTF">2013-12-19T00:53:11Z</dcterms:modified>
</cp:coreProperties>
</file>