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77" r:id="rId2"/>
    <p:sldId id="276" r:id="rId3"/>
    <p:sldId id="256" r:id="rId4"/>
    <p:sldId id="272" r:id="rId5"/>
    <p:sldId id="257" r:id="rId6"/>
    <p:sldId id="261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71" r:id="rId16"/>
    <p:sldId id="267" r:id="rId17"/>
    <p:sldId id="268" r:id="rId18"/>
    <p:sldId id="273" r:id="rId19"/>
    <p:sldId id="270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07EEF-F9D9-4F86-A8FE-A47CC317253A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E16D0-ADD1-4121-9D13-CE71447EF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4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20.12.2010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sbio.info/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0" dirty="0" smtClean="0">
                <a:effectLst/>
                <a:latin typeface="Times New Roman" pitchFamily="18" charset="0"/>
                <a:cs typeface="Times New Roman" pitchFamily="18" charset="0"/>
              </a:rPr>
              <a:t>Уважаемые </a:t>
            </a:r>
            <a:r>
              <a:rPr lang="ru-RU" sz="2400" b="0" dirty="0" smtClean="0">
                <a:effectLst/>
                <a:latin typeface="Times New Roman" pitchFamily="18" charset="0"/>
                <a:cs typeface="Times New Roman" pitchFamily="18" charset="0"/>
              </a:rPr>
              <a:t>студенты</a:t>
            </a:r>
            <a:r>
              <a:rPr lang="en-US" sz="2400" b="0" dirty="0" smtClean="0">
                <a:effectLst/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400" b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smtClean="0"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0" smtClean="0">
                <a:effectLst/>
                <a:latin typeface="Times New Roman" pitchFamily="18" charset="0"/>
                <a:cs typeface="Times New Roman" pitchFamily="18" charset="0"/>
              </a:rPr>
              <a:t>ашему </a:t>
            </a:r>
            <a:r>
              <a:rPr lang="ru-RU" sz="2400" b="0" dirty="0" smtClean="0">
                <a:effectLst/>
                <a:latin typeface="Times New Roman" pitchFamily="18" charset="0"/>
                <a:cs typeface="Times New Roman" pitchFamily="18" charset="0"/>
              </a:rPr>
              <a:t>вниманию предоставляются методические материалы – презентации лекций по анатомии, которые помогут вам при самостоятельном изучении некоторых тем</a:t>
            </a:r>
            <a:br>
              <a:rPr lang="ru-RU" sz="24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571744"/>
            <a:ext cx="7772400" cy="1828800"/>
          </a:xfrm>
        </p:spPr>
        <p:txBody>
          <a:bodyPr>
            <a:noAutofit/>
          </a:bodyPr>
          <a:lstStyle/>
          <a:p>
            <a:pPr algn="ctr"/>
            <a: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Анатомия</a:t>
            </a:r>
            <a:b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Для групп СО</a:t>
            </a:r>
            <a:b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Институт сервиса моды дизайна</a:t>
            </a:r>
            <a:b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Кафедра ФОСР</a:t>
            </a:r>
            <a:b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effectLst/>
                <a:latin typeface="Times New Roman" pitchFamily="18" charset="0"/>
                <a:cs typeface="Times New Roman" pitchFamily="18" charset="0"/>
              </a:rPr>
              <a:t>Преподаватель: кандидат медицинских наук профессор Арапко Л.П.</a:t>
            </a:r>
            <a:r>
              <a:rPr lang="ru-RU" sz="3200" b="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5214950"/>
            <a:ext cx="7772400" cy="914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643578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321473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Органы чувств </a:t>
            </a:r>
            <a:endParaRPr lang="ru-RU" sz="335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4000504"/>
            <a:ext cx="5057756" cy="1557342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643314"/>
            <a:ext cx="4114800" cy="2566987"/>
          </a:xfrm>
          <a:prstGeom prst="rect">
            <a:avLst/>
          </a:prstGeom>
          <a:noFill/>
          <a:ln w="25400">
            <a:solidFill>
              <a:schemeClr val="accent1">
                <a:alpha val="9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1`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3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714356"/>
            <a:ext cx="6786610" cy="5214974"/>
          </a:xfrm>
          <a:prstGeom prst="rect">
            <a:avLst/>
          </a:prstGeom>
        </p:spPr>
      </p:pic>
      <p:pic>
        <p:nvPicPr>
          <p:cNvPr id="6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183880" cy="1051560"/>
          </a:xfrm>
        </p:spPr>
        <p:txBody>
          <a:bodyPr/>
          <a:lstStyle/>
          <a:p>
            <a:r>
              <a:rPr lang="ru-RU" dirty="0" smtClean="0"/>
              <a:t>ОРГАНЫ ЧУВСТВ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4929222" cy="51435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Специализированные анатомические структуры, воспринимающие внутренние и внешние раздражители, действующие на организм, способствующие его приспособлению к окружающей среде (зрение, слух, вкус, обоняние, осязание). Рецепторы чувствительных нервов обеспечивают восприятие только определённых видов раздражения, передают информацию в центральную нервную систему (ЦНС). Специальные отделы коры больших полушарий головного мозга и нервная система формируют субъективные ощущения.</a:t>
            </a:r>
            <a:endParaRPr lang="ru-RU" dirty="0"/>
          </a:p>
        </p:txBody>
      </p:sp>
      <p:pic>
        <p:nvPicPr>
          <p:cNvPr id="4" name="Рисунок 3" descr="photo_3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642918"/>
            <a:ext cx="3067050" cy="5500726"/>
          </a:xfrm>
          <a:prstGeom prst="rect">
            <a:avLst/>
          </a:prstGeom>
          <a:ln w="76200">
            <a:solidFill>
              <a:schemeClr val="accent1">
                <a:alpha val="86000"/>
              </a:schemeClr>
            </a:solidFill>
          </a:ln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469500" cy="1051560"/>
          </a:xfrm>
        </p:spPr>
        <p:txBody>
          <a:bodyPr/>
          <a:lstStyle/>
          <a:p>
            <a:r>
              <a:rPr lang="ru-RU" dirty="0" smtClean="0"/>
              <a:t>Органы чувств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183880" cy="535785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None/>
            </a:pPr>
            <a:r>
              <a:rPr lang="ru-RU" sz="2400" dirty="0" smtClean="0"/>
              <a:t>Орган зрения – глаза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Орган слуха – уши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Орган обоняния - нос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Орган вкуса – язык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Орган осязания – кожа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  <a:p>
            <a:pPr>
              <a:buNone/>
            </a:pPr>
            <a:r>
              <a:rPr lang="ru-RU" sz="3300" dirty="0" smtClean="0"/>
              <a:t>     Зрительные раздражители воспринимаются сетчаткой глаза, органом слуха является ухо, вкуса – язык, обоняния – полость носа, осязания – кожа и слизистые оболочки. Органы чувств являются периферическим отделом комплекса нервных структур, обеспечивающих распознавание специфической информации (сенсорные системы). Механизмы этого комплекса – предмет изучения биофизики, психологии, медицины.</a:t>
            </a:r>
          </a:p>
          <a:p>
            <a:endParaRPr lang="ru-RU" dirty="0"/>
          </a:p>
        </p:txBody>
      </p:sp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ost-1439-1212745093_thum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026" y="214290"/>
            <a:ext cx="9096974" cy="6072230"/>
          </a:xfrm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28596" y="214290"/>
            <a:ext cx="8183880" cy="785818"/>
          </a:xfrm>
        </p:spPr>
        <p:txBody>
          <a:bodyPr/>
          <a:lstStyle/>
          <a:p>
            <a:r>
              <a:rPr lang="ru-RU" dirty="0" smtClean="0"/>
              <a:t>Органы чувств у человека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285720" y="928670"/>
            <a:ext cx="8183880" cy="2071702"/>
          </a:xfrm>
        </p:spPr>
        <p:txBody>
          <a:bodyPr/>
          <a:lstStyle/>
          <a:p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Информация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,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получаемая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головным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мозгом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человека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от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органов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чувств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формирует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восприятие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человеком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окружающего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мира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и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самого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себя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  <a:latin typeface="Verdana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12" name="Picture 9" descr="moz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071810"/>
            <a:ext cx="392909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183880" cy="1051560"/>
          </a:xfrm>
        </p:spPr>
        <p:txBody>
          <a:bodyPr/>
          <a:lstStyle/>
          <a:p>
            <a:r>
              <a:rPr lang="ru-RU" dirty="0" smtClean="0"/>
              <a:t>Головной мозг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857364"/>
            <a:ext cx="3857652" cy="285752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  <a:defRPr/>
            </a:pPr>
            <a:r>
              <a:rPr lang="ru-RU" dirty="0" smtClean="0"/>
              <a:t>Мозг является </a:t>
            </a:r>
          </a:p>
          <a:p>
            <a:pPr algn="ctr">
              <a:buNone/>
              <a:defRPr/>
            </a:pPr>
            <a:r>
              <a:rPr lang="ru-RU" dirty="0" smtClean="0"/>
              <a:t>"главным начальником" в нашем организме. Именно он регулирует работу всех органов чувств человека.</a:t>
            </a:r>
          </a:p>
          <a:p>
            <a:endParaRPr lang="ru-RU" dirty="0"/>
          </a:p>
        </p:txBody>
      </p:sp>
      <p:pic>
        <p:nvPicPr>
          <p:cNvPr id="5" name="Рисунок 4" descr="8429_NpAdvHo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643314"/>
            <a:ext cx="2500330" cy="2804536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pic>
        <p:nvPicPr>
          <p:cNvPr id="6" name="Picture 7" descr="moz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72198" y="428604"/>
            <a:ext cx="2633339" cy="2457537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</p:pic>
      <p:pic>
        <p:nvPicPr>
          <p:cNvPr id="7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5643602" cy="714380"/>
          </a:xfrm>
        </p:spPr>
        <p:txBody>
          <a:bodyPr/>
          <a:lstStyle/>
          <a:p>
            <a:r>
              <a:rPr lang="ru-RU" dirty="0" smtClean="0"/>
              <a:t>Ухо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142984"/>
            <a:ext cx="8183880" cy="50006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Орган слуха и равновесия позвоночных. У наземных млекопитающих и человека имеет 3 отдела – наружный, средний и внутренний. Два первых служат для улавливания и проведения звука, а последний – для восприятия. Наружное ухо состоит из ушной раковины и наружного слухового прохода, по которому звуковые волны поступают к барабанной перепонке (тонкая упругая мембрана в конце прохода) и вызывают её вибрацию, которая через слуховые косточки (молоточек, наковальня и стремя), находящиеся в среднем ухе и соединённые с мембраной, а также через систему жидкостей передаётся в улитку – </a:t>
            </a:r>
            <a:r>
              <a:rPr lang="ru-RU" dirty="0" err="1" smtClean="0"/>
              <a:t>звукопринимающее</a:t>
            </a:r>
            <a:r>
              <a:rPr lang="ru-RU" dirty="0" smtClean="0"/>
              <a:t> устройство внутреннего уха. Свободную вибрацию барабанной перепонки обеспечивает слуховая (евстахиева) труба, открывающаяся в полость глотки и уравнивающая атмосферное давление между полостями наружного и среднего уха. </a:t>
            </a:r>
          </a:p>
          <a:p>
            <a:endParaRPr lang="ru-RU" dirty="0"/>
          </a:p>
        </p:txBody>
      </p:sp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section-e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501122" cy="6215106"/>
          </a:xfrm>
          <a:ln w="41275">
            <a:solidFill>
              <a:schemeClr val="accent1"/>
            </a:solidFill>
          </a:ln>
        </p:spPr>
      </p:pic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5500702"/>
            <a:ext cx="4969170" cy="1051560"/>
          </a:xfrm>
        </p:spPr>
        <p:txBody>
          <a:bodyPr/>
          <a:lstStyle/>
          <a:p>
            <a:r>
              <a:rPr lang="ru-RU" dirty="0" smtClean="0"/>
              <a:t>Строение уха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[j cnhjtyb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8572560" cy="5500726"/>
          </a:xfrm>
          <a:prstGeom prst="rect">
            <a:avLst/>
          </a:prstGeom>
          <a:ln w="41275">
            <a:solidFill>
              <a:schemeClr val="accent1"/>
            </a:solidFill>
          </a:ln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183880" cy="1051560"/>
          </a:xfrm>
        </p:spPr>
        <p:txBody>
          <a:bodyPr/>
          <a:lstStyle/>
          <a:p>
            <a:r>
              <a:rPr lang="ru-RU" dirty="0" smtClean="0"/>
              <a:t>Зрение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571480"/>
            <a:ext cx="3786214" cy="58579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Глаз (лат. </a:t>
            </a:r>
            <a:r>
              <a:rPr lang="ru-RU" dirty="0" err="1" smtClean="0"/>
              <a:t>oculus</a:t>
            </a:r>
            <a:r>
              <a:rPr lang="ru-RU" dirty="0" smtClean="0"/>
              <a:t>) — сенсорный орган человека и животных, обладающий способностью воспринимать электромагнитное излучение в световом диапазоне длин волн и обеспечивающий функцию зрения. Через глаз поступает ≈ 90% информации из окружающего мира</a:t>
            </a:r>
            <a:endParaRPr lang="ru-RU" dirty="0"/>
          </a:p>
        </p:txBody>
      </p:sp>
      <p:pic>
        <p:nvPicPr>
          <p:cNvPr id="5" name="Рисунок 4" descr="img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571612"/>
            <a:ext cx="3929090" cy="4071966"/>
          </a:xfrm>
          <a:prstGeom prst="rect">
            <a:avLst/>
          </a:prstGeom>
          <a:ln w="34925">
            <a:solidFill>
              <a:schemeClr val="accent1"/>
            </a:solidFill>
          </a:ln>
        </p:spPr>
      </p:pic>
      <p:pic>
        <p:nvPicPr>
          <p:cNvPr id="6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183880" cy="50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Органы осязания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326756" cy="342902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/>
              <a:t>Осяза́ние</a:t>
            </a:r>
            <a:r>
              <a:rPr lang="ru-RU" dirty="0" smtClean="0"/>
              <a:t> (</a:t>
            </a:r>
            <a:r>
              <a:rPr lang="ru-RU" dirty="0" err="1" smtClean="0"/>
              <a:t>кинесте́тика</a:t>
            </a:r>
            <a:r>
              <a:rPr lang="ru-RU" dirty="0" smtClean="0"/>
              <a:t>, </a:t>
            </a:r>
            <a:r>
              <a:rPr lang="ru-RU" dirty="0" err="1" smtClean="0"/>
              <a:t>такти́льное</a:t>
            </a:r>
            <a:r>
              <a:rPr lang="ru-RU" dirty="0" smtClean="0"/>
              <a:t> чувство) — один из пяти основных видов чувств, к которым способен человек, заключающийся в способности ощущать прикосновения, воспринимать что-либо рецепторами, расположенными в коже, мышцах, слизистых оболочках. Различный характер имеют ощущения, вызываемые прикосновением, давлением, вибрацией, действием фактуры и протяженности. Обусловлены работой двух видов рецепторов кожи: нервных окончаний, окружающих волосяные луковицы, и состоящих из клеток соединительной ткани капсул.</a:t>
            </a:r>
            <a:endParaRPr lang="ru-RU" dirty="0"/>
          </a:p>
        </p:txBody>
      </p:sp>
      <p:pic>
        <p:nvPicPr>
          <p:cNvPr id="4" name="Picture 6" descr="koz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596" y="4429132"/>
            <a:ext cx="8286808" cy="189388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1051560"/>
          </a:xfrm>
        </p:spPr>
        <p:txBody>
          <a:bodyPr/>
          <a:lstStyle/>
          <a:p>
            <a:r>
              <a:rPr lang="ru-RU" dirty="0" smtClean="0"/>
              <a:t>Осязательные ощущения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4000528" cy="418795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500"/>
              </a:spcBef>
              <a:buClr>
                <a:srgbClr val="33CC33"/>
              </a:buClr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1)</a:t>
            </a:r>
            <a:r>
              <a:rPr lang="en-GB" dirty="0" err="1" smtClean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Прикосновение</a:t>
            </a:r>
            <a:endParaRPr lang="en-GB" dirty="0" smtClean="0"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buClr>
                <a:srgbClr val="3399FF"/>
              </a:buClr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2)</a:t>
            </a:r>
            <a:r>
              <a:rPr lang="en-GB" dirty="0" err="1" smtClean="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Сильное</a:t>
            </a:r>
            <a:r>
              <a:rPr lang="en-GB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давление</a:t>
            </a:r>
            <a:endParaRPr lang="en-GB" dirty="0" smtClean="0">
              <a:solidFill>
                <a:srgbClr val="33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buClr>
                <a:srgbClr val="66CCFF"/>
              </a:buClr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3)</a:t>
            </a:r>
            <a:r>
              <a:rPr lang="en-GB" dirty="0" err="1" smtClean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Холод</a:t>
            </a:r>
            <a:r>
              <a:rPr lang="en-GB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и </a:t>
            </a:r>
            <a:r>
              <a:rPr lang="en-GB" dirty="0" err="1" smtClean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тепло</a:t>
            </a:r>
            <a:endParaRPr lang="en-GB" dirty="0" smtClean="0">
              <a:solidFill>
                <a:srgbClr val="66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buClr>
                <a:srgbClr val="FFFF00"/>
              </a:buClr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4)</a:t>
            </a:r>
            <a:r>
              <a:rPr lang="en-GB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Чувство</a:t>
            </a:r>
            <a:r>
              <a:rPr lang="en-GB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боли</a:t>
            </a:r>
            <a:endParaRPr lang="en-GB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buClr>
                <a:srgbClr val="FFFF00"/>
              </a:buClr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578cdaf9695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3857628"/>
            <a:ext cx="2226801" cy="2571768"/>
          </a:xfrm>
          <a:prstGeom prst="rect">
            <a:avLst/>
          </a:prstGeom>
          <a:ln w="34925">
            <a:solidFill>
              <a:schemeClr val="accent1"/>
            </a:solidFill>
          </a:ln>
        </p:spPr>
      </p:pic>
      <p:pic>
        <p:nvPicPr>
          <p:cNvPr id="5" name="Рисунок 4" descr="1282812754233_25477_200_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3857628"/>
            <a:ext cx="2262190" cy="254794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6" name="Рисунок 5" descr="images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1571612"/>
            <a:ext cx="2286016" cy="2214578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pic>
        <p:nvPicPr>
          <p:cNvPr id="7" name="Рисунок 6" descr="image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810" y="1571612"/>
            <a:ext cx="2286016" cy="221457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8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3880" cy="1051560"/>
          </a:xfrm>
        </p:spPr>
        <p:txBody>
          <a:bodyPr/>
          <a:lstStyle/>
          <a:p>
            <a:r>
              <a:rPr lang="ru-RU" dirty="0" smtClean="0"/>
              <a:t>Язык-Орган вкуса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274" y="1785926"/>
            <a:ext cx="5500726" cy="4187952"/>
          </a:xfrm>
        </p:spPr>
        <p:txBody>
          <a:bodyPr/>
          <a:lstStyle/>
          <a:p>
            <a:r>
              <a:rPr lang="ru-RU" dirty="0" smtClean="0"/>
              <a:t>ЯЗЫК- орган в ротовой полости позвоночных, выполняющий функции транспортировки и вкусового анализа пищи. </a:t>
            </a:r>
            <a:endParaRPr lang="ru-RU" dirty="0"/>
          </a:p>
        </p:txBody>
      </p:sp>
      <p:pic>
        <p:nvPicPr>
          <p:cNvPr id="5" name="Рисунок 4" descr="8454_NpAdvHo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714488"/>
            <a:ext cx="3214690" cy="4405696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pic>
        <p:nvPicPr>
          <p:cNvPr id="6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929198"/>
            <a:ext cx="8183880" cy="1051560"/>
          </a:xfrm>
        </p:spPr>
        <p:txBody>
          <a:bodyPr/>
          <a:lstStyle/>
          <a:p>
            <a:r>
              <a:rPr lang="ru-RU" dirty="0" smtClean="0"/>
              <a:t>Строение языка</a:t>
            </a:r>
            <a:endParaRPr lang="ru-RU" dirty="0"/>
          </a:p>
        </p:txBody>
      </p:sp>
      <p:pic>
        <p:nvPicPr>
          <p:cNvPr id="4" name="Picture 7" descr="jazi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56" y="714356"/>
            <a:ext cx="5214974" cy="4376112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</p:pic>
      <p:pic>
        <p:nvPicPr>
          <p:cNvPr id="5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785786" y="785794"/>
            <a:ext cx="7632700" cy="224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>
              <a:lnSpc>
                <a:spcPct val="100000"/>
              </a:lnSpc>
              <a:spcBef>
                <a:spcPts val="1250"/>
              </a:spcBef>
              <a:buClr>
                <a:srgbClr val="E3E3FF"/>
              </a:buClr>
              <a:buFont typeface="Verdan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Вкус-ощущение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,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которое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влияет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на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аппетит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и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пищеварение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.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Выделяется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4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основных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вкуса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: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кислый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,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сладкий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,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соленый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,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горький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.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Вкус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горчицы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в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первую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очередь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определяется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ее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тепловым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воздействием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, а «  «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острый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вкус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»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лука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–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его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запахом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.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Человек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жующий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сладкий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лук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с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закрытыми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глазами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и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зажатым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носом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,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не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отличит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его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вкуса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от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вкуса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en-GB" sz="20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яблока</a:t>
            </a:r>
            <a:r>
              <a:rPr lang="en-GB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.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500570"/>
            <a:ext cx="1771650" cy="1971675"/>
          </a:xfrm>
          <a:prstGeom prst="rect">
            <a:avLst/>
          </a:prstGeom>
          <a:noFill/>
          <a:ln w="936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214686"/>
            <a:ext cx="1771650" cy="1971675"/>
          </a:xfrm>
          <a:prstGeom prst="rect">
            <a:avLst/>
          </a:prstGeom>
          <a:noFill/>
          <a:ln w="936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4500570"/>
            <a:ext cx="1771650" cy="1971675"/>
          </a:xfrm>
          <a:prstGeom prst="rect">
            <a:avLst/>
          </a:prstGeom>
          <a:noFill/>
          <a:ln w="936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3214686"/>
            <a:ext cx="1771650" cy="1971675"/>
          </a:xfrm>
          <a:prstGeom prst="rect">
            <a:avLst/>
          </a:prstGeom>
          <a:noFill/>
          <a:ln w="936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3357562"/>
            <a:ext cx="1771650" cy="1971675"/>
          </a:xfrm>
          <a:prstGeom prst="rect">
            <a:avLst/>
          </a:prstGeom>
          <a:noFill/>
          <a:ln w="936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8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183880" cy="1051560"/>
          </a:xfrm>
        </p:spPr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183880" cy="457203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Что является органом слуха?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( УХО)</a:t>
            </a:r>
          </a:p>
          <a:p>
            <a:pPr>
              <a:buNone/>
            </a:pPr>
            <a:r>
              <a:rPr lang="ru-RU" dirty="0" smtClean="0"/>
              <a:t> Что является органом зрения?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(глаза) </a:t>
            </a:r>
          </a:p>
          <a:p>
            <a:pPr>
              <a:buNone/>
            </a:pPr>
            <a:r>
              <a:rPr lang="ru-RU" dirty="0" smtClean="0"/>
              <a:t>Что является органом осязания? 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( кожа)</a:t>
            </a:r>
          </a:p>
          <a:p>
            <a:pPr>
              <a:buNone/>
            </a:pPr>
            <a:r>
              <a:rPr lang="ru-RU" dirty="0" smtClean="0"/>
              <a:t>Что является органом вкуса?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(язык)</a:t>
            </a:r>
          </a:p>
          <a:p>
            <a:pPr>
              <a:buNone/>
            </a:pPr>
            <a:r>
              <a:rPr lang="ru-RU" dirty="0" smtClean="0"/>
              <a:t>Что является органом обоняния?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(нос)</a:t>
            </a:r>
          </a:p>
          <a:p>
            <a:pPr>
              <a:buNone/>
            </a:pPr>
            <a:r>
              <a:rPr lang="ru-RU" dirty="0" smtClean="0"/>
              <a:t>Что регулирует работу всех органов чувств человека? 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(головной мозг)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7048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Что является </a:t>
            </a:r>
            <a:r>
              <a:rPr lang="ru-RU" dirty="0" err="1" smtClean="0"/>
              <a:t>звукопринимающим</a:t>
            </a:r>
            <a:r>
              <a:rPr lang="ru-RU" dirty="0" smtClean="0"/>
              <a:t> устройством  внутреннего уха?</a:t>
            </a:r>
          </a:p>
          <a:p>
            <a:pPr>
              <a:buNone/>
            </a:pPr>
            <a:r>
              <a:rPr lang="ru-RU" dirty="0" smtClean="0"/>
              <a:t>                                                 (улитка)</a:t>
            </a:r>
          </a:p>
          <a:p>
            <a:r>
              <a:rPr lang="ru-RU" dirty="0" smtClean="0"/>
              <a:t>Сколько примерно %процентов   информации из окружающего мира поступает через глаз?</a:t>
            </a:r>
          </a:p>
          <a:p>
            <a:pPr>
              <a:buNone/>
            </a:pPr>
            <a:r>
              <a:rPr lang="ru-RU" dirty="0" smtClean="0"/>
              <a:t>                                              (90%)</a:t>
            </a:r>
          </a:p>
          <a:p>
            <a:r>
              <a:rPr lang="ru-RU" dirty="0" smtClean="0"/>
              <a:t>Что обеспечивает свободную вибрацию барабанной перепонки? </a:t>
            </a:r>
          </a:p>
          <a:p>
            <a:pPr>
              <a:buNone/>
            </a:pPr>
            <a:r>
              <a:rPr lang="ru-RU" dirty="0" smtClean="0"/>
              <a:t>                      (обеспечивает слуховая труба)</a:t>
            </a:r>
          </a:p>
          <a:p>
            <a:r>
              <a:rPr lang="ru-RU" dirty="0" smtClean="0"/>
              <a:t>Перечислите 4 основных вкуса?</a:t>
            </a:r>
          </a:p>
          <a:p>
            <a:pPr>
              <a:buNone/>
            </a:pPr>
            <a:r>
              <a:rPr lang="ru-RU" dirty="0" smtClean="0"/>
              <a:t>           (</a:t>
            </a:r>
            <a:r>
              <a:rPr lang="en-GB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кислый</a:t>
            </a:r>
            <a:r>
              <a:rPr lang="en-GB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, </a:t>
            </a:r>
            <a:r>
              <a:rPr lang="en-GB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сладкий</a:t>
            </a:r>
            <a:r>
              <a:rPr lang="en-GB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, </a:t>
            </a:r>
            <a:r>
              <a:rPr lang="en-GB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соленый</a:t>
            </a:r>
            <a:r>
              <a:rPr lang="en-GB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 , </a:t>
            </a:r>
            <a:r>
              <a:rPr lang="en-GB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горький</a:t>
            </a:r>
            <a:r>
              <a:rPr lang="en-GB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  <a:cs typeface="Simplified Arabic Fixed" pitchFamily="49" charset="-78"/>
              </a:rPr>
              <a:t>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)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357166"/>
            <a:ext cx="8183880" cy="642942"/>
          </a:xfrm>
        </p:spPr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428736"/>
            <a:ext cx="8183880" cy="4187952"/>
          </a:xfrm>
        </p:spPr>
        <p:txBody>
          <a:bodyPr/>
          <a:lstStyle/>
          <a:p>
            <a:r>
              <a:rPr lang="ru-RU" dirty="0" smtClean="0"/>
              <a:t>Эпштейн М. </a:t>
            </a:r>
            <a:r>
              <a:rPr lang="ru-RU" dirty="0" err="1" smtClean="0"/>
              <a:t>Хаптика</a:t>
            </a:r>
            <a:r>
              <a:rPr lang="ru-RU" dirty="0" smtClean="0"/>
              <a:t>. Человек осязающий // Эпштейн М.Н. Философия тела / </a:t>
            </a:r>
            <a:r>
              <a:rPr lang="ru-RU" dirty="0" err="1" smtClean="0"/>
              <a:t>Тульчинский</a:t>
            </a:r>
            <a:r>
              <a:rPr lang="ru-RU" dirty="0" smtClean="0"/>
              <a:t> Г.Л. Тело свободы. - СПб.: </a:t>
            </a:r>
            <a:r>
              <a:rPr lang="ru-RU" dirty="0" err="1" smtClean="0"/>
              <a:t>Алетейя</a:t>
            </a:r>
            <a:r>
              <a:rPr lang="ru-RU" dirty="0" smtClean="0"/>
              <a:t>, 2006, с. 16-38.</a:t>
            </a:r>
          </a:p>
          <a:p>
            <a:r>
              <a:rPr lang="en-US" dirty="0" smtClean="0">
                <a:hlinkClick r:id="rId2"/>
              </a:rPr>
              <a:t>http://www.sbio.info/ru</a:t>
            </a:r>
            <a:r>
              <a:rPr lang="en-US" dirty="0" smtClean="0"/>
              <a:t> </a:t>
            </a:r>
          </a:p>
          <a:p>
            <a:r>
              <a:rPr lang="en-US" dirty="0" smtClean="0"/>
              <a:t>http://ru.wikipedia.org/ru</a:t>
            </a:r>
            <a:endParaRPr lang="ru-RU" dirty="0"/>
          </a:p>
        </p:txBody>
      </p:sp>
      <p:pic>
        <p:nvPicPr>
          <p:cNvPr id="6" name="Picture 2" descr="D:\Documents\Учеба\100px-VVSU_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28" y="5715016"/>
            <a:ext cx="3952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EAEAEA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AEAE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691</Words>
  <Application>Microsoft Office PowerPoint</Application>
  <PresentationFormat>Экран (4:3)</PresentationFormat>
  <Paragraphs>61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Аспект</vt:lpstr>
      <vt:lpstr>Уважаемые студенты!  Вашему вниманию предоставляются методические материалы – презентации лекций по анатомии, которые помогут вам при самостоятельном изучении некоторых тем </vt:lpstr>
      <vt:lpstr>    Анатомия Для групп СО Институт сервиса моды дизайна Кафедра ФОСР Преподаватель: кандидат медицинских наук профессор Арапко Л.П. </vt:lpstr>
      <vt:lpstr>Органы чувств </vt:lpstr>
      <vt:lpstr>1`</vt:lpstr>
      <vt:lpstr>ОРГАНЫ ЧУВСТВ</vt:lpstr>
      <vt:lpstr>Органы чувств</vt:lpstr>
      <vt:lpstr>Слайд 7</vt:lpstr>
      <vt:lpstr>Органы чувств у человека</vt:lpstr>
      <vt:lpstr>Головной мозг</vt:lpstr>
      <vt:lpstr>Ухо</vt:lpstr>
      <vt:lpstr>Слайд 11</vt:lpstr>
      <vt:lpstr>Строение уха</vt:lpstr>
      <vt:lpstr>Зрение</vt:lpstr>
      <vt:lpstr>Органы осязания </vt:lpstr>
      <vt:lpstr>Осязательные ощущения</vt:lpstr>
      <vt:lpstr>Язык-Орган вкуса</vt:lpstr>
      <vt:lpstr>Строение языка</vt:lpstr>
      <vt:lpstr>Слайд 18</vt:lpstr>
      <vt:lpstr>Вопросы</vt:lpstr>
      <vt:lpstr>Слайд 20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Вика &amp; Лина</dc:creator>
  <cp:lastModifiedBy>Admin</cp:lastModifiedBy>
  <cp:revision>28</cp:revision>
  <dcterms:created xsi:type="dcterms:W3CDTF">2010-11-13T13:07:36Z</dcterms:created>
  <dcterms:modified xsi:type="dcterms:W3CDTF">2010-12-20T10:06:57Z</dcterms:modified>
</cp:coreProperties>
</file>