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275" r:id="rId5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21.10.2015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Организация исполнения бюджета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Исполнение федерального бюджета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расходам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i="1" dirty="0" smtClean="0"/>
              <a:t>     </a:t>
            </a:r>
            <a:r>
              <a:rPr lang="ru-RU" sz="3600" b="1" i="1" dirty="0" smtClean="0"/>
              <a:t>Расходы </a:t>
            </a:r>
            <a:r>
              <a:rPr lang="ru-RU" sz="3600" b="1" i="1" dirty="0" smtClean="0"/>
              <a:t>бюджета</a:t>
            </a:r>
            <a:r>
              <a:rPr lang="ru-RU" sz="3600" dirty="0" smtClean="0"/>
              <a:t>, являясь важной составной частью государственных расходов в целом, выражают экономические отношения, возникающие в связи с использованием средств общегосударственного денежного фонда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dirty="0" smtClean="0"/>
              <a:t>По своему материально-вещественному воплощению бюджетные расходы представляют собой денежные средства, направляемые на финансовое обеспечение задач и функций государства и местного самоуправления. Они находят свое отражение в функциональной классификации бюджетных расходов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Посредством такой формы функционирования бюджета, как бюджетные расходы, образуются доходы нетрудоспособных граждан, и оказывается поддержка другим социально незащищенным слоям населения. Само же воздействие на величину указанных выплат регулирует меру потребления данных групп населения в соответствии с экономическими возможностями общества. Бюджетные расходы способны оказывать активное влияние на формирование экономического роста, приоритетное финансирование научных исследований, развитие прогрессивных отраслей, оптимизацию структуры материального производства, сглаживание региональных диспропорций. В этом проявляется регулирующая роль расходов бюджета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Основным </a:t>
            </a:r>
            <a:r>
              <a:rPr lang="ru-RU" sz="3200" dirty="0" smtClean="0"/>
              <a:t>приоритетом бюджетных расходов, как в краткосрочной, так и в долгосрочной перспективе, остаются расходы на социальную сферу, систему социальной защиты и инвестиций в человеческий капитал. Формирование «социального бюджета» основано на принципах социальной политики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Экономическая </a:t>
            </a:r>
            <a:r>
              <a:rPr lang="ru-RU" sz="3200" dirty="0" smtClean="0"/>
              <a:t>сущность расходов бюджетов проявляется во многих видах расходов, каждый из которых обладает качественной и количественной характеристикой. При этом качественная характеристика, отражая экономическую природу явления, позволяет установить назначение бюджетных расходов, количественная - их величину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Многообразие </a:t>
            </a:r>
            <a:r>
              <a:rPr lang="ru-RU" sz="2800" dirty="0" smtClean="0"/>
              <a:t>конкретных видов бюджетных расходов обусловлено целым рядом факторов: </a:t>
            </a:r>
            <a:endParaRPr lang="ru-RU" sz="2800" dirty="0" smtClean="0"/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природой </a:t>
            </a:r>
            <a:r>
              <a:rPr lang="ru-RU" sz="2800" dirty="0" smtClean="0"/>
              <a:t>и функциями государства; </a:t>
            </a:r>
            <a:r>
              <a:rPr lang="ru-RU" sz="2800" dirty="0" smtClean="0"/>
              <a:t>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уровнем </a:t>
            </a:r>
            <a:r>
              <a:rPr lang="ru-RU" sz="2800" dirty="0" smtClean="0"/>
              <a:t>социально-экономического развития страны; </a:t>
            </a:r>
            <a:r>
              <a:rPr lang="ru-RU" sz="2800" dirty="0" smtClean="0"/>
              <a:t>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разветвленностью </a:t>
            </a:r>
            <a:r>
              <a:rPr lang="ru-RU" sz="2800" dirty="0" smtClean="0"/>
              <a:t>связей бюджета с национальной экономикой; </a:t>
            </a:r>
            <a:endParaRPr lang="ru-RU" sz="2800" dirty="0" smtClean="0"/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административно-территориальным </a:t>
            </a:r>
            <a:r>
              <a:rPr lang="ru-RU" sz="2800" dirty="0" smtClean="0"/>
              <a:t>устройством государства; </a:t>
            </a:r>
            <a:r>
              <a:rPr lang="ru-RU" sz="2800" dirty="0" smtClean="0"/>
              <a:t>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формами </a:t>
            </a:r>
            <a:r>
              <a:rPr lang="ru-RU" sz="2800" dirty="0" smtClean="0"/>
              <a:t>предоставления бюджетных средств и т. п</a:t>
            </a:r>
            <a:r>
              <a:rPr lang="ru-RU" sz="2800" dirty="0" smtClean="0"/>
              <a:t>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</a:t>
            </a:r>
            <a:r>
              <a:rPr lang="ru-RU" sz="2800" dirty="0" smtClean="0"/>
              <a:t>Сочетание этих факторов порождает ту или иную систему расходов бюджета любого государства на каждом этапе социально-экономического развития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1816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   Для </a:t>
            </a:r>
            <a:r>
              <a:rPr lang="ru-RU" sz="3600" dirty="0" smtClean="0"/>
              <a:t>выяснения роли и значения бюджетных расходов в экономической жизни общества их классифицируют по определенным </a:t>
            </a:r>
            <a:r>
              <a:rPr lang="ru-RU" sz="3600" b="1" i="1" dirty="0" smtClean="0"/>
              <a:t>признакам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181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1</a:t>
            </a:r>
            <a:r>
              <a:rPr lang="ru-RU" sz="3200" b="1" i="1" dirty="0" smtClean="0"/>
              <a:t>) По </a:t>
            </a:r>
            <a:r>
              <a:rPr lang="ru-RU" sz="3200" b="1" i="1" dirty="0" smtClean="0"/>
              <a:t>роли в </a:t>
            </a:r>
            <a:r>
              <a:rPr lang="ru-RU" sz="3200" b="1" i="1" dirty="0" smtClean="0"/>
              <a:t>общественном воспроизводстве </a:t>
            </a:r>
            <a:r>
              <a:rPr lang="ru-RU" sz="3200" dirty="0" smtClean="0"/>
              <a:t>расходы</a:t>
            </a:r>
            <a:r>
              <a:rPr lang="ru-RU" sz="3200" b="1" i="1" dirty="0" smtClean="0"/>
              <a:t> </a:t>
            </a:r>
            <a:r>
              <a:rPr lang="ru-RU" sz="3200" dirty="0" smtClean="0"/>
              <a:t>государственного бюджета подразделяются на две части: одна связана с развитием материального производства, совершенствованием его отраслевой структуры, другая используется на содержание и дальнейшее развитие непроизводственной сферы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b="1" i="1" dirty="0" smtClean="0"/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i="1" dirty="0" smtClean="0"/>
              <a:t>) По </a:t>
            </a:r>
            <a:r>
              <a:rPr lang="ru-RU" sz="3200" b="1" i="1" dirty="0" smtClean="0"/>
              <a:t>экономическому содержанию </a:t>
            </a:r>
            <a:r>
              <a:rPr lang="ru-RU" sz="3200" dirty="0" smtClean="0"/>
              <a:t>до принятия изменений в БК РФ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2007</a:t>
            </a:r>
            <a:r>
              <a:rPr lang="ru-RU" sz="3200" dirty="0" smtClean="0"/>
              <a:t> году выделялись текущие и капитальные бюджетные расходы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i="1" dirty="0" smtClean="0"/>
              <a:t>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Капитальные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расходы бюджетов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обеспечивали инновационную и инвестиционную деятельность, включали статьи расходов, предназначенные для инвестиций в действующие или вновь создаваемые юридические лица в соответствии с утвержденной инвестиционной программой, средства, предоставляемые в качестве бюджетных кредитов на инвестиционные цели юридическим лицам, расходы на проведение капитального (восстановительного) ремонта и иные расходы, связанные с расширенным воспроизводством, расходы, при осуществлении которых создается или увеличивается имущество, находящееся в собственности соответственно РФ, субъектов РФ, муниципальных образований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     </a:t>
            </a:r>
            <a:r>
              <a:rPr lang="ru-RU" sz="2800" b="1" i="1" dirty="0" smtClean="0"/>
              <a:t>Текущие </a:t>
            </a:r>
            <a:r>
              <a:rPr lang="ru-RU" sz="2800" b="1" i="1" dirty="0" smtClean="0"/>
              <a:t>расходы бюджетов </a:t>
            </a:r>
            <a:r>
              <a:rPr lang="ru-RU" sz="2800" dirty="0" smtClean="0"/>
              <a:t>обеспечивали текущее функционирование органов государственной власти, органов местного самоуправления, бюджетных учреждений, оказание государственной поддержки другим бюджетам и отдельным отраслям экономики в форме дотаций, субсидий и субвенций на текущее функционирование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3600" dirty="0" smtClean="0"/>
              <a:t> Группировка </a:t>
            </a:r>
            <a:r>
              <a:rPr lang="ru-RU" sz="3600" dirty="0" smtClean="0"/>
              <a:t>бюджетных расходов по их </a:t>
            </a:r>
            <a:r>
              <a:rPr lang="ru-RU" sz="3600" b="1" i="1" dirty="0" smtClean="0"/>
              <a:t>общественному назначению </a:t>
            </a:r>
            <a:r>
              <a:rPr lang="ru-RU" sz="3600" dirty="0" smtClean="0"/>
              <a:t>отражает выполняемые государством функции -экономическую, социальную, оборонную и </a:t>
            </a:r>
            <a:r>
              <a:rPr lang="ru-RU" sz="3600" dirty="0" smtClean="0"/>
              <a:t>др.</a:t>
            </a:r>
            <a:endParaRPr lang="ru-RU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53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</a:t>
            </a:r>
            <a:r>
              <a:rPr lang="ru-RU" sz="3200" dirty="0" smtClean="0"/>
              <a:t>В соответствии с общественным назначением все расходы бюджета могут быть подразделены на несколько крупных групп. Как правило, выделяются следующие </a:t>
            </a:r>
            <a:r>
              <a:rPr lang="ru-RU" sz="3200" b="1" i="1" dirty="0" smtClean="0"/>
              <a:t>группы расходов: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</a:t>
            </a:r>
            <a:r>
              <a:rPr lang="ru-RU" sz="3200" dirty="0" smtClean="0"/>
              <a:t>промышленного производства; </a:t>
            </a:r>
            <a:r>
              <a:rPr lang="ru-RU" sz="3200" dirty="0" smtClean="0"/>
              <a:t>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</a:t>
            </a:r>
            <a:r>
              <a:rPr lang="ru-RU" sz="3200" dirty="0" smtClean="0"/>
              <a:t>социально-культурных мероприятий; </a:t>
            </a:r>
            <a:r>
              <a:rPr lang="ru-RU" sz="3200" dirty="0" smtClean="0"/>
              <a:t>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</a:t>
            </a:r>
            <a:r>
              <a:rPr lang="ru-RU" sz="3200" dirty="0" smtClean="0"/>
              <a:t>науки; </a:t>
            </a:r>
            <a:endParaRPr lang="ru-RU" sz="3200" dirty="0" smtClean="0"/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</a:t>
            </a:r>
            <a:r>
              <a:rPr lang="ru-RU" sz="3200" dirty="0" smtClean="0"/>
              <a:t>обороны; </a:t>
            </a:r>
            <a:r>
              <a:rPr lang="ru-RU" sz="3200" dirty="0" smtClean="0"/>
              <a:t>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содержание </a:t>
            </a:r>
            <a:r>
              <a:rPr lang="ru-RU" sz="3200" dirty="0" smtClean="0"/>
              <a:t>правоохранительных органов и органов государственной власти и управления; </a:t>
            </a:r>
            <a:r>
              <a:rPr lang="ru-RU" sz="3200" dirty="0" smtClean="0"/>
              <a:t> </a:t>
            </a:r>
            <a:r>
              <a:rPr lang="ru-RU" sz="3200" dirty="0" smtClean="0"/>
              <a:t>расходы по внешнеэкономической деятельности; </a:t>
            </a:r>
            <a:r>
              <a:rPr lang="ru-RU" sz="3200" dirty="0" smtClean="0"/>
              <a:t>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создание </a:t>
            </a:r>
            <a:r>
              <a:rPr lang="ru-RU" sz="3200" dirty="0" smtClean="0"/>
              <a:t>резервных фондов; </a:t>
            </a:r>
            <a:r>
              <a:rPr lang="ru-RU" sz="3200" dirty="0" smtClean="0"/>
              <a:t>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расходы </a:t>
            </a:r>
            <a:r>
              <a:rPr lang="ru-RU" sz="3200" dirty="0" smtClean="0"/>
              <a:t>по обслуживанию государственного </a:t>
            </a:r>
            <a:r>
              <a:rPr lang="ru-RU" sz="3200" dirty="0" smtClean="0"/>
              <a:t>долга;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прочие </a:t>
            </a:r>
            <a:r>
              <a:rPr lang="ru-RU" sz="3200" dirty="0" smtClean="0"/>
              <a:t>расходы и выплаты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70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  Здесь </a:t>
            </a:r>
            <a:r>
              <a:rPr lang="ru-RU" sz="3200" dirty="0" smtClean="0"/>
              <a:t>хорошо видна роль государства в разных областях общественной жизни. Дополнительно в указанных группах расходов могут выделяться затраты на выполнение приоритетных общегосударственных программ. В РФ в расходах федерального бюджета самостоятельно отражаются расходы на целевые региональные программы по развитию промышленного сектора экономики, расходы на государственную программу развития экономики и культуры малочисленных народов Севера, расходы на программу развития гражданской авиации, расходы на Российскую государственную космическую программу и др. Выделение средств по отдельным видам целевых программ обеспечивает приоритет в концентрации средств бюджета и в их использовании по главным направлениям, предусмотренным органами государственной власти. Каждая из названных групп расходов делится в свою очередь по ведомственному и целевому признакам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4)</a:t>
            </a:r>
            <a:r>
              <a:rPr lang="ru-RU" sz="3200" b="1" i="1" dirty="0" smtClean="0"/>
              <a:t> Ведомственный </a:t>
            </a:r>
            <a:r>
              <a:rPr lang="ru-RU" sz="3200" b="1" i="1" dirty="0" smtClean="0"/>
              <a:t>признак </a:t>
            </a:r>
            <a:r>
              <a:rPr lang="ru-RU" sz="3200" dirty="0" smtClean="0"/>
              <a:t>позволяет выделить в каждой группе расходов соответствующее министерство, другое государственное учреждение или юридическое лицо, получающее бюджетные ассигнования. Этот признак классификации расходов бюджета отражает наиболее мобильные изменения в структуре расходов, связанные с изменением системы управления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3200" b="1" i="1" dirty="0" smtClean="0"/>
              <a:t>Целевой </a:t>
            </a:r>
            <a:r>
              <a:rPr lang="ru-RU" sz="3200" b="1" i="1" dirty="0" smtClean="0"/>
              <a:t>признак </a:t>
            </a:r>
            <a:r>
              <a:rPr lang="ru-RU" sz="3200" dirty="0" smtClean="0"/>
              <a:t>позволяет рассмотреть расходы, подразделяющиеся на конкретные виды затрат. Классификация расходов по целевому назначению создает предпосылки для рационального использования бюджетных средств, является необходимой базой для осуществления эффективного и действенного контроля за использованием бюджетных ассигнований</a:t>
            </a:r>
            <a:endParaRPr lang="ru-RU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 lvl="0" indent="-252000"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/>
              <a:t>Последним </a:t>
            </a:r>
            <a:r>
              <a:rPr lang="ru-RU" sz="3200" dirty="0" smtClean="0"/>
              <a:t>признаком классификации расходов является </a:t>
            </a:r>
            <a:r>
              <a:rPr lang="ru-RU" sz="3200" b="1" i="1" dirty="0" smtClean="0"/>
              <a:t>территориальный признак</a:t>
            </a:r>
            <a:r>
              <a:rPr lang="ru-RU" sz="3200" dirty="0" smtClean="0"/>
              <a:t>. В соответствии с уровнем государственного управления в РФ расходы бюджета подразделяются на расходы федерального бюджета, расходы бюджетов субъектов федерации и расходы местных бюджетов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  Осуществление </a:t>
            </a:r>
            <a:r>
              <a:rPr lang="ru-RU" sz="3200" dirty="0" smtClean="0"/>
              <a:t>расходов бюджета достигается при помощи </a:t>
            </a:r>
            <a:r>
              <a:rPr lang="ru-RU" sz="3200" b="1" i="1" dirty="0" smtClean="0"/>
              <a:t>бюджетного финансирования</a:t>
            </a:r>
            <a:r>
              <a:rPr lang="ru-RU" sz="3200" dirty="0" smtClean="0"/>
              <a:t>. Под ним понимается система предоставления денежных средств организациям, предприятиям и учреждениям на проведение мероприятий, предусмотренных бюджетом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Формирование </a:t>
            </a:r>
            <a:r>
              <a:rPr lang="ru-RU" sz="3000" dirty="0" smtClean="0"/>
              <a:t>расходов бюджетов бюджетной системы России осуществляется в соответствии с расходными обязательствами, установленными законодательством РФ на основе разграничения полномочий федеральных органов государственной власти, органов государственной власти субъектов РФ и органов местного самоуправления. Исполнение расходных обязательств должно происходить в очередном финансовом году за счет средств соответствующих бюджетов</a:t>
            </a:r>
            <a:endParaRPr lang="ru-RU" sz="3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181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i="1" dirty="0" smtClean="0"/>
              <a:t>Расходные обязательства РФ возникают в результате: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ClrTx/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/>
              <a:t>принятия </a:t>
            </a:r>
            <a:r>
              <a:rPr lang="ru-RU" sz="3200" dirty="0" smtClean="0"/>
              <a:t>федеральных законов и нормативных актов Президента РФ и Правительства РФ при осуществлении федеральными органами государственной власти полномочий по предметам ведения РФ и полномочий по предметам совместного ведения;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/>
              <a:t>заключения </a:t>
            </a:r>
            <a:r>
              <a:rPr lang="ru-RU" sz="3200" dirty="0" smtClean="0"/>
              <a:t>РФ или от имени РФ договоров при осуществлении федеральными органами государственной власти полномочий по предметам ведения РФ и полномочий по предметам совместного ведения;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Font typeface="Wingdings" pitchFamily="2" charset="2"/>
              <a:buChar char="v"/>
            </a:pPr>
            <a:r>
              <a:rPr lang="ru-RU" sz="2400" dirty="0" smtClean="0"/>
              <a:t> </a:t>
            </a:r>
            <a:r>
              <a:rPr lang="ru-RU" sz="2800" dirty="0" smtClean="0"/>
              <a:t>принятия </a:t>
            </a:r>
            <a:r>
              <a:rPr lang="ru-RU" sz="2800" dirty="0" smtClean="0"/>
              <a:t>федеральных законов и нормативных правовых актов Президента РФ и Правительства РФ, предусматривающих предоставление из федерального бюджета межбюджетных трансфертов в том </a:t>
            </a:r>
            <a:r>
              <a:rPr lang="ru-RU" sz="2800" dirty="0" smtClean="0"/>
              <a:t>числе: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</a:t>
            </a:r>
            <a:r>
              <a:rPr lang="ru-RU" sz="2800" dirty="0" smtClean="0"/>
              <a:t>бюджетам субъектов РФ на исполнение расходных обязательств в связи с осуществлением ими полномочий, подлежащих финансовому обеспечению за счет субвенций из федерального бюджета; </a:t>
            </a:r>
            <a:endParaRPr lang="ru-RU" sz="2800" dirty="0" smtClean="0"/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</a:t>
            </a:r>
            <a:r>
              <a:rPr lang="ru-RU" sz="2800" dirty="0" smtClean="0"/>
              <a:t>местным бюджетам на исполнение расходных обязательств муниципальных образований в связи с наделением органов местного самоуправления отдельными государственными полномочиями РФ</a:t>
            </a:r>
            <a:endParaRPr lang="ru-RU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Субвенции </a:t>
            </a:r>
            <a:r>
              <a:rPr lang="ru-RU" sz="3200" dirty="0" smtClean="0"/>
              <a:t>предоставляются бюджетам субъектов РФ и местным бюджетам из Федерального фонда компенсаций. </a:t>
            </a:r>
            <a:r>
              <a:rPr lang="ru-RU" sz="3200" dirty="0" smtClean="0"/>
              <a:t> </a:t>
            </a:r>
          </a:p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</a:t>
            </a:r>
            <a:r>
              <a:rPr lang="ru-RU" sz="3200" dirty="0" smtClean="0"/>
              <a:t>    Расходные </a:t>
            </a:r>
            <a:r>
              <a:rPr lang="ru-RU" sz="3200" dirty="0" smtClean="0"/>
              <a:t>обязательства РФ исполняются за счет собственных доходов и источников покрытия дефицита федерального бюджета, в некоторых случаях за счет средств государственных внебюджетных фондов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553200"/>
          </a:xfrm>
        </p:spPr>
        <p:txBody>
          <a:bodyPr>
            <a:noAutofit/>
          </a:bodyPr>
          <a:lstStyle/>
          <a:p>
            <a:pPr marL="0" lvl="0" algn="ctr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800" b="1" i="1" dirty="0" smtClean="0"/>
              <a:t>Предоставление бюджетных средств осуществляется в следующих формах: </a:t>
            </a:r>
            <a:endParaRPr lang="ru-RU" sz="2800" b="1" i="1" dirty="0" smtClean="0"/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ассигнований </a:t>
            </a:r>
            <a:r>
              <a:rPr lang="ru-RU" sz="2800" dirty="0" smtClean="0"/>
              <a:t>на содержание бюджетных учреждений; </a:t>
            </a:r>
            <a:r>
              <a:rPr lang="ru-RU" sz="2800" dirty="0" smtClean="0"/>
              <a:t> 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средств </a:t>
            </a:r>
            <a:r>
              <a:rPr lang="ru-RU" sz="2800" dirty="0" smtClean="0"/>
              <a:t>на оплату товаров, работ и услуг, выполняемых физическими и юридическими лицами по государственным или муниципальным контрактам; </a:t>
            </a:r>
            <a:r>
              <a:rPr lang="ru-RU" sz="2800" dirty="0" smtClean="0"/>
              <a:t> 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трансфертов </a:t>
            </a:r>
            <a:r>
              <a:rPr lang="ru-RU" sz="2800" dirty="0" smtClean="0"/>
              <a:t>населению; </a:t>
            </a:r>
            <a:endParaRPr lang="ru-RU" sz="2800" dirty="0" smtClean="0"/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ассигнований </a:t>
            </a:r>
            <a:r>
              <a:rPr lang="ru-RU" sz="2800" dirty="0" smtClean="0"/>
              <a:t>на реализацию органами местного самоуправления обязательных выплат населению; </a:t>
            </a:r>
            <a:endParaRPr lang="ru-RU" sz="2800" dirty="0" smtClean="0"/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ассигнований </a:t>
            </a:r>
            <a:r>
              <a:rPr lang="ru-RU" sz="2800" dirty="0" smtClean="0"/>
              <a:t>на осуществление отдельных государственных полномочий, передаваемых на другие уровни власти;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3246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ассигнований </a:t>
            </a:r>
            <a:r>
              <a:rPr lang="ru-RU" sz="2400" dirty="0" smtClean="0"/>
              <a:t>на компенсацию дополнительных расходов, возникших в результате решений, принятых органами государственной власти, приводящих к увеличению бюджетных расходов или уменьшению бюджетных доходов; </a:t>
            </a:r>
            <a:r>
              <a:rPr lang="ru-RU" sz="2400" dirty="0" smtClean="0"/>
              <a:t>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бюджетных </a:t>
            </a:r>
            <a:r>
              <a:rPr lang="ru-RU" sz="2400" dirty="0" smtClean="0"/>
              <a:t>кредитов юридическим лицам (в том числе налоговых кредитов, отсрочек и рассрочек по уплате налогов и платежей и других обязательств</a:t>
            </a:r>
            <a:r>
              <a:rPr lang="ru-RU" sz="2400" dirty="0" smtClean="0"/>
              <a:t>);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межбюджетных </a:t>
            </a:r>
            <a:r>
              <a:rPr lang="ru-RU" sz="2400" dirty="0" smtClean="0"/>
              <a:t>трансфертов; </a:t>
            </a:r>
            <a:endParaRPr lang="ru-RU" sz="2400" dirty="0" smtClean="0"/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субвенций </a:t>
            </a:r>
            <a:r>
              <a:rPr lang="ru-RU" sz="2400" dirty="0" smtClean="0"/>
              <a:t>и субсидий физическим и юридическим лицам; </a:t>
            </a:r>
            <a:endParaRPr lang="ru-RU" sz="2400" dirty="0" smtClean="0"/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инвестиций </a:t>
            </a:r>
            <a:r>
              <a:rPr lang="ru-RU" sz="2400" dirty="0" smtClean="0"/>
              <a:t>в уставные капиталы действующих или вновь создаваемых юридических лиц; </a:t>
            </a:r>
            <a:r>
              <a:rPr lang="ru-RU" sz="2400" dirty="0" smtClean="0"/>
              <a:t>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кредитов </a:t>
            </a:r>
            <a:r>
              <a:rPr lang="ru-RU" sz="2400" dirty="0" smtClean="0"/>
              <a:t>иностранным государствам; </a:t>
            </a:r>
            <a:endParaRPr lang="ru-RU" sz="2400" dirty="0" smtClean="0"/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средств </a:t>
            </a:r>
            <a:r>
              <a:rPr lang="ru-RU" sz="2400" dirty="0" smtClean="0"/>
              <a:t>на обслуживание и погашение долговых обязательств, в том числе государственных или муниципальных гарантий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553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dirty="0" smtClean="0"/>
              <a:t>К </a:t>
            </a:r>
            <a:r>
              <a:rPr lang="ru-RU" sz="3000" b="1" i="1" dirty="0" smtClean="0"/>
              <a:t>бюджетным ассигнованиям </a:t>
            </a:r>
            <a:r>
              <a:rPr lang="ru-RU" sz="3000" dirty="0" smtClean="0"/>
              <a:t>относятся ассигнования на: </a:t>
            </a:r>
            <a:r>
              <a:rPr lang="ru-RU" sz="3000" dirty="0" smtClean="0"/>
              <a:t>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оказание </a:t>
            </a:r>
            <a:r>
              <a:rPr lang="ru-RU" sz="3000" dirty="0" smtClean="0"/>
              <a:t>государственных (муниципальных) услуг, в т.ч. ассигнования на оплату государственных (муниципальных) контрактов на поставку товаров, выполнение работ, оказание услуг для государственных (муниципальных) нужд; </a:t>
            </a:r>
            <a:r>
              <a:rPr lang="ru-RU" sz="3000" dirty="0" smtClean="0"/>
              <a:t>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социальное </a:t>
            </a:r>
            <a:r>
              <a:rPr lang="ru-RU" sz="3000" dirty="0" smtClean="0"/>
              <a:t>обеспечение </a:t>
            </a:r>
            <a:r>
              <a:rPr lang="ru-RU" sz="3000" dirty="0" smtClean="0"/>
              <a:t>населения;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предоставление </a:t>
            </a:r>
            <a:r>
              <a:rPr lang="ru-RU" sz="3000" dirty="0" smtClean="0"/>
              <a:t>бюджетных инвестиций юридическим лицам, не являющимся государственными (муниципальными) учреждениями;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</a:t>
            </a:r>
            <a:r>
              <a:rPr lang="ru-RU" sz="2400" dirty="0" smtClean="0"/>
              <a:t>субсидий юридическим лицам (за исключением субсидий государственным (муниципальным) учреждениям), индивидуальным предпринимателям, физическим лицам - производителям товаров, работ, услуг; </a:t>
            </a:r>
            <a:r>
              <a:rPr lang="ru-RU" sz="2400" dirty="0" smtClean="0"/>
              <a:t>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</a:t>
            </a:r>
            <a:r>
              <a:rPr lang="ru-RU" sz="2400" dirty="0" smtClean="0"/>
              <a:t>межбюджетных трансфертов; </a:t>
            </a:r>
            <a:endParaRPr lang="ru-RU" sz="2400" dirty="0" smtClean="0"/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</a:t>
            </a:r>
            <a:r>
              <a:rPr lang="ru-RU" sz="2400" dirty="0" smtClean="0"/>
              <a:t>платежей, взносов, безвозмездных перечислений субъектам международного права; </a:t>
            </a:r>
            <a:r>
              <a:rPr lang="ru-RU" sz="2400" dirty="0" smtClean="0"/>
              <a:t>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обслуживание </a:t>
            </a:r>
            <a:r>
              <a:rPr lang="ru-RU" sz="2400" dirty="0" smtClean="0"/>
              <a:t>государственного (муниципального) долга; </a:t>
            </a:r>
            <a:endParaRPr lang="ru-RU" sz="2400" dirty="0" smtClean="0"/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исполнение </a:t>
            </a:r>
            <a:r>
              <a:rPr lang="ru-RU" sz="2400" dirty="0" smtClean="0"/>
              <a:t>судебных актов по искам к РФ, субъектам РФ, муниципальным образованиям о возмещении вреда, причиненного гражданину или юридическому лицу в результате незаконных действий (бездействия) органов государственной власти (государственных органов), </a:t>
            </a:r>
            <a:r>
              <a:rPr lang="ru-RU" sz="2400" dirty="0" err="1" smtClean="0"/>
              <a:t>органов</a:t>
            </a:r>
            <a:r>
              <a:rPr lang="ru-RU" sz="2400" dirty="0" smtClean="0"/>
              <a:t> местного самоуправления либо должностных лиц этих органов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600" dirty="0" smtClean="0"/>
              <a:t>Исполнение федерального бюджета по расходам осуществляется казначейством на основе отражения всех операций в системе балансовых счетов Федерального казначейства. В процессе исполнения бюджета запрещается осуществление операций, минуя ЕКС федерального бюджета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Основанием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расходов является принятый и утвержденный закон о бюджете на соответствующий год. Механизм реализации положений закона о федеральном бюджете на соответствующий год, порядок расходования бюджетных средств, задачи по реализации закона главными распорядителями  средств утверждаются постановлением Правительства РФ. С целью организации  правильного и экономически обоснованного исполнения бюджета Бюджетным кодексом РФ предусматривается  разработка кассового плана (ст.217.1) и сводной бюджетной росписи (ст.217)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762000"/>
            <a:ext cx="8686800" cy="6277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Под </a:t>
            </a:r>
            <a:r>
              <a:rPr lang="ru-RU" sz="2800" b="1" i="1" dirty="0" smtClean="0"/>
              <a:t>кассовым планом </a:t>
            </a:r>
            <a:r>
              <a:rPr lang="ru-RU" sz="2800" dirty="0" smtClean="0"/>
              <a:t>понимается прогноз кассовых поступлений в бюджет и кассовых выплат из бюджета в текущем финансовом году. Составление и ведение кассового плана осуществляется финансовым органом или уполномоченным органом исполнительной власти местной администрации. В соответствии с порядком, утвержденным финансовым органом, главные распорядители бюджетных средств, главные администраторы доходов бюджета, главные администраторы источников финансирования дефицита бюджета представляют сведения, необходимые для составления и ведения кассового плана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6019800"/>
          </a:xfrm>
        </p:spPr>
        <p:txBody>
          <a:bodyPr>
            <a:normAutofit fontScale="85000"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Сводная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бюджетная роспись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документ, который составляется и ведется финансовым органом, органом управления государственным внебюджетным фондом в целях исполнения бюджета по расходам (источникам финансирования дефицита бюджета). Особенности порядка составления и ведения сводной бюджетной росписи отражены в статье 217 Бюджетного кодекса РФ. Следует отметить, что утвержденные показатели сводной бюджетной росписи должны соответствовать закону (решению) о бюджете. Порядок доведения утвержденных показателей сводной бюджетной росписи  и предельные сроки внесения изменений  в роспись  утверждаются соответствующими нормативными документами органов, организующих исполнение бюджетов бюджетной системы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1816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i="1" dirty="0" smtClean="0"/>
              <a:t>     </a:t>
            </a:r>
            <a:r>
              <a:rPr lang="ru-RU" sz="3200" b="1" i="1" dirty="0" smtClean="0"/>
              <a:t>Лицевой </a:t>
            </a:r>
            <a:r>
              <a:rPr lang="ru-RU" sz="3200" b="1" i="1" dirty="0" smtClean="0"/>
              <a:t>счет</a:t>
            </a:r>
            <a:r>
              <a:rPr lang="ru-RU" sz="3200" b="1" dirty="0" smtClean="0"/>
              <a:t> </a:t>
            </a:r>
            <a:r>
              <a:rPr lang="ru-RU" sz="3200" dirty="0" smtClean="0"/>
              <a:t>– регистр аналитического учета, предназначенный для отражения операций участников бюджетного процесса федерального уровня, а также операций финансовых органов субъектов РФ и муниципальных образований и других участников бюджетного процесса этих бюджетов в соответствии с  Соглашениями заключенными  между органом исполнительной власти и территориальным органом казначейства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800" b="1" dirty="0" smtClean="0"/>
              <a:t>     Лицевой </a:t>
            </a:r>
            <a:r>
              <a:rPr lang="ru-RU" sz="2800" b="1" dirty="0" smtClean="0"/>
              <a:t>счет</a:t>
            </a:r>
            <a:r>
              <a:rPr lang="ru-RU" sz="2800" dirty="0" smtClean="0"/>
              <a:t> - это инструмент, который позволяет сгруппировать определенные операции по особым требованиям. На лицевой счет сами операции не записываются, они только группируются в момент составления отчета. Каждая операция, которая осуществляется в системе Федерального казначейства, хранится в базе данных и привязана к номеру лицевого счета. Лицевой счет является тем информационным показателем, который позволяет сгруппировать все операции по определенному признаку</a:t>
            </a:r>
            <a:endParaRPr lang="ru-RU" sz="2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7150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Все </a:t>
            </a:r>
            <a:r>
              <a:rPr lang="ru-RU" sz="3200" dirty="0" smtClean="0"/>
              <a:t>операции привязали к полномочиям получателя средств соответствующего бюджета и связаны с участником бюджетного процесса, который создает обязательства, и ответственность за эти обязательства в конечном итоге несет соответствующий главный распорядитель.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Этапы </a:t>
            </a:r>
            <a:r>
              <a:rPr lang="ru-RU" sz="3200" dirty="0" smtClean="0"/>
              <a:t>исполнения расходной части бюджетов определены в Бюджетном кодексе РФ. Порядок исполнения бюджетов по расходам устанавливается соответствующим финансовым органом</a:t>
            </a:r>
            <a:endParaRPr lang="ru-RU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219 БК РФ определяет последовательно следующие процедуры исполнения расходной части бюджета:</a:t>
            </a:r>
          </a:p>
          <a:p>
            <a:pPr marL="0" lvl="0" indent="-252000"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принятие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бюджетных обязательств,</a:t>
            </a:r>
          </a:p>
          <a:p>
            <a:pPr marL="0" lvl="0" indent="-252000"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подтверждение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денежных обязательств, </a:t>
            </a:r>
          </a:p>
          <a:p>
            <a:pPr marL="0" lvl="0" indent="-252000"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санкционирование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оплаты денежных обязательств,</a:t>
            </a:r>
          </a:p>
          <a:p>
            <a:pPr marL="0" indent="-252000"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подтверждение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исполнения денежных обязательств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Рисунок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/>
              <a:t> </a:t>
            </a:r>
            <a:r>
              <a:rPr lang="ru-RU" dirty="0" smtClean="0"/>
              <a:t>– Исполнение бюджета по расходам</a:t>
            </a:r>
          </a:p>
          <a:p>
            <a:pPr>
              <a:buNone/>
            </a:pPr>
            <a:endParaRPr lang="ru-RU" dirty="0"/>
          </a:p>
        </p:txBody>
      </p:sp>
      <p:grpSp>
        <p:nvGrpSpPr>
          <p:cNvPr id="1026" name="Group 2"/>
          <p:cNvGrpSpPr>
            <a:grpSpLocks noChangeAspect="1"/>
          </p:cNvGrpSpPr>
          <p:nvPr/>
        </p:nvGrpSpPr>
        <p:grpSpPr bwMode="auto">
          <a:xfrm>
            <a:off x="228600" y="228600"/>
            <a:ext cx="8686800" cy="5334000"/>
            <a:chOff x="2281" y="2143"/>
            <a:chExt cx="7200" cy="4459"/>
          </a:xfrm>
        </p:grpSpPr>
        <p:sp>
          <p:nvSpPr>
            <p:cNvPr id="1027" name="AutoShape 3"/>
            <p:cNvSpPr>
              <a:spLocks noChangeAspect="1" noChangeArrowheads="1"/>
            </p:cNvSpPr>
            <p:nvPr/>
          </p:nvSpPr>
          <p:spPr bwMode="auto">
            <a:xfrm>
              <a:off x="2281" y="2143"/>
              <a:ext cx="7200" cy="4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2846" y="2422"/>
              <a:ext cx="2964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Этап</a:t>
              </a: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исполнения бюджета по расходам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5952" y="2422"/>
              <a:ext cx="2964" cy="5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Участник бюджетного процесса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Line 6"/>
            <p:cNvSpPr>
              <a:spLocks noChangeShapeType="1"/>
            </p:cNvSpPr>
            <p:nvPr/>
          </p:nvSpPr>
          <p:spPr bwMode="auto">
            <a:xfrm>
              <a:off x="4257" y="2979"/>
              <a:ext cx="0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1" name="Line 7"/>
            <p:cNvSpPr>
              <a:spLocks noChangeShapeType="1"/>
            </p:cNvSpPr>
            <p:nvPr/>
          </p:nvSpPr>
          <p:spPr bwMode="auto">
            <a:xfrm>
              <a:off x="7363" y="2979"/>
              <a:ext cx="1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2846" y="3258"/>
              <a:ext cx="2964" cy="5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Принятие бюджетных обязательств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5952" y="3258"/>
              <a:ext cx="2964" cy="5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Получатель бюджетных средств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5810" y="3537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4257" y="3815"/>
              <a:ext cx="0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Text Box 12"/>
            <p:cNvSpPr txBox="1">
              <a:spLocks noChangeArrowheads="1"/>
            </p:cNvSpPr>
            <p:nvPr/>
          </p:nvSpPr>
          <p:spPr bwMode="auto">
            <a:xfrm>
              <a:off x="2846" y="4094"/>
              <a:ext cx="2964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Подтверждение денежных обязательств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4257" y="4651"/>
              <a:ext cx="1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Text Box 14"/>
            <p:cNvSpPr txBox="1">
              <a:spLocks noChangeArrowheads="1"/>
            </p:cNvSpPr>
            <p:nvPr/>
          </p:nvSpPr>
          <p:spPr bwMode="auto">
            <a:xfrm>
              <a:off x="5952" y="4094"/>
              <a:ext cx="296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Получатель бюджетных средств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>
              <a:off x="5810" y="4373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Text Box 16"/>
            <p:cNvSpPr txBox="1">
              <a:spLocks noChangeArrowheads="1"/>
            </p:cNvSpPr>
            <p:nvPr/>
          </p:nvSpPr>
          <p:spPr bwMode="auto">
            <a:xfrm>
              <a:off x="2846" y="4930"/>
              <a:ext cx="2964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Санкционирование оплаты денежных обязательств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1" name="Text Box 17"/>
            <p:cNvSpPr txBox="1">
              <a:spLocks noChangeArrowheads="1"/>
            </p:cNvSpPr>
            <p:nvPr/>
          </p:nvSpPr>
          <p:spPr bwMode="auto">
            <a:xfrm>
              <a:off x="5952" y="4930"/>
              <a:ext cx="296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Орган Федерального казначейства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auto">
            <a:xfrm>
              <a:off x="5810" y="5209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3" name="Text Box 19"/>
            <p:cNvSpPr txBox="1">
              <a:spLocks noChangeArrowheads="1"/>
            </p:cNvSpPr>
            <p:nvPr/>
          </p:nvSpPr>
          <p:spPr bwMode="auto">
            <a:xfrm>
              <a:off x="2846" y="5766"/>
              <a:ext cx="296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Подтверждение исполнения денежных обязательств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4257" y="5487"/>
              <a:ext cx="1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5" name="Text Box 21"/>
            <p:cNvSpPr txBox="1">
              <a:spLocks noChangeArrowheads="1"/>
            </p:cNvSpPr>
            <p:nvPr/>
          </p:nvSpPr>
          <p:spPr bwMode="auto">
            <a:xfrm>
              <a:off x="5952" y="5766"/>
              <a:ext cx="2964" cy="5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Орган Федерального казначейства</a:t>
              </a:r>
              <a:endPara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5810" y="6045"/>
              <a:ext cx="1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этап 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принятие бюджетных обязательств. В соответствии со ст. 6 Бюджетного кодекса РФ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расходные обязательства, подлежащие исполнению в соответствующем финансовом году. Условно, бюджетные обязательства можно разделить на две группы. Обусловленные законом, иным нормативным правовым актом расходные обязательства перед физическими или юридическими лицами, публично-правовыми образованиями, подлежащие исполнению в установленном соответствующим законом, иным нормативным правовым актом размере, именуются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публичными обязательствами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Публичные обязательства в пользу физических лиц – публичные нормативные обязательства. Для публичных нормативных обязательств не предусмотрены процедуры утверждения лимитов бюджетных обязательств, их исполнение осуществляется на основе бюджетных ассигнований, доведенных до распорядителей и получателей бюджетных средств (ассигнования могут быть увеличены в процессе исполнения бюджета)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000" dirty="0" smtClean="0"/>
              <a:t>     Другая </a:t>
            </a:r>
            <a:r>
              <a:rPr lang="ru-RU" sz="2000" dirty="0" smtClean="0"/>
              <a:t>группа обязательств, принимаемых бюджетными учреждениями, относится к группе гражданско-правовых. Получатель бюджетных средств обязан принимать бюджетные обязательства в пределах, доведенных до него в текущем финансовом году (и плановом периоде) лимитов бюджетных обязательств. </a:t>
            </a:r>
          </a:p>
          <a:p>
            <a:pPr marL="0">
              <a:spcBef>
                <a:spcPts val="0"/>
              </a:spcBef>
              <a:buNone/>
            </a:pPr>
            <a:r>
              <a:rPr lang="ru-RU" sz="2000" dirty="0" smtClean="0"/>
              <a:t>     Важным </a:t>
            </a:r>
            <a:r>
              <a:rPr lang="ru-RU" sz="2000" dirty="0" smtClean="0"/>
              <a:t>элементом казначейских технологий исполнения бюджета является </a:t>
            </a:r>
            <a:r>
              <a:rPr lang="ru-RU" sz="2000" dirty="0" err="1" smtClean="0"/>
              <a:t>лимитирование</a:t>
            </a:r>
            <a:r>
              <a:rPr lang="ru-RU" sz="2000" dirty="0" smtClean="0"/>
              <a:t> расходов бюджета. </a:t>
            </a:r>
            <a:r>
              <a:rPr lang="ru-RU" sz="2000" i="1" dirty="0" smtClean="0"/>
              <a:t>Лимиты бюджетных обязательств</a:t>
            </a:r>
            <a:r>
              <a:rPr lang="ru-RU" sz="2000" dirty="0" smtClean="0"/>
              <a:t> – объем прав  на принятие бюджетным учреждением бюджетных обязательств и (или) их исполнение в текущем финансовом году (и плановом периоде). Лимиты для главных распорядителей бюджетных средств утверждает финансовый орган, для распорядителей и получателей бюджетных средств – вышестоящий распорядитель. Порядок доведения бюджетных ассигнований, лимитов бюджетных обязательств при организации исполнения федерального бюджета по расходам и источникам финансирования дефицита федерального бюджета и передачи бюджетных ассигнований, ЛБО при реорганизации участников бюджетного процесса федерального уровня </a:t>
            </a:r>
            <a:r>
              <a:rPr lang="ru-RU" sz="2000" dirty="0" err="1" smtClean="0"/>
              <a:t>определеляется</a:t>
            </a:r>
            <a:r>
              <a:rPr lang="ru-RU" sz="2000" dirty="0" smtClean="0"/>
              <a:t> </a:t>
            </a:r>
            <a:r>
              <a:rPr lang="ru-RU" sz="2000" dirty="0" smtClean="0"/>
              <a:t>приказом Минфина РФ</a:t>
            </a:r>
            <a:endParaRPr lang="ru-RU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800" dirty="0" smtClean="0"/>
              <a:t>     Для </a:t>
            </a:r>
            <a:r>
              <a:rPr lang="ru-RU" sz="2800" dirty="0" smtClean="0"/>
              <a:t>бюджетного учреждения, являющегося получателем средств бюджета, обязательным документом планирования расходов служит бюджетная смета. </a:t>
            </a:r>
            <a:r>
              <a:rPr lang="ru-RU" sz="2800" i="1" dirty="0" smtClean="0"/>
              <a:t>Бюджетная смета</a:t>
            </a:r>
            <a:r>
              <a:rPr lang="ru-RU" sz="2800" dirty="0" smtClean="0"/>
              <a:t> – это документ, устанавливающий объемы лимитов бюджетных обязательств, выделенных бюджетному учреждению в соответствии с классификацией расходов бюджетов, т.е. объем прав бюджетного учреждения в денежном выражении на принятие бюджетных обязательств и их исполнение в текущем финансовом году и плановом периоде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Этап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подтверждение денежных обязательств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Получатель бюджетных средств подтверждает обязанность оплатить за счет средств бюджета денежные обязательства в соответствии с платежными и иными документами, необходимыми для санкционирования их оплаты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867400"/>
          </a:xfrm>
        </p:spPr>
        <p:txBody>
          <a:bodyPr>
            <a:normAutofit fontScale="70000" lnSpcReduction="2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/>
              <a:t>     С </a:t>
            </a:r>
            <a:r>
              <a:rPr lang="ru-RU" sz="3200" dirty="0" smtClean="0"/>
              <a:t>этой целью получатель бюджетных средств представляет в территориальный орган Федерального  казначейства, в котором открыт его лицевой </a:t>
            </a:r>
            <a:r>
              <a:rPr lang="ru-RU" sz="3200" dirty="0" smtClean="0"/>
              <a:t>счет:</a:t>
            </a:r>
            <a:endParaRPr lang="ru-RU" sz="3200" dirty="0" smtClean="0"/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3200" dirty="0" smtClean="0"/>
              <a:t>платежное поручение; 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3200" dirty="0" smtClean="0"/>
              <a:t>договор на поставку товаров, выполнение работ и оказание услуг, заключенный в любой предусмотренной для совершения сделок форме, если законом для договоров данного вида не установлена определенная форма;</a:t>
            </a:r>
          </a:p>
          <a:p>
            <a:pPr marL="0" lvl="0"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3200" dirty="0" smtClean="0"/>
              <a:t>документы, подтверждающие возникновение у получателя средств денежных обязательств, подлежащих оплате за счет средств федерального бюджета (накладная, акт приемки-передачи, акты выполненных работ);</a:t>
            </a:r>
          </a:p>
          <a:p>
            <a:pPr marL="0">
              <a:lnSpc>
                <a:spcPct val="120000"/>
              </a:lnSpc>
              <a:buClrTx/>
              <a:buFont typeface="Wingdings" pitchFamily="2" charset="2"/>
              <a:buChar char="§"/>
            </a:pPr>
            <a:r>
              <a:rPr lang="ru-RU" sz="3200" dirty="0" smtClean="0"/>
              <a:t>иные необходимые для осуществления текущего контроля документы, установленные Правительством РФ и  нормативными правовыми актами Минфина РФ, и подтверждающие возникновение денежных обязательств у получателя средств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Этап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санкционирование оплаты денежных обязательств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Санкционирование оплаты денежных обязательств осуществляется в форме совершения разрешительной надписи (акцепта) после проверки наличия документов органом кассового обслуживания исполнения бюджета, предусмотренных порядком санкционирования оплаты денежных обязательств, установленным финансовым органом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расходам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Этап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подтверждение исполнения денежных обязательств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Осуществляется на основании платежных документов, подтверждающих списание денежных средств с единого счета бюджета в пользу физических или юридических лиц, бюджетов бюджетной системы РФ, а также проверки иных документов, подтверждающих проведение операций по исполнению денежных обязательств получателей бюджетных средств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964</TotalTime>
  <Words>2737</Words>
  <PresentationFormat>Экран (4:3)</PresentationFormat>
  <Paragraphs>145</Paragraphs>
  <Slides>49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Поток</vt:lpstr>
      <vt:lpstr>Организация исполнения бюджета</vt:lpstr>
      <vt:lpstr>Тема: Исполнение федерального бюджета по расходам</vt:lpstr>
      <vt:lpstr>ВОПРОСЫ:</vt:lpstr>
      <vt:lpstr>1. Сущность расходов бюджета и их классификация 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2. Бюджетное финансирование расходов бюджета </vt:lpstr>
      <vt:lpstr>2. Бюджетное финансирование расходов бюджета</vt:lpstr>
      <vt:lpstr>2. Бюджетное финансирование расходов бюджета</vt:lpstr>
      <vt:lpstr>2. Бюджетное финансирование расходов бюджета</vt:lpstr>
      <vt:lpstr>2. Бюджетное финансирование расходов бюджета</vt:lpstr>
      <vt:lpstr>Слайд 27</vt:lpstr>
      <vt:lpstr>2. Бюджетное финансирование расходов бюджета</vt:lpstr>
      <vt:lpstr>Слайд 29</vt:lpstr>
      <vt:lpstr>Слайд 30</vt:lpstr>
      <vt:lpstr>Слайд 31</vt:lpstr>
      <vt:lpstr>Слайд 32</vt:lpstr>
      <vt:lpstr>3. Исполнение бюджета по расходам 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Слайд 41</vt:lpstr>
      <vt:lpstr>3. Исполнение бюджета по расходам</vt:lpstr>
      <vt:lpstr>Слайд 43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3. Исполнение бюджета по расходам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99</cp:revision>
  <dcterms:created xsi:type="dcterms:W3CDTF">2014-09-02T04:46:32Z</dcterms:created>
  <dcterms:modified xsi:type="dcterms:W3CDTF">2015-10-21T09:27:22Z</dcterms:modified>
</cp:coreProperties>
</file>