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3" r:id="rId23"/>
    <p:sldId id="278" r:id="rId24"/>
    <p:sldId id="279" r:id="rId25"/>
    <p:sldId id="280" r:id="rId26"/>
    <p:sldId id="281" r:id="rId27"/>
    <p:sldId id="282" r:id="rId28"/>
    <p:sldId id="286" r:id="rId29"/>
    <p:sldId id="284" r:id="rId30"/>
    <p:sldId id="285" r:id="rId31"/>
    <p:sldId id="288" r:id="rId32"/>
    <p:sldId id="287" r:id="rId33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7988E-1CBD-44F5-85E7-D91E24C5C425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BB164-AE32-43CA-8F2E-BF4486E6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13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089FF-B874-4C20-B6E6-B61D56CE7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4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A2B3F-62B0-486B-A3FC-84CC0E4E18B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7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12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083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367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35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599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74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406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47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296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593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095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08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44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668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21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487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934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678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13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87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58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958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945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701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76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2830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875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732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B164-AE32-43CA-8F2E-BF4486E6594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513564-DE2A-4078-A06B-BF325CD1081D}" type="datetimeFigureOut">
              <a:rPr lang="ru-RU" smtClean="0"/>
              <a:t>11.05.2014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A86218-2368-4539-A131-A0DC5C8353F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конструирования и технологии производства РЭУ»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4600" b="1" dirty="0" smtClean="0">
                <a:solidFill>
                  <a:schemeClr val="bg1"/>
                </a:solidFill>
              </a:rPr>
              <a:t>Тема </a:t>
            </a:r>
            <a:r>
              <a:rPr lang="ru-RU" sz="4600" b="1" dirty="0" smtClean="0">
                <a:solidFill>
                  <a:schemeClr val="bg1"/>
                </a:solidFill>
              </a:rPr>
              <a:t>«</a:t>
            </a:r>
            <a:r>
              <a:rPr lang="ru-RU" sz="4600" dirty="0" smtClean="0"/>
              <a:t>Конструкторская документация</a:t>
            </a:r>
            <a:r>
              <a:rPr lang="ru-RU" sz="4600" b="1" dirty="0" smtClean="0">
                <a:solidFill>
                  <a:schemeClr val="bg1"/>
                </a:solidFill>
              </a:rPr>
              <a:t>»</a:t>
            </a:r>
            <a:endParaRPr lang="ru-RU" sz="4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2014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391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976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СОДЕРЖАНИЕ</a:t>
            </a:r>
            <a:endParaRPr lang="en-US" sz="2800" b="1" dirty="0">
              <a:latin typeface="Calibri" panose="020F0502020204030204" pitchFamily="34" charset="0"/>
              <a:cs typeface="Arial" charset="0"/>
            </a:endParaRPr>
          </a:p>
          <a:p>
            <a:pPr marL="0" indent="0">
              <a:buNone/>
            </a:pPr>
            <a:endParaRPr lang="ru-RU" sz="2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ru-RU" sz="24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onstantia" panose="02030602050306030303" pitchFamily="18" charset="0"/>
              </a:rPr>
              <a:t>1. </a:t>
            </a:r>
            <a:r>
              <a:rPr lang="ru-RU" sz="2400" b="1" dirty="0" smtClean="0">
                <a:latin typeface="Constantia" panose="02030602050306030303" pitchFamily="18" charset="0"/>
              </a:rPr>
              <a:t>Основы стандартизации</a:t>
            </a:r>
            <a:endParaRPr lang="en-US" sz="2400" b="1" dirty="0" smtClean="0">
              <a:latin typeface="Constantia" panose="02030602050306030303" pitchFamily="18" charset="0"/>
            </a:endParaRPr>
          </a:p>
          <a:p>
            <a:pPr marL="0" lvl="0" indent="0">
              <a:buNone/>
            </a:pPr>
            <a:r>
              <a:rPr lang="en-US" sz="2400" b="1" dirty="0" smtClean="0">
                <a:latin typeface="Constantia" panose="02030602050306030303" pitchFamily="18" charset="0"/>
              </a:rPr>
              <a:t>2</a:t>
            </a:r>
            <a:r>
              <a:rPr lang="ru-RU" sz="2400" b="1" dirty="0" smtClean="0">
                <a:latin typeface="Constantia" panose="02030602050306030303" pitchFamily="18" charset="0"/>
              </a:rPr>
              <a:t>. </a:t>
            </a:r>
            <a:r>
              <a:rPr lang="ru-RU" sz="2400" b="1" dirty="0" smtClean="0">
                <a:latin typeface="Constantia" panose="02030602050306030303" pitchFamily="18" charset="0"/>
              </a:rPr>
              <a:t>Виды конструкторских документов</a:t>
            </a:r>
            <a:r>
              <a:rPr lang="ru-RU" sz="2400" dirty="0">
                <a:latin typeface="Constantia" panose="02030602050306030303" pitchFamily="18" charset="0"/>
              </a:rPr>
              <a:t/>
            </a:r>
            <a:br>
              <a:rPr lang="ru-RU" sz="2400" dirty="0">
                <a:latin typeface="Constantia" panose="02030602050306030303" pitchFamily="18" charset="0"/>
              </a:rPr>
            </a:br>
            <a:r>
              <a:rPr lang="ru-RU" sz="2400" dirty="0" smtClean="0">
                <a:latin typeface="Constantia" panose="02030602050306030303" pitchFamily="18" charset="0"/>
              </a:rPr>
              <a:t>    </a:t>
            </a:r>
            <a:endParaRPr lang="ru-RU" sz="2400" dirty="0"/>
          </a:p>
          <a:p>
            <a:pPr marL="0" indent="0">
              <a:buNone/>
            </a:pPr>
            <a:endParaRPr lang="ru-RU" sz="24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None/>
            </a:pPr>
            <a:endParaRPr lang="en-US" altLang="ru-RU" sz="2400" b="1" dirty="0" smtClean="0">
              <a:solidFill>
                <a:srgbClr val="002060"/>
              </a:solidFill>
              <a:latin typeface="Constantia" panose="02030602050306030303" pitchFamily="18" charset="0"/>
              <a:cs typeface="Arial" charset="0"/>
            </a:endParaRPr>
          </a:p>
          <a:p>
            <a:pPr marL="0" lvl="0" indent="0">
              <a:buNone/>
            </a:pPr>
            <a:endParaRPr lang="en-US" altLang="ru-RU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lvl="0" indent="0">
              <a:buNone/>
            </a:pPr>
            <a:endParaRPr lang="ru-RU" sz="2000" dirty="0" smtClean="0">
              <a:cs typeface="Arial" pitchFamily="34" charset="0"/>
            </a:endParaRPr>
          </a:p>
          <a:p>
            <a:pPr marL="0" lvl="0" indent="0">
              <a:buNone/>
            </a:pPr>
            <a:endParaRPr lang="ru-RU" sz="2000" dirty="0">
              <a:cs typeface="Arial" pitchFamily="34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075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ЛИТЕРАТУРА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Основы конструирования и технологии радиоэлектронных средств: учебное пособие для студ. вузов / Г. Ф. Баканов, С. С. Соколов, В. Ю. Суходольский. - М.: Академия, 2007. - 368 с.: ил.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87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1. Основы </a:t>
            </a:r>
            <a:r>
              <a:rPr lang="ru-RU" sz="2800" b="1" dirty="0" smtClean="0"/>
              <a:t>стандартизации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Стандартизация </a:t>
            </a:r>
            <a:r>
              <a:rPr lang="ru-RU" sz="2400" dirty="0"/>
              <a:t>— </a:t>
            </a:r>
            <a:r>
              <a:rPr lang="ru-RU" sz="2400" i="1" dirty="0"/>
              <a:t>совокупность научно-технических зако­нов</a:t>
            </a:r>
            <a:r>
              <a:rPr lang="ru-RU" sz="2400" dirty="0"/>
              <a:t>, </a:t>
            </a:r>
            <a:r>
              <a:rPr lang="ru-RU" sz="2400" i="1" dirty="0"/>
              <a:t>регламентирующих все виды деятельности при создании и эксплуатации изделий.</a:t>
            </a:r>
            <a:r>
              <a:rPr lang="ru-RU" sz="2400" dirty="0"/>
              <a:t> В России действует Государственная сис­тема стандартизации (ГССР), включающая в себя Государствен­ные стандарты (ГОСТ), отраслевые стандарты (ОСТ) и стандар­ты предприятий (СТП).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Основные сведения о стандартах </a:t>
            </a:r>
            <a:r>
              <a:rPr lang="ru-RU" sz="2400" dirty="0"/>
              <a:t>содержат </a:t>
            </a:r>
            <a:r>
              <a:rPr lang="ru-RU" sz="2400" i="1" dirty="0"/>
              <a:t>Указатель</a:t>
            </a:r>
            <a:r>
              <a:rPr lang="ru-RU" sz="2400" dirty="0"/>
              <a:t> государ­ственных стандартов и </a:t>
            </a:r>
            <a:r>
              <a:rPr lang="ru-RU" sz="2400" i="1" dirty="0"/>
              <a:t>Классификатор</a:t>
            </a:r>
            <a:r>
              <a:rPr lang="ru-RU" sz="2400" dirty="0"/>
              <a:t> («раздел — класс — груп­па»).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509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/>
              <a:t>Примеры содержания некоторых стандартов.</a:t>
            </a:r>
          </a:p>
          <a:p>
            <a:pPr lvl="0" algn="just"/>
            <a:r>
              <a:rPr lang="ru-RU" dirty="0"/>
              <a:t>ГОСТ 1.0. «Термины и определения. Организационные и ме­тодические основы ГССР», объявляющего объектами стандарти­зации </a:t>
            </a:r>
            <a:r>
              <a:rPr lang="ru-RU" i="1" dirty="0"/>
              <a:t>продукцию и правила</a:t>
            </a:r>
            <a:r>
              <a:rPr lang="ru-RU" dirty="0"/>
              <a:t>, обеспечивающие ее разработку, про­изводство и применение. </a:t>
            </a:r>
            <a:endParaRPr lang="ru-RU" dirty="0" smtClean="0"/>
          </a:p>
          <a:p>
            <a:pPr marL="0" lvl="0" indent="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Стандарты </a:t>
            </a:r>
            <a:r>
              <a:rPr lang="ru-RU" dirty="0">
                <a:solidFill>
                  <a:srgbClr val="C00000"/>
                </a:solidFill>
              </a:rPr>
              <a:t>могут устанавливать:</a:t>
            </a:r>
          </a:p>
          <a:p>
            <a:pPr lvl="0" algn="just"/>
            <a:r>
              <a:rPr lang="ru-RU" dirty="0"/>
              <a:t> методы, термины, обозначения и другие, имеющие перспек­тиву многократного применения в науке, технике, промышлен­ном производстве и других сферах хозяйства и в международных отношениях;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66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/>
          </a:bodyPr>
          <a:lstStyle/>
          <a:p>
            <a:pPr lvl="0" algn="just"/>
            <a:r>
              <a:rPr lang="ru-RU" sz="2400" dirty="0"/>
              <a:t> производственно-технические отношения на разных этапах жизненного цикла продукции, постоянно возникающие и по­вторяющиеся между ее изготовителями и потребителями; регла­ментированы чаще всего стандартами и ТУ, в которые включа­ются основные потребительские показатели, требования по ка­честву и размерные параметры, правила приемки, методы конт­роля, правила маркировки, упаковки, транспортирования и хра­нения, правила эксплуатации и ремонта, гарантии изготовителя и др.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54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</a:rPr>
              <a:t>В зависимости от объектов стандартизации и устанавливаемых требований различают</a:t>
            </a:r>
            <a:r>
              <a:rPr lang="ru-RU" sz="2400" dirty="0"/>
              <a:t>:</a:t>
            </a:r>
          </a:p>
          <a:p>
            <a:pPr lvl="0" algn="just"/>
            <a:r>
              <a:rPr lang="ru-RU" sz="2400" dirty="0"/>
              <a:t> </a:t>
            </a:r>
            <a:r>
              <a:rPr lang="ru-RU" sz="2400" i="1" dirty="0"/>
              <a:t>организационно-методические</a:t>
            </a:r>
            <a:r>
              <a:rPr lang="ru-RU" sz="2400" dirty="0"/>
              <a:t> стандарты, устанавливающие </a:t>
            </a:r>
            <a:r>
              <a:rPr lang="ru-RU" sz="2400" i="1" dirty="0"/>
              <a:t>общие</a:t>
            </a:r>
            <a:r>
              <a:rPr lang="ru-RU" sz="2400" dirty="0"/>
              <a:t> требования, обеспечивающие организационно-техничес­кое единство объектов стандартизации, а также единство и вза­имные связи процессов управления в различных областях дея­тельности;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207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pPr algn="just"/>
            <a:r>
              <a:rPr lang="ru-RU" sz="2400" i="1" dirty="0"/>
              <a:t>общетехнические стандарты</a:t>
            </a:r>
            <a:r>
              <a:rPr lang="ru-RU" sz="2400" dirty="0"/>
              <a:t>, обеспечивающие информа­ционную совместимость и однозначность понимания объекта стан­дартизации, техническое единство и взаимосвязи объектов </a:t>
            </a:r>
            <a:r>
              <a:rPr lang="ru-RU" sz="2400" dirty="0" smtClean="0"/>
              <a:t>стан</a:t>
            </a:r>
            <a:r>
              <a:rPr lang="ru-RU" sz="2400" dirty="0"/>
              <a:t>дартизации и устанавливающие общие методы проектирования, подготовки производства и производства и т.д.;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023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/>
          <a:lstStyle/>
          <a:p>
            <a:pPr algn="just"/>
            <a:r>
              <a:rPr lang="ru-RU" sz="2400" i="1" dirty="0"/>
              <a:t>стандарты на продукцию,</a:t>
            </a:r>
            <a:r>
              <a:rPr lang="ru-RU" sz="2400" dirty="0"/>
              <a:t> устанавливающие всесторонние требования к разработке и производству продукции, </a:t>
            </a:r>
            <a:r>
              <a:rPr lang="ru-RU" sz="2400" dirty="0" err="1"/>
              <a:t>типоразмер­ные</a:t>
            </a:r>
            <a:r>
              <a:rPr lang="ru-RU" sz="2400" dirty="0"/>
              <a:t> и параметрические ряды, обеспечивающие унификацию и взаимозаменяемость продукции, а также сохранность свойств про­дукции при ее транспортировании и обращении в период жиз­ненного цикла.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3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algn="just"/>
            <a:r>
              <a:rPr lang="ru-RU" sz="2400" dirty="0"/>
              <a:t>ГОСТ 2.0. «Единая система конструкторской документации (ЕСКД)». Основной комплект стандартов ЕСКД, распространя­ющийся на все виды КД, а также на учетно-регистрационную, нормативно-техническую и технологическую документации, вклю­чает в себя </a:t>
            </a:r>
            <a:r>
              <a:rPr lang="ru-RU" sz="2400" dirty="0" smtClean="0"/>
              <a:t>183 </a:t>
            </a:r>
            <a:r>
              <a:rPr lang="ru-RU" sz="2400" dirty="0"/>
              <a:t>Государственных </a:t>
            </a:r>
            <a:r>
              <a:rPr lang="ru-RU" sz="2400" dirty="0" smtClean="0"/>
              <a:t>стандарта.</a:t>
            </a:r>
          </a:p>
          <a:p>
            <a:pPr algn="just"/>
            <a:r>
              <a:rPr lang="ru-RU" sz="2400" dirty="0">
                <a:solidFill>
                  <a:srgbClr val="C00000"/>
                </a:solidFill>
              </a:rPr>
              <a:t>Составными частями ЕСКД </a:t>
            </a:r>
            <a:r>
              <a:rPr lang="ru-RU" sz="2400" dirty="0"/>
              <a:t>являются «Классификатор стан­дартов ЕСКД» — ГОСТ 2.001 и «Классификатор ЕСКД» — ГОСТ 2.201.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60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Общероссийский классификатор промышленной и сельскохо­зяйственной продукции </a:t>
            </a:r>
            <a:r>
              <a:rPr lang="ru-RU" sz="2400" dirty="0"/>
              <a:t>(ОКП) — это систематизированный свод </a:t>
            </a:r>
            <a:r>
              <a:rPr lang="ru-RU" sz="2400" i="1" dirty="0"/>
              <a:t>кодов</a:t>
            </a:r>
            <a:r>
              <a:rPr lang="ru-RU" sz="2400" dirty="0"/>
              <a:t> и наименований </a:t>
            </a:r>
            <a:r>
              <a:rPr lang="ru-RU" sz="2400" i="1" dirty="0"/>
              <a:t>всей</a:t>
            </a:r>
            <a:r>
              <a:rPr lang="ru-RU" sz="2400" dirty="0"/>
              <a:t> выпускаемой в стране по стандартам и ТУ промышленной и сельскохозяйственной продукции, являю­щейся предметом самостоятельных поставок предприятиями и организациями.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0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Код ОКП состоит из классификационной части (К — ОКП), которая содержит закодированные шестиразрядными кодами </a:t>
            </a:r>
            <a:r>
              <a:rPr lang="ru-RU" sz="2400" i="1" dirty="0"/>
              <a:t>груп­пировки</a:t>
            </a:r>
            <a:r>
              <a:rPr lang="ru-RU" sz="2400" dirty="0"/>
              <a:t> продукции, и ассортиментной части (А — ОКП), содер­жащей закодированные десятиразрядными десятичными кодами продукцию.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84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04088"/>
            <a:ext cx="6923112" cy="85270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2. Виды конструкторских </a:t>
            </a:r>
            <a:r>
              <a:rPr lang="ru-RU" sz="2800" b="1" dirty="0" smtClean="0"/>
              <a:t>документов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/>
              <a:t>Схемы. Классификация. </a:t>
            </a:r>
            <a:r>
              <a:rPr lang="ru-RU" dirty="0"/>
              <a:t>По виду отображаемых физических процессов схемы подразделяют на электрические (Э), гидравли­ческие (Г), пневматические (П), кинематические (К), оптиче­ские (</a:t>
            </a:r>
            <a:r>
              <a:rPr lang="en-US" dirty="0"/>
              <a:t>J</a:t>
            </a:r>
            <a:r>
              <a:rPr lang="ru-RU" dirty="0"/>
              <a:t>1), вакуумные (В), газовые (X), автоматизации (А) и ком­бинированные (С).</a:t>
            </a:r>
          </a:p>
          <a:p>
            <a:pPr algn="just"/>
            <a:r>
              <a:rPr lang="ru-RU" dirty="0">
                <a:solidFill>
                  <a:srgbClr val="C00000"/>
                </a:solidFill>
              </a:rPr>
              <a:t>Различают следующие типы </a:t>
            </a:r>
            <a:r>
              <a:rPr lang="ru-RU" i="1" dirty="0">
                <a:solidFill>
                  <a:srgbClr val="C00000"/>
                </a:solidFill>
              </a:rPr>
              <a:t>электрических</a:t>
            </a:r>
            <a:r>
              <a:rPr lang="ru-RU" dirty="0">
                <a:solidFill>
                  <a:srgbClr val="C00000"/>
                </a:solidFill>
              </a:rPr>
              <a:t> схем</a:t>
            </a:r>
            <a:r>
              <a:rPr lang="ru-RU" dirty="0"/>
              <a:t>: структурные (Э1), функциональные (Э2), принципиальные (ЭЗ), соединений (Э4), подключения (Э5), общие (Э6), расположения (Э7) и про­чие (Э8). Электрические схемы выполняют в соответствии с тре­бованиями ГОСТ 2.705.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18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Схема электрическая структурная </a:t>
            </a:r>
            <a:r>
              <a:rPr lang="ru-RU" sz="2400" dirty="0"/>
              <a:t>(Э1). Конструкторский до­кумент, отображающий основные структурные единицы изделия, их назначение и взаимосвязи, предназначен для ознакомления с общими принципами построения и функционирования изделия. </a:t>
            </a:r>
            <a:r>
              <a:rPr lang="ru-RU" sz="2400" dirty="0">
                <a:solidFill>
                  <a:srgbClr val="C00000"/>
                </a:solidFill>
              </a:rPr>
              <a:t>Структурные единицы выполняют в виде прямоугольников </a:t>
            </a:r>
            <a:r>
              <a:rPr lang="ru-RU" sz="2400" dirty="0"/>
              <a:t>и </a:t>
            </a:r>
            <a:r>
              <a:rPr lang="ru-RU" sz="2400" dirty="0">
                <a:solidFill>
                  <a:srgbClr val="C00000"/>
                </a:solidFill>
              </a:rPr>
              <a:t>УГО</a:t>
            </a:r>
            <a:r>
              <a:rPr lang="ru-RU" sz="2400" dirty="0"/>
              <a:t>, их наименование вписывают внутри прямоугольников или офор­мляют в виде таблицы.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579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Графическое построение схемы </a:t>
            </a:r>
            <a:r>
              <a:rPr lang="ru-RU" sz="2400" dirty="0"/>
              <a:t>должно давать наглядное пред­ставление о последовательности взаимодействия составных час­тей изделия и прохождении основных потоков информации.</a:t>
            </a:r>
          </a:p>
          <a:p>
            <a:pPr algn="just"/>
            <a:r>
              <a:rPr lang="ru-RU" sz="2400" dirty="0"/>
              <a:t>Фрагмент структурной схемы приемника телевизионных сиг­налов изображен на рис. </a:t>
            </a:r>
            <a:r>
              <a:rPr lang="ru-RU" sz="2400" dirty="0"/>
              <a:t>1</a:t>
            </a:r>
            <a:r>
              <a:rPr lang="ru-RU" sz="2400" dirty="0" smtClean="0"/>
              <a:t>. </a:t>
            </a:r>
            <a:r>
              <a:rPr lang="ru-RU" sz="2400" dirty="0"/>
              <a:t>Размеры элементов и содержания пред­ставленной на структурной схеме информации строго не регла­ментированы.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36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704"/>
            <a:ext cx="8060405" cy="3660442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4425146"/>
            <a:ext cx="8291264" cy="18994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dirty="0"/>
              <a:t>Рис. 1. Фрагмент структурной схемы приемника телевизионных сигна­лов:</a:t>
            </a:r>
          </a:p>
          <a:p>
            <a:pPr marL="0" indent="0">
              <a:buNone/>
            </a:pPr>
            <a:r>
              <a:rPr lang="ru-RU" sz="2900" i="1" dirty="0"/>
              <a:t>1</a:t>
            </a:r>
            <a:r>
              <a:rPr lang="ru-RU" sz="2900" b="1" dirty="0"/>
              <a:t> — </a:t>
            </a:r>
            <a:r>
              <a:rPr lang="ru-RU" sz="2900" b="1" dirty="0" err="1"/>
              <a:t>преселектор</a:t>
            </a:r>
            <a:r>
              <a:rPr lang="ru-RU" sz="2900" b="1" dirty="0"/>
              <a:t>; </a:t>
            </a:r>
            <a:r>
              <a:rPr lang="ru-RU" sz="2900" i="1" dirty="0"/>
              <a:t>2</a:t>
            </a:r>
            <a:r>
              <a:rPr lang="ru-RU" sz="2900" b="1" dirty="0"/>
              <a:t> — канал звука; </a:t>
            </a:r>
            <a:r>
              <a:rPr lang="ru-RU" sz="2900" i="1" dirty="0"/>
              <a:t>3</a:t>
            </a:r>
            <a:r>
              <a:rPr lang="ru-RU" sz="2900" b="1" dirty="0"/>
              <a:t> — оконечное устройство; </a:t>
            </a:r>
            <a:r>
              <a:rPr lang="ru-RU" sz="2900" i="1" dirty="0"/>
              <a:t>4 —</a:t>
            </a:r>
            <a:r>
              <a:rPr lang="ru-RU" sz="2900" b="1" dirty="0"/>
              <a:t> канал изоб­ражения; </a:t>
            </a:r>
            <a:r>
              <a:rPr lang="ru-RU" sz="2900" i="1" dirty="0"/>
              <a:t>5</a:t>
            </a:r>
            <a:r>
              <a:rPr lang="ru-RU" sz="2900" b="1" dirty="0"/>
              <a:t> — селектор синхроимпульсов; </a:t>
            </a:r>
            <a:r>
              <a:rPr lang="ru-RU" sz="2900" b="1" dirty="0" smtClean="0"/>
              <a:t>5</a:t>
            </a:r>
            <a:r>
              <a:rPr lang="ru-RU" sz="2900" b="1" dirty="0"/>
              <a:t>, 7 — устройства, формирующие управляющие сигналы развертки; </a:t>
            </a:r>
            <a:r>
              <a:rPr lang="ru-RU" sz="2900" i="1" dirty="0"/>
              <a:t>8 —</a:t>
            </a:r>
            <a:r>
              <a:rPr lang="ru-RU" sz="2900" b="1" dirty="0"/>
              <a:t> устройство, формирующее высокое на­пряжение; </a:t>
            </a:r>
            <a:r>
              <a:rPr lang="ru-RU" sz="2900" i="1" dirty="0"/>
              <a:t>9</a:t>
            </a:r>
            <a:r>
              <a:rPr lang="ru-RU" sz="2900" b="1" dirty="0"/>
              <a:t> — электронно-лучевая трубка; А — антенна; СИ К — синхрониза­ция кадров; СИС — синхронизация </a:t>
            </a:r>
            <a:r>
              <a:rPr lang="ru-RU" sz="2900" b="1" dirty="0" smtClean="0"/>
              <a:t>строк</a:t>
            </a:r>
            <a:endParaRPr lang="ru-RU" sz="29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Схема электрическая функциональная </a:t>
            </a:r>
            <a:r>
              <a:rPr lang="ru-RU" dirty="0"/>
              <a:t>(Э2). Конструкторский документ, отображающий основные функциональные преобразо­вания сигнала в одной из составных частей изделия. Схема пред­назначена для ознакомления с конкретными видами функцио­нального преобразования сигнала (спектра сигнала) тракта, не­обходимыми с учетом вида и параметров этого сигнала. Устрой­ства и узлы схемы, выполняющие функциональные преобразова­ния сигнала типа фильтрации, усиления, генерации, детектиро­вания изображают в виде УГО по ГОСТ 2.735 и ГОСТ 2.737.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210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2016224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Пример функциональной схемы канала звука приемника теле­визионных сигналов (фрагмент) приведен на рис. </a:t>
            </a:r>
            <a:r>
              <a:rPr lang="ru-RU" sz="2400" dirty="0"/>
              <a:t>2</a:t>
            </a:r>
            <a:r>
              <a:rPr lang="ru-RU" sz="2400" dirty="0" smtClean="0"/>
              <a:t>. </a:t>
            </a:r>
            <a:r>
              <a:rPr lang="ru-RU" sz="2400" dirty="0"/>
              <a:t>Описание схемы приводят в техническом </a:t>
            </a:r>
            <a:r>
              <a:rPr lang="ru-RU" sz="2400" dirty="0" smtClean="0"/>
              <a:t>проекте.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3" y="3068960"/>
            <a:ext cx="7475926" cy="1668411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57200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57200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57200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560" y="4941168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</a:t>
            </a:r>
            <a:r>
              <a:rPr lang="ru-RU" dirty="0" smtClean="0"/>
              <a:t>2. </a:t>
            </a:r>
            <a:r>
              <a:rPr lang="ru-RU" dirty="0"/>
              <a:t>Фрагмент функциональной схемы канала звука приемника теле­визионных сигналов:</a:t>
            </a:r>
          </a:p>
          <a:p>
            <a:r>
              <a:rPr lang="ru-RU" i="1" dirty="0"/>
              <a:t>1 —</a:t>
            </a:r>
            <a:r>
              <a:rPr lang="ru-RU" b="1" dirty="0"/>
              <a:t> усилитель ВЧ; </a:t>
            </a:r>
            <a:r>
              <a:rPr lang="ru-RU" i="1" dirty="0"/>
              <a:t>2</a:t>
            </a:r>
            <a:r>
              <a:rPr lang="ru-RU" b="1" dirty="0"/>
              <a:t> — частотный детектор; </a:t>
            </a:r>
            <a:r>
              <a:rPr lang="ru-RU" i="1" dirty="0"/>
              <a:t>3, 4</a:t>
            </a:r>
            <a:r>
              <a:rPr lang="ru-RU" b="1" dirty="0"/>
              <a:t> — усилители; 5 — громкогово­ритель</a:t>
            </a:r>
          </a:p>
          <a:p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53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Электрическая принципиальная схема </a:t>
            </a:r>
            <a:r>
              <a:rPr lang="ru-RU" sz="2400" dirty="0"/>
              <a:t>(ЭЗ). Конструкторский документ, определяющий для каждого функционального узла или устройства полный состав ЭРК и связи между ними, а для функ­циональной системы (комплекса) — состав узлов и устройств и связи между ними.</a:t>
            </a:r>
          </a:p>
          <a:p>
            <a:pPr algn="just"/>
            <a:r>
              <a:rPr lang="ru-RU" sz="2400" dirty="0"/>
              <a:t>Схема ЭЗ дает полное представление о функционировании из­делия, режимах его работы, является исходным документом для разработки конструкции изделия. ЭРК изображают в виде </a:t>
            </a:r>
            <a:r>
              <a:rPr lang="ru-RU" sz="2400" dirty="0" smtClean="0"/>
              <a:t>УГО 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853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8229600" cy="2846444"/>
          </a:xfrm>
        </p:spPr>
      </p:pic>
      <p:sp>
        <p:nvSpPr>
          <p:cNvPr id="5" name="TextBox 4"/>
          <p:cNvSpPr txBox="1"/>
          <p:nvPr/>
        </p:nvSpPr>
        <p:spPr>
          <a:xfrm>
            <a:off x="467544" y="5013176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3</a:t>
            </a:r>
            <a:r>
              <a:rPr lang="ru-RU" dirty="0" smtClean="0"/>
              <a:t>. </a:t>
            </a:r>
            <a:r>
              <a:rPr lang="ru-RU" dirty="0"/>
              <a:t>Примеры принципиальных схем усилителя звукового сигнала:</a:t>
            </a:r>
          </a:p>
          <a:p>
            <a:r>
              <a:rPr lang="ru-RU" i="1" dirty="0"/>
              <a:t>а</a:t>
            </a:r>
            <a:r>
              <a:rPr lang="ru-RU" dirty="0"/>
              <a:t> — лампового; </a:t>
            </a:r>
            <a:r>
              <a:rPr lang="ru-RU" i="1" dirty="0"/>
              <a:t>б</a:t>
            </a:r>
            <a:r>
              <a:rPr lang="ru-RU" dirty="0"/>
              <a:t> — транзисторного; </a:t>
            </a:r>
            <a:r>
              <a:rPr lang="ru-RU" i="1" dirty="0"/>
              <a:t>в</a:t>
            </a:r>
            <a:r>
              <a:rPr lang="ru-RU" dirty="0"/>
              <a:t> — на основе операционного инвертиру­ющего усилителя; г-на основе операционного </a:t>
            </a:r>
            <a:r>
              <a:rPr lang="ru-RU" dirty="0" err="1"/>
              <a:t>неинвертирующего</a:t>
            </a:r>
            <a:r>
              <a:rPr lang="ru-RU" dirty="0"/>
              <a:t> усилителя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24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Примеры принципиальной схемы усилителя звукового сигна­ла телевизионного приемника изображены на рис. </a:t>
            </a:r>
            <a:r>
              <a:rPr lang="ru-RU" dirty="0"/>
              <a:t>3</a:t>
            </a:r>
            <a:r>
              <a:rPr lang="ru-RU" dirty="0" smtClean="0"/>
              <a:t>. </a:t>
            </a:r>
            <a:r>
              <a:rPr lang="ru-RU" dirty="0"/>
              <a:t>Описание и расчет параметров схемы приводят в техническом проекте, на­пример в следующем виде (см. рис. 2.5, </a:t>
            </a:r>
            <a:r>
              <a:rPr lang="ru-RU" i="1" dirty="0"/>
              <a:t>б):</a:t>
            </a:r>
            <a:r>
              <a:rPr lang="ru-RU" dirty="0"/>
              <a:t> «Усилитель низкой ча­стоты собран на транзисторе </a:t>
            </a:r>
            <a:r>
              <a:rPr lang="en-US" i="1" dirty="0"/>
              <a:t>VT</a:t>
            </a:r>
            <a:r>
              <a:rPr lang="ru-RU" i="1" dirty="0"/>
              <a:t>,</a:t>
            </a:r>
            <a:r>
              <a:rPr lang="ru-RU" dirty="0"/>
              <a:t> включенным по схеме с общим эмиттером. Его коэффициент усиления </a:t>
            </a:r>
            <a:r>
              <a:rPr lang="ru-RU" i="1" dirty="0"/>
              <a:t>К~ </a:t>
            </a:r>
            <a:r>
              <a:rPr lang="en-US" i="1" dirty="0"/>
              <a:t>SR</a:t>
            </a:r>
            <a:r>
              <a:rPr lang="ru-RU" i="1" dirty="0"/>
              <a:t>3,</a:t>
            </a:r>
            <a:r>
              <a:rPr lang="ru-RU" dirty="0"/>
              <a:t> где </a:t>
            </a:r>
            <a:r>
              <a:rPr lang="en-US" i="1" dirty="0"/>
              <a:t>S</a:t>
            </a:r>
            <a:r>
              <a:rPr lang="ru-RU" i="1" dirty="0"/>
              <a:t>—</a:t>
            </a:r>
            <a:r>
              <a:rPr lang="ru-RU" dirty="0"/>
              <a:t> крутизна входной характеристики транзистора. Резисторы </a:t>
            </a:r>
            <a:r>
              <a:rPr lang="en-US" i="1" dirty="0" err="1"/>
              <a:t>Rl</a:t>
            </a:r>
            <a:r>
              <a:rPr lang="ru-RU" i="1" dirty="0"/>
              <a:t>, </a:t>
            </a:r>
            <a:r>
              <a:rPr lang="en-US" i="1" dirty="0"/>
              <a:t>R</a:t>
            </a:r>
            <a:r>
              <a:rPr lang="ru-RU" i="1" dirty="0"/>
              <a:t>2</a:t>
            </a:r>
            <a:r>
              <a:rPr lang="ru-RU" dirty="0"/>
              <a:t> и </a:t>
            </a:r>
            <a:r>
              <a:rPr lang="en-US" i="1" dirty="0"/>
              <a:t>R</a:t>
            </a:r>
            <a:r>
              <a:rPr lang="ru-RU" i="1" dirty="0"/>
              <a:t>4</a:t>
            </a:r>
            <a:r>
              <a:rPr lang="ru-RU" dirty="0"/>
              <a:t> за­дают положение рабочей точки и обеспечивают его стабильность при изменении температуры. Конденсатор </a:t>
            </a:r>
            <a:r>
              <a:rPr lang="ru-RU" i="1" dirty="0"/>
              <a:t>С</a:t>
            </a:r>
            <a:r>
              <a:rPr lang="ru-RU" dirty="0"/>
              <a:t> устраняет обратную отрицательную связь по переменному току».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12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pPr algn="just"/>
            <a:r>
              <a:rPr lang="ru-RU" sz="2400" dirty="0"/>
              <a:t>Обязательным сопроводительным документом при выпуске схем Э1, Э2 и ЭЗ является </a:t>
            </a:r>
            <a:r>
              <a:rPr lang="ru-RU" sz="2400" b="1" dirty="0">
                <a:solidFill>
                  <a:srgbClr val="C00000"/>
                </a:solidFill>
              </a:rPr>
              <a:t>Перечень элементов</a:t>
            </a:r>
            <a:r>
              <a:rPr lang="ru-RU" sz="2400" dirty="0"/>
              <a:t>, представляющий со­бой таблицу, выполненную по ГОСТ 2.710, в которой </a:t>
            </a:r>
            <a:r>
              <a:rPr lang="ru-RU" sz="2400" dirty="0" smtClean="0"/>
              <a:t>должны быть </a:t>
            </a:r>
            <a:r>
              <a:rPr lang="ru-RU" sz="2400" dirty="0"/>
              <a:t>перечислены все элементы, изображенные на схеме, с ука­занием (по стандарту) их наименования и обозначения в виде основной записи. Перечень элементов для схемы, приведенной на рис. </a:t>
            </a:r>
            <a:r>
              <a:rPr lang="ru-RU" sz="2400" dirty="0"/>
              <a:t>3</a:t>
            </a:r>
            <a:r>
              <a:rPr lang="ru-RU" sz="2400" dirty="0" smtClean="0"/>
              <a:t>, </a:t>
            </a:r>
            <a:r>
              <a:rPr lang="ru-RU" sz="2400" i="1" dirty="0"/>
              <a:t>б,</a:t>
            </a:r>
            <a:r>
              <a:rPr lang="ru-RU" sz="2400" dirty="0"/>
              <a:t> показан на рис. </a:t>
            </a:r>
            <a:r>
              <a:rPr lang="ru-RU" sz="2400" dirty="0" smtClean="0"/>
              <a:t>4.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770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268760"/>
            <a:ext cx="7994729" cy="4536504"/>
          </a:xfrm>
        </p:spPr>
      </p:pic>
      <p:sp>
        <p:nvSpPr>
          <p:cNvPr id="6" name="TextBox 5"/>
          <p:cNvSpPr txBox="1"/>
          <p:nvPr/>
        </p:nvSpPr>
        <p:spPr>
          <a:xfrm>
            <a:off x="1115616" y="5925680"/>
            <a:ext cx="6694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 4</a:t>
            </a:r>
            <a:r>
              <a:rPr lang="ru-RU" dirty="0" smtClean="0"/>
              <a:t>. </a:t>
            </a:r>
            <a:r>
              <a:rPr lang="ru-RU" dirty="0"/>
              <a:t>Пример оформления Перечня элементов для схемы ЭЗ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98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/>
              <a:t>Чертежи. </a:t>
            </a:r>
            <a:r>
              <a:rPr lang="ru-RU" dirty="0"/>
              <a:t>Общие правила выполнения чертежей регламентиру­ют стандарты ЕСКД третьей группы — ГОСТ 2.301 и др.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Чертеж сборочный </a:t>
            </a:r>
            <a:r>
              <a:rPr lang="ru-RU" dirty="0"/>
              <a:t>(СБ). Конструкторский документ, содер­жащий изображение сборочной единицы и данные, необходимые для ее сборки и контроля: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dirty="0"/>
              <a:t> указания о видах и способах сопряжения деталей;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dirty="0"/>
              <a:t> указания о способах выполнения неразъемных соединений;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размеры, предельные отклонения и другие параметры и </a:t>
            </a:r>
            <a:r>
              <a:rPr lang="ru-RU" dirty="0" smtClean="0"/>
              <a:t>тре­бования </a:t>
            </a:r>
            <a:r>
              <a:rPr lang="ru-RU" dirty="0"/>
              <a:t>выполненные или проконтролированные по сборочно­му чертежу;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481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/>
              <a:t> габаритные, присоединительные, установочные и другие спра­вочные размеры;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400" dirty="0"/>
              <a:t> номера позиций составных частей сборочной единицы.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/>
              <a:t>Правила выполнения сборочных чертежей даны в ГОСТ 2.109.</a:t>
            </a:r>
          </a:p>
          <a:p>
            <a:pPr algn="just"/>
            <a:r>
              <a:rPr lang="ru-RU" sz="2400" dirty="0"/>
              <a:t>Пример выполнения сборочного чертежа приведен на рис. </a:t>
            </a:r>
            <a:r>
              <a:rPr lang="ru-RU" sz="2400" dirty="0"/>
              <a:t>5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06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08" y="1052735"/>
            <a:ext cx="7406272" cy="4729107"/>
          </a:xfrm>
        </p:spPr>
      </p:pic>
      <p:sp>
        <p:nvSpPr>
          <p:cNvPr id="5" name="TextBox 4"/>
          <p:cNvSpPr txBox="1"/>
          <p:nvPr/>
        </p:nvSpPr>
        <p:spPr>
          <a:xfrm>
            <a:off x="1475656" y="5877272"/>
            <a:ext cx="5856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Рис. 5</a:t>
            </a:r>
            <a:r>
              <a:rPr lang="ru-RU" dirty="0" smtClean="0"/>
              <a:t>. </a:t>
            </a:r>
            <a:r>
              <a:rPr lang="ru-RU" dirty="0"/>
              <a:t>Фрагмент сборочного чертежа узла усилителей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Наименование и обозначение составных частей сборочной еди­ницы приводятся в текстовом основном документе — </a:t>
            </a:r>
            <a:r>
              <a:rPr lang="ru-RU" b="1" dirty="0">
                <a:solidFill>
                  <a:srgbClr val="C00000"/>
                </a:solidFill>
              </a:rPr>
              <a:t>специфи­кации</a:t>
            </a:r>
            <a:r>
              <a:rPr lang="ru-RU" i="1" dirty="0"/>
              <a:t>,</a:t>
            </a:r>
            <a:r>
              <a:rPr lang="ru-RU" dirty="0"/>
              <a:t> форма и порядок заполнения которой установлены ГОСТ 2.108. Спецификация в общем случае состоит из разделов, распо­ложенных в определенной последовательности: документация, комплексы, сборочные единицы, детали, стандартные изделия (изготовленные по стандартам), прочие изделия (изготовленные по техническим условиям), материалы, комплекты.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Чертеж детали. </a:t>
            </a:r>
            <a:r>
              <a:rPr lang="ru-RU" dirty="0"/>
              <a:t>Основной конструкторский документ, содер­жащий изображение детали и сведения, необходимые для ее из­готовления и контроля. Правила выполнения чертежей деталей даны в ГОСТ 2.109.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42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43672"/>
          </a:xfrm>
        </p:spPr>
        <p:txBody>
          <a:bodyPr/>
          <a:lstStyle/>
          <a:p>
            <a:pPr algn="just"/>
            <a:r>
              <a:rPr lang="ru-RU" sz="2400" b="1" dirty="0"/>
              <a:t>Чертеж детали. </a:t>
            </a:r>
            <a:r>
              <a:rPr lang="ru-RU" sz="2400" dirty="0"/>
              <a:t>Основной конструкторский документ, содер­жащий изображение детали и сведения, необходимые для ее из­готовления и контроля. Правила выполнения чертежей деталей даны в ГОСТ 2.109.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4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pPr algn="just"/>
            <a:r>
              <a:rPr lang="ru-RU" sz="2400" b="1" dirty="0"/>
              <a:t>Текстовые документы. </a:t>
            </a:r>
            <a:r>
              <a:rPr lang="ru-RU" sz="2400" dirty="0"/>
              <a:t>К текстовым относятся документы, со­держащие сплошной текст — пояснительная записка, отчет, тех­нические условия, инструкция (по эксплуатации, настройке), программа испытаний и документы, содержащие текст, разби­тый на графы — спецификация, перечень элементов, </a:t>
            </a:r>
            <a:r>
              <a:rPr lang="ru-RU" sz="2400" dirty="0" smtClean="0"/>
              <a:t>ведомость </a:t>
            </a:r>
            <a:r>
              <a:rPr lang="ru-RU" sz="2400" dirty="0"/>
              <a:t>покупных изделий. Правила их выполнения регламентированы ГОСТ 2.105.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91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Пояснительная записка </a:t>
            </a:r>
            <a:r>
              <a:rPr lang="ru-RU" sz="2400" dirty="0"/>
              <a:t>(ПЗ). Содержит сведения о результа­тах разработки </a:t>
            </a:r>
            <a:r>
              <a:rPr lang="ru-RU" sz="2400" i="1" dirty="0"/>
              <a:t>проекта</a:t>
            </a:r>
            <a:r>
              <a:rPr lang="ru-RU" sz="2400" dirty="0"/>
              <a:t> (эскизного, технического) изделия с при­ложением необходимых конструкторских графических докумен­тов. </a:t>
            </a:r>
            <a:endParaRPr lang="ru-RU" sz="2400" dirty="0" smtClean="0"/>
          </a:p>
          <a:p>
            <a:pPr algn="just"/>
            <a:r>
              <a:rPr lang="ru-RU" sz="2400" dirty="0" smtClean="0"/>
              <a:t>ПЗ </a:t>
            </a:r>
            <a:r>
              <a:rPr lang="ru-RU" sz="2400" dirty="0"/>
              <a:t>состоит из следующих разделов: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введение</a:t>
            </a:r>
            <a:r>
              <a:rPr lang="ru-RU" sz="2400" dirty="0"/>
              <a:t>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назначение </a:t>
            </a:r>
            <a:r>
              <a:rPr lang="ru-RU" sz="2400" dirty="0"/>
              <a:t>и область применения,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технические </a:t>
            </a:r>
            <a:r>
              <a:rPr lang="ru-RU" sz="2400" dirty="0"/>
              <a:t>параметры, </a:t>
            </a:r>
            <a:r>
              <a:rPr lang="ru-RU" sz="2400" dirty="0" smtClean="0"/>
              <a:t>о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писание </a:t>
            </a:r>
            <a:r>
              <a:rPr lang="ru-RU" sz="2400" dirty="0"/>
              <a:t>и обо­снование принятых технических решений</a:t>
            </a:r>
            <a:r>
              <a:rPr lang="ru-RU" sz="2400" dirty="0" smtClean="0"/>
              <a:t>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расчеты, подтвержда­ющие соответствие параметров изделия требованиям ТЗ, в том числе экономическим и экологическим по безопасности труда,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заключение</a:t>
            </a:r>
            <a:r>
              <a:rPr lang="ru-RU" sz="2400" dirty="0"/>
              <a:t>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список </a:t>
            </a:r>
            <a:r>
              <a:rPr lang="ru-RU" sz="2400" dirty="0"/>
              <a:t>источников информации,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приложения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9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Для </a:t>
            </a:r>
            <a:r>
              <a:rPr lang="ru-RU" sz="2400" dirty="0"/>
              <a:t>пояснения текста в документе приводят иллюстрации — рисунки, фотографии, схемы, диаграммы, называемые </a:t>
            </a:r>
            <a:r>
              <a:rPr lang="ru-RU" sz="2400" i="1" dirty="0"/>
              <a:t>рисунка­ми</a:t>
            </a:r>
            <a:r>
              <a:rPr lang="ru-RU" sz="2400" dirty="0"/>
              <a:t> и выполняемые по ГОСТ 2.105 и ГОСТ 2.319.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</a:rPr>
              <a:t>Отчет о научно-исследовательской работе</a:t>
            </a:r>
            <a:r>
              <a:rPr lang="ru-RU" sz="2400" dirty="0"/>
              <a:t>. Научно-техни­ческий документ, содержащий систематизированные сведения о результатах, полученных в ходе выполнения теоретического и (или) экспериментального исследования проблемы.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41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</a:rPr>
              <a:t>Требования, содержание и правила выполнения отчета регла­ментированы ГОСТ 7.32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r>
              <a:rPr lang="ru-RU" sz="2400" dirty="0" smtClean="0"/>
              <a:t>Отчет </a:t>
            </a:r>
            <a:r>
              <a:rPr lang="ru-RU" sz="2400" dirty="0"/>
              <a:t>должен иметь следующие струк­турные части</a:t>
            </a:r>
            <a:r>
              <a:rPr lang="ru-RU" sz="2400" dirty="0" smtClean="0"/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титульный </a:t>
            </a:r>
            <a:r>
              <a:rPr lang="ru-RU" sz="2400" dirty="0"/>
              <a:t>лист;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список </a:t>
            </a:r>
            <a:r>
              <a:rPr lang="ru-RU" sz="2400" dirty="0"/>
              <a:t>исполнителей;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реферат</a:t>
            </a:r>
            <a:r>
              <a:rPr lang="ru-RU" sz="2400" dirty="0"/>
              <a:t>;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содержание </a:t>
            </a:r>
            <a:r>
              <a:rPr lang="ru-RU" sz="2400" dirty="0"/>
              <a:t>(разделов и глав); перечень условных обозначений, символов, единиц и терминов</a:t>
            </a:r>
            <a:r>
              <a:rPr lang="ru-RU" sz="2400" dirty="0" smtClean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введение</a:t>
            </a:r>
            <a:r>
              <a:rPr lang="ru-RU" sz="2400" dirty="0"/>
              <a:t>, основную часть; </a:t>
            </a:r>
            <a:endParaRPr lang="ru-RU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заклю­чение </a:t>
            </a:r>
            <a:r>
              <a:rPr lang="ru-RU" sz="2400" dirty="0"/>
              <a:t>и выводы; использованные источники информации; при­ложения.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071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6ddfb24fe52d1390c46e62db14abcac4c6a79"/>
  <p:tag name="ISPRING_SCORM_RATE_SLIDES" val="1"/>
  <p:tag name="ISPRING_SCORM_RATE_QUIZZES" val="0"/>
  <p:tag name="ISPRING_SCORM_PASSING_SCORE" val="100.0000000000"/>
  <p:tag name="GENSWF_OUTPUT_FILE_NAME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Алгоритмы и алгоритмические процессы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264</TotalTime>
  <Words>1698</Words>
  <Application>Microsoft Office PowerPoint</Application>
  <PresentationFormat>Экран (4:3)</PresentationFormat>
  <Paragraphs>146</Paragraphs>
  <Slides>32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Презентация PowerPoint</vt:lpstr>
      <vt:lpstr>Презентация PowerPoint</vt:lpstr>
      <vt:lpstr>ЛИТЕРАТУРА</vt:lpstr>
      <vt:lpstr>1. Основы стандартизации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Виды конструкторских документов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Belous</dc:creator>
  <cp:lastModifiedBy>Belous</cp:lastModifiedBy>
  <cp:revision>20</cp:revision>
  <dcterms:created xsi:type="dcterms:W3CDTF">2014-05-11T03:21:41Z</dcterms:created>
  <dcterms:modified xsi:type="dcterms:W3CDTF">2014-05-11T07:45:47Z</dcterms:modified>
</cp:coreProperties>
</file>