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5" r:id="rId4"/>
    <p:sldId id="260" r:id="rId5"/>
    <p:sldId id="259" r:id="rId6"/>
    <p:sldId id="261" r:id="rId7"/>
    <p:sldId id="262" r:id="rId8"/>
    <p:sldId id="263" r:id="rId9"/>
    <p:sldId id="274" r:id="rId10"/>
    <p:sldId id="264" r:id="rId11"/>
    <p:sldId id="265" r:id="rId12"/>
    <p:sldId id="276" r:id="rId13"/>
    <p:sldId id="266" r:id="rId14"/>
    <p:sldId id="267" r:id="rId15"/>
    <p:sldId id="268" r:id="rId16"/>
    <p:sldId id="269" r:id="rId17"/>
    <p:sldId id="270" r:id="rId18"/>
    <p:sldId id="271" r:id="rId19"/>
    <p:sldId id="272" r:id="rId20"/>
    <p:sldId id="277" r:id="rId21"/>
    <p:sldId id="273" r:id="rId22"/>
    <p:sldId id="278"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4723"/>
    <a:srgbClr val="BEB166"/>
    <a:srgbClr val="DAD570"/>
    <a:srgbClr val="949098"/>
    <a:srgbClr val="9B939B"/>
    <a:srgbClr val="A9A1A5"/>
    <a:srgbClr val="B9975B"/>
    <a:srgbClr val="584E2A"/>
    <a:srgbClr val="FFE181"/>
    <a:srgbClr val="B0A7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86" d="100"/>
          <a:sy n="86" d="100"/>
        </p:scale>
        <p:origin x="10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F4A2A6-4345-45B6-917C-4424852F805C}" type="doc">
      <dgm:prSet loTypeId="urn:microsoft.com/office/officeart/2005/8/layout/pyramid2" loCatId="pyramid" qsTypeId="urn:microsoft.com/office/officeart/2005/8/quickstyle/3d7" qsCatId="3D" csTypeId="urn:microsoft.com/office/officeart/2005/8/colors/accent2_3" csCatId="accent2" phldr="1"/>
      <dgm:spPr/>
      <dgm:t>
        <a:bodyPr/>
        <a:lstStyle/>
        <a:p>
          <a:endParaRPr lang="ru-RU"/>
        </a:p>
      </dgm:t>
    </dgm:pt>
    <dgm:pt modelId="{44FD26B8-89CD-4982-9888-1E1823FD28E8}">
      <dgm:prSet/>
      <dgm:spPr/>
      <dgm:t>
        <a:bodyPr/>
        <a:lstStyle/>
        <a:p>
          <a:pPr rtl="0"/>
          <a:r>
            <a:rPr lang="ru-RU" b="1"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название страны </a:t>
          </a:r>
          <a:endParaRPr lang="ru-RU" b="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gm:t>
    </dgm:pt>
    <dgm:pt modelId="{22BEC6F1-368B-4780-9B86-BCFDD1134364}" type="parTrans" cxnId="{03912185-72E7-4781-B499-C1C500B0AECD}">
      <dgm:prSet/>
      <dgm:spPr/>
      <dgm:t>
        <a:bodyPr/>
        <a:lstStyle/>
        <a:p>
          <a:endParaRPr lang="ru-RU"/>
        </a:p>
      </dgm:t>
    </dgm:pt>
    <dgm:pt modelId="{C488B084-719A-4D04-B7C9-755DFF86724A}" type="sibTrans" cxnId="{03912185-72E7-4781-B499-C1C500B0AECD}">
      <dgm:prSet/>
      <dgm:spPr/>
      <dgm:t>
        <a:bodyPr/>
        <a:lstStyle/>
        <a:p>
          <a:endParaRPr lang="ru-RU"/>
        </a:p>
      </dgm:t>
    </dgm:pt>
    <dgm:pt modelId="{6AFD5623-BCA9-4C08-AA14-A6F01E806962}">
      <dgm:prSet/>
      <dgm:spPr/>
      <dgm:t>
        <a:bodyPr/>
        <a:lstStyle/>
        <a:p>
          <a:pPr rtl="0"/>
          <a:r>
            <a:rPr lang="ru-RU" b="1" u="none"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национальный праздник</a:t>
          </a:r>
          <a:endParaRPr lang="ru-RU" b="1" u="none"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gm:t>
    </dgm:pt>
    <dgm:pt modelId="{972E89AC-CD05-4034-ABD7-D579999CDE9E}" type="parTrans" cxnId="{061741E3-AE30-4061-99F1-9B366452977E}">
      <dgm:prSet/>
      <dgm:spPr/>
      <dgm:t>
        <a:bodyPr/>
        <a:lstStyle/>
        <a:p>
          <a:endParaRPr lang="ru-RU"/>
        </a:p>
      </dgm:t>
    </dgm:pt>
    <dgm:pt modelId="{37A11C23-05E3-4F9F-89C9-CC9AD982F92D}" type="sibTrans" cxnId="{061741E3-AE30-4061-99F1-9B366452977E}">
      <dgm:prSet/>
      <dgm:spPr/>
      <dgm:t>
        <a:bodyPr/>
        <a:lstStyle/>
        <a:p>
          <a:endParaRPr lang="ru-RU"/>
        </a:p>
      </dgm:t>
    </dgm:pt>
    <dgm:pt modelId="{D342AEF3-6B03-4DC3-9F08-C2380160DF5C}">
      <dgm:prSet/>
      <dgm:spPr/>
      <dgm:t>
        <a:bodyPr/>
        <a:lstStyle/>
        <a:p>
          <a:pPr rtl="0"/>
          <a:r>
            <a:rPr lang="ru-RU" b="1"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флаг </a:t>
          </a:r>
          <a:endParaRPr lang="ru-RU" b="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gm:t>
    </dgm:pt>
    <dgm:pt modelId="{1604135C-94A3-44E6-A7EC-8B85ACE759C7}" type="parTrans" cxnId="{7BA4E744-C0FC-4E95-A6F3-70246106A7FB}">
      <dgm:prSet/>
      <dgm:spPr/>
      <dgm:t>
        <a:bodyPr/>
        <a:lstStyle/>
        <a:p>
          <a:endParaRPr lang="ru-RU"/>
        </a:p>
      </dgm:t>
    </dgm:pt>
    <dgm:pt modelId="{792D9B32-BEB8-4F6E-A850-ED1AE6267F77}" type="sibTrans" cxnId="{7BA4E744-C0FC-4E95-A6F3-70246106A7FB}">
      <dgm:prSet/>
      <dgm:spPr/>
      <dgm:t>
        <a:bodyPr/>
        <a:lstStyle/>
        <a:p>
          <a:endParaRPr lang="ru-RU"/>
        </a:p>
      </dgm:t>
    </dgm:pt>
    <dgm:pt modelId="{C5AFC4AB-00AF-4083-BDFA-B6910C352A75}">
      <dgm:prSet/>
      <dgm:spPr/>
      <dgm:t>
        <a:bodyPr/>
        <a:lstStyle/>
        <a:p>
          <a:pPr rtl="0"/>
          <a:r>
            <a:rPr lang="ru-RU" b="1"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герб</a:t>
          </a:r>
          <a:endParaRPr lang="ru-RU" b="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gm:t>
    </dgm:pt>
    <dgm:pt modelId="{65A01601-C6F8-4BDA-9F85-C52B89C60AB2}" type="parTrans" cxnId="{F75F60DF-D0FB-466A-9837-37B2AE14064C}">
      <dgm:prSet/>
      <dgm:spPr/>
      <dgm:t>
        <a:bodyPr/>
        <a:lstStyle/>
        <a:p>
          <a:endParaRPr lang="ru-RU"/>
        </a:p>
      </dgm:t>
    </dgm:pt>
    <dgm:pt modelId="{EDF7257D-D16B-4B71-AA64-2905D1314951}" type="sibTrans" cxnId="{F75F60DF-D0FB-466A-9837-37B2AE14064C}">
      <dgm:prSet/>
      <dgm:spPr/>
      <dgm:t>
        <a:bodyPr/>
        <a:lstStyle/>
        <a:p>
          <a:endParaRPr lang="ru-RU"/>
        </a:p>
      </dgm:t>
    </dgm:pt>
    <dgm:pt modelId="{9B691229-4687-453B-BBA6-C2463EFA00FA}">
      <dgm:prSet/>
      <dgm:spPr/>
      <dgm:t>
        <a:bodyPr/>
        <a:lstStyle/>
        <a:p>
          <a:pPr rtl="0"/>
          <a:r>
            <a:rPr lang="ru-RU" b="1"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гимн</a:t>
          </a:r>
          <a:endParaRPr lang="ru-RU" b="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gm:t>
    </dgm:pt>
    <dgm:pt modelId="{F66C6EA6-6A69-4298-A014-4BE91ED45416}" type="parTrans" cxnId="{C5BC133B-856D-4DF1-A434-39D1FE487FDD}">
      <dgm:prSet/>
      <dgm:spPr/>
      <dgm:t>
        <a:bodyPr/>
        <a:lstStyle/>
        <a:p>
          <a:endParaRPr lang="ru-RU"/>
        </a:p>
      </dgm:t>
    </dgm:pt>
    <dgm:pt modelId="{FE1BCFC7-E1F7-4E02-B015-C92C5F9B5110}" type="sibTrans" cxnId="{C5BC133B-856D-4DF1-A434-39D1FE487FDD}">
      <dgm:prSet/>
      <dgm:spPr/>
      <dgm:t>
        <a:bodyPr/>
        <a:lstStyle/>
        <a:p>
          <a:endParaRPr lang="ru-RU"/>
        </a:p>
      </dgm:t>
    </dgm:pt>
    <dgm:pt modelId="{5F2C6212-4D2D-4CE4-990C-153A2FD462FA}" type="pres">
      <dgm:prSet presAssocID="{DCF4A2A6-4345-45B6-917C-4424852F805C}" presName="compositeShape" presStyleCnt="0">
        <dgm:presLayoutVars>
          <dgm:dir/>
          <dgm:resizeHandles/>
        </dgm:presLayoutVars>
      </dgm:prSet>
      <dgm:spPr/>
      <dgm:t>
        <a:bodyPr/>
        <a:lstStyle/>
        <a:p>
          <a:endParaRPr lang="ru-RU"/>
        </a:p>
      </dgm:t>
    </dgm:pt>
    <dgm:pt modelId="{AB269424-97DF-45F8-8A4C-7D4B70A430F3}" type="pres">
      <dgm:prSet presAssocID="{DCF4A2A6-4345-45B6-917C-4424852F805C}" presName="pyramid" presStyleLbl="node1" presStyleIdx="0" presStyleCnt="1"/>
      <dgm:spPr/>
    </dgm:pt>
    <dgm:pt modelId="{9D3AD31B-537D-4188-94EB-A91032EA5D89}" type="pres">
      <dgm:prSet presAssocID="{DCF4A2A6-4345-45B6-917C-4424852F805C}" presName="theList" presStyleCnt="0"/>
      <dgm:spPr/>
    </dgm:pt>
    <dgm:pt modelId="{7E97FFF9-7C55-4AC1-A150-97DA7E0B6186}" type="pres">
      <dgm:prSet presAssocID="{44FD26B8-89CD-4982-9888-1E1823FD28E8}" presName="aNode" presStyleLbl="fgAcc1" presStyleIdx="0" presStyleCnt="5">
        <dgm:presLayoutVars>
          <dgm:bulletEnabled val="1"/>
        </dgm:presLayoutVars>
      </dgm:prSet>
      <dgm:spPr/>
      <dgm:t>
        <a:bodyPr/>
        <a:lstStyle/>
        <a:p>
          <a:endParaRPr lang="ru-RU"/>
        </a:p>
      </dgm:t>
    </dgm:pt>
    <dgm:pt modelId="{3C8E17FE-E364-484B-AC39-14F196FDDA58}" type="pres">
      <dgm:prSet presAssocID="{44FD26B8-89CD-4982-9888-1E1823FD28E8}" presName="aSpace" presStyleCnt="0"/>
      <dgm:spPr/>
    </dgm:pt>
    <dgm:pt modelId="{612FF42F-B90B-4D97-B72D-C3BA46311437}" type="pres">
      <dgm:prSet presAssocID="{6AFD5623-BCA9-4C08-AA14-A6F01E806962}" presName="aNode" presStyleLbl="fgAcc1" presStyleIdx="1" presStyleCnt="5">
        <dgm:presLayoutVars>
          <dgm:bulletEnabled val="1"/>
        </dgm:presLayoutVars>
      </dgm:prSet>
      <dgm:spPr/>
      <dgm:t>
        <a:bodyPr/>
        <a:lstStyle/>
        <a:p>
          <a:endParaRPr lang="ru-RU"/>
        </a:p>
      </dgm:t>
    </dgm:pt>
    <dgm:pt modelId="{56A19F44-C02D-4455-9CEF-E78C5205B71C}" type="pres">
      <dgm:prSet presAssocID="{6AFD5623-BCA9-4C08-AA14-A6F01E806962}" presName="aSpace" presStyleCnt="0"/>
      <dgm:spPr/>
    </dgm:pt>
    <dgm:pt modelId="{F0DD5CF3-1BF0-4DEF-8E84-E736FE6616AE}" type="pres">
      <dgm:prSet presAssocID="{D342AEF3-6B03-4DC3-9F08-C2380160DF5C}" presName="aNode" presStyleLbl="fgAcc1" presStyleIdx="2" presStyleCnt="5">
        <dgm:presLayoutVars>
          <dgm:bulletEnabled val="1"/>
        </dgm:presLayoutVars>
      </dgm:prSet>
      <dgm:spPr/>
      <dgm:t>
        <a:bodyPr/>
        <a:lstStyle/>
        <a:p>
          <a:endParaRPr lang="ru-RU"/>
        </a:p>
      </dgm:t>
    </dgm:pt>
    <dgm:pt modelId="{B4B11864-BA38-441B-8510-F92F82F15A02}" type="pres">
      <dgm:prSet presAssocID="{D342AEF3-6B03-4DC3-9F08-C2380160DF5C}" presName="aSpace" presStyleCnt="0"/>
      <dgm:spPr/>
    </dgm:pt>
    <dgm:pt modelId="{5B9AE615-F212-492B-B371-E1305317DD69}" type="pres">
      <dgm:prSet presAssocID="{C5AFC4AB-00AF-4083-BDFA-B6910C352A75}" presName="aNode" presStyleLbl="fgAcc1" presStyleIdx="3" presStyleCnt="5">
        <dgm:presLayoutVars>
          <dgm:bulletEnabled val="1"/>
        </dgm:presLayoutVars>
      </dgm:prSet>
      <dgm:spPr/>
      <dgm:t>
        <a:bodyPr/>
        <a:lstStyle/>
        <a:p>
          <a:endParaRPr lang="ru-RU"/>
        </a:p>
      </dgm:t>
    </dgm:pt>
    <dgm:pt modelId="{059C82CB-AF2B-4052-9163-D9BD67AD3036}" type="pres">
      <dgm:prSet presAssocID="{C5AFC4AB-00AF-4083-BDFA-B6910C352A75}" presName="aSpace" presStyleCnt="0"/>
      <dgm:spPr/>
    </dgm:pt>
    <dgm:pt modelId="{E48F28F2-D8F8-4D5F-A380-5A022E77E24F}" type="pres">
      <dgm:prSet presAssocID="{9B691229-4687-453B-BBA6-C2463EFA00FA}" presName="aNode" presStyleLbl="fgAcc1" presStyleIdx="4" presStyleCnt="5" custLinFactNeighborX="-389" custLinFactNeighborY="0">
        <dgm:presLayoutVars>
          <dgm:bulletEnabled val="1"/>
        </dgm:presLayoutVars>
      </dgm:prSet>
      <dgm:spPr/>
      <dgm:t>
        <a:bodyPr/>
        <a:lstStyle/>
        <a:p>
          <a:endParaRPr lang="ru-RU"/>
        </a:p>
      </dgm:t>
    </dgm:pt>
    <dgm:pt modelId="{F6258F4D-1903-4D8A-A35C-C9EC2873B407}" type="pres">
      <dgm:prSet presAssocID="{9B691229-4687-453B-BBA6-C2463EFA00FA}" presName="aSpace" presStyleCnt="0"/>
      <dgm:spPr/>
    </dgm:pt>
  </dgm:ptLst>
  <dgm:cxnLst>
    <dgm:cxn modelId="{49D3B059-08DB-4222-B746-963DBB553BFB}" type="presOf" srcId="{9B691229-4687-453B-BBA6-C2463EFA00FA}" destId="{E48F28F2-D8F8-4D5F-A380-5A022E77E24F}" srcOrd="0" destOrd="0" presId="urn:microsoft.com/office/officeart/2005/8/layout/pyramid2"/>
    <dgm:cxn modelId="{03912185-72E7-4781-B499-C1C500B0AECD}" srcId="{DCF4A2A6-4345-45B6-917C-4424852F805C}" destId="{44FD26B8-89CD-4982-9888-1E1823FD28E8}" srcOrd="0" destOrd="0" parTransId="{22BEC6F1-368B-4780-9B86-BCFDD1134364}" sibTransId="{C488B084-719A-4D04-B7C9-755DFF86724A}"/>
    <dgm:cxn modelId="{CE57B875-60A7-4250-AC9D-E0B3239213A9}" type="presOf" srcId="{D342AEF3-6B03-4DC3-9F08-C2380160DF5C}" destId="{F0DD5CF3-1BF0-4DEF-8E84-E736FE6616AE}" srcOrd="0" destOrd="0" presId="urn:microsoft.com/office/officeart/2005/8/layout/pyramid2"/>
    <dgm:cxn modelId="{26955387-23BB-4A21-9BEB-6602D5102030}" type="presOf" srcId="{C5AFC4AB-00AF-4083-BDFA-B6910C352A75}" destId="{5B9AE615-F212-492B-B371-E1305317DD69}" srcOrd="0" destOrd="0" presId="urn:microsoft.com/office/officeart/2005/8/layout/pyramid2"/>
    <dgm:cxn modelId="{C5BC133B-856D-4DF1-A434-39D1FE487FDD}" srcId="{DCF4A2A6-4345-45B6-917C-4424852F805C}" destId="{9B691229-4687-453B-BBA6-C2463EFA00FA}" srcOrd="4" destOrd="0" parTransId="{F66C6EA6-6A69-4298-A014-4BE91ED45416}" sibTransId="{FE1BCFC7-E1F7-4E02-B015-C92C5F9B5110}"/>
    <dgm:cxn modelId="{F75F60DF-D0FB-466A-9837-37B2AE14064C}" srcId="{DCF4A2A6-4345-45B6-917C-4424852F805C}" destId="{C5AFC4AB-00AF-4083-BDFA-B6910C352A75}" srcOrd="3" destOrd="0" parTransId="{65A01601-C6F8-4BDA-9F85-C52B89C60AB2}" sibTransId="{EDF7257D-D16B-4B71-AA64-2905D1314951}"/>
    <dgm:cxn modelId="{B57C4F42-38C8-46C9-BD86-89E9326DE0F1}" type="presOf" srcId="{DCF4A2A6-4345-45B6-917C-4424852F805C}" destId="{5F2C6212-4D2D-4CE4-990C-153A2FD462FA}" srcOrd="0" destOrd="0" presId="urn:microsoft.com/office/officeart/2005/8/layout/pyramid2"/>
    <dgm:cxn modelId="{061741E3-AE30-4061-99F1-9B366452977E}" srcId="{DCF4A2A6-4345-45B6-917C-4424852F805C}" destId="{6AFD5623-BCA9-4C08-AA14-A6F01E806962}" srcOrd="1" destOrd="0" parTransId="{972E89AC-CD05-4034-ABD7-D579999CDE9E}" sibTransId="{37A11C23-05E3-4F9F-89C9-CC9AD982F92D}"/>
    <dgm:cxn modelId="{7BA4E744-C0FC-4E95-A6F3-70246106A7FB}" srcId="{DCF4A2A6-4345-45B6-917C-4424852F805C}" destId="{D342AEF3-6B03-4DC3-9F08-C2380160DF5C}" srcOrd="2" destOrd="0" parTransId="{1604135C-94A3-44E6-A7EC-8B85ACE759C7}" sibTransId="{792D9B32-BEB8-4F6E-A850-ED1AE6267F77}"/>
    <dgm:cxn modelId="{2EDB25E1-3B2B-445E-8E18-FB0EA34415D6}" type="presOf" srcId="{44FD26B8-89CD-4982-9888-1E1823FD28E8}" destId="{7E97FFF9-7C55-4AC1-A150-97DA7E0B6186}" srcOrd="0" destOrd="0" presId="urn:microsoft.com/office/officeart/2005/8/layout/pyramid2"/>
    <dgm:cxn modelId="{1D7D45F0-FD43-4347-9691-32E517CBC44A}" type="presOf" srcId="{6AFD5623-BCA9-4C08-AA14-A6F01E806962}" destId="{612FF42F-B90B-4D97-B72D-C3BA46311437}" srcOrd="0" destOrd="0" presId="urn:microsoft.com/office/officeart/2005/8/layout/pyramid2"/>
    <dgm:cxn modelId="{B65541EA-D5C1-40B1-894F-607CA39BCD97}" type="presParOf" srcId="{5F2C6212-4D2D-4CE4-990C-153A2FD462FA}" destId="{AB269424-97DF-45F8-8A4C-7D4B70A430F3}" srcOrd="0" destOrd="0" presId="urn:microsoft.com/office/officeart/2005/8/layout/pyramid2"/>
    <dgm:cxn modelId="{3B54F1D0-F54C-4323-AAB9-E810BC1F1D5E}" type="presParOf" srcId="{5F2C6212-4D2D-4CE4-990C-153A2FD462FA}" destId="{9D3AD31B-537D-4188-94EB-A91032EA5D89}" srcOrd="1" destOrd="0" presId="urn:microsoft.com/office/officeart/2005/8/layout/pyramid2"/>
    <dgm:cxn modelId="{BF05E6D4-939F-4C1C-B47D-A43DC9B49CD3}" type="presParOf" srcId="{9D3AD31B-537D-4188-94EB-A91032EA5D89}" destId="{7E97FFF9-7C55-4AC1-A150-97DA7E0B6186}" srcOrd="0" destOrd="0" presId="urn:microsoft.com/office/officeart/2005/8/layout/pyramid2"/>
    <dgm:cxn modelId="{90123B9B-1820-4EC1-948B-15E9D42AD7E4}" type="presParOf" srcId="{9D3AD31B-537D-4188-94EB-A91032EA5D89}" destId="{3C8E17FE-E364-484B-AC39-14F196FDDA58}" srcOrd="1" destOrd="0" presId="urn:microsoft.com/office/officeart/2005/8/layout/pyramid2"/>
    <dgm:cxn modelId="{8A8365DD-2525-45DC-B555-F60188EE6DDB}" type="presParOf" srcId="{9D3AD31B-537D-4188-94EB-A91032EA5D89}" destId="{612FF42F-B90B-4D97-B72D-C3BA46311437}" srcOrd="2" destOrd="0" presId="urn:microsoft.com/office/officeart/2005/8/layout/pyramid2"/>
    <dgm:cxn modelId="{5BC233B5-6CE0-45DE-BB23-567AF2520D2C}" type="presParOf" srcId="{9D3AD31B-537D-4188-94EB-A91032EA5D89}" destId="{56A19F44-C02D-4455-9CEF-E78C5205B71C}" srcOrd="3" destOrd="0" presId="urn:microsoft.com/office/officeart/2005/8/layout/pyramid2"/>
    <dgm:cxn modelId="{F5CEDB8B-4288-48FF-81CD-4BAA65FE377D}" type="presParOf" srcId="{9D3AD31B-537D-4188-94EB-A91032EA5D89}" destId="{F0DD5CF3-1BF0-4DEF-8E84-E736FE6616AE}" srcOrd="4" destOrd="0" presId="urn:microsoft.com/office/officeart/2005/8/layout/pyramid2"/>
    <dgm:cxn modelId="{E5D08893-90B0-469F-8988-AA8209CE6315}" type="presParOf" srcId="{9D3AD31B-537D-4188-94EB-A91032EA5D89}" destId="{B4B11864-BA38-441B-8510-F92F82F15A02}" srcOrd="5" destOrd="0" presId="urn:microsoft.com/office/officeart/2005/8/layout/pyramid2"/>
    <dgm:cxn modelId="{9865AC7C-29AB-4FBC-943F-1CA3923D3AE9}" type="presParOf" srcId="{9D3AD31B-537D-4188-94EB-A91032EA5D89}" destId="{5B9AE615-F212-492B-B371-E1305317DD69}" srcOrd="6" destOrd="0" presId="urn:microsoft.com/office/officeart/2005/8/layout/pyramid2"/>
    <dgm:cxn modelId="{43652177-B7E4-4D3B-A031-703E89AA02C8}" type="presParOf" srcId="{9D3AD31B-537D-4188-94EB-A91032EA5D89}" destId="{059C82CB-AF2B-4052-9163-D9BD67AD3036}" srcOrd="7" destOrd="0" presId="urn:microsoft.com/office/officeart/2005/8/layout/pyramid2"/>
    <dgm:cxn modelId="{974FD4FF-A787-4F01-AF92-D365C166503D}" type="presParOf" srcId="{9D3AD31B-537D-4188-94EB-A91032EA5D89}" destId="{E48F28F2-D8F8-4D5F-A380-5A022E77E24F}" srcOrd="8" destOrd="0" presId="urn:microsoft.com/office/officeart/2005/8/layout/pyramid2"/>
    <dgm:cxn modelId="{E2E97E69-CC78-4A49-BDF1-A798286AFA6D}" type="presParOf" srcId="{9D3AD31B-537D-4188-94EB-A91032EA5D89}" destId="{F6258F4D-1903-4D8A-A35C-C9EC2873B407}"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6558FC-5C0C-4A2F-9E32-47257F5D06E0}" type="doc">
      <dgm:prSet loTypeId="urn:microsoft.com/office/officeart/2005/8/layout/venn1" loCatId="relationship" qsTypeId="urn:microsoft.com/office/officeart/2005/8/quickstyle/3d3" qsCatId="3D" csTypeId="urn:microsoft.com/office/officeart/2005/8/colors/colorful1" csCatId="colorful" phldr="1"/>
      <dgm:spPr/>
      <dgm:t>
        <a:bodyPr/>
        <a:lstStyle/>
        <a:p>
          <a:endParaRPr lang="ru-RU"/>
        </a:p>
      </dgm:t>
    </dgm:pt>
    <dgm:pt modelId="{F2B7897B-8104-4BAD-9422-322FE6DB4757}">
      <dgm:prSet custT="1"/>
      <dgm:spPr/>
      <dgm:t>
        <a:bodyPr/>
        <a:lstStyle/>
        <a:p>
          <a:pPr rtl="0"/>
          <a:r>
            <a:rPr lang="ru-RU" sz="1600" dirty="0" smtClean="0"/>
            <a:t>флаг  не  должен касаться земли</a:t>
          </a:r>
          <a:r>
            <a:rPr lang="ru-RU" sz="1400" dirty="0" smtClean="0"/>
            <a:t>;</a:t>
          </a:r>
          <a:endParaRPr lang="ru-RU" sz="1400" dirty="0"/>
        </a:p>
      </dgm:t>
    </dgm:pt>
    <dgm:pt modelId="{1E63045D-7B80-434C-80BD-8696F446112D}" type="parTrans" cxnId="{71CC6A20-0EAE-4543-A2CE-6EF4AF4F5249}">
      <dgm:prSet/>
      <dgm:spPr/>
      <dgm:t>
        <a:bodyPr/>
        <a:lstStyle/>
        <a:p>
          <a:endParaRPr lang="ru-RU"/>
        </a:p>
      </dgm:t>
    </dgm:pt>
    <dgm:pt modelId="{7A0DB00F-4F9C-4245-B047-B4CF176AACDB}" type="sibTrans" cxnId="{71CC6A20-0EAE-4543-A2CE-6EF4AF4F5249}">
      <dgm:prSet/>
      <dgm:spPr/>
      <dgm:t>
        <a:bodyPr/>
        <a:lstStyle/>
        <a:p>
          <a:endParaRPr lang="ru-RU"/>
        </a:p>
      </dgm:t>
    </dgm:pt>
    <dgm:pt modelId="{534C075A-1CDD-4A97-8FFD-B04DCC089AC5}">
      <dgm:prSet custT="1"/>
      <dgm:spPr/>
      <dgm:t>
        <a:bodyPr/>
        <a:lstStyle/>
        <a:p>
          <a:pPr rtl="0"/>
          <a:r>
            <a:rPr lang="ru-RU" sz="1600" dirty="0" smtClean="0"/>
            <a:t>вывешивается с восходом солнца и опускается с заходом (если флаг висит круглосуточно, что возможно, то с наступлением сумерек и в ночное время обеспечивается его освещение);</a:t>
          </a:r>
          <a:endParaRPr lang="ru-RU" sz="1600" dirty="0"/>
        </a:p>
      </dgm:t>
    </dgm:pt>
    <dgm:pt modelId="{A3B3D5CE-BC68-4F7A-B285-37B3A3F8754C}" type="parTrans" cxnId="{15241D95-42AD-4A9C-AA36-88011AA1018B}">
      <dgm:prSet/>
      <dgm:spPr/>
      <dgm:t>
        <a:bodyPr/>
        <a:lstStyle/>
        <a:p>
          <a:endParaRPr lang="ru-RU"/>
        </a:p>
      </dgm:t>
    </dgm:pt>
    <dgm:pt modelId="{5B1497E5-C1AA-4934-8BDE-92D782D1EEA4}" type="sibTrans" cxnId="{15241D95-42AD-4A9C-AA36-88011AA1018B}">
      <dgm:prSet/>
      <dgm:spPr/>
      <dgm:t>
        <a:bodyPr/>
        <a:lstStyle/>
        <a:p>
          <a:endParaRPr lang="ru-RU"/>
        </a:p>
      </dgm:t>
    </dgm:pt>
    <dgm:pt modelId="{AD50F20F-F0B9-4F22-8813-EF049154A84E}">
      <dgm:prSet custT="1"/>
      <dgm:spPr/>
      <dgm:t>
        <a:bodyPr/>
        <a:lstStyle/>
        <a:p>
          <a:pPr rtl="0"/>
          <a:r>
            <a:rPr lang="ru-RU" sz="1600" dirty="0" smtClean="0"/>
            <a:t>поднимается вровень с верхом флагштока (устанавливается на здании или перед ним);</a:t>
          </a:r>
          <a:endParaRPr lang="ru-RU" sz="1600" dirty="0"/>
        </a:p>
      </dgm:t>
    </dgm:pt>
    <dgm:pt modelId="{01CE6FD8-32A3-4EC7-B654-15FC49F5F93D}" type="parTrans" cxnId="{3EF073D0-6E78-451D-A4AE-BE5B5DC8446E}">
      <dgm:prSet/>
      <dgm:spPr/>
      <dgm:t>
        <a:bodyPr/>
        <a:lstStyle/>
        <a:p>
          <a:endParaRPr lang="ru-RU"/>
        </a:p>
      </dgm:t>
    </dgm:pt>
    <dgm:pt modelId="{8773D2F9-AFB1-4B31-B929-D189E4032B10}" type="sibTrans" cxnId="{3EF073D0-6E78-451D-A4AE-BE5B5DC8446E}">
      <dgm:prSet/>
      <dgm:spPr/>
      <dgm:t>
        <a:bodyPr/>
        <a:lstStyle/>
        <a:p>
          <a:endParaRPr lang="ru-RU"/>
        </a:p>
      </dgm:t>
    </dgm:pt>
    <dgm:pt modelId="{CA48B3A5-4664-466F-935C-0386379E224C}">
      <dgm:prSet custT="1"/>
      <dgm:spPr/>
      <dgm:t>
        <a:bodyPr/>
        <a:lstStyle/>
        <a:p>
          <a:pPr rtl="0"/>
          <a:r>
            <a:rPr lang="ru-RU" sz="1600" dirty="0" smtClean="0"/>
            <a:t>поднимается быстро и опускается медленно; </a:t>
          </a:r>
          <a:endParaRPr lang="ru-RU" sz="1600" dirty="0"/>
        </a:p>
      </dgm:t>
    </dgm:pt>
    <dgm:pt modelId="{5DE11038-BB5F-42E3-A717-AD0917907F82}" type="parTrans" cxnId="{8049161E-41C6-4820-A970-FD81AF9CD4B3}">
      <dgm:prSet/>
      <dgm:spPr/>
      <dgm:t>
        <a:bodyPr/>
        <a:lstStyle/>
        <a:p>
          <a:endParaRPr lang="ru-RU"/>
        </a:p>
      </dgm:t>
    </dgm:pt>
    <dgm:pt modelId="{051E81B6-2299-4026-A28C-2AD81D609A87}" type="sibTrans" cxnId="{8049161E-41C6-4820-A970-FD81AF9CD4B3}">
      <dgm:prSet/>
      <dgm:spPr/>
      <dgm:t>
        <a:bodyPr/>
        <a:lstStyle/>
        <a:p>
          <a:endParaRPr lang="ru-RU"/>
        </a:p>
      </dgm:t>
    </dgm:pt>
    <dgm:pt modelId="{7F9B8690-E4CD-4FF9-A43B-1F5C656FCEFF}">
      <dgm:prSet custT="1"/>
      <dgm:spPr/>
      <dgm:t>
        <a:bodyPr/>
        <a:lstStyle/>
        <a:p>
          <a:pPr rtl="0"/>
          <a:r>
            <a:rPr lang="ru-RU" sz="1600" dirty="0" smtClean="0"/>
            <a:t>при одновременном вывешивании почетным является крайнее правое место, если смотреть от флагов, или в центре флагов; </a:t>
          </a:r>
          <a:endParaRPr lang="ru-RU" sz="1600" dirty="0"/>
        </a:p>
      </dgm:t>
    </dgm:pt>
    <dgm:pt modelId="{BA24096F-2952-4B68-AA4A-275829B63FBA}" type="parTrans" cxnId="{DE5D0FED-CEB5-4684-8F15-A4AD6DB8E3C9}">
      <dgm:prSet/>
      <dgm:spPr/>
      <dgm:t>
        <a:bodyPr/>
        <a:lstStyle/>
        <a:p>
          <a:endParaRPr lang="ru-RU"/>
        </a:p>
      </dgm:t>
    </dgm:pt>
    <dgm:pt modelId="{C6FB4C71-0DDE-4444-A4AF-C64FC2E785AD}" type="sibTrans" cxnId="{DE5D0FED-CEB5-4684-8F15-A4AD6DB8E3C9}">
      <dgm:prSet/>
      <dgm:spPr/>
      <dgm:t>
        <a:bodyPr/>
        <a:lstStyle/>
        <a:p>
          <a:endParaRPr lang="ru-RU"/>
        </a:p>
      </dgm:t>
    </dgm:pt>
    <dgm:pt modelId="{824B9DE5-6F53-4BFF-924A-4C7AB4B8D653}">
      <dgm:prSet custT="1"/>
      <dgm:spPr/>
      <dgm:t>
        <a:bodyPr/>
        <a:lstStyle/>
        <a:p>
          <a:pPr rtl="0"/>
          <a:r>
            <a:rPr lang="ru-RU" sz="1600" dirty="0" smtClean="0"/>
            <a:t>при трауре флаг вывешивается наполовину флагштока</a:t>
          </a:r>
          <a:endParaRPr lang="ru-RU" sz="1600" dirty="0"/>
        </a:p>
      </dgm:t>
    </dgm:pt>
    <dgm:pt modelId="{FC1F3B22-3067-42F8-A6E4-D22EE9CB0230}" type="parTrans" cxnId="{B32A7E62-2271-4CC9-80B0-E9F4B3B89ED8}">
      <dgm:prSet/>
      <dgm:spPr/>
      <dgm:t>
        <a:bodyPr/>
        <a:lstStyle/>
        <a:p>
          <a:endParaRPr lang="ru-RU"/>
        </a:p>
      </dgm:t>
    </dgm:pt>
    <dgm:pt modelId="{6888BD37-0225-4E17-8EB8-1DE02519709B}" type="sibTrans" cxnId="{B32A7E62-2271-4CC9-80B0-E9F4B3B89ED8}">
      <dgm:prSet/>
      <dgm:spPr/>
      <dgm:t>
        <a:bodyPr/>
        <a:lstStyle/>
        <a:p>
          <a:endParaRPr lang="ru-RU"/>
        </a:p>
      </dgm:t>
    </dgm:pt>
    <dgm:pt modelId="{6655396F-D4C7-44F4-BFFC-BEEF2601CB05}">
      <dgm:prSet custT="1"/>
      <dgm:spPr/>
      <dgm:t>
        <a:bodyPr/>
        <a:lstStyle/>
        <a:p>
          <a:pPr rtl="0"/>
          <a:r>
            <a:rPr lang="ru-RU" sz="1600" dirty="0" smtClean="0"/>
            <a:t>при перекрещивании двух флагов почетным местом является правая сторона, если смотреть от флагов; </a:t>
          </a:r>
          <a:endParaRPr lang="ru-RU" sz="1600" dirty="0"/>
        </a:p>
      </dgm:t>
    </dgm:pt>
    <dgm:pt modelId="{20B4FCCC-9A8B-4DE9-AB65-03FEC198F376}" type="parTrans" cxnId="{1B6A004B-8983-4DE3-BF6C-00F144293734}">
      <dgm:prSet/>
      <dgm:spPr/>
      <dgm:t>
        <a:bodyPr/>
        <a:lstStyle/>
        <a:p>
          <a:endParaRPr lang="ru-RU"/>
        </a:p>
      </dgm:t>
    </dgm:pt>
    <dgm:pt modelId="{F79B34D6-A00F-4A1C-B282-0E098F847ABE}" type="sibTrans" cxnId="{1B6A004B-8983-4DE3-BF6C-00F144293734}">
      <dgm:prSet/>
      <dgm:spPr/>
      <dgm:t>
        <a:bodyPr/>
        <a:lstStyle/>
        <a:p>
          <a:endParaRPr lang="ru-RU"/>
        </a:p>
      </dgm:t>
    </dgm:pt>
    <dgm:pt modelId="{FDC714EA-0704-482A-8B19-819F93F00CD4}">
      <dgm:prSet/>
      <dgm:spPr/>
      <dgm:t>
        <a:bodyPr/>
        <a:lstStyle/>
        <a:p>
          <a:endParaRPr lang="ru-RU"/>
        </a:p>
      </dgm:t>
    </dgm:pt>
    <dgm:pt modelId="{5B15C3EF-741F-4BE8-9AFC-E420D4016BA8}" type="parTrans" cxnId="{FBF280BC-673F-4F08-88EF-D54775CD56B1}">
      <dgm:prSet/>
      <dgm:spPr/>
      <dgm:t>
        <a:bodyPr/>
        <a:lstStyle/>
        <a:p>
          <a:endParaRPr lang="ru-RU"/>
        </a:p>
      </dgm:t>
    </dgm:pt>
    <dgm:pt modelId="{411A150B-DE5A-4380-BBA3-804B05AE2F0A}" type="sibTrans" cxnId="{FBF280BC-673F-4F08-88EF-D54775CD56B1}">
      <dgm:prSet/>
      <dgm:spPr/>
      <dgm:t>
        <a:bodyPr/>
        <a:lstStyle/>
        <a:p>
          <a:endParaRPr lang="ru-RU"/>
        </a:p>
      </dgm:t>
    </dgm:pt>
    <dgm:pt modelId="{14DB4C57-1924-4451-ADC0-49EAF73C8145}">
      <dgm:prSet/>
      <dgm:spPr/>
      <dgm:t>
        <a:bodyPr/>
        <a:lstStyle/>
        <a:p>
          <a:endParaRPr lang="ru-RU"/>
        </a:p>
      </dgm:t>
    </dgm:pt>
    <dgm:pt modelId="{1771C471-01AD-4853-884C-EEE198CD49ED}" type="parTrans" cxnId="{FAE53FEE-AC31-430D-8BF8-547786628990}">
      <dgm:prSet/>
      <dgm:spPr/>
      <dgm:t>
        <a:bodyPr/>
        <a:lstStyle/>
        <a:p>
          <a:endParaRPr lang="ru-RU"/>
        </a:p>
      </dgm:t>
    </dgm:pt>
    <dgm:pt modelId="{24B47161-7B4F-4A37-AF60-0952008FB9CC}" type="sibTrans" cxnId="{FAE53FEE-AC31-430D-8BF8-547786628990}">
      <dgm:prSet/>
      <dgm:spPr/>
      <dgm:t>
        <a:bodyPr/>
        <a:lstStyle/>
        <a:p>
          <a:endParaRPr lang="ru-RU"/>
        </a:p>
      </dgm:t>
    </dgm:pt>
    <dgm:pt modelId="{670454BE-A36A-4CDE-943C-DDAE31EEF29F}">
      <dgm:prSet/>
      <dgm:spPr/>
      <dgm:t>
        <a:bodyPr/>
        <a:lstStyle/>
        <a:p>
          <a:endParaRPr lang="ru-RU"/>
        </a:p>
      </dgm:t>
    </dgm:pt>
    <dgm:pt modelId="{BC14D550-F753-4BE0-B60B-B500700913AF}" type="parTrans" cxnId="{26AAEBD1-27B9-4D6B-A501-572F217FBE68}">
      <dgm:prSet/>
      <dgm:spPr/>
      <dgm:t>
        <a:bodyPr/>
        <a:lstStyle/>
        <a:p>
          <a:endParaRPr lang="ru-RU"/>
        </a:p>
      </dgm:t>
    </dgm:pt>
    <dgm:pt modelId="{951B28B8-D3B3-4526-880D-BC4B2E28276C}" type="sibTrans" cxnId="{26AAEBD1-27B9-4D6B-A501-572F217FBE68}">
      <dgm:prSet/>
      <dgm:spPr/>
      <dgm:t>
        <a:bodyPr/>
        <a:lstStyle/>
        <a:p>
          <a:endParaRPr lang="ru-RU"/>
        </a:p>
      </dgm:t>
    </dgm:pt>
    <dgm:pt modelId="{B6C9A200-0E4B-470A-86AB-350EFA67CC52}" type="pres">
      <dgm:prSet presAssocID="{E86558FC-5C0C-4A2F-9E32-47257F5D06E0}" presName="compositeShape" presStyleCnt="0">
        <dgm:presLayoutVars>
          <dgm:chMax val="7"/>
          <dgm:dir/>
          <dgm:resizeHandles val="exact"/>
        </dgm:presLayoutVars>
      </dgm:prSet>
      <dgm:spPr/>
      <dgm:t>
        <a:bodyPr/>
        <a:lstStyle/>
        <a:p>
          <a:endParaRPr lang="ru-RU"/>
        </a:p>
      </dgm:t>
    </dgm:pt>
    <dgm:pt modelId="{D7E8C7BC-1EF7-4C35-97CF-82CBFAD78CF7}" type="pres">
      <dgm:prSet presAssocID="{F2B7897B-8104-4BAD-9422-322FE6DB4757}" presName="circ1" presStyleLbl="vennNode1" presStyleIdx="0" presStyleCnt="7"/>
      <dgm:spPr/>
    </dgm:pt>
    <dgm:pt modelId="{12949275-DE17-4D96-8944-8D3F76DE89AB}" type="pres">
      <dgm:prSet presAssocID="{F2B7897B-8104-4BAD-9422-322FE6DB4757}" presName="circ1Tx" presStyleLbl="revTx" presStyleIdx="0" presStyleCnt="0" custLinFactY="195414" custLinFactNeighborX="-96181" custLinFactNeighborY="200000">
        <dgm:presLayoutVars>
          <dgm:chMax val="0"/>
          <dgm:chPref val="0"/>
          <dgm:bulletEnabled val="1"/>
        </dgm:presLayoutVars>
      </dgm:prSet>
      <dgm:spPr/>
      <dgm:t>
        <a:bodyPr/>
        <a:lstStyle/>
        <a:p>
          <a:endParaRPr lang="ru-RU"/>
        </a:p>
      </dgm:t>
    </dgm:pt>
    <dgm:pt modelId="{9D5BE047-9A79-42B1-A839-C0A7968203E5}" type="pres">
      <dgm:prSet presAssocID="{534C075A-1CDD-4A97-8FFD-B04DCC089AC5}" presName="circ2" presStyleLbl="vennNode1" presStyleIdx="1" presStyleCnt="7"/>
      <dgm:spPr/>
    </dgm:pt>
    <dgm:pt modelId="{FD2279DE-8377-4504-A64B-5C6919642ED2}" type="pres">
      <dgm:prSet presAssocID="{534C075A-1CDD-4A97-8FFD-B04DCC089AC5}" presName="circ2Tx" presStyleLbl="revTx" presStyleIdx="0" presStyleCnt="0" custLinFactNeighborX="11014" custLinFactNeighborY="7468">
        <dgm:presLayoutVars>
          <dgm:chMax val="0"/>
          <dgm:chPref val="0"/>
          <dgm:bulletEnabled val="1"/>
        </dgm:presLayoutVars>
      </dgm:prSet>
      <dgm:spPr/>
      <dgm:t>
        <a:bodyPr/>
        <a:lstStyle/>
        <a:p>
          <a:endParaRPr lang="ru-RU"/>
        </a:p>
      </dgm:t>
    </dgm:pt>
    <dgm:pt modelId="{E9033592-7A56-46DF-9353-C45780925EC0}" type="pres">
      <dgm:prSet presAssocID="{AD50F20F-F0B9-4F22-8813-EF049154A84E}" presName="circ3" presStyleLbl="vennNode1" presStyleIdx="2" presStyleCnt="7"/>
      <dgm:spPr/>
    </dgm:pt>
    <dgm:pt modelId="{8D3E3F2F-332B-4ACB-A9E8-F7BC753249C9}" type="pres">
      <dgm:prSet presAssocID="{AD50F20F-F0B9-4F22-8813-EF049154A84E}" presName="circ3Tx" presStyleLbl="revTx" presStyleIdx="0" presStyleCnt="0" custLinFactX="-45990" custLinFactY="-96372" custLinFactNeighborX="-100000" custLinFactNeighborY="-100000">
        <dgm:presLayoutVars>
          <dgm:chMax val="0"/>
          <dgm:chPref val="0"/>
          <dgm:bulletEnabled val="1"/>
        </dgm:presLayoutVars>
      </dgm:prSet>
      <dgm:spPr/>
      <dgm:t>
        <a:bodyPr/>
        <a:lstStyle/>
        <a:p>
          <a:endParaRPr lang="ru-RU"/>
        </a:p>
      </dgm:t>
    </dgm:pt>
    <dgm:pt modelId="{DBDBAA32-AB90-4643-A362-5EF681CA1A26}" type="pres">
      <dgm:prSet presAssocID="{CA48B3A5-4664-466F-935C-0386379E224C}" presName="circ4" presStyleLbl="vennNode1" presStyleIdx="3" presStyleCnt="7"/>
      <dgm:spPr/>
    </dgm:pt>
    <dgm:pt modelId="{399C3AAF-40DB-43A3-9CDC-14D8746E66EC}" type="pres">
      <dgm:prSet presAssocID="{CA48B3A5-4664-466F-935C-0386379E224C}" presName="circ4Tx" presStyleLbl="revTx" presStyleIdx="0" presStyleCnt="0">
        <dgm:presLayoutVars>
          <dgm:chMax val="0"/>
          <dgm:chPref val="0"/>
          <dgm:bulletEnabled val="1"/>
        </dgm:presLayoutVars>
      </dgm:prSet>
      <dgm:spPr/>
      <dgm:t>
        <a:bodyPr/>
        <a:lstStyle/>
        <a:p>
          <a:endParaRPr lang="ru-RU"/>
        </a:p>
      </dgm:t>
    </dgm:pt>
    <dgm:pt modelId="{70575999-F75A-42B4-A708-6121BD1802F0}" type="pres">
      <dgm:prSet presAssocID="{7F9B8690-E4CD-4FF9-A43B-1F5C656FCEFF}" presName="circ5" presStyleLbl="vennNode1" presStyleIdx="4" presStyleCnt="7"/>
      <dgm:spPr/>
    </dgm:pt>
    <dgm:pt modelId="{94ECBF39-3A5A-471E-B1A0-8EB16BC88DAA}" type="pres">
      <dgm:prSet presAssocID="{7F9B8690-E4CD-4FF9-A43B-1F5C656FCEFF}" presName="circ5Tx" presStyleLbl="revTx" presStyleIdx="0" presStyleCnt="0" custLinFactY="-39299" custLinFactNeighborX="-43011" custLinFactNeighborY="-100000">
        <dgm:presLayoutVars>
          <dgm:chMax val="0"/>
          <dgm:chPref val="0"/>
          <dgm:bulletEnabled val="1"/>
        </dgm:presLayoutVars>
      </dgm:prSet>
      <dgm:spPr/>
      <dgm:t>
        <a:bodyPr/>
        <a:lstStyle/>
        <a:p>
          <a:endParaRPr lang="ru-RU"/>
        </a:p>
      </dgm:t>
    </dgm:pt>
    <dgm:pt modelId="{A1FC647C-3E12-4C63-A7BF-834542AE587A}" type="pres">
      <dgm:prSet presAssocID="{824B9DE5-6F53-4BFF-924A-4C7AB4B8D653}" presName="circ6" presStyleLbl="vennNode1" presStyleIdx="5" presStyleCnt="7"/>
      <dgm:spPr/>
    </dgm:pt>
    <dgm:pt modelId="{413409E8-B3EF-458B-B773-000F99712AE5}" type="pres">
      <dgm:prSet presAssocID="{824B9DE5-6F53-4BFF-924A-4C7AB4B8D653}" presName="circ6Tx" presStyleLbl="revTx" presStyleIdx="0" presStyleCnt="0" custLinFactX="100000" custLinFactNeighborX="196375" custLinFactNeighborY="20161">
        <dgm:presLayoutVars>
          <dgm:chMax val="0"/>
          <dgm:chPref val="0"/>
          <dgm:bulletEnabled val="1"/>
        </dgm:presLayoutVars>
      </dgm:prSet>
      <dgm:spPr/>
      <dgm:t>
        <a:bodyPr/>
        <a:lstStyle/>
        <a:p>
          <a:endParaRPr lang="ru-RU"/>
        </a:p>
      </dgm:t>
    </dgm:pt>
    <dgm:pt modelId="{5804D1DF-2163-445D-AC59-654E77B742F9}" type="pres">
      <dgm:prSet presAssocID="{6655396F-D4C7-44F4-BFFC-BEEF2601CB05}" presName="circ7" presStyleLbl="vennNode1" presStyleIdx="6" presStyleCnt="7"/>
      <dgm:spPr/>
    </dgm:pt>
    <dgm:pt modelId="{E554FE2D-013C-47CB-A462-2DFCB1C85A63}" type="pres">
      <dgm:prSet presAssocID="{6655396F-D4C7-44F4-BFFC-BEEF2601CB05}" presName="circ7Tx" presStyleLbl="revTx" presStyleIdx="0" presStyleCnt="0">
        <dgm:presLayoutVars>
          <dgm:chMax val="0"/>
          <dgm:chPref val="0"/>
          <dgm:bulletEnabled val="1"/>
        </dgm:presLayoutVars>
      </dgm:prSet>
      <dgm:spPr/>
      <dgm:t>
        <a:bodyPr/>
        <a:lstStyle/>
        <a:p>
          <a:endParaRPr lang="ru-RU"/>
        </a:p>
      </dgm:t>
    </dgm:pt>
  </dgm:ptLst>
  <dgm:cxnLst>
    <dgm:cxn modelId="{B32A7E62-2271-4CC9-80B0-E9F4B3B89ED8}" srcId="{E86558FC-5C0C-4A2F-9E32-47257F5D06E0}" destId="{824B9DE5-6F53-4BFF-924A-4C7AB4B8D653}" srcOrd="5" destOrd="0" parTransId="{FC1F3B22-3067-42F8-A6E4-D22EE9CB0230}" sibTransId="{6888BD37-0225-4E17-8EB8-1DE02519709B}"/>
    <dgm:cxn modelId="{E17FED04-94CD-4286-9D45-1DACA66B50A2}" type="presOf" srcId="{534C075A-1CDD-4A97-8FFD-B04DCC089AC5}" destId="{FD2279DE-8377-4504-A64B-5C6919642ED2}" srcOrd="0" destOrd="0" presId="urn:microsoft.com/office/officeart/2005/8/layout/venn1"/>
    <dgm:cxn modelId="{DE5D0FED-CEB5-4684-8F15-A4AD6DB8E3C9}" srcId="{E86558FC-5C0C-4A2F-9E32-47257F5D06E0}" destId="{7F9B8690-E4CD-4FF9-A43B-1F5C656FCEFF}" srcOrd="4" destOrd="0" parTransId="{BA24096F-2952-4B68-AA4A-275829B63FBA}" sibTransId="{C6FB4C71-0DDE-4444-A4AF-C64FC2E785AD}"/>
    <dgm:cxn modelId="{472F6D59-3E71-4B27-89BD-5FBBD2D341E9}" type="presOf" srcId="{AD50F20F-F0B9-4F22-8813-EF049154A84E}" destId="{8D3E3F2F-332B-4ACB-A9E8-F7BC753249C9}" srcOrd="0" destOrd="0" presId="urn:microsoft.com/office/officeart/2005/8/layout/venn1"/>
    <dgm:cxn modelId="{FBF280BC-673F-4F08-88EF-D54775CD56B1}" srcId="{E86558FC-5C0C-4A2F-9E32-47257F5D06E0}" destId="{FDC714EA-0704-482A-8B19-819F93F00CD4}" srcOrd="7" destOrd="0" parTransId="{5B15C3EF-741F-4BE8-9AFC-E420D4016BA8}" sibTransId="{411A150B-DE5A-4380-BBA3-804B05AE2F0A}"/>
    <dgm:cxn modelId="{3EF073D0-6E78-451D-A4AE-BE5B5DC8446E}" srcId="{E86558FC-5C0C-4A2F-9E32-47257F5D06E0}" destId="{AD50F20F-F0B9-4F22-8813-EF049154A84E}" srcOrd="2" destOrd="0" parTransId="{01CE6FD8-32A3-4EC7-B654-15FC49F5F93D}" sibTransId="{8773D2F9-AFB1-4B31-B929-D189E4032B10}"/>
    <dgm:cxn modelId="{D675647C-D1C2-4A2A-B8F8-5C3DE315B2D8}" type="presOf" srcId="{E86558FC-5C0C-4A2F-9E32-47257F5D06E0}" destId="{B6C9A200-0E4B-470A-86AB-350EFA67CC52}" srcOrd="0" destOrd="0" presId="urn:microsoft.com/office/officeart/2005/8/layout/venn1"/>
    <dgm:cxn modelId="{FAE53FEE-AC31-430D-8BF8-547786628990}" srcId="{E86558FC-5C0C-4A2F-9E32-47257F5D06E0}" destId="{14DB4C57-1924-4451-ADC0-49EAF73C8145}" srcOrd="8" destOrd="0" parTransId="{1771C471-01AD-4853-884C-EEE198CD49ED}" sibTransId="{24B47161-7B4F-4A37-AF60-0952008FB9CC}"/>
    <dgm:cxn modelId="{2976ABB2-0276-45C3-88EE-AC965ABCB990}" type="presOf" srcId="{F2B7897B-8104-4BAD-9422-322FE6DB4757}" destId="{12949275-DE17-4D96-8944-8D3F76DE89AB}" srcOrd="0" destOrd="0" presId="urn:microsoft.com/office/officeart/2005/8/layout/venn1"/>
    <dgm:cxn modelId="{15241D95-42AD-4A9C-AA36-88011AA1018B}" srcId="{E86558FC-5C0C-4A2F-9E32-47257F5D06E0}" destId="{534C075A-1CDD-4A97-8FFD-B04DCC089AC5}" srcOrd="1" destOrd="0" parTransId="{A3B3D5CE-BC68-4F7A-B285-37B3A3F8754C}" sibTransId="{5B1497E5-C1AA-4934-8BDE-92D782D1EEA4}"/>
    <dgm:cxn modelId="{1B6A004B-8983-4DE3-BF6C-00F144293734}" srcId="{E86558FC-5C0C-4A2F-9E32-47257F5D06E0}" destId="{6655396F-D4C7-44F4-BFFC-BEEF2601CB05}" srcOrd="6" destOrd="0" parTransId="{20B4FCCC-9A8B-4DE9-AB65-03FEC198F376}" sibTransId="{F79B34D6-A00F-4A1C-B282-0E098F847ABE}"/>
    <dgm:cxn modelId="{C7294501-EA31-4BDD-BC38-627B0B5AD28B}" type="presOf" srcId="{CA48B3A5-4664-466F-935C-0386379E224C}" destId="{399C3AAF-40DB-43A3-9CDC-14D8746E66EC}" srcOrd="0" destOrd="0" presId="urn:microsoft.com/office/officeart/2005/8/layout/venn1"/>
    <dgm:cxn modelId="{8049161E-41C6-4820-A970-FD81AF9CD4B3}" srcId="{E86558FC-5C0C-4A2F-9E32-47257F5D06E0}" destId="{CA48B3A5-4664-466F-935C-0386379E224C}" srcOrd="3" destOrd="0" parTransId="{5DE11038-BB5F-42E3-A717-AD0917907F82}" sibTransId="{051E81B6-2299-4026-A28C-2AD81D609A87}"/>
    <dgm:cxn modelId="{26AAEBD1-27B9-4D6B-A501-572F217FBE68}" srcId="{E86558FC-5C0C-4A2F-9E32-47257F5D06E0}" destId="{670454BE-A36A-4CDE-943C-DDAE31EEF29F}" srcOrd="9" destOrd="0" parTransId="{BC14D550-F753-4BE0-B60B-B500700913AF}" sibTransId="{951B28B8-D3B3-4526-880D-BC4B2E28276C}"/>
    <dgm:cxn modelId="{B6B9EEEC-A396-4DBB-8B2F-86DD17329A86}" type="presOf" srcId="{824B9DE5-6F53-4BFF-924A-4C7AB4B8D653}" destId="{413409E8-B3EF-458B-B773-000F99712AE5}" srcOrd="0" destOrd="0" presId="urn:microsoft.com/office/officeart/2005/8/layout/venn1"/>
    <dgm:cxn modelId="{71CC6A20-0EAE-4543-A2CE-6EF4AF4F5249}" srcId="{E86558FC-5C0C-4A2F-9E32-47257F5D06E0}" destId="{F2B7897B-8104-4BAD-9422-322FE6DB4757}" srcOrd="0" destOrd="0" parTransId="{1E63045D-7B80-434C-80BD-8696F446112D}" sibTransId="{7A0DB00F-4F9C-4245-B047-B4CF176AACDB}"/>
    <dgm:cxn modelId="{A213056C-233D-49BD-A7CC-27F615DEB68D}" type="presOf" srcId="{7F9B8690-E4CD-4FF9-A43B-1F5C656FCEFF}" destId="{94ECBF39-3A5A-471E-B1A0-8EB16BC88DAA}" srcOrd="0" destOrd="0" presId="urn:microsoft.com/office/officeart/2005/8/layout/venn1"/>
    <dgm:cxn modelId="{7BDB9BF3-F210-4982-9E94-574CF4D6E60C}" type="presOf" srcId="{6655396F-D4C7-44F4-BFFC-BEEF2601CB05}" destId="{E554FE2D-013C-47CB-A462-2DFCB1C85A63}" srcOrd="0" destOrd="0" presId="urn:microsoft.com/office/officeart/2005/8/layout/venn1"/>
    <dgm:cxn modelId="{A85B86B4-7176-4664-9095-531DDA2CDB74}" type="presParOf" srcId="{B6C9A200-0E4B-470A-86AB-350EFA67CC52}" destId="{D7E8C7BC-1EF7-4C35-97CF-82CBFAD78CF7}" srcOrd="0" destOrd="0" presId="urn:microsoft.com/office/officeart/2005/8/layout/venn1"/>
    <dgm:cxn modelId="{54AC3ED4-9B06-45D0-B808-7EDA9F7D7325}" type="presParOf" srcId="{B6C9A200-0E4B-470A-86AB-350EFA67CC52}" destId="{12949275-DE17-4D96-8944-8D3F76DE89AB}" srcOrd="1" destOrd="0" presId="urn:microsoft.com/office/officeart/2005/8/layout/venn1"/>
    <dgm:cxn modelId="{E8AB5E5D-3CE8-4C3A-A24C-8B3E5D46D9E7}" type="presParOf" srcId="{B6C9A200-0E4B-470A-86AB-350EFA67CC52}" destId="{9D5BE047-9A79-42B1-A839-C0A7968203E5}" srcOrd="2" destOrd="0" presId="urn:microsoft.com/office/officeart/2005/8/layout/venn1"/>
    <dgm:cxn modelId="{09C913EB-D213-4050-AE94-6F9E7E46B245}" type="presParOf" srcId="{B6C9A200-0E4B-470A-86AB-350EFA67CC52}" destId="{FD2279DE-8377-4504-A64B-5C6919642ED2}" srcOrd="3" destOrd="0" presId="urn:microsoft.com/office/officeart/2005/8/layout/venn1"/>
    <dgm:cxn modelId="{807A1178-5E55-4B2A-A3EA-87B529E82E71}" type="presParOf" srcId="{B6C9A200-0E4B-470A-86AB-350EFA67CC52}" destId="{E9033592-7A56-46DF-9353-C45780925EC0}" srcOrd="4" destOrd="0" presId="urn:microsoft.com/office/officeart/2005/8/layout/venn1"/>
    <dgm:cxn modelId="{4FCE6111-4D9A-4E0F-90C7-B49F2370A60C}" type="presParOf" srcId="{B6C9A200-0E4B-470A-86AB-350EFA67CC52}" destId="{8D3E3F2F-332B-4ACB-A9E8-F7BC753249C9}" srcOrd="5" destOrd="0" presId="urn:microsoft.com/office/officeart/2005/8/layout/venn1"/>
    <dgm:cxn modelId="{0F61B6DF-4C53-4B96-A678-011F871DACAF}" type="presParOf" srcId="{B6C9A200-0E4B-470A-86AB-350EFA67CC52}" destId="{DBDBAA32-AB90-4643-A362-5EF681CA1A26}" srcOrd="6" destOrd="0" presId="urn:microsoft.com/office/officeart/2005/8/layout/venn1"/>
    <dgm:cxn modelId="{CB85BEA0-89A4-4F4A-85D4-98DC47511BB9}" type="presParOf" srcId="{B6C9A200-0E4B-470A-86AB-350EFA67CC52}" destId="{399C3AAF-40DB-43A3-9CDC-14D8746E66EC}" srcOrd="7" destOrd="0" presId="urn:microsoft.com/office/officeart/2005/8/layout/venn1"/>
    <dgm:cxn modelId="{9BC5DE71-046B-4C44-9BAE-E7842EADE3AD}" type="presParOf" srcId="{B6C9A200-0E4B-470A-86AB-350EFA67CC52}" destId="{70575999-F75A-42B4-A708-6121BD1802F0}" srcOrd="8" destOrd="0" presId="urn:microsoft.com/office/officeart/2005/8/layout/venn1"/>
    <dgm:cxn modelId="{1F68D7EB-AE52-499C-8363-BDAB0E4608F2}" type="presParOf" srcId="{B6C9A200-0E4B-470A-86AB-350EFA67CC52}" destId="{94ECBF39-3A5A-471E-B1A0-8EB16BC88DAA}" srcOrd="9" destOrd="0" presId="urn:microsoft.com/office/officeart/2005/8/layout/venn1"/>
    <dgm:cxn modelId="{78140286-FFD9-4050-8187-43F129FDDA2B}" type="presParOf" srcId="{B6C9A200-0E4B-470A-86AB-350EFA67CC52}" destId="{A1FC647C-3E12-4C63-A7BF-834542AE587A}" srcOrd="10" destOrd="0" presId="urn:microsoft.com/office/officeart/2005/8/layout/venn1"/>
    <dgm:cxn modelId="{7CD94E9C-AA42-485C-890A-9B57B1ABA630}" type="presParOf" srcId="{B6C9A200-0E4B-470A-86AB-350EFA67CC52}" destId="{413409E8-B3EF-458B-B773-000F99712AE5}" srcOrd="11" destOrd="0" presId="urn:microsoft.com/office/officeart/2005/8/layout/venn1"/>
    <dgm:cxn modelId="{DA33B91C-7E98-4FDD-85D0-45ED884BB034}" type="presParOf" srcId="{B6C9A200-0E4B-470A-86AB-350EFA67CC52}" destId="{5804D1DF-2163-445D-AC59-654E77B742F9}" srcOrd="12" destOrd="0" presId="urn:microsoft.com/office/officeart/2005/8/layout/venn1"/>
    <dgm:cxn modelId="{AE1E2377-B686-455B-9AFC-95621195FA07}" type="presParOf" srcId="{B6C9A200-0E4B-470A-86AB-350EFA67CC52}" destId="{E554FE2D-013C-47CB-A462-2DFCB1C85A63}"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69424-97DF-45F8-8A4C-7D4B70A430F3}">
      <dsp:nvSpPr>
        <dsp:cNvPr id="0" name=""/>
        <dsp:cNvSpPr/>
      </dsp:nvSpPr>
      <dsp:spPr>
        <a:xfrm>
          <a:off x="76105" y="0"/>
          <a:ext cx="4672913" cy="4672913"/>
        </a:xfrm>
        <a:prstGeom prst="triangle">
          <a:avLst/>
        </a:prstGeom>
        <a:solidFill>
          <a:schemeClr val="accent2">
            <a:shade val="8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7E97FFF9-7C55-4AC1-A150-97DA7E0B6186}">
      <dsp:nvSpPr>
        <dsp:cNvPr id="0" name=""/>
        <dsp:cNvSpPr/>
      </dsp:nvSpPr>
      <dsp:spPr>
        <a:xfrm>
          <a:off x="2412561" y="467747"/>
          <a:ext cx="3037393" cy="664429"/>
        </a:xfrm>
        <a:prstGeom prst="round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kern="1200"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название страны </a:t>
          </a:r>
          <a:endParaRPr lang="ru-RU" sz="2000" b="1" kern="1200"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sp:txBody>
      <dsp:txXfrm>
        <a:off x="2444996" y="500182"/>
        <a:ext cx="2972523" cy="599559"/>
      </dsp:txXfrm>
    </dsp:sp>
    <dsp:sp modelId="{612FF42F-B90B-4D97-B72D-C3BA46311437}">
      <dsp:nvSpPr>
        <dsp:cNvPr id="0" name=""/>
        <dsp:cNvSpPr/>
      </dsp:nvSpPr>
      <dsp:spPr>
        <a:xfrm>
          <a:off x="2412561" y="1215231"/>
          <a:ext cx="3037393" cy="664429"/>
        </a:xfrm>
        <a:prstGeom prst="roundRect">
          <a:avLst/>
        </a:prstGeom>
        <a:solidFill>
          <a:schemeClr val="lt1">
            <a:alpha val="90000"/>
            <a:hueOff val="0"/>
            <a:satOff val="0"/>
            <a:lumOff val="0"/>
            <a:alphaOff val="0"/>
          </a:schemeClr>
        </a:solidFill>
        <a:ln w="6350" cap="flat" cmpd="sng" algn="ctr">
          <a:solidFill>
            <a:schemeClr val="accent2">
              <a:shade val="80000"/>
              <a:hueOff val="-120354"/>
              <a:satOff val="2542"/>
              <a:lumOff val="6770"/>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u="none" kern="1200"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национальный праздник</a:t>
          </a:r>
          <a:endParaRPr lang="ru-RU" sz="2000" b="1" u="none" kern="1200"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sp:txBody>
      <dsp:txXfrm>
        <a:off x="2444996" y="1247666"/>
        <a:ext cx="2972523" cy="599559"/>
      </dsp:txXfrm>
    </dsp:sp>
    <dsp:sp modelId="{F0DD5CF3-1BF0-4DEF-8E84-E736FE6616AE}">
      <dsp:nvSpPr>
        <dsp:cNvPr id="0" name=""/>
        <dsp:cNvSpPr/>
      </dsp:nvSpPr>
      <dsp:spPr>
        <a:xfrm>
          <a:off x="2412561" y="1962714"/>
          <a:ext cx="3037393" cy="664429"/>
        </a:xfrm>
        <a:prstGeom prst="roundRect">
          <a:avLst/>
        </a:prstGeom>
        <a:solidFill>
          <a:schemeClr val="lt1">
            <a:alpha val="90000"/>
            <a:hueOff val="0"/>
            <a:satOff val="0"/>
            <a:lumOff val="0"/>
            <a:alphaOff val="0"/>
          </a:schemeClr>
        </a:solidFill>
        <a:ln w="6350" cap="flat" cmpd="sng" algn="ctr">
          <a:solidFill>
            <a:schemeClr val="accent2">
              <a:shade val="80000"/>
              <a:hueOff val="-240708"/>
              <a:satOff val="5083"/>
              <a:lumOff val="13541"/>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kern="1200"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флаг </a:t>
          </a:r>
          <a:endParaRPr lang="ru-RU" sz="2000" b="1" kern="1200"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sp:txBody>
      <dsp:txXfrm>
        <a:off x="2444996" y="1995149"/>
        <a:ext cx="2972523" cy="599559"/>
      </dsp:txXfrm>
    </dsp:sp>
    <dsp:sp modelId="{5B9AE615-F212-492B-B371-E1305317DD69}">
      <dsp:nvSpPr>
        <dsp:cNvPr id="0" name=""/>
        <dsp:cNvSpPr/>
      </dsp:nvSpPr>
      <dsp:spPr>
        <a:xfrm>
          <a:off x="2412561" y="2710198"/>
          <a:ext cx="3037393" cy="664429"/>
        </a:xfrm>
        <a:prstGeom prst="roundRect">
          <a:avLst/>
        </a:prstGeom>
        <a:solidFill>
          <a:schemeClr val="lt1">
            <a:alpha val="90000"/>
            <a:hueOff val="0"/>
            <a:satOff val="0"/>
            <a:lumOff val="0"/>
            <a:alphaOff val="0"/>
          </a:schemeClr>
        </a:solidFill>
        <a:ln w="6350" cap="flat" cmpd="sng" algn="ctr">
          <a:solidFill>
            <a:schemeClr val="accent2">
              <a:shade val="80000"/>
              <a:hueOff val="-361061"/>
              <a:satOff val="7625"/>
              <a:lumOff val="20311"/>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kern="1200"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герб</a:t>
          </a:r>
          <a:endParaRPr lang="ru-RU" sz="2000" b="1" kern="1200"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sp:txBody>
      <dsp:txXfrm>
        <a:off x="2444996" y="2742633"/>
        <a:ext cx="2972523" cy="599559"/>
      </dsp:txXfrm>
    </dsp:sp>
    <dsp:sp modelId="{E48F28F2-D8F8-4D5F-A380-5A022E77E24F}">
      <dsp:nvSpPr>
        <dsp:cNvPr id="0" name=""/>
        <dsp:cNvSpPr/>
      </dsp:nvSpPr>
      <dsp:spPr>
        <a:xfrm>
          <a:off x="2400746" y="3457681"/>
          <a:ext cx="3037393" cy="664429"/>
        </a:xfrm>
        <a:prstGeom prst="roundRect">
          <a:avLst/>
        </a:prstGeom>
        <a:solidFill>
          <a:schemeClr val="lt1">
            <a:alpha val="90000"/>
            <a:hueOff val="0"/>
            <a:satOff val="0"/>
            <a:lumOff val="0"/>
            <a:alphaOff val="0"/>
          </a:schemeClr>
        </a:solidFill>
        <a:ln w="6350" cap="flat" cmpd="sng" algn="ctr">
          <a:solidFill>
            <a:schemeClr val="accent2">
              <a:shade val="80000"/>
              <a:hueOff val="-481415"/>
              <a:satOff val="10166"/>
              <a:lumOff val="27081"/>
              <a:alphaOff val="0"/>
            </a:schemeClr>
          </a:solidFill>
          <a:prstDash val="solid"/>
          <a:miter lim="800000"/>
        </a:ln>
        <a:effectLst/>
        <a:sp3d z="57200" extrusionH="600" contourW="3000">
          <a:bevelT w="48600" h="18600" prst="relaxedInset"/>
          <a:bevelB w="48600" h="8600" prst="relaxedInset"/>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ru-RU" sz="2000" b="1" kern="1200" dirty="0" smtClean="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rPr>
            <a:t>гимн</a:t>
          </a:r>
          <a:endParaRPr lang="ru-RU" sz="2000" b="1" kern="1200"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endParaRPr>
        </a:p>
      </dsp:txBody>
      <dsp:txXfrm>
        <a:off x="2433181" y="3490116"/>
        <a:ext cx="2972523" cy="599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8C7BC-1EF7-4C35-97CF-82CBFAD78CF7}">
      <dsp:nvSpPr>
        <dsp:cNvPr id="0" name=""/>
        <dsp:cNvSpPr/>
      </dsp:nvSpPr>
      <dsp:spPr>
        <a:xfrm>
          <a:off x="4935749" y="1677908"/>
          <a:ext cx="2149515" cy="2149779"/>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12949275-DE17-4D96-8944-8D3F76DE89AB}">
      <dsp:nvSpPr>
        <dsp:cNvPr id="0" name=""/>
        <dsp:cNvSpPr/>
      </dsp:nvSpPr>
      <dsp:spPr>
        <a:xfrm>
          <a:off x="2410088" y="5211849"/>
          <a:ext cx="2462986" cy="1318074"/>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флаг  не  должен касаться земли</a:t>
          </a:r>
          <a:r>
            <a:rPr lang="ru-RU" sz="1400" kern="1200" dirty="0" smtClean="0"/>
            <a:t>;</a:t>
          </a:r>
          <a:endParaRPr lang="ru-RU" sz="1400" kern="1200" dirty="0"/>
        </a:p>
      </dsp:txBody>
      <dsp:txXfrm>
        <a:off x="2410088" y="5211849"/>
        <a:ext cx="2462986" cy="1318074"/>
      </dsp:txXfrm>
    </dsp:sp>
    <dsp:sp modelId="{9D5BE047-9A79-42B1-A839-C0A7968203E5}">
      <dsp:nvSpPr>
        <dsp:cNvPr id="0" name=""/>
        <dsp:cNvSpPr/>
      </dsp:nvSpPr>
      <dsp:spPr>
        <a:xfrm>
          <a:off x="5566273" y="1981065"/>
          <a:ext cx="2149515" cy="2149779"/>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FD2279DE-8377-4504-A64B-5C6919642ED2}">
      <dsp:nvSpPr>
        <dsp:cNvPr id="0" name=""/>
        <dsp:cNvSpPr/>
      </dsp:nvSpPr>
      <dsp:spPr>
        <a:xfrm>
          <a:off x="8237372" y="1360447"/>
          <a:ext cx="2328641" cy="1449881"/>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вывешивается с восходом солнца и опускается с заходом (если флаг висит круглосуточно, что возможно, то с наступлением сумерек и в ночное время обеспечивается его освещение);</a:t>
          </a:r>
          <a:endParaRPr lang="ru-RU" sz="1600" kern="1200" dirty="0"/>
        </a:p>
      </dsp:txBody>
      <dsp:txXfrm>
        <a:off x="8237372" y="1360447"/>
        <a:ext cx="2328641" cy="1449881"/>
      </dsp:txXfrm>
    </dsp:sp>
    <dsp:sp modelId="{E9033592-7A56-46DF-9353-C45780925EC0}">
      <dsp:nvSpPr>
        <dsp:cNvPr id="0" name=""/>
        <dsp:cNvSpPr/>
      </dsp:nvSpPr>
      <dsp:spPr>
        <a:xfrm>
          <a:off x="5721218" y="2663168"/>
          <a:ext cx="2149515" cy="2149779"/>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8D3E3F2F-332B-4ACB-A9E8-F7BC753249C9}">
      <dsp:nvSpPr>
        <dsp:cNvPr id="0" name=""/>
        <dsp:cNvSpPr/>
      </dsp:nvSpPr>
      <dsp:spPr>
        <a:xfrm>
          <a:off x="4870596" y="56188"/>
          <a:ext cx="2283860" cy="1548737"/>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поднимается вровень с верхом флагштока (устанавливается на здании или перед ним);</a:t>
          </a:r>
          <a:endParaRPr lang="ru-RU" sz="1600" kern="1200" dirty="0"/>
        </a:p>
      </dsp:txBody>
      <dsp:txXfrm>
        <a:off x="4870596" y="56188"/>
        <a:ext cx="2283860" cy="1548737"/>
      </dsp:txXfrm>
    </dsp:sp>
    <dsp:sp modelId="{DBDBAA32-AB90-4643-A362-5EF681CA1A26}">
      <dsp:nvSpPr>
        <dsp:cNvPr id="0" name=""/>
        <dsp:cNvSpPr/>
      </dsp:nvSpPr>
      <dsp:spPr>
        <a:xfrm>
          <a:off x="5285045" y="3210169"/>
          <a:ext cx="2149515" cy="2149779"/>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399C3AAF-40DB-43A3-9CDC-14D8746E66EC}">
      <dsp:nvSpPr>
        <dsp:cNvPr id="0" name=""/>
        <dsp:cNvSpPr/>
      </dsp:nvSpPr>
      <dsp:spPr>
        <a:xfrm>
          <a:off x="7219609" y="5173441"/>
          <a:ext cx="2462986" cy="1416929"/>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поднимается быстро и опускается медленно; </a:t>
          </a:r>
          <a:endParaRPr lang="ru-RU" sz="1600" kern="1200" dirty="0"/>
        </a:p>
      </dsp:txBody>
      <dsp:txXfrm>
        <a:off x="7219609" y="5173441"/>
        <a:ext cx="2462986" cy="1416929"/>
      </dsp:txXfrm>
    </dsp:sp>
    <dsp:sp modelId="{70575999-F75A-42B4-A708-6121BD1802F0}">
      <dsp:nvSpPr>
        <dsp:cNvPr id="0" name=""/>
        <dsp:cNvSpPr/>
      </dsp:nvSpPr>
      <dsp:spPr>
        <a:xfrm>
          <a:off x="4586453" y="3210169"/>
          <a:ext cx="2149515" cy="2149779"/>
        </a:xfrm>
        <a:prstGeom prst="ellipse">
          <a:avLst/>
        </a:prstGeom>
        <a:solidFill>
          <a:schemeClr val="accent6">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94ECBF39-3A5A-471E-B1A0-8EB16BC88DAA}">
      <dsp:nvSpPr>
        <dsp:cNvPr id="0" name=""/>
        <dsp:cNvSpPr/>
      </dsp:nvSpPr>
      <dsp:spPr>
        <a:xfrm>
          <a:off x="1279063" y="3199672"/>
          <a:ext cx="2462986" cy="1416929"/>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при одновременном вывешивании почетным является крайнее правое место, если смотреть от флагов, или в центре флагов; </a:t>
          </a:r>
          <a:endParaRPr lang="ru-RU" sz="1600" kern="1200" dirty="0"/>
        </a:p>
      </dsp:txBody>
      <dsp:txXfrm>
        <a:off x="1279063" y="3199672"/>
        <a:ext cx="2462986" cy="1416929"/>
      </dsp:txXfrm>
    </dsp:sp>
    <dsp:sp modelId="{A1FC647C-3E12-4C63-A7BF-834542AE587A}">
      <dsp:nvSpPr>
        <dsp:cNvPr id="0" name=""/>
        <dsp:cNvSpPr/>
      </dsp:nvSpPr>
      <dsp:spPr>
        <a:xfrm>
          <a:off x="4150280" y="2663168"/>
          <a:ext cx="2149515" cy="2149779"/>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413409E8-B3EF-458B-B773-000F99712AE5}">
      <dsp:nvSpPr>
        <dsp:cNvPr id="0" name=""/>
        <dsp:cNvSpPr/>
      </dsp:nvSpPr>
      <dsp:spPr>
        <a:xfrm>
          <a:off x="8301140" y="3409715"/>
          <a:ext cx="2283860" cy="1548737"/>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при трауре флаг вывешивается наполовину флагштока</a:t>
          </a:r>
          <a:endParaRPr lang="ru-RU" sz="1600" kern="1200" dirty="0"/>
        </a:p>
      </dsp:txBody>
      <dsp:txXfrm>
        <a:off x="8301140" y="3409715"/>
        <a:ext cx="2283860" cy="1548737"/>
      </dsp:txXfrm>
    </dsp:sp>
    <dsp:sp modelId="{5804D1DF-2163-445D-AC59-654E77B742F9}">
      <dsp:nvSpPr>
        <dsp:cNvPr id="0" name=""/>
        <dsp:cNvSpPr/>
      </dsp:nvSpPr>
      <dsp:spPr>
        <a:xfrm>
          <a:off x="4305224" y="1981065"/>
          <a:ext cx="2149515" cy="2149779"/>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E554FE2D-013C-47CB-A462-2DFCB1C85A63}">
      <dsp:nvSpPr>
        <dsp:cNvPr id="0" name=""/>
        <dsp:cNvSpPr/>
      </dsp:nvSpPr>
      <dsp:spPr>
        <a:xfrm>
          <a:off x="1711476" y="1252170"/>
          <a:ext cx="2328641" cy="1449881"/>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ru-RU" sz="1600" kern="1200" dirty="0" smtClean="0"/>
            <a:t>при перекрещивании двух флагов почетным местом является правая сторона, если смотреть от флагов; </a:t>
          </a:r>
          <a:endParaRPr lang="ru-RU" sz="1600" kern="1200" dirty="0"/>
        </a:p>
      </dsp:txBody>
      <dsp:txXfrm>
        <a:off x="1711476" y="1252170"/>
        <a:ext cx="2328641" cy="144988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1497277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353141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2268551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D936FBB-3C23-43C8-A742-0C4E7FEF4AA6}"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347447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D936FBB-3C23-43C8-A742-0C4E7FEF4AA6}" type="datetimeFigureOut">
              <a:rPr lang="ru-RU" smtClean="0"/>
              <a:t>14.05.2020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62839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D936FBB-3C23-43C8-A742-0C4E7FEF4AA6}" type="datetimeFigureOut">
              <a:rPr lang="ru-RU" smtClean="0"/>
              <a:t>14.05.2020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3931804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936FBB-3C23-43C8-A742-0C4E7FEF4AA6}" type="datetimeFigureOut">
              <a:rPr lang="ru-RU" smtClean="0"/>
              <a:t>14.05.2020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201087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936FBB-3C23-43C8-A742-0C4E7FEF4AA6}"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346939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936FBB-3C23-43C8-A742-0C4E7FEF4AA6}"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2261583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292456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346F7E-8FD5-42E1-939A-527F2E6C80F4}" type="slidenum">
              <a:rPr lang="ru-RU" smtClean="0"/>
              <a:t>‹#›</a:t>
            </a:fld>
            <a:endParaRPr lang="ru-RU"/>
          </a:p>
        </p:txBody>
      </p:sp>
    </p:spTree>
    <p:extLst>
      <p:ext uri="{BB962C8B-B14F-4D97-AF65-F5344CB8AC3E}">
        <p14:creationId xmlns:p14="http://schemas.microsoft.com/office/powerpoint/2010/main" val="2243136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36FBB-3C23-43C8-A742-0C4E7FEF4AA6}" type="datetimeFigureOut">
              <a:rPr lang="ru-RU" smtClean="0"/>
              <a:t>14.05.2020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46F7E-8FD5-42E1-939A-527F2E6C80F4}" type="slidenum">
              <a:rPr lang="ru-RU" smtClean="0"/>
              <a:t>‹#›</a:t>
            </a:fld>
            <a:endParaRPr lang="ru-RU"/>
          </a:p>
        </p:txBody>
      </p:sp>
    </p:spTree>
    <p:extLst>
      <p:ext uri="{BB962C8B-B14F-4D97-AF65-F5344CB8AC3E}">
        <p14:creationId xmlns:p14="http://schemas.microsoft.com/office/powerpoint/2010/main" val="2036975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pic>
        <p:nvPicPr>
          <p:cNvPr id="3" name="Рисунок 2"/>
          <p:cNvPicPr>
            <a:picLocks noChangeAspect="1"/>
          </p:cNvPicPr>
          <p:nvPr/>
        </p:nvPicPr>
        <p:blipFill>
          <a:blip r:embed="rId3"/>
          <a:stretch>
            <a:fillRect/>
          </a:stretch>
        </p:blipFill>
        <p:spPr>
          <a:xfrm>
            <a:off x="1218167" y="2381244"/>
            <a:ext cx="3243353" cy="3121423"/>
          </a:xfrm>
          <a:prstGeom prst="rect">
            <a:avLst/>
          </a:prstGeom>
        </p:spPr>
      </p:pic>
      <p:pic>
        <p:nvPicPr>
          <p:cNvPr id="4" name="Рисунок 3"/>
          <p:cNvPicPr>
            <a:picLocks noChangeAspect="1"/>
          </p:cNvPicPr>
          <p:nvPr/>
        </p:nvPicPr>
        <p:blipFill>
          <a:blip r:embed="rId4"/>
          <a:stretch>
            <a:fillRect/>
          </a:stretch>
        </p:blipFill>
        <p:spPr>
          <a:xfrm>
            <a:off x="1424447" y="3428999"/>
            <a:ext cx="1938696" cy="1950889"/>
          </a:xfrm>
          <a:prstGeom prst="rect">
            <a:avLst/>
          </a:prstGeom>
        </p:spPr>
      </p:pic>
      <p:sp>
        <p:nvSpPr>
          <p:cNvPr id="5" name="TextBox 4"/>
          <p:cNvSpPr txBox="1"/>
          <p:nvPr/>
        </p:nvSpPr>
        <p:spPr>
          <a:xfrm>
            <a:off x="3980986" y="434898"/>
            <a:ext cx="7729090" cy="2923877"/>
          </a:xfrm>
          <a:prstGeom prst="rect">
            <a:avLst/>
          </a:prstGeom>
          <a:noFill/>
        </p:spPr>
        <p:txBody>
          <a:bodyPr wrap="square" rtlCol="0">
            <a:spAutoFit/>
          </a:bodyPr>
          <a:lstStyle/>
          <a:p>
            <a:pPr algn="r"/>
            <a:r>
              <a:rPr lang="ru-RU" sz="28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t>Институт права ВГУЭС</a:t>
            </a:r>
            <a:br>
              <a:rPr lang="ru-RU" sz="28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br>
            <a:r>
              <a:rPr lang="ru-RU" sz="24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t>Кафедра международных отношений и права</a:t>
            </a:r>
            <a:br>
              <a:rPr lang="ru-RU" sz="24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br>
            <a:endParaRPr lang="ru-RU" sz="24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endParaRPr>
          </a:p>
          <a:p>
            <a:pPr algn="r"/>
            <a:endParaRPr lang="ru-RU" sz="2400" b="1" dirty="0">
              <a:ln>
                <a:solidFill>
                  <a:schemeClr val="accent4">
                    <a:lumMod val="50000"/>
                  </a:schemeClr>
                </a:solidFill>
              </a:ln>
              <a:solidFill>
                <a:srgbClr val="584E2A"/>
              </a:solidFill>
              <a:latin typeface="Arial" panose="020B0604020202020204" pitchFamily="34" charset="0"/>
              <a:cs typeface="Arial" panose="020B0604020202020204" pitchFamily="34" charset="0"/>
            </a:endParaRPr>
          </a:p>
          <a:p>
            <a:pPr algn="r"/>
            <a:r>
              <a:rPr lang="ru-RU" sz="24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t/>
            </a:r>
            <a:br>
              <a:rPr lang="ru-RU" sz="24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br>
            <a:r>
              <a:rPr lang="ru-RU" sz="20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t>Презентация лекции по курсу</a:t>
            </a:r>
          </a:p>
          <a:p>
            <a:pPr algn="r"/>
            <a:r>
              <a:rPr lang="ru-RU" sz="20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t>«Дипломатический протокол и этикет»</a:t>
            </a:r>
            <a:br>
              <a:rPr lang="ru-RU" sz="2000" b="1" dirty="0" smtClean="0">
                <a:ln>
                  <a:solidFill>
                    <a:schemeClr val="accent4">
                      <a:lumMod val="50000"/>
                    </a:schemeClr>
                  </a:solidFill>
                </a:ln>
                <a:solidFill>
                  <a:srgbClr val="584E2A"/>
                </a:solidFill>
                <a:latin typeface="Arial" panose="020B0604020202020204" pitchFamily="34" charset="0"/>
                <a:cs typeface="Arial" panose="020B0604020202020204" pitchFamily="34" charset="0"/>
              </a:rPr>
            </a:br>
            <a:endParaRPr lang="ru-RU" sz="2000" b="1" dirty="0">
              <a:ln>
                <a:solidFill>
                  <a:schemeClr val="accent4">
                    <a:lumMod val="50000"/>
                  </a:schemeClr>
                </a:solidFill>
              </a:ln>
              <a:solidFill>
                <a:srgbClr val="584E2A"/>
              </a:solidFill>
              <a:latin typeface="Arial" panose="020B0604020202020204" pitchFamily="34" charset="0"/>
              <a:cs typeface="Arial" panose="020B0604020202020204" pitchFamily="34" charset="0"/>
            </a:endParaRPr>
          </a:p>
        </p:txBody>
      </p:sp>
      <p:sp>
        <p:nvSpPr>
          <p:cNvPr id="6" name="TextBox 5"/>
          <p:cNvSpPr txBox="1"/>
          <p:nvPr/>
        </p:nvSpPr>
        <p:spPr>
          <a:xfrm>
            <a:off x="4809242" y="3830556"/>
            <a:ext cx="7223452" cy="400110"/>
          </a:xfrm>
          <a:prstGeom prst="rect">
            <a:avLst/>
          </a:prstGeom>
          <a:noFill/>
        </p:spPr>
        <p:txBody>
          <a:bodyPr wrap="none" rtlCol="0">
            <a:spAutoFit/>
          </a:bodyPr>
          <a:lstStyle/>
          <a:p>
            <a:r>
              <a:rPr lang="ru-RU" sz="2000" b="1" dirty="0" smtClean="0">
                <a:solidFill>
                  <a:srgbClr val="584E2A"/>
                </a:solidFill>
                <a:latin typeface="Arial Black" panose="020B0A04020102020204" pitchFamily="34" charset="0"/>
              </a:rPr>
              <a:t>Протокол и символы суверенитета государства</a:t>
            </a:r>
            <a:endParaRPr lang="ru-RU" sz="2000" b="1" dirty="0">
              <a:solidFill>
                <a:srgbClr val="584E2A"/>
              </a:solidFill>
              <a:latin typeface="Arial Black" panose="020B0A04020102020204" pitchFamily="34" charset="0"/>
            </a:endParaRPr>
          </a:p>
        </p:txBody>
      </p:sp>
      <p:sp>
        <p:nvSpPr>
          <p:cNvPr id="7" name="TextBox 6"/>
          <p:cNvSpPr txBox="1"/>
          <p:nvPr/>
        </p:nvSpPr>
        <p:spPr>
          <a:xfrm>
            <a:off x="9258300" y="6332220"/>
            <a:ext cx="2675156" cy="369332"/>
          </a:xfrm>
          <a:prstGeom prst="rect">
            <a:avLst/>
          </a:prstGeom>
          <a:noFill/>
        </p:spPr>
        <p:txBody>
          <a:bodyPr wrap="none" rtlCol="0">
            <a:spAutoFit/>
          </a:bodyPr>
          <a:lstStyle/>
          <a:p>
            <a:r>
              <a:rPr lang="ru-RU" b="1" dirty="0" smtClean="0">
                <a:solidFill>
                  <a:srgbClr val="584E2A"/>
                </a:solidFill>
              </a:rPr>
              <a:t>Сост. Абашева Е. А., 2020</a:t>
            </a:r>
            <a:endParaRPr lang="ru-RU" b="1" dirty="0">
              <a:solidFill>
                <a:srgbClr val="584E2A"/>
              </a:solidFill>
            </a:endParaRPr>
          </a:p>
        </p:txBody>
      </p:sp>
    </p:spTree>
    <p:extLst>
      <p:ext uri="{BB962C8B-B14F-4D97-AF65-F5344CB8AC3E}">
        <p14:creationId xmlns:p14="http://schemas.microsoft.com/office/powerpoint/2010/main" val="1705271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2993210296"/>
              </p:ext>
            </p:extLst>
          </p:nvPr>
        </p:nvGraphicFramePr>
        <p:xfrm>
          <a:off x="5966431" y="1538869"/>
          <a:ext cx="5526060" cy="4672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50086" y="615539"/>
            <a:ext cx="10632689" cy="923330"/>
          </a:xfrm>
          <a:prstGeom prst="rect">
            <a:avLst/>
          </a:prstGeom>
          <a:noFill/>
        </p:spPr>
        <p:txBody>
          <a:bodyPr wrap="square" rtlCol="0">
            <a:spAutoFit/>
          </a:bodyPr>
          <a:lstStyle/>
          <a:p>
            <a:r>
              <a:rPr lang="ru-RU" dirty="0"/>
              <a:t>Правила дипломатического протокола основываются на принципах «международной вежливости» - совокупности общепринятых в международном общении правил этикета, почтительного, уважительного отношения к государству и его официальным представителям.</a:t>
            </a:r>
          </a:p>
        </p:txBody>
      </p:sp>
      <p:sp>
        <p:nvSpPr>
          <p:cNvPr id="6" name="TextBox 5"/>
          <p:cNvSpPr txBox="1"/>
          <p:nvPr/>
        </p:nvSpPr>
        <p:spPr>
          <a:xfrm>
            <a:off x="633624" y="1859332"/>
            <a:ext cx="6523902" cy="2339102"/>
          </a:xfrm>
          <a:prstGeom prst="rect">
            <a:avLst/>
          </a:prstGeom>
          <a:noFill/>
        </p:spPr>
        <p:txBody>
          <a:bodyPr wrap="none" rtlCol="0">
            <a:spAutoFit/>
          </a:bodyPr>
          <a:lstStyle/>
          <a:p>
            <a:r>
              <a:rPr lang="ru-RU" dirty="0"/>
              <a:t>Международная вежливость касается всего, что символизирует </a:t>
            </a:r>
            <a:endParaRPr lang="ru-RU" dirty="0" smtClean="0"/>
          </a:p>
          <a:p>
            <a:r>
              <a:rPr lang="ru-RU" dirty="0" smtClean="0"/>
              <a:t>или </a:t>
            </a:r>
            <a:r>
              <a:rPr lang="ru-RU" dirty="0"/>
              <a:t>представляет государство. </a:t>
            </a:r>
          </a:p>
          <a:p>
            <a:endParaRPr lang="ru-RU" dirty="0"/>
          </a:p>
          <a:p>
            <a:endParaRPr lang="ru-RU" dirty="0" smtClean="0"/>
          </a:p>
          <a:p>
            <a:r>
              <a:rPr lang="ru-RU" i="1" dirty="0" smtClean="0"/>
              <a:t>Правила </a:t>
            </a:r>
            <a:r>
              <a:rPr lang="ru-RU" i="1" dirty="0"/>
              <a:t>международной вежливости диктуют </a:t>
            </a:r>
            <a:endParaRPr lang="ru-RU" i="1" dirty="0" smtClean="0"/>
          </a:p>
          <a:p>
            <a:r>
              <a:rPr lang="ru-RU" i="1" dirty="0" smtClean="0"/>
              <a:t>определенное </a:t>
            </a:r>
            <a:r>
              <a:rPr lang="ru-RU" i="1" dirty="0"/>
              <a:t>протокольное </a:t>
            </a:r>
            <a:r>
              <a:rPr lang="ru-RU" i="1" dirty="0" smtClean="0"/>
              <a:t>отношение  к </a:t>
            </a:r>
          </a:p>
          <a:p>
            <a:endParaRPr lang="ru-RU" i="1" dirty="0" smtClean="0"/>
          </a:p>
          <a:p>
            <a:r>
              <a:rPr lang="ru-RU" sz="2000" b="1" i="1" dirty="0" smtClean="0">
                <a:ln>
                  <a:solidFill>
                    <a:srgbClr val="584E2A"/>
                  </a:solidFill>
                </a:ln>
                <a:solidFill>
                  <a:schemeClr val="accent2">
                    <a:lumMod val="50000"/>
                  </a:schemeClr>
                </a:solidFill>
              </a:rPr>
              <a:t>символам </a:t>
            </a:r>
            <a:r>
              <a:rPr lang="ru-RU" sz="2000" b="1" i="1" dirty="0">
                <a:ln>
                  <a:solidFill>
                    <a:srgbClr val="584E2A"/>
                  </a:solidFill>
                </a:ln>
                <a:solidFill>
                  <a:schemeClr val="accent2">
                    <a:lumMod val="50000"/>
                  </a:schemeClr>
                </a:solidFill>
              </a:rPr>
              <a:t>суверенитета </a:t>
            </a:r>
            <a:r>
              <a:rPr lang="ru-RU" sz="2000" b="1" i="1" dirty="0" smtClean="0">
                <a:ln>
                  <a:solidFill>
                    <a:srgbClr val="584E2A"/>
                  </a:solidFill>
                </a:ln>
                <a:solidFill>
                  <a:schemeClr val="accent2">
                    <a:lumMod val="50000"/>
                  </a:schemeClr>
                </a:solidFill>
              </a:rPr>
              <a:t>государства</a:t>
            </a:r>
            <a:endParaRPr lang="ru-RU" sz="2000" i="1" dirty="0">
              <a:ln>
                <a:solidFill>
                  <a:srgbClr val="584E2A"/>
                </a:solidFill>
              </a:ln>
            </a:endParaRPr>
          </a:p>
        </p:txBody>
      </p:sp>
      <p:sp>
        <p:nvSpPr>
          <p:cNvPr id="7" name="TextBox 6"/>
          <p:cNvSpPr txBox="1"/>
          <p:nvPr/>
        </p:nvSpPr>
        <p:spPr>
          <a:xfrm>
            <a:off x="650086" y="4405946"/>
            <a:ext cx="4390264" cy="1200329"/>
          </a:xfrm>
          <a:prstGeom prst="rect">
            <a:avLst/>
          </a:prstGeom>
          <a:noFill/>
        </p:spPr>
        <p:txBody>
          <a:bodyPr wrap="square" rtlCol="0">
            <a:spAutoFit/>
          </a:bodyPr>
          <a:lstStyle/>
          <a:p>
            <a:r>
              <a:rPr lang="ru-RU" i="1" dirty="0"/>
              <a:t>В международной протокольной практике сложился определенный этикет использования ключевых государственных символов. </a:t>
            </a:r>
          </a:p>
        </p:txBody>
      </p:sp>
      <p:sp>
        <p:nvSpPr>
          <p:cNvPr id="8" name="Стрелка вправо 7"/>
          <p:cNvSpPr/>
          <p:nvPr/>
        </p:nvSpPr>
        <p:spPr>
          <a:xfrm>
            <a:off x="5266923" y="3936380"/>
            <a:ext cx="163721" cy="192580"/>
          </a:xfrm>
          <a:prstGeom prst="rightArrow">
            <a:avLst/>
          </a:prstGeom>
          <a:solidFill>
            <a:srgbClr val="6B4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6759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0"/>
            <a:ext cx="12192000" cy="6857999"/>
          </a:xfrm>
          <a:prstGeom prst="rect">
            <a:avLst/>
          </a:prstGeom>
        </p:spPr>
      </p:pic>
      <p:sp>
        <p:nvSpPr>
          <p:cNvPr id="2" name="Прямоугольник 1"/>
          <p:cNvSpPr/>
          <p:nvPr/>
        </p:nvSpPr>
        <p:spPr>
          <a:xfrm>
            <a:off x="990599" y="510700"/>
            <a:ext cx="10210801" cy="5632311"/>
          </a:xfrm>
          <a:prstGeom prst="rect">
            <a:avLst/>
          </a:prstGeom>
        </p:spPr>
        <p:txBody>
          <a:bodyPr wrap="square">
            <a:spAutoFit/>
          </a:bodyPr>
          <a:lstStyle/>
          <a:p>
            <a:r>
              <a:rPr lang="ru-RU" dirty="0"/>
              <a:t>Существует три федеральных конституционных закона, которые были приняты в 2000 году: </a:t>
            </a:r>
            <a:endParaRPr lang="ru-RU" dirty="0" smtClean="0"/>
          </a:p>
          <a:p>
            <a:endParaRPr lang="ru-RU" dirty="0" smtClean="0"/>
          </a:p>
          <a:p>
            <a:endParaRPr lang="ru-RU" dirty="0" smtClean="0"/>
          </a:p>
          <a:p>
            <a:endParaRPr lang="ru-RU" dirty="0" smtClean="0"/>
          </a:p>
          <a:p>
            <a:pPr marL="285750" indent="-285750">
              <a:buClr>
                <a:srgbClr val="000F2E"/>
              </a:buClr>
              <a:buSzPct val="120000"/>
              <a:buFont typeface="Wingdings" panose="05000000000000000000" pitchFamily="2" charset="2"/>
              <a:buChar char="Ø"/>
            </a:pPr>
            <a:r>
              <a:rPr lang="ru-RU" dirty="0" smtClean="0"/>
              <a:t>«</a:t>
            </a:r>
            <a:r>
              <a:rPr lang="ru-RU" dirty="0"/>
              <a:t>О Государственном флаге Российской Федерации», </a:t>
            </a:r>
            <a:endParaRPr lang="ru-RU" dirty="0" smtClean="0"/>
          </a:p>
          <a:p>
            <a:pPr marL="285750" indent="-285750">
              <a:buClr>
                <a:srgbClr val="000F2E"/>
              </a:buClr>
              <a:buSzPct val="120000"/>
              <a:buFont typeface="Wingdings" panose="05000000000000000000" pitchFamily="2" charset="2"/>
              <a:buChar char="Ø"/>
            </a:pPr>
            <a:endParaRPr lang="ru-RU" dirty="0" smtClean="0"/>
          </a:p>
          <a:p>
            <a:pPr marL="285750" indent="-285750">
              <a:buClr>
                <a:srgbClr val="000F2E"/>
              </a:buClr>
              <a:buSzPct val="120000"/>
              <a:buFont typeface="Wingdings" panose="05000000000000000000" pitchFamily="2" charset="2"/>
              <a:buChar char="Ø"/>
            </a:pPr>
            <a:r>
              <a:rPr lang="ru-RU" dirty="0" smtClean="0"/>
              <a:t>«</a:t>
            </a:r>
            <a:r>
              <a:rPr lang="ru-RU" dirty="0"/>
              <a:t>О Государственном гербе Российской Федерации» </a:t>
            </a:r>
            <a:endParaRPr lang="ru-RU" dirty="0" smtClean="0"/>
          </a:p>
          <a:p>
            <a:pPr marL="285750" indent="-285750">
              <a:buClr>
                <a:srgbClr val="000F2E"/>
              </a:buClr>
              <a:buSzPct val="120000"/>
              <a:buFont typeface="Wingdings" panose="05000000000000000000" pitchFamily="2" charset="2"/>
              <a:buChar char="Ø"/>
            </a:pPr>
            <a:endParaRPr lang="ru-RU" dirty="0" smtClean="0"/>
          </a:p>
          <a:p>
            <a:pPr marL="285750" indent="-285750">
              <a:buClr>
                <a:srgbClr val="000F2E"/>
              </a:buClr>
              <a:buSzPct val="120000"/>
              <a:buFont typeface="Wingdings" panose="05000000000000000000" pitchFamily="2" charset="2"/>
              <a:buChar char="Ø"/>
            </a:pPr>
            <a:r>
              <a:rPr lang="ru-RU" dirty="0" smtClean="0"/>
              <a:t> </a:t>
            </a:r>
            <a:r>
              <a:rPr lang="ru-RU" dirty="0"/>
              <a:t>«О Государственном гимне Российской Федерации</a:t>
            </a:r>
            <a:r>
              <a:rPr lang="ru-RU" dirty="0" smtClean="0"/>
              <a:t>» </a:t>
            </a:r>
          </a:p>
          <a:p>
            <a:pPr marL="285750" indent="-285750">
              <a:buClr>
                <a:srgbClr val="002060"/>
              </a:buClr>
              <a:buSzPct val="120000"/>
              <a:buFont typeface="Wingdings" panose="05000000000000000000" pitchFamily="2" charset="2"/>
              <a:buChar char="Ø"/>
            </a:pPr>
            <a:endParaRPr lang="ru-RU" dirty="0"/>
          </a:p>
          <a:p>
            <a:endParaRPr lang="ru-RU" dirty="0" smtClean="0"/>
          </a:p>
          <a:p>
            <a:endParaRPr lang="ru-RU" dirty="0"/>
          </a:p>
          <a:p>
            <a:endParaRPr lang="ru-RU" dirty="0" smtClean="0"/>
          </a:p>
          <a:p>
            <a:r>
              <a:rPr lang="ru-RU" dirty="0" smtClean="0"/>
              <a:t>Принятые </a:t>
            </a:r>
            <a:r>
              <a:rPr lang="ru-RU" dirty="0"/>
              <a:t>законы динамично развиваются вместе со страной. Законодатели вносят в эти документы дополнения и изменения, выходят Указы Президента, которые регулируют вопросы государственной символики.</a:t>
            </a:r>
          </a:p>
          <a:p>
            <a:endParaRPr lang="ru-RU" dirty="0" smtClean="0"/>
          </a:p>
          <a:p>
            <a:r>
              <a:rPr lang="ru-RU" dirty="0" smtClean="0"/>
              <a:t>Помимо </a:t>
            </a:r>
            <a:r>
              <a:rPr lang="ru-RU" dirty="0"/>
              <a:t>нормативных актов, регулирующих порядок использования государственных символов, существуют и традиции международного протокола, национальные и государственные традиции, которые также необходимо учитывать при использовании государственной и иной символики</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5941" y="1109703"/>
            <a:ext cx="1951602" cy="2782071"/>
          </a:xfrm>
          <a:prstGeom prst="rect">
            <a:avLst/>
          </a:prstGeom>
        </p:spPr>
      </p:pic>
    </p:spTree>
    <p:extLst>
      <p:ext uri="{BB962C8B-B14F-4D97-AF65-F5344CB8AC3E}">
        <p14:creationId xmlns:p14="http://schemas.microsoft.com/office/powerpoint/2010/main" val="1642475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814040" y="197345"/>
            <a:ext cx="10270273" cy="6463308"/>
          </a:xfrm>
          <a:prstGeom prst="rect">
            <a:avLst/>
          </a:prstGeom>
          <a:solidFill>
            <a:srgbClr val="BEB166"/>
          </a:solidFill>
          <a:scene3d>
            <a:camera prst="orthographicFront"/>
            <a:lightRig rig="threePt" dir="t"/>
          </a:scene3d>
          <a:sp3d>
            <a:bevelT w="165100" prst="coolSlant"/>
          </a:sp3d>
        </p:spPr>
        <p:txBody>
          <a:bodyPr wrap="square" rtlCol="0">
            <a:spAutoFit/>
          </a:bodyPr>
          <a:lstStyle/>
          <a:p>
            <a:endParaRPr lang="ru-RU" dirty="0" smtClean="0"/>
          </a:p>
          <a:p>
            <a:r>
              <a:rPr lang="ru-RU" dirty="0" smtClean="0"/>
              <a:t>Согласно международной </a:t>
            </a:r>
            <a:r>
              <a:rPr lang="ru-RU" dirty="0"/>
              <a:t>протокольной </a:t>
            </a:r>
            <a:r>
              <a:rPr lang="ru-RU" dirty="0" smtClean="0"/>
              <a:t>практике основу этикета </a:t>
            </a:r>
            <a:r>
              <a:rPr lang="ru-RU" dirty="0"/>
              <a:t>использования ключевых государственных </a:t>
            </a:r>
            <a:r>
              <a:rPr lang="ru-RU" dirty="0" smtClean="0"/>
              <a:t>символов составляет </a:t>
            </a:r>
            <a:r>
              <a:rPr lang="ru-RU" dirty="0"/>
              <a:t>строгое соответствие флага и герба утвержденному в законодательном порядке описанию. </a:t>
            </a:r>
            <a:endParaRPr lang="ru-RU" dirty="0" smtClean="0"/>
          </a:p>
          <a:p>
            <a:endParaRPr lang="ru-RU" dirty="0"/>
          </a:p>
          <a:p>
            <a:r>
              <a:rPr lang="ru-RU" dirty="0" smtClean="0"/>
              <a:t>Текст </a:t>
            </a:r>
            <a:r>
              <a:rPr lang="ru-RU" dirty="0"/>
              <a:t>и аранжировка гимна должны соответствовать утвержденным тексту и партитуре.</a:t>
            </a:r>
          </a:p>
          <a:p>
            <a:endParaRPr lang="ru-RU" dirty="0" smtClean="0"/>
          </a:p>
          <a:p>
            <a:r>
              <a:rPr lang="ru-RU" dirty="0" smtClean="0"/>
              <a:t>Общепринятой </a:t>
            </a:r>
            <a:r>
              <a:rPr lang="ru-RU" dirty="0"/>
              <a:t>международной нормой стало проявление уважения </a:t>
            </a:r>
            <a:r>
              <a:rPr lang="ru-RU" dirty="0" smtClean="0"/>
              <a:t>к государственным </a:t>
            </a:r>
            <a:r>
              <a:rPr lang="ru-RU" dirty="0"/>
              <a:t>символам, оказание им почестей. </a:t>
            </a:r>
            <a:endParaRPr lang="ru-RU" dirty="0" smtClean="0"/>
          </a:p>
          <a:p>
            <a:endParaRPr lang="ru-RU" dirty="0" smtClean="0"/>
          </a:p>
          <a:p>
            <a:r>
              <a:rPr lang="ru-RU" dirty="0"/>
              <a:t>Описание государственного флага входит в текст конституции страны, и ему как святыне должны воздаваться высшие государственные почести. </a:t>
            </a:r>
          </a:p>
          <a:p>
            <a:endParaRPr lang="ru-RU" dirty="0"/>
          </a:p>
          <a:p>
            <a:r>
              <a:rPr lang="ru-RU" dirty="0" smtClean="0"/>
              <a:t>Предметы</a:t>
            </a:r>
            <a:r>
              <a:rPr lang="ru-RU" dirty="0"/>
              <a:t>, на которые нанесены изображения флага и герба, </a:t>
            </a:r>
            <a:endParaRPr lang="ru-RU" dirty="0" smtClean="0"/>
          </a:p>
          <a:p>
            <a:r>
              <a:rPr lang="ru-RU" dirty="0" smtClean="0"/>
              <a:t>а </a:t>
            </a:r>
            <a:r>
              <a:rPr lang="ru-RU" dirty="0"/>
              <a:t>также </a:t>
            </a:r>
            <a:r>
              <a:rPr lang="ru-RU" dirty="0" smtClean="0"/>
              <a:t>документы, скрепленные </a:t>
            </a:r>
            <a:r>
              <a:rPr lang="ru-RU" dirty="0"/>
              <a:t>гербовой печатью, </a:t>
            </a:r>
            <a:r>
              <a:rPr lang="ru-RU" dirty="0" smtClean="0"/>
              <a:t>приобретают</a:t>
            </a:r>
          </a:p>
          <a:p>
            <a:r>
              <a:rPr lang="ru-RU" dirty="0" smtClean="0"/>
              <a:t>особую значимость</a:t>
            </a:r>
            <a:r>
              <a:rPr lang="ru-RU" dirty="0"/>
              <a:t>. </a:t>
            </a:r>
            <a:endParaRPr lang="ru-RU" dirty="0" smtClean="0"/>
          </a:p>
          <a:p>
            <a:endParaRPr lang="ru-RU" dirty="0"/>
          </a:p>
          <a:p>
            <a:r>
              <a:rPr lang="ru-RU" dirty="0"/>
              <a:t>Официальную национальную символику запрещено использовать в</a:t>
            </a:r>
          </a:p>
          <a:p>
            <a:r>
              <a:rPr lang="ru-RU" dirty="0"/>
              <a:t>качестве торговой марки. </a:t>
            </a:r>
            <a:endParaRPr lang="ru-RU" dirty="0" smtClean="0"/>
          </a:p>
          <a:p>
            <a:endParaRPr lang="ru-RU" dirty="0"/>
          </a:p>
          <a:p>
            <a:r>
              <a:rPr lang="ru-RU" dirty="0" smtClean="0"/>
              <a:t>Многие </a:t>
            </a:r>
            <a:r>
              <a:rPr lang="ru-RU" dirty="0"/>
              <a:t>положения, касающиеся применения государственной </a:t>
            </a:r>
            <a:endParaRPr lang="ru-RU" dirty="0" smtClean="0"/>
          </a:p>
          <a:p>
            <a:r>
              <a:rPr lang="ru-RU" dirty="0" smtClean="0"/>
              <a:t>символики</a:t>
            </a:r>
            <a:r>
              <a:rPr lang="ru-RU" dirty="0"/>
              <a:t>, </a:t>
            </a:r>
            <a:r>
              <a:rPr lang="ru-RU" dirty="0" smtClean="0"/>
              <a:t>закреплены </a:t>
            </a:r>
            <a:r>
              <a:rPr lang="ru-RU" dirty="0"/>
              <a:t>в ряде </a:t>
            </a:r>
            <a:r>
              <a:rPr lang="ru-RU" dirty="0" smtClean="0"/>
              <a:t>международных соглашений.</a:t>
            </a:r>
          </a:p>
          <a:p>
            <a:endParaRPr lang="ru-RU"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0973" y="3428999"/>
            <a:ext cx="2227456" cy="2806595"/>
          </a:xfrm>
          <a:prstGeom prst="rect">
            <a:avLst/>
          </a:prstGeom>
        </p:spPr>
      </p:pic>
    </p:spTree>
    <p:extLst>
      <p:ext uri="{BB962C8B-B14F-4D97-AF65-F5344CB8AC3E}">
        <p14:creationId xmlns:p14="http://schemas.microsoft.com/office/powerpoint/2010/main" val="2857845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6" name="TextBox 5"/>
          <p:cNvSpPr txBox="1"/>
          <p:nvPr/>
        </p:nvSpPr>
        <p:spPr>
          <a:xfrm>
            <a:off x="703430" y="404632"/>
            <a:ext cx="3277554" cy="2308324"/>
          </a:xfrm>
          <a:prstGeom prst="rect">
            <a:avLst/>
          </a:prstGeom>
          <a:noFill/>
        </p:spPr>
        <p:txBody>
          <a:bodyPr wrap="square" rtlCol="0">
            <a:spAutoFit/>
          </a:bodyPr>
          <a:lstStyle/>
          <a:p>
            <a:r>
              <a:rPr lang="ru-RU" dirty="0"/>
              <a:t>Достоинство флага подлежит защите как внутри страны, так и за ее пределами, а его оскорбление в международной практике принято рассматривать как оскорбление нации и государства</a:t>
            </a:r>
          </a:p>
        </p:txBody>
      </p:sp>
      <p:sp>
        <p:nvSpPr>
          <p:cNvPr id="8" name="TextBox 7"/>
          <p:cNvSpPr txBox="1"/>
          <p:nvPr/>
        </p:nvSpPr>
        <p:spPr>
          <a:xfrm>
            <a:off x="4388035" y="404632"/>
            <a:ext cx="7396913" cy="6186309"/>
          </a:xfrm>
          <a:prstGeom prst="rect">
            <a:avLst/>
          </a:prstGeom>
          <a:solidFill>
            <a:srgbClr val="FFE181"/>
          </a:solidFill>
          <a:effectLst>
            <a:innerShdw blurRad="114300">
              <a:prstClr val="black"/>
            </a:innerShdw>
          </a:effectLst>
        </p:spPr>
        <p:txBody>
          <a:bodyPr wrap="square" rtlCol="0">
            <a:spAutoFit/>
          </a:bodyPr>
          <a:lstStyle/>
          <a:p>
            <a:r>
              <a:rPr lang="ru-RU" dirty="0" smtClean="0">
                <a:solidFill>
                  <a:srgbClr val="584E2A"/>
                </a:solidFill>
              </a:rPr>
              <a:t>Триединство </a:t>
            </a:r>
            <a:r>
              <a:rPr lang="ru-RU" dirty="0">
                <a:solidFill>
                  <a:srgbClr val="584E2A"/>
                </a:solidFill>
              </a:rPr>
              <a:t>флага, герба и гимна начало складываться в мировой практике сравнительно недавно, начиная с XIX века. И если государственные гербы как символы власти возникли в Европе и России еще в Средневековье, то флаг Российской империи и, в частности, его цвета определились гораздо позднее</a:t>
            </a:r>
            <a:endParaRPr lang="ru-RU" dirty="0" smtClean="0">
              <a:solidFill>
                <a:srgbClr val="584E2A"/>
              </a:solidFill>
            </a:endParaRPr>
          </a:p>
          <a:p>
            <a:r>
              <a:rPr lang="ru-RU" dirty="0" smtClean="0">
                <a:solidFill>
                  <a:srgbClr val="584E2A"/>
                </a:solidFill>
              </a:rPr>
              <a:t>Трехполосный </a:t>
            </a:r>
            <a:r>
              <a:rPr lang="ru-RU" dirty="0">
                <a:solidFill>
                  <a:srgbClr val="584E2A"/>
                </a:solidFill>
              </a:rPr>
              <a:t>бело-сине-красный флаг появился в России благодаря Петру Первому, который распорядился украшать таким флагом все российские торговые суда. </a:t>
            </a:r>
            <a:endParaRPr lang="ru-RU" dirty="0" smtClean="0">
              <a:solidFill>
                <a:srgbClr val="584E2A"/>
              </a:solidFill>
            </a:endParaRPr>
          </a:p>
          <a:p>
            <a:endParaRPr lang="ru-RU" sz="1600" b="1" dirty="0" smtClean="0">
              <a:solidFill>
                <a:srgbClr val="584E2A"/>
              </a:solidFill>
            </a:endParaRPr>
          </a:p>
          <a:p>
            <a:r>
              <a:rPr lang="ru-RU" b="1" dirty="0" smtClean="0">
                <a:solidFill>
                  <a:srgbClr val="584E2A"/>
                </a:solidFill>
              </a:rPr>
              <a:t>Указ </a:t>
            </a:r>
            <a:r>
              <a:rPr lang="ru-RU" b="1" dirty="0">
                <a:solidFill>
                  <a:srgbClr val="584E2A"/>
                </a:solidFill>
              </a:rPr>
              <a:t>Петра от 20 января 1705 года гласил: </a:t>
            </a:r>
            <a:endParaRPr lang="ru-RU" b="1" dirty="0" smtClean="0">
              <a:solidFill>
                <a:srgbClr val="584E2A"/>
              </a:solidFill>
            </a:endParaRPr>
          </a:p>
          <a:p>
            <a:endParaRPr lang="ru-RU" b="1" dirty="0" smtClean="0">
              <a:solidFill>
                <a:srgbClr val="584E2A"/>
              </a:solidFill>
            </a:endParaRPr>
          </a:p>
          <a:p>
            <a:r>
              <a:rPr lang="ru-RU" b="1" dirty="0" smtClean="0">
                <a:solidFill>
                  <a:srgbClr val="584E2A"/>
                </a:solidFill>
              </a:rPr>
              <a:t>«</a:t>
            </a:r>
            <a:r>
              <a:rPr lang="ru-RU" i="1" dirty="0">
                <a:solidFill>
                  <a:srgbClr val="584E2A"/>
                </a:solidFill>
              </a:rPr>
              <a:t>На торговых всяких судах, которые ходят по Москве-реке, и по Волге, и по Двине, и по иным по всем рекам и речкам ради торговых промыслов, быть знаменам по образцу, каков, нарисовав, послан под сим Его Великого Государя указом. А иным образом знамен, опричь того посланного образца, на помянутых торговых судах не ставить. А если кто учинится тому, Его Великого Государя указу </a:t>
            </a:r>
            <a:r>
              <a:rPr lang="ru-RU" i="1" dirty="0" err="1">
                <a:solidFill>
                  <a:srgbClr val="584E2A"/>
                </a:solidFill>
              </a:rPr>
              <a:t>ослушен</a:t>
            </a:r>
            <a:r>
              <a:rPr lang="ru-RU" i="1" dirty="0">
                <a:solidFill>
                  <a:srgbClr val="584E2A"/>
                </a:solidFill>
              </a:rPr>
              <a:t> и тому учинено будет жестокое </a:t>
            </a:r>
            <a:r>
              <a:rPr lang="ru-RU" i="1" dirty="0" smtClean="0">
                <a:solidFill>
                  <a:srgbClr val="584E2A"/>
                </a:solidFill>
              </a:rPr>
              <a:t>наказание</a:t>
            </a:r>
            <a:r>
              <a:rPr lang="ru-RU" b="1" dirty="0" smtClean="0">
                <a:solidFill>
                  <a:srgbClr val="584E2A"/>
                </a:solidFill>
              </a:rPr>
              <a:t>». </a:t>
            </a:r>
          </a:p>
          <a:p>
            <a:endParaRPr lang="ru-RU" sz="1600" b="1" dirty="0" smtClean="0">
              <a:solidFill>
                <a:srgbClr val="584E2A"/>
              </a:solidFill>
            </a:endParaRPr>
          </a:p>
          <a:p>
            <a:r>
              <a:rPr lang="ru-RU" sz="2000" dirty="0" smtClean="0">
                <a:solidFill>
                  <a:srgbClr val="584E2A"/>
                </a:solidFill>
              </a:rPr>
              <a:t>Поскольку </a:t>
            </a:r>
            <a:r>
              <a:rPr lang="ru-RU" sz="2000" dirty="0">
                <a:solidFill>
                  <a:srgbClr val="584E2A"/>
                </a:solidFill>
              </a:rPr>
              <a:t>в те времена торговый флот любой страны мира, как правило, ходил под национальным флагом</a:t>
            </a:r>
            <a:r>
              <a:rPr lang="ru-RU" sz="2000" b="1" dirty="0">
                <a:solidFill>
                  <a:srgbClr val="584E2A"/>
                </a:solidFill>
              </a:rPr>
              <a:t>, </a:t>
            </a:r>
            <a:r>
              <a:rPr lang="ru-RU" dirty="0" smtClean="0">
                <a:solidFill>
                  <a:srgbClr val="584E2A"/>
                </a:solidFill>
              </a:rPr>
              <a:t>20 </a:t>
            </a:r>
            <a:r>
              <a:rPr lang="ru-RU" dirty="0">
                <a:solidFill>
                  <a:srgbClr val="584E2A"/>
                </a:solidFill>
              </a:rPr>
              <a:t>января 1705 года считается днем рождения российского флага.</a:t>
            </a:r>
          </a:p>
        </p:txBody>
      </p:sp>
      <p:pic>
        <p:nvPicPr>
          <p:cNvPr id="10" name="Рисунок 9"/>
          <p:cNvPicPr>
            <a:picLocks noChangeAspect="1"/>
          </p:cNvPicPr>
          <p:nvPr/>
        </p:nvPicPr>
        <p:blipFill rotWithShape="1">
          <a:blip r:embed="rId3" cstate="print">
            <a:extLst>
              <a:ext uri="{28A0092B-C50C-407E-A947-70E740481C1C}">
                <a14:useLocalDpi xmlns:a14="http://schemas.microsoft.com/office/drawing/2010/main" val="0"/>
              </a:ext>
            </a:extLst>
          </a:blip>
          <a:srcRect l="6126" b="373"/>
          <a:stretch/>
        </p:blipFill>
        <p:spPr>
          <a:xfrm>
            <a:off x="911600" y="3309262"/>
            <a:ext cx="2564835" cy="295243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64429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452577" y="466036"/>
            <a:ext cx="11286846" cy="830997"/>
          </a:xfrm>
          <a:prstGeom prst="rect">
            <a:avLst/>
          </a:prstGeom>
          <a:noFill/>
          <a:ln>
            <a:solidFill>
              <a:schemeClr val="tx2">
                <a:lumMod val="60000"/>
                <a:lumOff val="40000"/>
              </a:schemeClr>
            </a:solidFill>
          </a:ln>
        </p:spPr>
        <p:txBody>
          <a:bodyPr wrap="square" rtlCol="0">
            <a:spAutoFit/>
          </a:bodyPr>
          <a:lstStyle/>
          <a:p>
            <a:r>
              <a:rPr lang="ru-RU" sz="1600" b="1" dirty="0"/>
              <a:t>Утвержденный Петром I </a:t>
            </a:r>
            <a:r>
              <a:rPr lang="ru-RU" sz="1600" b="1" i="1" dirty="0">
                <a:ln>
                  <a:solidFill>
                    <a:schemeClr val="bg2">
                      <a:lumMod val="25000"/>
                    </a:schemeClr>
                  </a:solidFill>
                </a:ln>
                <a:solidFill>
                  <a:schemeClr val="tx1">
                    <a:lumMod val="75000"/>
                    <a:lumOff val="25000"/>
                  </a:schemeClr>
                </a:solidFill>
              </a:rPr>
              <a:t>бело-сине-красный флаг </a:t>
            </a:r>
            <a:r>
              <a:rPr lang="ru-RU" sz="1600" b="1" dirty="0"/>
              <a:t>почти полтора столетия считался русским национальным флагом. Он развевался практически на каждом речном и морском торговом судне, принадлежавшем России. Его видели на ярмарках, выставках, масленичных гуляньях.</a:t>
            </a:r>
          </a:p>
        </p:txBody>
      </p:sp>
      <p:sp>
        <p:nvSpPr>
          <p:cNvPr id="4" name="TextBox 3"/>
          <p:cNvSpPr txBox="1"/>
          <p:nvPr/>
        </p:nvSpPr>
        <p:spPr>
          <a:xfrm>
            <a:off x="452577" y="1267898"/>
            <a:ext cx="8151541" cy="1600438"/>
          </a:xfrm>
          <a:prstGeom prst="rect">
            <a:avLst/>
          </a:prstGeom>
          <a:noFill/>
        </p:spPr>
        <p:txBody>
          <a:bodyPr wrap="square" rtlCol="0">
            <a:spAutoFit/>
          </a:bodyPr>
          <a:lstStyle/>
          <a:p>
            <a:r>
              <a:rPr lang="ru-RU" sz="1600" b="1" dirty="0"/>
              <a:t>В борьбе за звание государственного флага на протяжении нескольких десятков лет ему пришлось конкурировать </a:t>
            </a:r>
            <a:r>
              <a:rPr lang="ru-RU" sz="1600" b="1" i="1" dirty="0"/>
              <a:t>с </a:t>
            </a:r>
            <a:r>
              <a:rPr lang="ru-RU" sz="1600" b="1" i="1" dirty="0">
                <a:ln>
                  <a:solidFill>
                    <a:schemeClr val="bg2">
                      <a:lumMod val="25000"/>
                    </a:schemeClr>
                  </a:solidFill>
                </a:ln>
                <a:solidFill>
                  <a:schemeClr val="bg2">
                    <a:lumMod val="25000"/>
                  </a:schemeClr>
                </a:solidFill>
              </a:rPr>
              <a:t>черно-желто-белым императорским стягом</a:t>
            </a:r>
            <a:r>
              <a:rPr lang="ru-RU" sz="1600" b="1" dirty="0"/>
              <a:t>. Такое изменение цветов российского флага произошло при Александре II. В императорском указе от 11 июня 1858 года говорилось о новом «рисунке гербовых цветов» Российской империи. Согласно указу полотнище флага должно было иметь три горизонтальные полосы: черную, желтую и белую</a:t>
            </a:r>
            <a:r>
              <a:rPr lang="ru-RU" dirty="0"/>
              <a:t>. </a:t>
            </a:r>
            <a:r>
              <a:rPr lang="ru-RU" dirty="0" smtClean="0"/>
              <a:t> </a:t>
            </a:r>
            <a:endParaRPr lang="ru-RU" dirty="0"/>
          </a:p>
        </p:txBody>
      </p:sp>
      <p:sp>
        <p:nvSpPr>
          <p:cNvPr id="5" name="TextBox 4"/>
          <p:cNvSpPr txBox="1"/>
          <p:nvPr/>
        </p:nvSpPr>
        <p:spPr>
          <a:xfrm>
            <a:off x="485903" y="2868336"/>
            <a:ext cx="11418848" cy="1908215"/>
          </a:xfrm>
          <a:prstGeom prst="rect">
            <a:avLst/>
          </a:prstGeom>
          <a:noFill/>
        </p:spPr>
        <p:txBody>
          <a:bodyPr wrap="square" rtlCol="0">
            <a:spAutoFit/>
          </a:bodyPr>
          <a:lstStyle/>
          <a:p>
            <a:r>
              <a:rPr lang="ru-RU" sz="1600" b="1" dirty="0"/>
              <a:t>Строго говоря, черно-желто-белый флаг был первым официально узаконенным флагом империи. Черно-желто-белые флаги предписывалось поднимать в торжественных случаях над правительственными учреждениями и административными зданиями. «Золото, серебро, земля» — так официально истолковывали черно-желто-белый флаг Александра II — были символически связаны только и именно с царствующей династией.</a:t>
            </a:r>
          </a:p>
          <a:p>
            <a:endParaRPr lang="ru-RU" dirty="0"/>
          </a:p>
          <a:p>
            <a:r>
              <a:rPr lang="ru-RU" sz="1600" b="1" dirty="0"/>
              <a:t>Но высочайшее решение об утверждении новых национальных цветов не встретило понимания в народе. Наряду с черно-желто-белым флагом сохранился и бело-сине-красный — как торговый.</a:t>
            </a:r>
          </a:p>
        </p:txBody>
      </p:sp>
      <p:sp>
        <p:nvSpPr>
          <p:cNvPr id="6" name="TextBox 5"/>
          <p:cNvSpPr txBox="1"/>
          <p:nvPr/>
        </p:nvSpPr>
        <p:spPr>
          <a:xfrm>
            <a:off x="485903" y="4671483"/>
            <a:ext cx="11173522" cy="830997"/>
          </a:xfrm>
          <a:prstGeom prst="rect">
            <a:avLst/>
          </a:prstGeom>
          <a:noFill/>
        </p:spPr>
        <p:txBody>
          <a:bodyPr wrap="square" rtlCol="0">
            <a:spAutoFit/>
          </a:bodyPr>
          <a:lstStyle/>
          <a:p>
            <a:r>
              <a:rPr lang="ru-RU" sz="1600" b="1" dirty="0"/>
              <a:t>Правительственный указ 1858 года мало кто знал, и черно-желто-белый флаг, по аналогии с петровским или по ошибке, иногда вешали перевернутым, белой полосой вверх. Россия оказалась в числе тех немногих стран, где императорский флаг оказался в противоречии с неотмененным «торгово-гражданским».</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3560" y="1122138"/>
            <a:ext cx="2596421" cy="1730947"/>
          </a:xfrm>
          <a:prstGeom prst="rect">
            <a:avLst/>
          </a:prstGeom>
          <a:effectLst>
            <a:outerShdw blurRad="50800" dist="38100" dir="18900000" algn="bl" rotWithShape="0">
              <a:prstClr val="black">
                <a:alpha val="40000"/>
              </a:prstClr>
            </a:outerShdw>
          </a:effectLst>
        </p:spPr>
      </p:pic>
      <p:sp>
        <p:nvSpPr>
          <p:cNvPr id="8" name="TextBox 7"/>
          <p:cNvSpPr txBox="1"/>
          <p:nvPr/>
        </p:nvSpPr>
        <p:spPr>
          <a:xfrm>
            <a:off x="8331775" y="95464"/>
            <a:ext cx="3501484" cy="400110"/>
          </a:xfrm>
          <a:prstGeom prst="rect">
            <a:avLst/>
          </a:prstGeom>
          <a:noFill/>
        </p:spPr>
        <p:txBody>
          <a:bodyPr wrap="square" rtlCol="0">
            <a:spAutoFit/>
          </a:bodyPr>
          <a:lstStyle/>
          <a:p>
            <a:r>
              <a:rPr lang="ru-RU" sz="2000" dirty="0" smtClean="0">
                <a:ln>
                  <a:solidFill>
                    <a:srgbClr val="584E2A"/>
                  </a:solidFill>
                </a:ln>
                <a:solidFill>
                  <a:srgbClr val="584E2A"/>
                </a:solidFill>
              </a:rPr>
              <a:t>Из истории российского флага</a:t>
            </a:r>
            <a:endParaRPr lang="ru-RU" sz="2000" dirty="0">
              <a:ln>
                <a:solidFill>
                  <a:srgbClr val="584E2A"/>
                </a:solidFill>
              </a:ln>
              <a:solidFill>
                <a:srgbClr val="584E2A"/>
              </a:solidFill>
            </a:endParaRPr>
          </a:p>
        </p:txBody>
      </p:sp>
      <p:sp>
        <p:nvSpPr>
          <p:cNvPr id="9" name="TextBox 8"/>
          <p:cNvSpPr txBox="1"/>
          <p:nvPr/>
        </p:nvSpPr>
        <p:spPr>
          <a:xfrm>
            <a:off x="452577" y="5502480"/>
            <a:ext cx="11617503" cy="1138773"/>
          </a:xfrm>
          <a:prstGeom prst="rect">
            <a:avLst/>
          </a:prstGeom>
          <a:noFill/>
        </p:spPr>
        <p:txBody>
          <a:bodyPr wrap="square" rtlCol="0">
            <a:spAutoFit/>
          </a:bodyPr>
          <a:lstStyle/>
          <a:p>
            <a:r>
              <a:rPr lang="ru-RU" sz="1600" b="1" dirty="0"/>
              <a:t>Двойственность символики, разделявшей царскую власть и гражданское общество, наконец была осознана, и положение было исправлено. Когда 25 апреля 1883 года, накануне коронации Александра III, министр внутренних дел граф Толстой представил царю два флага: черно-желто-белый — как национальный и бело-сине-красный — как торговый</a:t>
            </a:r>
            <a:r>
              <a:rPr lang="ru-RU" sz="1600" b="1" dirty="0">
                <a:ln>
                  <a:solidFill>
                    <a:schemeClr val="bg2">
                      <a:lumMod val="25000"/>
                    </a:schemeClr>
                  </a:solidFill>
                </a:ln>
                <a:solidFill>
                  <a:schemeClr val="bg2">
                    <a:lumMod val="25000"/>
                  </a:schemeClr>
                </a:solidFill>
              </a:rPr>
              <a:t>, </a:t>
            </a:r>
            <a:r>
              <a:rPr lang="ru-RU" b="1" i="1" dirty="0">
                <a:ln>
                  <a:solidFill>
                    <a:schemeClr val="bg2">
                      <a:lumMod val="25000"/>
                    </a:schemeClr>
                  </a:solidFill>
                </a:ln>
                <a:solidFill>
                  <a:schemeClr val="bg2">
                    <a:lumMod val="25000"/>
                  </a:schemeClr>
                </a:solidFill>
              </a:rPr>
              <a:t>государь повелел иметь в России «один единообразный флаг, состоящий из цветов белого, синего и красного»</a:t>
            </a:r>
          </a:p>
        </p:txBody>
      </p:sp>
    </p:spTree>
    <p:extLst>
      <p:ext uri="{BB962C8B-B14F-4D97-AF65-F5344CB8AC3E}">
        <p14:creationId xmlns:p14="http://schemas.microsoft.com/office/powerpoint/2010/main" val="2508882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12234" y="487024"/>
            <a:ext cx="11753385" cy="3046988"/>
          </a:xfrm>
          <a:prstGeom prst="rect">
            <a:avLst/>
          </a:prstGeom>
          <a:noFill/>
        </p:spPr>
        <p:txBody>
          <a:bodyPr wrap="square" rtlCol="0">
            <a:spAutoFit/>
          </a:bodyPr>
          <a:lstStyle/>
          <a:p>
            <a:r>
              <a:rPr lang="ru-RU" sz="1600" b="1" dirty="0"/>
              <a:t>Февральская революция 1917 года началась не под национальным, но под красным флагом, принятым социалистическими партиями в Европе с 1870 года. И лишь окраины Российской империи подняли свои национальные знамена. В честь Февральской революции были даже выпущены значки с изображением республиканского орла, сжимающего в своих когтистых лапах не скипетр и державу, но два красных флага.</a:t>
            </a:r>
          </a:p>
          <a:p>
            <a:endParaRPr lang="ru-RU" sz="1600" b="1" dirty="0"/>
          </a:p>
          <a:p>
            <a:r>
              <a:rPr lang="ru-RU" sz="1600" b="1" dirty="0"/>
              <a:t>Однако уже в начале мая 1917 года Юридическое совещание при Временном правительстве предложило сохранить за демократической Россией бело-сине-красный </a:t>
            </a:r>
            <a:r>
              <a:rPr lang="ru-RU" sz="1600" b="1" dirty="0" smtClean="0"/>
              <a:t>флаг. Предложение </a:t>
            </a:r>
            <a:r>
              <a:rPr lang="ru-RU" sz="1600" b="1" dirty="0"/>
              <a:t>было одобрено, и трехцветный символ России обрел свое второе рождение.</a:t>
            </a:r>
          </a:p>
          <a:p>
            <a:endParaRPr lang="ru-RU" sz="1600" b="1" dirty="0"/>
          </a:p>
          <a:p>
            <a:r>
              <a:rPr lang="ru-RU" sz="1600" b="1" dirty="0"/>
              <a:t>Почти полгода после событий 25 октября 1917 года бело-сине-красный флаг оставался де-юре государственным и в Советской России. РКП (б) поначалу не имела принципиальных возражений против национального флага России, который был хорошо известен всему миру, и отказаться от него было непросто даже из политических соображений</a:t>
            </a:r>
            <a:r>
              <a:rPr lang="ru-RU" sz="1600" b="1" dirty="0" smtClean="0"/>
              <a:t>.</a:t>
            </a:r>
            <a:endParaRPr lang="ru-RU" sz="1600" b="1" dirty="0"/>
          </a:p>
        </p:txBody>
      </p:sp>
      <p:sp>
        <p:nvSpPr>
          <p:cNvPr id="4" name="TextBox 3"/>
          <p:cNvSpPr txBox="1"/>
          <p:nvPr/>
        </p:nvSpPr>
        <p:spPr>
          <a:xfrm>
            <a:off x="344005" y="3640420"/>
            <a:ext cx="7772400" cy="2800767"/>
          </a:xfrm>
          <a:prstGeom prst="rect">
            <a:avLst/>
          </a:prstGeom>
          <a:noFill/>
        </p:spPr>
        <p:txBody>
          <a:bodyPr wrap="square" rtlCol="0">
            <a:spAutoFit/>
          </a:bodyPr>
          <a:lstStyle/>
          <a:p>
            <a:r>
              <a:rPr lang="ru-RU" sz="1600" b="1" dirty="0" smtClean="0"/>
              <a:t>8 </a:t>
            </a:r>
            <a:r>
              <a:rPr lang="ru-RU" sz="1600" b="1" dirty="0"/>
              <a:t>апреля 1918 года, в связи с приближающимися Первомайскими торжествами, когда потребовалось в неотложном порядке решать вопрос об украшении городов, Яков Свердлов на заседании фракции большевиков ВЦИК заявил: </a:t>
            </a:r>
            <a:endParaRPr lang="ru-RU" sz="1600" b="1" dirty="0" smtClean="0"/>
          </a:p>
          <a:p>
            <a:r>
              <a:rPr lang="ru-RU" sz="1600" b="1" dirty="0" smtClean="0"/>
              <a:t>«</a:t>
            </a:r>
            <a:r>
              <a:rPr lang="ru-RU" sz="1600" b="1" i="1" dirty="0"/>
              <a:t>До сих пор национальный флаг остается трех цветов. Правда, его никто не употребляет, но в настоящее время, когда приходится отправлять своих послов в Вену или Германию и другие страны, над русским посольством должен развеваться национальный флаг, и без нашего разрешения его невозможно вывесить и невозможно вывесить также и красный флаг до тех пор, пока этот вопрос не будет разрешен в ту или иную сторону. Позвольте считать наш боевой флаг нашим национальным российским флагом. Кто за утверждение национального флага? Единогласно принято</a:t>
            </a:r>
            <a:r>
              <a:rPr lang="ru-RU" sz="1600" b="1" dirty="0" smtClean="0"/>
              <a:t>».</a:t>
            </a:r>
            <a:endParaRPr lang="ru-RU" sz="1600" b="1" dirty="0"/>
          </a:p>
        </p:txBody>
      </p:sp>
      <p:sp>
        <p:nvSpPr>
          <p:cNvPr id="5" name="TextBox 4"/>
          <p:cNvSpPr txBox="1"/>
          <p:nvPr/>
        </p:nvSpPr>
        <p:spPr>
          <a:xfrm>
            <a:off x="8396869" y="117692"/>
            <a:ext cx="3557577" cy="400110"/>
          </a:xfrm>
          <a:prstGeom prst="rect">
            <a:avLst/>
          </a:prstGeom>
          <a:noFill/>
        </p:spPr>
        <p:txBody>
          <a:bodyPr wrap="none" rtlCol="0">
            <a:spAutoFit/>
          </a:bodyPr>
          <a:lstStyle/>
          <a:p>
            <a:r>
              <a:rPr lang="ru-RU" sz="2000" b="1" dirty="0" smtClean="0">
                <a:solidFill>
                  <a:srgbClr val="584E2A"/>
                </a:solidFill>
              </a:rPr>
              <a:t>Из истории российского флага</a:t>
            </a:r>
            <a:endParaRPr lang="ru-RU" sz="2000" b="1" dirty="0">
              <a:solidFill>
                <a:srgbClr val="584E2A"/>
              </a:solidFill>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3054" y="3999151"/>
            <a:ext cx="3550155" cy="208330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65880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389348" y="326017"/>
            <a:ext cx="11210336" cy="923330"/>
          </a:xfrm>
          <a:prstGeom prst="rect">
            <a:avLst/>
          </a:prstGeom>
          <a:noFill/>
        </p:spPr>
        <p:txBody>
          <a:bodyPr wrap="square" rtlCol="0">
            <a:spAutoFit/>
          </a:bodyPr>
          <a:lstStyle/>
          <a:p>
            <a:r>
              <a:rPr lang="ru-RU" dirty="0" smtClean="0"/>
              <a:t>Россия, став </a:t>
            </a:r>
            <a:r>
              <a:rPr lang="ru-RU" dirty="0" err="1" smtClean="0"/>
              <a:t>правоприемницей</a:t>
            </a:r>
            <a:r>
              <a:rPr lang="ru-RU" dirty="0" smtClean="0"/>
              <a:t> распавшегося Советского Союза, утвердила новую государственную символику. Прообразом государственного флага Российской Федерации стал </a:t>
            </a:r>
          </a:p>
          <a:p>
            <a:r>
              <a:rPr lang="ru-RU" dirty="0" smtClean="0"/>
              <a:t>флаг дореволюционной России.</a:t>
            </a:r>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541" y="1575364"/>
            <a:ext cx="3237169" cy="1942302"/>
          </a:xfrm>
          <a:prstGeom prst="rect">
            <a:avLst/>
          </a:prstGeom>
          <a:ln>
            <a:noFill/>
          </a:ln>
          <a:effectLst>
            <a:outerShdw blurRad="190500" algn="tl" rotWithShape="0">
              <a:srgbClr val="000000">
                <a:alpha val="70000"/>
              </a:srgbClr>
            </a:outerShdw>
          </a:effectLst>
        </p:spPr>
      </p:pic>
      <p:sp>
        <p:nvSpPr>
          <p:cNvPr id="10" name="TextBox 9"/>
          <p:cNvSpPr txBox="1"/>
          <p:nvPr/>
        </p:nvSpPr>
        <p:spPr>
          <a:xfrm>
            <a:off x="389348" y="1914713"/>
            <a:ext cx="10744336" cy="4247317"/>
          </a:xfrm>
          <a:prstGeom prst="rect">
            <a:avLst/>
          </a:prstGeom>
          <a:noFill/>
        </p:spPr>
        <p:txBody>
          <a:bodyPr wrap="square" rtlCol="0">
            <a:spAutoFit/>
          </a:bodyPr>
          <a:lstStyle/>
          <a:p>
            <a:r>
              <a:rPr lang="ru-RU" dirty="0"/>
              <a:t>Флаг был восстановлен Законом РСФСР от 1 ноября 1991 </a:t>
            </a:r>
            <a:r>
              <a:rPr lang="ru-RU" dirty="0" smtClean="0"/>
              <a:t>года</a:t>
            </a:r>
          </a:p>
          <a:p>
            <a:r>
              <a:rPr lang="ru-RU" dirty="0" smtClean="0"/>
              <a:t> </a:t>
            </a:r>
            <a:r>
              <a:rPr lang="ru-RU" dirty="0"/>
              <a:t>"Об изменениях и дополнениях </a:t>
            </a:r>
            <a:endParaRPr lang="ru-RU" dirty="0" smtClean="0"/>
          </a:p>
          <a:p>
            <a:r>
              <a:rPr lang="ru-RU" dirty="0" smtClean="0"/>
              <a:t>Конституции </a:t>
            </a:r>
            <a:r>
              <a:rPr lang="ru-RU" dirty="0"/>
              <a:t>(Основного Закона) РСФСР" и </a:t>
            </a:r>
            <a:endParaRPr lang="ru-RU" dirty="0" smtClean="0"/>
          </a:p>
          <a:p>
            <a:r>
              <a:rPr lang="ru-RU" dirty="0" smtClean="0"/>
              <a:t>описанный </a:t>
            </a:r>
            <a:r>
              <a:rPr lang="ru-RU" dirty="0"/>
              <a:t>в статье 181 Конституции (Основном Законе</a:t>
            </a:r>
            <a:r>
              <a:rPr lang="ru-RU" dirty="0" smtClean="0"/>
              <a:t>)</a:t>
            </a:r>
          </a:p>
          <a:p>
            <a:r>
              <a:rPr lang="ru-RU" dirty="0" smtClean="0"/>
              <a:t> </a:t>
            </a:r>
            <a:r>
              <a:rPr lang="ru-RU" dirty="0"/>
              <a:t>Российской Советской Федеративной Социалистической Республики, </a:t>
            </a:r>
            <a:endParaRPr lang="ru-RU" dirty="0" smtClean="0"/>
          </a:p>
          <a:p>
            <a:r>
              <a:rPr lang="ru-RU" dirty="0" smtClean="0"/>
              <a:t>при </a:t>
            </a:r>
            <a:r>
              <a:rPr lang="ru-RU" dirty="0"/>
              <a:t>этом отношение ширины флага к его длине тогда </a:t>
            </a:r>
            <a:endParaRPr lang="ru-RU" dirty="0" smtClean="0"/>
          </a:p>
          <a:p>
            <a:r>
              <a:rPr lang="ru-RU" dirty="0" smtClean="0"/>
              <a:t>было </a:t>
            </a:r>
            <a:r>
              <a:rPr lang="ru-RU" dirty="0"/>
              <a:t>установлено как 1:2. </a:t>
            </a:r>
            <a:endParaRPr lang="ru-RU" dirty="0" smtClean="0"/>
          </a:p>
          <a:p>
            <a:endParaRPr lang="ru-RU" dirty="0" smtClean="0"/>
          </a:p>
          <a:p>
            <a:r>
              <a:rPr lang="ru-RU" dirty="0" smtClean="0"/>
              <a:t>Соотношение </a:t>
            </a:r>
            <a:r>
              <a:rPr lang="ru-RU" dirty="0"/>
              <a:t>сторон как 2:3 было изменено 11 декабря 1993 г. Указом Президента РФ №2126 "О Государственном флаге Российской Федерации", которым было утверждено Положение о Государственном флаге РФ. </a:t>
            </a:r>
            <a:endParaRPr lang="ru-RU" dirty="0" smtClean="0"/>
          </a:p>
          <a:p>
            <a:endParaRPr lang="ru-RU" dirty="0" smtClean="0"/>
          </a:p>
          <a:p>
            <a:r>
              <a:rPr lang="ru-RU" dirty="0" smtClean="0"/>
              <a:t>Федеральный </a:t>
            </a:r>
            <a:r>
              <a:rPr lang="ru-RU" dirty="0"/>
              <a:t>конституционный закон «О Государственном флаге Российской Федерации» был принят Государственной Думой 8 декабря 2000 года, одобрен Советом Федерации 20 декабря 2000 года и подписан Президентом РФ 25 декабря 2000 г.</a:t>
            </a:r>
          </a:p>
        </p:txBody>
      </p:sp>
    </p:spTree>
    <p:extLst>
      <p:ext uri="{BB962C8B-B14F-4D97-AF65-F5344CB8AC3E}">
        <p14:creationId xmlns:p14="http://schemas.microsoft.com/office/powerpoint/2010/main" val="388772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2000" cy="6857999"/>
          </a:xfrm>
          <a:prstGeom prst="rect">
            <a:avLst/>
          </a:prstGeom>
        </p:spPr>
      </p:pic>
      <p:sp>
        <p:nvSpPr>
          <p:cNvPr id="6" name="TextBox 5"/>
          <p:cNvSpPr txBox="1"/>
          <p:nvPr/>
        </p:nvSpPr>
        <p:spPr>
          <a:xfrm>
            <a:off x="1046356" y="818065"/>
            <a:ext cx="10099288" cy="923330"/>
          </a:xfrm>
          <a:prstGeom prst="rect">
            <a:avLst/>
          </a:prstGeom>
          <a:noFill/>
        </p:spPr>
        <p:txBody>
          <a:bodyPr wrap="square" rtlCol="0">
            <a:spAutoFit/>
          </a:bodyPr>
          <a:lstStyle/>
          <a:p>
            <a:r>
              <a:rPr lang="ru-RU" dirty="0"/>
              <a:t>В Положении указывается, что флаг поднимается на зданиях, где проводятся заседания палат Федерального Собрания, на зданиях-резиденциях Президента РФ, Правительства РФ, Конституционного суда РФ, Верховного суда РФ, Арбитражного суда РФ – постоянно. </a:t>
            </a:r>
          </a:p>
        </p:txBody>
      </p:sp>
      <p:sp>
        <p:nvSpPr>
          <p:cNvPr id="7" name="TextBox 6"/>
          <p:cNvSpPr txBox="1"/>
          <p:nvPr/>
        </p:nvSpPr>
        <p:spPr>
          <a:xfrm>
            <a:off x="1046356" y="2014282"/>
            <a:ext cx="5820937" cy="2031325"/>
          </a:xfrm>
          <a:prstGeom prst="rect">
            <a:avLst/>
          </a:prstGeom>
          <a:noFill/>
        </p:spPr>
        <p:txBody>
          <a:bodyPr wrap="square" rtlCol="0">
            <a:spAutoFit/>
          </a:bodyPr>
          <a:lstStyle/>
          <a:p>
            <a:r>
              <a:rPr lang="ru-RU" dirty="0"/>
              <a:t>Особо оговаривается подъем Государственного флага на зданиях дипломатических представительств, консульских учреждениях и иных официальных  представительств   РФ за рубежом или при международных организациях – </a:t>
            </a:r>
            <a:r>
              <a:rPr lang="ru-RU" i="1" dirty="0"/>
              <a:t>в соответствии с нормами международного права, правилами дипломатического протокола и традициями страны пребывания</a:t>
            </a:r>
            <a:r>
              <a:rPr lang="ru-RU" dirty="0"/>
              <a:t>. </a:t>
            </a:r>
          </a:p>
        </p:txBody>
      </p:sp>
      <p:pic>
        <p:nvPicPr>
          <p:cNvPr id="8" name="Рисунок 7"/>
          <p:cNvPicPr>
            <a:picLocks noChangeAspect="1"/>
          </p:cNvPicPr>
          <p:nvPr/>
        </p:nvPicPr>
        <p:blipFill>
          <a:blip r:embed="rId3"/>
          <a:stretch>
            <a:fillRect/>
          </a:stretch>
        </p:blipFill>
        <p:spPr>
          <a:xfrm>
            <a:off x="7616282" y="2014282"/>
            <a:ext cx="4464205" cy="2550975"/>
          </a:xfrm>
          <a:prstGeom prst="rect">
            <a:avLst/>
          </a:prstGeom>
        </p:spPr>
      </p:pic>
      <p:sp>
        <p:nvSpPr>
          <p:cNvPr id="9" name="TextBox 8"/>
          <p:cNvSpPr txBox="1"/>
          <p:nvPr/>
        </p:nvSpPr>
        <p:spPr>
          <a:xfrm>
            <a:off x="245327" y="4803688"/>
            <a:ext cx="11656741" cy="1815882"/>
          </a:xfrm>
          <a:prstGeom prst="rect">
            <a:avLst/>
          </a:prstGeom>
          <a:solidFill>
            <a:srgbClr val="949098"/>
          </a:solidFill>
          <a:effectLst>
            <a:outerShdw blurRad="63500" sx="102000" sy="102000" algn="ctr" rotWithShape="0">
              <a:prstClr val="black">
                <a:alpha val="40000"/>
              </a:prstClr>
            </a:outerShdw>
          </a:effectLst>
        </p:spPr>
        <p:txBody>
          <a:bodyPr wrap="square" rtlCol="0">
            <a:spAutoFit/>
          </a:bodyPr>
          <a:lstStyle/>
          <a:p>
            <a:r>
              <a:rPr lang="ru-RU" sz="1600" dirty="0">
                <a:ln w="0"/>
                <a:effectLst>
                  <a:outerShdw blurRad="38100" dist="19050" dir="2700000" algn="tl" rotWithShape="0">
                    <a:schemeClr val="dk1">
                      <a:alpha val="40000"/>
                    </a:schemeClr>
                  </a:outerShdw>
                </a:effectLst>
              </a:rPr>
              <a:t>Правила использования государственных флагов дипломатическими представительствами устанавливаются самим представляемым государством, однако порядок использования флага принимающего государства наряду с государственным флагом представляемого государства является вопросом дипломатического протокола.</a:t>
            </a:r>
          </a:p>
          <a:p>
            <a:endParaRPr lang="ru-RU" sz="1600" dirty="0">
              <a:ln w="0"/>
              <a:effectLst>
                <a:outerShdw blurRad="38100" dist="19050" dir="2700000" algn="tl" rotWithShape="0">
                  <a:schemeClr val="dk1">
                    <a:alpha val="40000"/>
                  </a:schemeClr>
                </a:outerShdw>
              </a:effectLst>
            </a:endParaRPr>
          </a:p>
          <a:p>
            <a:r>
              <a:rPr lang="ru-RU" sz="1600" dirty="0">
                <a:ln w="0"/>
                <a:effectLst>
                  <a:outerShdw blurRad="38100" dist="19050" dir="2700000" algn="tl" rotWithShape="0">
                    <a:schemeClr val="dk1">
                      <a:alpha val="40000"/>
                    </a:schemeClr>
                  </a:outerShdw>
                </a:effectLst>
              </a:rPr>
              <a:t>При одновременном вывешивании флагов нескольких стран, государственный флаг должен быть размещен в центре, выражая особое почтение к нему, а остальные флаги размещаются попеременно справа и слева от центральной оси (где установлен государственный флаг) согласно алфавитному порядку названий стран.</a:t>
            </a:r>
          </a:p>
        </p:txBody>
      </p:sp>
    </p:spTree>
    <p:extLst>
      <p:ext uri="{BB962C8B-B14F-4D97-AF65-F5344CB8AC3E}">
        <p14:creationId xmlns:p14="http://schemas.microsoft.com/office/powerpoint/2010/main" val="2416290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877" y="-1"/>
            <a:ext cx="12192000" cy="6857999"/>
          </a:xfrm>
          <a:prstGeom prst="rect">
            <a:avLst/>
          </a:prstGeom>
        </p:spPr>
      </p:pic>
      <p:sp>
        <p:nvSpPr>
          <p:cNvPr id="3" name="TextBox 2"/>
          <p:cNvSpPr txBox="1"/>
          <p:nvPr/>
        </p:nvSpPr>
        <p:spPr>
          <a:xfrm>
            <a:off x="2062976" y="421552"/>
            <a:ext cx="9712712" cy="923330"/>
          </a:xfrm>
          <a:prstGeom prst="rect">
            <a:avLst/>
          </a:prstGeom>
          <a:noFill/>
        </p:spPr>
        <p:txBody>
          <a:bodyPr wrap="square" rtlCol="0">
            <a:spAutoFit/>
          </a:bodyPr>
          <a:lstStyle/>
          <a:p>
            <a:pPr algn="r"/>
            <a:r>
              <a:rPr lang="ru-RU" dirty="0" smtClean="0"/>
              <a:t>В международной протокольной практике сложился определенный этикет флага. </a:t>
            </a:r>
          </a:p>
          <a:p>
            <a:pPr algn="r"/>
            <a:endParaRPr lang="ru-RU" dirty="0" smtClean="0"/>
          </a:p>
          <a:p>
            <a:pPr algn="r"/>
            <a:r>
              <a:rPr lang="ru-RU" dirty="0" smtClean="0"/>
              <a:t>Государственный флаг поднимается на специальном флагштоке перед зданием или на здании.</a:t>
            </a:r>
          </a:p>
        </p:txBody>
      </p:sp>
      <p:sp>
        <p:nvSpPr>
          <p:cNvPr id="4" name="TextBox 3"/>
          <p:cNvSpPr txBox="1"/>
          <p:nvPr/>
        </p:nvSpPr>
        <p:spPr>
          <a:xfrm>
            <a:off x="439813" y="4144579"/>
            <a:ext cx="4344060" cy="2308324"/>
          </a:xfrm>
          <a:prstGeom prst="rect">
            <a:avLst/>
          </a:prstGeom>
          <a:noFill/>
        </p:spPr>
        <p:txBody>
          <a:bodyPr wrap="square" rtlCol="0">
            <a:spAutoFit/>
          </a:bodyPr>
          <a:lstStyle/>
          <a:p>
            <a:r>
              <a:rPr lang="ru-RU" dirty="0" smtClean="0"/>
              <a:t>Если поднимается несколько государственных флагов одновременно, то каждый из них на отдельном флагштоке. Флагштоки и флаги должны быть одинакового размера.</a:t>
            </a:r>
          </a:p>
          <a:p>
            <a:endParaRPr lang="ru-RU" dirty="0" smtClean="0"/>
          </a:p>
          <a:p>
            <a:r>
              <a:rPr lang="ru-RU" dirty="0" smtClean="0"/>
              <a:t>Нельзя располагать флаги на разных уровнях, а также друг над другом. </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3061" y="1958480"/>
            <a:ext cx="6522627" cy="4372198"/>
          </a:xfrm>
          <a:prstGeom prst="rect">
            <a:avLst/>
          </a:prstGeom>
        </p:spPr>
      </p:pic>
      <p:sp>
        <p:nvSpPr>
          <p:cNvPr id="6" name="TextBox 5"/>
          <p:cNvSpPr txBox="1"/>
          <p:nvPr/>
        </p:nvSpPr>
        <p:spPr>
          <a:xfrm>
            <a:off x="383308" y="1717415"/>
            <a:ext cx="4266751" cy="2031325"/>
          </a:xfrm>
          <a:prstGeom prst="rect">
            <a:avLst/>
          </a:prstGeom>
          <a:noFill/>
        </p:spPr>
        <p:txBody>
          <a:bodyPr wrap="square" rtlCol="0">
            <a:spAutoFit/>
          </a:bodyPr>
          <a:lstStyle/>
          <a:p>
            <a:r>
              <a:rPr lang="ru-RU" dirty="0" smtClean="0"/>
              <a:t>Принято </a:t>
            </a:r>
            <a:r>
              <a:rPr lang="ru-RU" dirty="0"/>
              <a:t>учитывать соответствие величины флагштока и размер флага. Не следует использовать небольшой </a:t>
            </a:r>
          </a:p>
          <a:p>
            <a:r>
              <a:rPr lang="ru-RU" dirty="0" smtClean="0"/>
              <a:t>по </a:t>
            </a:r>
            <a:r>
              <a:rPr lang="ru-RU" dirty="0"/>
              <a:t>размеру флаг на высоком флагштоке и наоборот. Считается оптимальным соотношение </a:t>
            </a:r>
            <a:r>
              <a:rPr lang="ru-RU" dirty="0" smtClean="0"/>
              <a:t>размера </a:t>
            </a:r>
            <a:r>
              <a:rPr lang="ru-RU" dirty="0"/>
              <a:t>ширины флага и высоты флагштока 1:6</a:t>
            </a:r>
          </a:p>
        </p:txBody>
      </p:sp>
    </p:spTree>
    <p:extLst>
      <p:ext uri="{BB962C8B-B14F-4D97-AF65-F5344CB8AC3E}">
        <p14:creationId xmlns:p14="http://schemas.microsoft.com/office/powerpoint/2010/main" val="38872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graphicFrame>
        <p:nvGraphicFramePr>
          <p:cNvPr id="4" name="Схема 3"/>
          <p:cNvGraphicFramePr/>
          <p:nvPr>
            <p:extLst>
              <p:ext uri="{D42A27DB-BD31-4B8C-83A1-F6EECF244321}">
                <p14:modId xmlns:p14="http://schemas.microsoft.com/office/powerpoint/2010/main" val="1837167003"/>
              </p:ext>
            </p:extLst>
          </p:nvPr>
        </p:nvGraphicFramePr>
        <p:xfrm>
          <a:off x="1" y="111512"/>
          <a:ext cx="12021014" cy="6590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00722" y="234176"/>
            <a:ext cx="2698595" cy="707886"/>
          </a:xfrm>
          <a:prstGeom prst="rect">
            <a:avLst/>
          </a:prstGeom>
          <a:noFill/>
        </p:spPr>
        <p:txBody>
          <a:bodyPr wrap="square" rtlCol="0">
            <a:spAutoFit/>
          </a:bodyPr>
          <a:lstStyle/>
          <a:p>
            <a:r>
              <a:rPr lang="ru-RU" sz="2000" b="1" dirty="0">
                <a:ln>
                  <a:solidFill>
                    <a:srgbClr val="6B4723"/>
                  </a:solidFill>
                </a:ln>
                <a:solidFill>
                  <a:srgbClr val="6B4723"/>
                </a:solidFill>
              </a:rPr>
              <a:t>Международный  этикет  </a:t>
            </a:r>
            <a:r>
              <a:rPr lang="ru-RU" sz="2000" b="1" dirty="0" smtClean="0">
                <a:ln>
                  <a:solidFill>
                    <a:srgbClr val="6B4723"/>
                  </a:solidFill>
                </a:ln>
                <a:solidFill>
                  <a:srgbClr val="6B4723"/>
                </a:solidFill>
              </a:rPr>
              <a:t>предполагает: </a:t>
            </a:r>
            <a:endParaRPr lang="ru-RU" sz="2000" b="1" dirty="0">
              <a:ln>
                <a:solidFill>
                  <a:srgbClr val="6B4723"/>
                </a:solidFill>
              </a:ln>
              <a:solidFill>
                <a:srgbClr val="6B4723"/>
              </a:solidFill>
            </a:endParaRPr>
          </a:p>
        </p:txBody>
      </p:sp>
    </p:spTree>
    <p:extLst>
      <p:ext uri="{BB962C8B-B14F-4D97-AF65-F5344CB8AC3E}">
        <p14:creationId xmlns:p14="http://schemas.microsoft.com/office/powerpoint/2010/main" val="315467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8" name="Прямоугольник 7"/>
          <p:cNvSpPr/>
          <p:nvPr/>
        </p:nvSpPr>
        <p:spPr>
          <a:xfrm>
            <a:off x="767411" y="4949124"/>
            <a:ext cx="10394960" cy="1719305"/>
          </a:xfrm>
          <a:prstGeom prst="rect">
            <a:avLst/>
          </a:prstGeom>
          <a:solidFill>
            <a:srgbClr val="DAD57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767411" y="2089622"/>
            <a:ext cx="10785252" cy="1200329"/>
          </a:xfrm>
          <a:prstGeom prst="rect">
            <a:avLst/>
          </a:prstGeom>
          <a:noFill/>
        </p:spPr>
        <p:txBody>
          <a:bodyPr wrap="square" rtlCol="0">
            <a:spAutoFit/>
          </a:bodyPr>
          <a:lstStyle/>
          <a:p>
            <a:r>
              <a:rPr lang="ru-RU" dirty="0" smtClean="0"/>
              <a:t>При вывешивании двух флагов флаг иностранного государства располагается справа от Государственного флага Российской </a:t>
            </a:r>
            <a:r>
              <a:rPr lang="ru-RU" dirty="0"/>
              <a:t>Федерации (если смотреть от флагов).</a:t>
            </a:r>
          </a:p>
          <a:p>
            <a:r>
              <a:rPr lang="ru-RU" dirty="0"/>
              <a:t>При добавлении </a:t>
            </a:r>
            <a:r>
              <a:rPr lang="ru-RU" i="1" dirty="0"/>
              <a:t>флага субъекта </a:t>
            </a:r>
            <a:r>
              <a:rPr lang="ru-RU" i="1" dirty="0" smtClean="0"/>
              <a:t>Российской Федерации </a:t>
            </a:r>
            <a:r>
              <a:rPr lang="ru-RU" dirty="0"/>
              <a:t>он располагается  </a:t>
            </a:r>
            <a:r>
              <a:rPr lang="ru-RU" dirty="0" smtClean="0"/>
              <a:t>слева </a:t>
            </a:r>
            <a:r>
              <a:rPr lang="ru-RU" dirty="0"/>
              <a:t>от </a:t>
            </a:r>
            <a:r>
              <a:rPr lang="ru-RU" dirty="0" smtClean="0"/>
              <a:t>Государственного </a:t>
            </a:r>
            <a:r>
              <a:rPr lang="ru-RU" dirty="0"/>
              <a:t>флага Российской </a:t>
            </a:r>
            <a:r>
              <a:rPr lang="ru-RU" dirty="0" smtClean="0"/>
              <a:t>Федерации (если </a:t>
            </a:r>
            <a:r>
              <a:rPr lang="ru-RU" dirty="0"/>
              <a:t>смотреть от флагов).</a:t>
            </a:r>
          </a:p>
        </p:txBody>
      </p:sp>
      <p:sp>
        <p:nvSpPr>
          <p:cNvPr id="4" name="TextBox 3"/>
          <p:cNvSpPr txBox="1"/>
          <p:nvPr/>
        </p:nvSpPr>
        <p:spPr>
          <a:xfrm>
            <a:off x="767411" y="3591298"/>
            <a:ext cx="10264285" cy="1200329"/>
          </a:xfrm>
          <a:prstGeom prst="rect">
            <a:avLst/>
          </a:prstGeom>
          <a:noFill/>
        </p:spPr>
        <p:txBody>
          <a:bodyPr wrap="none" rtlCol="0">
            <a:spAutoFit/>
          </a:bodyPr>
          <a:lstStyle/>
          <a:p>
            <a:r>
              <a:rPr lang="ru-RU" dirty="0"/>
              <a:t>Если мероприятие проводит </a:t>
            </a:r>
            <a:r>
              <a:rPr lang="ru-RU" dirty="0" smtClean="0"/>
              <a:t>общественная </a:t>
            </a:r>
            <a:r>
              <a:rPr lang="ru-RU" dirty="0"/>
              <a:t>организация или предприятие, </a:t>
            </a:r>
            <a:r>
              <a:rPr lang="ru-RU" dirty="0" smtClean="0"/>
              <a:t>имеющее свой </a:t>
            </a:r>
            <a:r>
              <a:rPr lang="ru-RU" dirty="0"/>
              <a:t>флаг, то он </a:t>
            </a:r>
            <a:endParaRPr lang="ru-RU" dirty="0" smtClean="0"/>
          </a:p>
          <a:p>
            <a:r>
              <a:rPr lang="ru-RU" dirty="0" smtClean="0"/>
              <a:t>может </a:t>
            </a:r>
            <a:r>
              <a:rPr lang="ru-RU" dirty="0"/>
              <a:t>быть вывешен </a:t>
            </a:r>
            <a:r>
              <a:rPr lang="ru-RU" dirty="0" smtClean="0"/>
              <a:t>слева от </a:t>
            </a:r>
            <a:r>
              <a:rPr lang="ru-RU" dirty="0"/>
              <a:t>флага субъекта Российской </a:t>
            </a:r>
            <a:r>
              <a:rPr lang="ru-RU" dirty="0" smtClean="0"/>
              <a:t>Федерации (если </a:t>
            </a:r>
            <a:r>
              <a:rPr lang="ru-RU" dirty="0"/>
              <a:t>смотреть от флагов). </a:t>
            </a:r>
            <a:endParaRPr lang="ru-RU" dirty="0" smtClean="0"/>
          </a:p>
          <a:p>
            <a:r>
              <a:rPr lang="ru-RU" dirty="0" smtClean="0"/>
              <a:t>При </a:t>
            </a:r>
            <a:r>
              <a:rPr lang="ru-RU" dirty="0"/>
              <a:t>этом </a:t>
            </a:r>
            <a:r>
              <a:rPr lang="ru-RU" i="1" dirty="0"/>
              <a:t>не </a:t>
            </a:r>
            <a:r>
              <a:rPr lang="ru-RU" i="1" dirty="0" smtClean="0"/>
              <a:t>допускается </a:t>
            </a:r>
            <a:r>
              <a:rPr lang="ru-RU" i="1" dirty="0"/>
              <a:t>вывешивание флага </a:t>
            </a:r>
            <a:r>
              <a:rPr lang="ru-RU" i="1" dirty="0" smtClean="0"/>
              <a:t>организации или </a:t>
            </a:r>
            <a:r>
              <a:rPr lang="ru-RU" i="1" dirty="0"/>
              <a:t>предприятия </a:t>
            </a:r>
            <a:r>
              <a:rPr lang="ru-RU" i="1" dirty="0" smtClean="0"/>
              <a:t>без Государственного </a:t>
            </a:r>
          </a:p>
          <a:p>
            <a:r>
              <a:rPr lang="ru-RU" i="1" dirty="0" smtClean="0"/>
              <a:t>флага </a:t>
            </a:r>
            <a:r>
              <a:rPr lang="ru-RU" i="1" dirty="0"/>
              <a:t>Российской Федерации и флага </a:t>
            </a:r>
            <a:r>
              <a:rPr lang="ru-RU" i="1" dirty="0" smtClean="0"/>
              <a:t>субъекта </a:t>
            </a:r>
            <a:r>
              <a:rPr lang="ru-RU" i="1" dirty="0"/>
              <a:t>Российской Федерации</a:t>
            </a:r>
            <a:r>
              <a:rPr lang="ru-RU" dirty="0"/>
              <a:t>.</a:t>
            </a:r>
          </a:p>
        </p:txBody>
      </p:sp>
      <p:sp>
        <p:nvSpPr>
          <p:cNvPr id="5" name="TextBox 4"/>
          <p:cNvSpPr txBox="1"/>
          <p:nvPr/>
        </p:nvSpPr>
        <p:spPr>
          <a:xfrm>
            <a:off x="767411" y="5060713"/>
            <a:ext cx="8231622" cy="1477328"/>
          </a:xfrm>
          <a:prstGeom prst="rect">
            <a:avLst/>
          </a:prstGeom>
          <a:noFill/>
        </p:spPr>
        <p:txBody>
          <a:bodyPr wrap="square" rtlCol="0">
            <a:spAutoFit/>
          </a:bodyPr>
          <a:lstStyle/>
          <a:p>
            <a:pPr marL="285750" indent="-285750">
              <a:buFont typeface="Wingdings" panose="05000000000000000000" pitchFamily="2" charset="2"/>
              <a:buChar char="Ø"/>
            </a:pPr>
            <a:r>
              <a:rPr lang="ru-RU" dirty="0"/>
              <a:t>Флаг на стену вывешивается в развернутом виде полотнищем вправо от спины сидящего за столом.</a:t>
            </a:r>
          </a:p>
          <a:p>
            <a:pPr marL="285750" indent="-285750">
              <a:buFont typeface="Wingdings" panose="05000000000000000000" pitchFamily="2" charset="2"/>
              <a:buChar char="Ø"/>
            </a:pPr>
            <a:r>
              <a:rPr lang="ru-RU" dirty="0" smtClean="0"/>
              <a:t>Флаг </a:t>
            </a:r>
            <a:r>
              <a:rPr lang="ru-RU" dirty="0"/>
              <a:t>на стол ставится на специальной подставке по правую руку от сидящего.</a:t>
            </a:r>
          </a:p>
          <a:p>
            <a:pPr marL="285750" indent="-285750">
              <a:buFont typeface="Wingdings" panose="05000000000000000000" pitchFamily="2" charset="2"/>
              <a:buChar char="Ø"/>
            </a:pPr>
            <a:r>
              <a:rPr lang="ru-RU" dirty="0" smtClean="0"/>
              <a:t>Флаги </a:t>
            </a:r>
            <a:r>
              <a:rPr lang="ru-RU" dirty="0"/>
              <a:t>на подставках должны быть на одинаковой высоте и одинакового размера.</a:t>
            </a:r>
          </a:p>
        </p:txBody>
      </p:sp>
      <p:sp>
        <p:nvSpPr>
          <p:cNvPr id="6" name="TextBox 5"/>
          <p:cNvSpPr txBox="1"/>
          <p:nvPr/>
        </p:nvSpPr>
        <p:spPr>
          <a:xfrm>
            <a:off x="767411" y="197582"/>
            <a:ext cx="11075184" cy="1754326"/>
          </a:xfrm>
          <a:prstGeom prst="rect">
            <a:avLst/>
          </a:prstGeom>
          <a:noFill/>
        </p:spPr>
        <p:txBody>
          <a:bodyPr wrap="square" rtlCol="0">
            <a:spAutoFit/>
          </a:bodyPr>
          <a:lstStyle/>
          <a:p>
            <a:r>
              <a:rPr lang="ru-RU" dirty="0"/>
              <a:t>Флаги вывешиваются при </a:t>
            </a:r>
            <a:r>
              <a:rPr lang="ru-RU" dirty="0" smtClean="0"/>
              <a:t>прибытии иностранных </a:t>
            </a:r>
            <a:r>
              <a:rPr lang="ru-RU" dirty="0"/>
              <a:t>делегаций высшего и </a:t>
            </a:r>
            <a:r>
              <a:rPr lang="ru-RU" dirty="0" smtClean="0"/>
              <a:t>высокого </a:t>
            </a:r>
            <a:r>
              <a:rPr lang="ru-RU" dirty="0"/>
              <a:t>уровня, а также могут быть </a:t>
            </a:r>
            <a:r>
              <a:rPr lang="ru-RU" dirty="0" smtClean="0"/>
              <a:t>вывешены (установлены</a:t>
            </a:r>
            <a:r>
              <a:rPr lang="ru-RU" dirty="0"/>
              <a:t>) при проведении </a:t>
            </a:r>
            <a:r>
              <a:rPr lang="ru-RU" dirty="0" smtClean="0"/>
              <a:t>международных </a:t>
            </a:r>
            <a:r>
              <a:rPr lang="ru-RU" dirty="0"/>
              <a:t>конгрессов, конференций, </a:t>
            </a:r>
            <a:r>
              <a:rPr lang="ru-RU" dirty="0" smtClean="0"/>
              <a:t>симпозиумов</a:t>
            </a:r>
            <a:r>
              <a:rPr lang="ru-RU" dirty="0"/>
              <a:t>, фестивалей, спортивных </a:t>
            </a:r>
            <a:r>
              <a:rPr lang="ru-RU" dirty="0" smtClean="0"/>
              <a:t>соревнований</a:t>
            </a:r>
            <a:r>
              <a:rPr lang="ru-RU" dirty="0"/>
              <a:t>, выставок, иных официальных </a:t>
            </a:r>
            <a:r>
              <a:rPr lang="ru-RU" dirty="0" smtClean="0"/>
              <a:t>церемоний </a:t>
            </a:r>
            <a:r>
              <a:rPr lang="ru-RU" dirty="0"/>
              <a:t>и торжеств, проводимых </a:t>
            </a:r>
            <a:r>
              <a:rPr lang="ru-RU" dirty="0" smtClean="0"/>
              <a:t>федеральными органами государственной власти, органами </a:t>
            </a:r>
            <a:r>
              <a:rPr lang="ru-RU" dirty="0"/>
              <a:t>государственной власти </a:t>
            </a:r>
            <a:r>
              <a:rPr lang="ru-RU" dirty="0" smtClean="0"/>
              <a:t>субъектов </a:t>
            </a:r>
            <a:r>
              <a:rPr lang="ru-RU" dirty="0"/>
              <a:t>Российской Федерации, </a:t>
            </a:r>
            <a:r>
              <a:rPr lang="ru-RU" dirty="0" smtClean="0"/>
              <a:t>общественными </a:t>
            </a:r>
            <a:r>
              <a:rPr lang="ru-RU" dirty="0"/>
              <a:t>объединениями, предприятиями и </a:t>
            </a:r>
            <a:r>
              <a:rPr lang="ru-RU" dirty="0" smtClean="0"/>
              <a:t>организациями </a:t>
            </a:r>
            <a:r>
              <a:rPr lang="ru-RU" dirty="0"/>
              <a:t>независимо от форм </a:t>
            </a:r>
            <a:r>
              <a:rPr lang="ru-RU" dirty="0" smtClean="0"/>
              <a:t>собственности.</a:t>
            </a:r>
            <a:endParaRPr lang="ru-RU"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6439" y="4949124"/>
            <a:ext cx="2575932" cy="1588917"/>
          </a:xfrm>
          <a:prstGeom prst="rect">
            <a:avLst/>
          </a:prstGeom>
        </p:spPr>
      </p:pic>
    </p:spTree>
    <p:extLst>
      <p:ext uri="{BB962C8B-B14F-4D97-AF65-F5344CB8AC3E}">
        <p14:creationId xmlns:p14="http://schemas.microsoft.com/office/powerpoint/2010/main" val="3636091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830767" y="1191067"/>
            <a:ext cx="7181386" cy="2585323"/>
          </a:xfrm>
          <a:prstGeom prst="rect">
            <a:avLst/>
          </a:prstGeom>
          <a:noFill/>
        </p:spPr>
        <p:txBody>
          <a:bodyPr wrap="square" rtlCol="0">
            <a:spAutoFit/>
          </a:bodyPr>
          <a:lstStyle/>
          <a:p>
            <a:r>
              <a:rPr lang="ru-RU" dirty="0"/>
              <a:t>Утвержден Указом Президента РФ (#2050) "О Государственном гербе Российской Федерации" от 30 ноября 1993 года; </a:t>
            </a:r>
            <a:endParaRPr lang="ru-RU" dirty="0" smtClean="0"/>
          </a:p>
          <a:p>
            <a:endParaRPr lang="ru-RU" dirty="0"/>
          </a:p>
          <a:p>
            <a:r>
              <a:rPr lang="ru-RU" dirty="0" smtClean="0"/>
              <a:t>Федеральным </a:t>
            </a:r>
            <a:r>
              <a:rPr lang="ru-RU" dirty="0"/>
              <a:t>конституционным законом (#2-ФКЗ) «О Государственном гербе Российской Федерации», принятом 8 декабря 2000 года постановлением (#899-III) ГД Государственной Думы Федерального Собрания РФ, одобренным 20 декабря 2000 года Советом Федерации и подписанным Президентом РФ 25 декабря 2000 года.</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1338" y="832795"/>
            <a:ext cx="2943690" cy="3535812"/>
          </a:xfrm>
          <a:prstGeom prst="rect">
            <a:avLst/>
          </a:prstGeom>
        </p:spPr>
      </p:pic>
      <p:sp>
        <p:nvSpPr>
          <p:cNvPr id="5" name="TextBox 4"/>
          <p:cNvSpPr txBox="1"/>
          <p:nvPr/>
        </p:nvSpPr>
        <p:spPr>
          <a:xfrm>
            <a:off x="882920" y="3908740"/>
            <a:ext cx="10426159" cy="2585323"/>
          </a:xfrm>
          <a:prstGeom prst="rect">
            <a:avLst/>
          </a:prstGeom>
          <a:noFill/>
        </p:spPr>
        <p:txBody>
          <a:bodyPr wrap="square" rtlCol="0">
            <a:spAutoFit/>
          </a:bodyPr>
          <a:lstStyle/>
          <a:p>
            <a:r>
              <a:rPr lang="ru-RU" dirty="0"/>
              <a:t>Официальное описание в конституционном законе</a:t>
            </a:r>
            <a:r>
              <a:rPr lang="ru-RU" dirty="0" smtClean="0"/>
              <a:t>:</a:t>
            </a:r>
          </a:p>
          <a:p>
            <a:endParaRPr lang="ru-RU" dirty="0"/>
          </a:p>
          <a:p>
            <a:r>
              <a:rPr lang="ru-RU" i="1" dirty="0"/>
              <a:t>Государственный герб Российской Федерации представляет собой четырехугольный, с закругленными нижними углами, заостренный в оконечности красный геральдический щит с золотым двуглавым орлом, поднявшим вверх распущенные крылья. Орел увенчан двумя малыми коронами и - над ними - одной большой короной, соединенными лентой. В правой лапе орла - скипетр, в левой - держава. На груди орла, в красном щите, - серебряный всадник в синем плаще на серебряном коне, поражающий серебряным копьем черного опрокинутого навзничь и попранного конем дракона.</a:t>
            </a:r>
          </a:p>
        </p:txBody>
      </p:sp>
      <p:sp>
        <p:nvSpPr>
          <p:cNvPr id="6" name="TextBox 5"/>
          <p:cNvSpPr txBox="1"/>
          <p:nvPr/>
        </p:nvSpPr>
        <p:spPr>
          <a:xfrm>
            <a:off x="724830" y="312455"/>
            <a:ext cx="1505540" cy="400110"/>
          </a:xfrm>
          <a:prstGeom prst="rect">
            <a:avLst/>
          </a:prstGeom>
          <a:noFill/>
        </p:spPr>
        <p:txBody>
          <a:bodyPr wrap="none" rtlCol="0">
            <a:spAutoFit/>
          </a:bodyPr>
          <a:lstStyle/>
          <a:p>
            <a:r>
              <a:rPr lang="ru-RU" sz="2000" b="1" dirty="0" smtClean="0">
                <a:ln>
                  <a:solidFill>
                    <a:srgbClr val="6B4723"/>
                  </a:solidFill>
                </a:ln>
                <a:solidFill>
                  <a:srgbClr val="6B4723"/>
                </a:solidFill>
              </a:rPr>
              <a:t>Герб России</a:t>
            </a:r>
            <a:endParaRPr lang="ru-RU" sz="2000" b="1" dirty="0">
              <a:ln>
                <a:solidFill>
                  <a:srgbClr val="6B4723"/>
                </a:solidFill>
              </a:ln>
              <a:solidFill>
                <a:srgbClr val="6B4723"/>
              </a:solidFill>
            </a:endParaRPr>
          </a:p>
        </p:txBody>
      </p:sp>
    </p:spTree>
    <p:extLst>
      <p:ext uri="{BB962C8B-B14F-4D97-AF65-F5344CB8AC3E}">
        <p14:creationId xmlns:p14="http://schemas.microsoft.com/office/powerpoint/2010/main" val="1803862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4" name="TextBox 3"/>
          <p:cNvSpPr txBox="1"/>
          <p:nvPr/>
        </p:nvSpPr>
        <p:spPr>
          <a:xfrm>
            <a:off x="735981" y="2155679"/>
            <a:ext cx="10603066" cy="1477328"/>
          </a:xfrm>
          <a:prstGeom prst="rect">
            <a:avLst/>
          </a:prstGeom>
          <a:noFill/>
        </p:spPr>
        <p:txBody>
          <a:bodyPr wrap="square" rtlCol="0">
            <a:spAutoFit/>
          </a:bodyPr>
          <a:lstStyle/>
          <a:p>
            <a:r>
              <a:rPr lang="ru-RU" dirty="0" smtClean="0"/>
              <a:t>В соответствии с указом Президента воспроизведение государственного герба является обязательным на бланках  и печатях Президента РФ, палат Федерального Собрания РФ, Конституционного Суда РФ, Верховного Суда РФ, Высшего Арбитражного Суда РФ, на бланках и печатях центральных органов федеральной исполнительной власти, а также дипломатических </a:t>
            </a:r>
          </a:p>
          <a:p>
            <a:r>
              <a:rPr lang="ru-RU" dirty="0"/>
              <a:t>п</a:t>
            </a:r>
            <a:r>
              <a:rPr lang="ru-RU" dirty="0" smtClean="0"/>
              <a:t>редставительств, консульских учреждений и иных представительств РФ за границей.  </a:t>
            </a:r>
            <a:endParaRPr lang="ru-RU" dirty="0"/>
          </a:p>
        </p:txBody>
      </p:sp>
      <p:sp>
        <p:nvSpPr>
          <p:cNvPr id="5" name="TextBox 4"/>
          <p:cNvSpPr txBox="1"/>
          <p:nvPr/>
        </p:nvSpPr>
        <p:spPr>
          <a:xfrm>
            <a:off x="735981" y="385306"/>
            <a:ext cx="10716322" cy="1477328"/>
          </a:xfrm>
          <a:prstGeom prst="rect">
            <a:avLst/>
          </a:prstGeom>
          <a:noFill/>
        </p:spPr>
        <p:txBody>
          <a:bodyPr wrap="square" rtlCol="0">
            <a:spAutoFit/>
          </a:bodyPr>
          <a:lstStyle/>
          <a:p>
            <a:r>
              <a:rPr lang="ru-RU" dirty="0"/>
              <a:t>В основе герба РФ - исторический герб Российской империи. Золотой двуглавый орел на красном поле сохраняет историческую преемственность в цветовой гамме гербов конца XV - XVII века. Рисунок орла восходит к изображениям на памятниках эпохи Петра Великого. Сегодняшний герб России - это новый герб, но его составные части глубоко </a:t>
            </a:r>
            <a:r>
              <a:rPr lang="ru-RU" dirty="0" smtClean="0"/>
              <a:t>традиционны. </a:t>
            </a:r>
            <a:r>
              <a:rPr lang="ru-RU" dirty="0"/>
              <a:t>Автор официального рисунка - петербургский художник Евгений Ильич </a:t>
            </a:r>
            <a:r>
              <a:rPr lang="ru-RU" dirty="0" err="1"/>
              <a:t>Ухналёв</a:t>
            </a:r>
            <a:r>
              <a:rPr lang="ru-RU" dirty="0"/>
              <a:t>.</a:t>
            </a:r>
          </a:p>
        </p:txBody>
      </p:sp>
      <p:sp>
        <p:nvSpPr>
          <p:cNvPr id="6" name="TextBox 5"/>
          <p:cNvSpPr txBox="1"/>
          <p:nvPr/>
        </p:nvSpPr>
        <p:spPr>
          <a:xfrm>
            <a:off x="748875" y="3926052"/>
            <a:ext cx="8474927" cy="2308324"/>
          </a:xfrm>
          <a:prstGeom prst="rect">
            <a:avLst/>
          </a:prstGeom>
          <a:noFill/>
        </p:spPr>
        <p:txBody>
          <a:bodyPr wrap="square" rtlCol="0">
            <a:spAutoFit/>
          </a:bodyPr>
          <a:lstStyle/>
          <a:p>
            <a:r>
              <a:rPr lang="ru-RU" dirty="0"/>
              <a:t>Воспроизведение Государственного герба Российской Федерации допускается без геральдического щита (в виде главной фигуры - двуглавого орла со всеми атрибутами).</a:t>
            </a:r>
          </a:p>
          <a:p>
            <a:endParaRPr lang="ru-RU" dirty="0"/>
          </a:p>
          <a:p>
            <a:r>
              <a:rPr lang="ru-RU" dirty="0"/>
              <a:t>С 2000 года седло под всадником обычно изображается красного цвета, хотя это не оговорено в описании (но именно такое изображение приводится в Приложение 1 к Федеральному конституционному закону "О Государственном гербе Российской Федерации"). До этого седло обычно изображалось белым цветом.</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824" y="3728412"/>
            <a:ext cx="2218329" cy="2436015"/>
          </a:xfrm>
          <a:prstGeom prst="rect">
            <a:avLst/>
          </a:prstGeom>
        </p:spPr>
      </p:pic>
    </p:spTree>
    <p:extLst>
      <p:ext uri="{BB962C8B-B14F-4D97-AF65-F5344CB8AC3E}">
        <p14:creationId xmlns:p14="http://schemas.microsoft.com/office/powerpoint/2010/main" val="85141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06295" y="576919"/>
            <a:ext cx="11768719" cy="1077218"/>
          </a:xfrm>
          <a:prstGeom prst="rect">
            <a:avLst/>
          </a:prstGeom>
          <a:noFill/>
        </p:spPr>
        <p:txBody>
          <a:bodyPr wrap="square" rtlCol="0">
            <a:spAutoFit/>
          </a:bodyPr>
          <a:lstStyle/>
          <a:p>
            <a:r>
              <a:rPr lang="ru-RU" sz="1600" dirty="0"/>
              <a:t>Первый российский гимн был создан по указанию императора Николая I в 1833 году. До этого торжественные события сопровождались церковными песнопениями, а при Петре Великом — военными маршами. Правда, в конце царствования Петра и в годы правления Елизаветы Петровны в особо торжественных случаях при дворе играли мелодию английского гимна «Боже, храни короля». А в конце XVIII века с ним начало соперничать торжественное песнопение Дмитрия </a:t>
            </a:r>
            <a:r>
              <a:rPr lang="ru-RU" sz="1600" dirty="0" err="1"/>
              <a:t>Бортнянского</a:t>
            </a:r>
            <a:r>
              <a:rPr lang="ru-RU" sz="1600" dirty="0"/>
              <a:t> «Славься».</a:t>
            </a:r>
          </a:p>
        </p:txBody>
      </p:sp>
      <p:sp>
        <p:nvSpPr>
          <p:cNvPr id="4" name="TextBox 3"/>
          <p:cNvSpPr txBox="1"/>
          <p:nvPr/>
        </p:nvSpPr>
        <p:spPr>
          <a:xfrm>
            <a:off x="206295" y="1675216"/>
            <a:ext cx="8118088" cy="1323439"/>
          </a:xfrm>
          <a:prstGeom prst="rect">
            <a:avLst/>
          </a:prstGeom>
          <a:noFill/>
        </p:spPr>
        <p:txBody>
          <a:bodyPr wrap="square" rtlCol="0">
            <a:spAutoFit/>
          </a:bodyPr>
          <a:lstStyle/>
          <a:p>
            <a:r>
              <a:rPr lang="ru-RU" sz="1600" dirty="0"/>
              <a:t>Когда в 1833 году государь повелел своим подданным создать гимн, в негласном конкурсе приняли участие многие поэты и композиторы, среди них — воспитатель наследника престола Василий Андреевич Жуковский и композитор Алексей Федорович </a:t>
            </a:r>
            <a:r>
              <a:rPr lang="ru-RU" sz="1600" dirty="0" smtClean="0"/>
              <a:t>Львов. </a:t>
            </a:r>
            <a:r>
              <a:rPr lang="ru-RU" sz="1600" dirty="0"/>
              <a:t>Царю больше всех понравилось их сочинение, названное «Молитва русского народа» — своей простой, легко запоминающейся мелодией и проникновенными словами</a:t>
            </a:r>
          </a:p>
        </p:txBody>
      </p:sp>
      <p:sp>
        <p:nvSpPr>
          <p:cNvPr id="5" name="TextBox 4"/>
          <p:cNvSpPr txBox="1"/>
          <p:nvPr/>
        </p:nvSpPr>
        <p:spPr>
          <a:xfrm>
            <a:off x="234175" y="2998655"/>
            <a:ext cx="7883913" cy="2062103"/>
          </a:xfrm>
          <a:prstGeom prst="rect">
            <a:avLst/>
          </a:prstGeom>
          <a:noFill/>
        </p:spPr>
        <p:txBody>
          <a:bodyPr wrap="square" rtlCol="0">
            <a:spAutoFit/>
          </a:bodyPr>
          <a:lstStyle/>
          <a:p>
            <a:r>
              <a:rPr lang="ru-RU" sz="1600" dirty="0"/>
              <a:t>После Февральской революции 1917 года «Боже, царя храни» сменила мелодия «Марсельезы», главной революционной песни Великой французской революции и гимна Франции. Правда, у «Марсельезы» были другие, не переводные слова, и начиналась она со строк «Отречемся от старого мира, отряхнем его прах с наших ног». В первые месяцы советской власти «Марсельезу» сменил «Интернационал». И лишь 1 января 1944 года наконец прозвучал гимн Александрова на стихи С. Михалкова и Эль-</a:t>
            </a:r>
            <a:r>
              <a:rPr lang="ru-RU" sz="1600" dirty="0" err="1"/>
              <a:t>Регистана</a:t>
            </a:r>
            <a:r>
              <a:rPr lang="ru-RU" sz="1600" dirty="0"/>
              <a:t>, созданный еще в 1936 году как «</a:t>
            </a:r>
            <a:r>
              <a:rPr lang="ru-RU" sz="1600" dirty="0" err="1"/>
              <a:t>Шмн</a:t>
            </a:r>
            <a:r>
              <a:rPr lang="ru-RU" sz="1600" dirty="0"/>
              <a:t> партии большевиков». В 1943 году был написан новый вариант слов и слегка поправлена мелодия</a:t>
            </a:r>
            <a:r>
              <a:rPr lang="ru-RU" sz="1600" dirty="0" smtClean="0"/>
              <a:t>.</a:t>
            </a:r>
            <a:endParaRPr lang="ru-RU" sz="1600" dirty="0"/>
          </a:p>
        </p:txBody>
      </p:sp>
      <p:sp>
        <p:nvSpPr>
          <p:cNvPr id="6" name="TextBox 5"/>
          <p:cNvSpPr txBox="1"/>
          <p:nvPr/>
        </p:nvSpPr>
        <p:spPr>
          <a:xfrm>
            <a:off x="234176" y="5103673"/>
            <a:ext cx="7709674" cy="1815882"/>
          </a:xfrm>
          <a:prstGeom prst="rect">
            <a:avLst/>
          </a:prstGeom>
          <a:noFill/>
        </p:spPr>
        <p:txBody>
          <a:bodyPr wrap="square" rtlCol="0">
            <a:spAutoFit/>
          </a:bodyPr>
          <a:lstStyle/>
          <a:p>
            <a:r>
              <a:rPr lang="ru-RU" sz="1600" dirty="0"/>
              <a:t>В 1991 году, спустя почти 200 лет, мелодия, созданная на основе «Патриотической песни» Глинки, ненадолго стала гимном демократической России, однако конституционный закон, закрепляющий это решение президента Б. Н. Ельцина, не был принят Государственной думой. Наконец, после долгих споров и обсуждений, уже при президенте В. В. Путине 20 декабря 2000 года гимном Российской Федерации вновь стал гимн Александрова с измененным С. В. Михалковым текстом.</a:t>
            </a:r>
          </a:p>
          <a:p>
            <a:endParaRPr lang="ru-RU" sz="1600"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194" y="1736772"/>
            <a:ext cx="3695700" cy="4876800"/>
          </a:xfrm>
          <a:prstGeom prst="rect">
            <a:avLst/>
          </a:prstGeom>
        </p:spPr>
      </p:pic>
      <p:sp>
        <p:nvSpPr>
          <p:cNvPr id="8" name="TextBox 7"/>
          <p:cNvSpPr txBox="1"/>
          <p:nvPr/>
        </p:nvSpPr>
        <p:spPr>
          <a:xfrm>
            <a:off x="8118088" y="96683"/>
            <a:ext cx="3787233" cy="400110"/>
          </a:xfrm>
          <a:prstGeom prst="rect">
            <a:avLst/>
          </a:prstGeom>
          <a:noFill/>
        </p:spPr>
        <p:txBody>
          <a:bodyPr wrap="square" rtlCol="0">
            <a:spAutoFit/>
          </a:bodyPr>
          <a:lstStyle/>
          <a:p>
            <a:r>
              <a:rPr lang="ru-RU" sz="2000" b="1" dirty="0" smtClean="0">
                <a:ln>
                  <a:solidFill>
                    <a:srgbClr val="6B4723"/>
                  </a:solidFill>
                </a:ln>
                <a:solidFill>
                  <a:srgbClr val="6B4723"/>
                </a:solidFill>
              </a:rPr>
              <a:t>Из истории российского Гимна</a:t>
            </a:r>
            <a:endParaRPr lang="ru-RU" sz="2000" b="1" dirty="0">
              <a:ln>
                <a:solidFill>
                  <a:srgbClr val="6B4723"/>
                </a:solidFill>
              </a:ln>
              <a:solidFill>
                <a:srgbClr val="6B4723"/>
              </a:solidFill>
            </a:endParaRPr>
          </a:p>
        </p:txBody>
      </p:sp>
    </p:spTree>
    <p:extLst>
      <p:ext uri="{BB962C8B-B14F-4D97-AF65-F5344CB8AC3E}">
        <p14:creationId xmlns:p14="http://schemas.microsoft.com/office/powerpoint/2010/main" val="2820932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386575" y="395172"/>
            <a:ext cx="11418849" cy="6278642"/>
          </a:xfrm>
          <a:prstGeom prst="rect">
            <a:avLst/>
          </a:prstGeom>
          <a:noFill/>
        </p:spPr>
        <p:txBody>
          <a:bodyPr wrap="square" rtlCol="0">
            <a:spAutoFit/>
          </a:bodyPr>
          <a:lstStyle/>
          <a:p>
            <a:r>
              <a:rPr lang="ru-RU" b="1" dirty="0">
                <a:ln>
                  <a:solidFill>
                    <a:srgbClr val="6B4723"/>
                  </a:solidFill>
                </a:ln>
                <a:solidFill>
                  <a:srgbClr val="6B4723"/>
                </a:solidFill>
              </a:rPr>
              <a:t>Национальные дни </a:t>
            </a:r>
            <a:r>
              <a:rPr lang="ru-RU" sz="1600" dirty="0"/>
              <a:t>(официальные праздники) каждой </a:t>
            </a:r>
            <a:r>
              <a:rPr lang="ru-RU" sz="1600" dirty="0" smtClean="0"/>
              <a:t>страны являются </a:t>
            </a:r>
            <a:r>
              <a:rPr lang="ru-RU" sz="1600" dirty="0"/>
              <a:t>символами, отражающими поворотные события в ее истории: победу революции, достижение национальной </a:t>
            </a:r>
            <a:r>
              <a:rPr lang="ru-RU" sz="1600" dirty="0" smtClean="0"/>
              <a:t>независимости, провозглашение </a:t>
            </a:r>
            <a:r>
              <a:rPr lang="ru-RU" sz="1600" dirty="0"/>
              <a:t>республики и др. В ряде стран с </a:t>
            </a:r>
            <a:r>
              <a:rPr lang="ru-RU" sz="1600" dirty="0" smtClean="0"/>
              <a:t>монархическим строем </a:t>
            </a:r>
            <a:r>
              <a:rPr lang="ru-RU" sz="1600" dirty="0"/>
              <a:t>дни рождения монарха являются национальными праздниками</a:t>
            </a:r>
            <a:r>
              <a:rPr lang="ru-RU" sz="1600" dirty="0" smtClean="0"/>
              <a:t>.</a:t>
            </a:r>
          </a:p>
          <a:p>
            <a:endParaRPr lang="ru-RU" sz="1600" dirty="0"/>
          </a:p>
          <a:p>
            <a:r>
              <a:rPr lang="ru-RU" sz="1600" dirty="0"/>
              <a:t>Международная протокольная практика предполагает соответствующее реагирование на упомянутые </a:t>
            </a:r>
            <a:r>
              <a:rPr lang="ru-RU" sz="1600" dirty="0" smtClean="0"/>
              <a:t>события. </a:t>
            </a:r>
            <a:r>
              <a:rPr lang="ru-RU" sz="1600" i="1" dirty="0" smtClean="0">
                <a:ln w="0"/>
                <a:effectLst>
                  <a:outerShdw blurRad="38100" dist="19050" dir="2700000" algn="tl" rotWithShape="0">
                    <a:schemeClr val="dk1">
                      <a:alpha val="40000"/>
                    </a:schemeClr>
                  </a:outerShdw>
                </a:effectLst>
              </a:rPr>
              <a:t>Его </a:t>
            </a:r>
            <a:r>
              <a:rPr lang="ru-RU" sz="1600" i="1" dirty="0">
                <a:ln w="0"/>
                <a:effectLst>
                  <a:outerShdw blurRad="38100" dist="19050" dir="2700000" algn="tl" rotWithShape="0">
                    <a:schemeClr val="dk1">
                      <a:alpha val="40000"/>
                    </a:schemeClr>
                  </a:outerShdw>
                </a:effectLst>
              </a:rPr>
              <a:t>степень </a:t>
            </a:r>
            <a:r>
              <a:rPr lang="ru-RU" sz="1600" i="1" dirty="0" smtClean="0">
                <a:ln w="0"/>
                <a:effectLst>
                  <a:outerShdw blurRad="38100" dist="19050" dir="2700000" algn="tl" rotWithShape="0">
                    <a:schemeClr val="dk1">
                      <a:alpha val="40000"/>
                    </a:schemeClr>
                  </a:outerShdw>
                </a:effectLst>
              </a:rPr>
              <a:t>и характер </a:t>
            </a:r>
            <a:r>
              <a:rPr lang="ru-RU" sz="1600" i="1" dirty="0">
                <a:ln w="0"/>
                <a:effectLst>
                  <a:outerShdw blurRad="38100" dist="19050" dir="2700000" algn="tl" rotWithShape="0">
                    <a:schemeClr val="dk1">
                      <a:alpha val="40000"/>
                    </a:schemeClr>
                  </a:outerShdw>
                </a:effectLst>
              </a:rPr>
              <a:t>определяются состоянием межгосударственных </a:t>
            </a:r>
            <a:r>
              <a:rPr lang="ru-RU" sz="1600" i="1" dirty="0" smtClean="0">
                <a:ln w="0"/>
                <a:effectLst>
                  <a:outerShdw blurRad="38100" dist="19050" dir="2700000" algn="tl" rotWithShape="0">
                    <a:schemeClr val="dk1">
                      <a:alpha val="40000"/>
                    </a:schemeClr>
                  </a:outerShdw>
                </a:effectLst>
              </a:rPr>
              <a:t>отношений</a:t>
            </a:r>
            <a:r>
              <a:rPr lang="ru-RU" sz="1600" dirty="0" smtClean="0"/>
              <a:t>, важностью </a:t>
            </a:r>
            <a:r>
              <a:rPr lang="ru-RU" sz="1600" dirty="0"/>
              <a:t>события и местной протокольной практикой</a:t>
            </a:r>
            <a:r>
              <a:rPr lang="ru-RU" sz="1600" dirty="0" smtClean="0"/>
              <a:t>.</a:t>
            </a:r>
          </a:p>
          <a:p>
            <a:endParaRPr lang="ru-RU" sz="1600" dirty="0"/>
          </a:p>
          <a:p>
            <a:r>
              <a:rPr lang="ru-RU" sz="1600" dirty="0"/>
              <a:t>В большинстве случаев поступают приветственные телеграммы в адрес главы государства. В этих важных дипломатических документах, помимо поздравления, содержатся оценка </a:t>
            </a:r>
            <a:r>
              <a:rPr lang="ru-RU" sz="1600" dirty="0" smtClean="0"/>
              <a:t>двусторонних отношений </a:t>
            </a:r>
            <a:r>
              <a:rPr lang="ru-RU" sz="1600" dirty="0"/>
              <a:t>на данный момент, пожелания их дальнейшего </a:t>
            </a:r>
            <a:r>
              <a:rPr lang="ru-RU" sz="1600" dirty="0" smtClean="0"/>
              <a:t>развития, при </a:t>
            </a:r>
            <a:r>
              <a:rPr lang="ru-RU" sz="1600" dirty="0"/>
              <a:t>необходимости — высказывается надежда на устранение препятствий, мешающих их всестороннему сотрудничеству. </a:t>
            </a:r>
            <a:endParaRPr lang="ru-RU" sz="1600" dirty="0" smtClean="0"/>
          </a:p>
          <a:p>
            <a:endParaRPr lang="ru-RU" sz="1600" dirty="0"/>
          </a:p>
          <a:p>
            <a:r>
              <a:rPr lang="ru-RU" sz="1600" dirty="0" smtClean="0"/>
              <a:t>Телеграммы передаются </a:t>
            </a:r>
            <a:r>
              <a:rPr lang="ru-RU" sz="1600" dirty="0"/>
              <a:t>через послов, которые с учетом действующих </a:t>
            </a:r>
            <a:r>
              <a:rPr lang="ru-RU" sz="1600" dirty="0" smtClean="0"/>
              <a:t>правил наносят </a:t>
            </a:r>
            <a:r>
              <a:rPr lang="ru-RU" sz="1600" dirty="0"/>
              <a:t>специальные визиты главам государств или лицам, ими указанным (чаще всего это министры иностранных дел, их </a:t>
            </a:r>
            <a:r>
              <a:rPr lang="ru-RU" sz="1600" dirty="0" smtClean="0"/>
              <a:t>заместители, генеральные </a:t>
            </a:r>
            <a:r>
              <a:rPr lang="ru-RU" sz="1600" dirty="0"/>
              <a:t>секретари внешнеполитических ведомств</a:t>
            </a:r>
            <a:r>
              <a:rPr lang="ru-RU" sz="1600" dirty="0" smtClean="0"/>
              <a:t>).</a:t>
            </a:r>
          </a:p>
          <a:p>
            <a:endParaRPr lang="ru-RU" sz="1600" dirty="0"/>
          </a:p>
          <a:p>
            <a:r>
              <a:rPr lang="ru-RU" sz="1600" dirty="0"/>
              <a:t>В посольствах проводятся официальные приемы. </a:t>
            </a:r>
            <a:endParaRPr lang="ru-RU" sz="1600" dirty="0" smtClean="0"/>
          </a:p>
          <a:p>
            <a:endParaRPr lang="ru-RU" sz="1600" dirty="0"/>
          </a:p>
          <a:p>
            <a:r>
              <a:rPr lang="ru-RU" sz="1600" dirty="0" smtClean="0"/>
              <a:t>В некоторых странах </a:t>
            </a:r>
            <a:r>
              <a:rPr lang="ru-RU" sz="1600" dirty="0"/>
              <a:t>существует традиция предоставления послам </a:t>
            </a:r>
            <a:r>
              <a:rPr lang="ru-RU" sz="1600" dirty="0" smtClean="0"/>
              <a:t>иностранных </a:t>
            </a:r>
          </a:p>
          <a:p>
            <a:r>
              <a:rPr lang="ru-RU" sz="1600" dirty="0" smtClean="0"/>
              <a:t>государств </a:t>
            </a:r>
            <a:r>
              <a:rPr lang="ru-RU" sz="1600" dirty="0"/>
              <a:t>возможности выступить по телевидению по случаю национальных </a:t>
            </a:r>
            <a:endParaRPr lang="ru-RU" sz="1600" dirty="0" smtClean="0"/>
          </a:p>
          <a:p>
            <a:r>
              <a:rPr lang="ru-RU" sz="1600" dirty="0" smtClean="0"/>
              <a:t>праздников</a:t>
            </a:r>
            <a:r>
              <a:rPr lang="ru-RU" sz="1600" dirty="0"/>
              <a:t>, опубликовать в печати информационные </a:t>
            </a:r>
            <a:r>
              <a:rPr lang="ru-RU" sz="1600" dirty="0" smtClean="0"/>
              <a:t>и иные </a:t>
            </a:r>
            <a:r>
              <a:rPr lang="ru-RU" sz="1600" dirty="0"/>
              <a:t>материалы, </a:t>
            </a:r>
            <a:r>
              <a:rPr lang="ru-RU" sz="1600" dirty="0" smtClean="0"/>
              <a:t>посвященные</a:t>
            </a:r>
          </a:p>
          <a:p>
            <a:r>
              <a:rPr lang="ru-RU" sz="1600" dirty="0" smtClean="0"/>
              <a:t> </a:t>
            </a:r>
            <a:r>
              <a:rPr lang="ru-RU" sz="1600" dirty="0"/>
              <a:t>своему государству и отношениям </a:t>
            </a:r>
            <a:r>
              <a:rPr lang="ru-RU" sz="1600" dirty="0" smtClean="0"/>
              <a:t>со страной </a:t>
            </a:r>
            <a:r>
              <a:rPr lang="ru-RU" sz="1600" dirty="0"/>
              <a:t>пребывания. Иногда к национальным </a:t>
            </a:r>
            <a:endParaRPr lang="ru-RU" sz="1600" dirty="0" smtClean="0"/>
          </a:p>
          <a:p>
            <a:r>
              <a:rPr lang="ru-RU" sz="1600" dirty="0" smtClean="0"/>
              <a:t>праздникам </a:t>
            </a:r>
            <a:r>
              <a:rPr lang="ru-RU" sz="1600" dirty="0"/>
              <a:t>приурочиваются приезд театральных, музыкальных и фольклорных коллективов</a:t>
            </a:r>
            <a:r>
              <a:rPr lang="ru-RU" sz="1600" dirty="0" smtClean="0"/>
              <a:t>,</a:t>
            </a:r>
          </a:p>
          <a:p>
            <a:r>
              <a:rPr lang="ru-RU" sz="1600" dirty="0" smtClean="0"/>
              <a:t>открытие </a:t>
            </a:r>
            <a:r>
              <a:rPr lang="ru-RU" sz="1600" dirty="0"/>
              <a:t>художественных выставок, проведение дней </a:t>
            </a:r>
            <a:r>
              <a:rPr lang="ru-RU" sz="1600" dirty="0" smtClean="0"/>
              <a:t>культуры, спортивных </a:t>
            </a:r>
            <a:r>
              <a:rPr lang="ru-RU" sz="1600" dirty="0"/>
              <a:t>соревнований и иных мероприятий</a:t>
            </a:r>
            <a:r>
              <a:rPr lang="ru-RU" sz="1600" dirty="0" smtClean="0"/>
              <a:t>.</a:t>
            </a:r>
            <a:endParaRPr lang="ru-RU" sz="16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1209" y="4385797"/>
            <a:ext cx="3105150" cy="14763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105648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23026" y="457200"/>
            <a:ext cx="5591733" cy="5909310"/>
          </a:xfrm>
          <a:prstGeom prst="rect">
            <a:avLst/>
          </a:prstGeom>
          <a:noFill/>
        </p:spPr>
        <p:txBody>
          <a:bodyPr wrap="square" rtlCol="0">
            <a:spAutoFit/>
          </a:bodyPr>
          <a:lstStyle/>
          <a:p>
            <a:r>
              <a:rPr lang="ru-RU" dirty="0"/>
              <a:t>Обмен телеграммами происходит и по случаю годовщин договоров </a:t>
            </a:r>
            <a:r>
              <a:rPr lang="ru-RU" dirty="0" smtClean="0"/>
              <a:t>о дружбе</a:t>
            </a:r>
            <a:r>
              <a:rPr lang="ru-RU" dirty="0"/>
              <a:t>, сотрудничестве и взаимной помощи, годовщин </a:t>
            </a:r>
            <a:r>
              <a:rPr lang="ru-RU" dirty="0" smtClean="0"/>
              <a:t>установления дипломатических </a:t>
            </a:r>
            <a:r>
              <a:rPr lang="ru-RU" dirty="0"/>
              <a:t>отношений</a:t>
            </a:r>
            <a:r>
              <a:rPr lang="ru-RU" dirty="0" smtClean="0"/>
              <a:t>.</a:t>
            </a:r>
          </a:p>
          <a:p>
            <a:endParaRPr lang="ru-RU" dirty="0"/>
          </a:p>
          <a:p>
            <a:r>
              <a:rPr lang="ru-RU" dirty="0" smtClean="0"/>
              <a:t>Стало </a:t>
            </a:r>
            <a:r>
              <a:rPr lang="ru-RU" dirty="0"/>
              <a:t>доброй традицией по случаю Нового года </a:t>
            </a:r>
            <a:r>
              <a:rPr lang="ru-RU" dirty="0" smtClean="0"/>
              <a:t>обмениваться </a:t>
            </a:r>
            <a:r>
              <a:rPr lang="ru-RU" dirty="0"/>
              <a:t>поздравлениями. В них главы государств, правительств, </a:t>
            </a:r>
            <a:r>
              <a:rPr lang="ru-RU" dirty="0" smtClean="0"/>
              <a:t>министры </a:t>
            </a:r>
            <a:r>
              <a:rPr lang="ru-RU" dirty="0"/>
              <a:t>иностранных дел выражают друг другу пожелания здоровья и </a:t>
            </a:r>
            <a:r>
              <a:rPr lang="ru-RU" dirty="0" smtClean="0"/>
              <a:t>успехов</a:t>
            </a:r>
            <a:r>
              <a:rPr lang="ru-RU" dirty="0"/>
              <a:t>. </a:t>
            </a:r>
            <a:endParaRPr lang="ru-RU" dirty="0" smtClean="0"/>
          </a:p>
          <a:p>
            <a:endParaRPr lang="ru-RU" dirty="0"/>
          </a:p>
          <a:p>
            <a:r>
              <a:rPr lang="ru-RU" dirty="0" smtClean="0"/>
              <a:t>В </a:t>
            </a:r>
            <a:r>
              <a:rPr lang="ru-RU" dirty="0"/>
              <a:t>большинстве стран для этого готовятся специальные </a:t>
            </a:r>
            <a:r>
              <a:rPr lang="ru-RU" dirty="0" smtClean="0"/>
              <a:t>новогодние художественные </a:t>
            </a:r>
            <a:r>
              <a:rPr lang="ru-RU" dirty="0"/>
              <a:t>открытки. На художественную открытку с личной </a:t>
            </a:r>
            <a:r>
              <a:rPr lang="ru-RU" dirty="0" smtClean="0"/>
              <a:t>подписью </a:t>
            </a:r>
            <a:r>
              <a:rPr lang="ru-RU" dirty="0"/>
              <a:t>главы государства, правительства, министра иностранных дел </a:t>
            </a:r>
            <a:r>
              <a:rPr lang="ru-RU" dirty="0" smtClean="0"/>
              <a:t>принято </a:t>
            </a:r>
            <a:r>
              <a:rPr lang="ru-RU" dirty="0"/>
              <a:t>отвечать аналогичным образом. Иначе говоря, соблюдается </a:t>
            </a:r>
            <a:r>
              <a:rPr lang="ru-RU" dirty="0" smtClean="0"/>
              <a:t>принцип взаимности</a:t>
            </a:r>
            <a:r>
              <a:rPr lang="ru-RU" dirty="0"/>
              <a:t>. На открытку без подписи будет дан такой же ответ. </a:t>
            </a:r>
            <a:endParaRPr lang="ru-RU" dirty="0" smtClean="0"/>
          </a:p>
          <a:p>
            <a:endParaRPr lang="ru-RU" dirty="0"/>
          </a:p>
          <a:p>
            <a:r>
              <a:rPr lang="ru-RU" dirty="0" smtClean="0"/>
              <a:t>Этого порядка </a:t>
            </a:r>
            <a:r>
              <a:rPr lang="ru-RU" dirty="0"/>
              <a:t>придерживаются и другие официальные лица при обмене </a:t>
            </a:r>
            <a:r>
              <a:rPr lang="ru-RU" dirty="0" smtClean="0"/>
              <a:t>новогодними </a:t>
            </a:r>
            <a:r>
              <a:rPr lang="ru-RU" dirty="0"/>
              <a:t>поздравлениями.</a:t>
            </a:r>
          </a:p>
        </p:txBody>
      </p:sp>
      <p:sp>
        <p:nvSpPr>
          <p:cNvPr id="4" name="TextBox 3"/>
          <p:cNvSpPr txBox="1"/>
          <p:nvPr/>
        </p:nvSpPr>
        <p:spPr>
          <a:xfrm>
            <a:off x="6583565" y="1166841"/>
            <a:ext cx="4839629" cy="5016758"/>
          </a:xfrm>
          <a:prstGeom prst="rect">
            <a:avLst/>
          </a:prstGeom>
          <a:solidFill>
            <a:srgbClr val="DAD570"/>
          </a:solidFill>
          <a:effectLst>
            <a:innerShdw blurRad="114300">
              <a:prstClr val="black"/>
            </a:innerShdw>
          </a:effectLst>
        </p:spPr>
        <p:txBody>
          <a:bodyPr wrap="square" rtlCol="0">
            <a:spAutoFit/>
          </a:bodyPr>
          <a:lstStyle/>
          <a:p>
            <a:endParaRPr lang="ru-RU" sz="1600" dirty="0" smtClean="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Его </a:t>
            </a:r>
            <a:r>
              <a:rPr lang="ru-RU" sz="1600" dirty="0">
                <a:ln w="0"/>
                <a:effectLst>
                  <a:outerShdw blurRad="38100" dist="19050" dir="2700000" algn="tl" rotWithShape="0">
                    <a:schemeClr val="dk1">
                      <a:alpha val="40000"/>
                    </a:schemeClr>
                  </a:outerShdw>
                </a:effectLst>
              </a:rPr>
              <a:t>Превосходительству</a:t>
            </a:r>
          </a:p>
          <a:p>
            <a:r>
              <a:rPr lang="ru-RU" sz="1600" dirty="0">
                <a:ln w="0"/>
                <a:effectLst>
                  <a:outerShdw blurRad="38100" dist="19050" dir="2700000" algn="tl" rotWithShape="0">
                    <a:schemeClr val="dk1">
                      <a:alpha val="40000"/>
                    </a:schemeClr>
                  </a:outerShdw>
                </a:effectLst>
              </a:rPr>
              <a:t>Господину Борису Николаевичу Ельцину,</a:t>
            </a:r>
          </a:p>
          <a:p>
            <a:r>
              <a:rPr lang="ru-RU" sz="1600" dirty="0">
                <a:ln w="0"/>
                <a:effectLst>
                  <a:outerShdw blurRad="38100" dist="19050" dir="2700000" algn="tl" rotWithShape="0">
                    <a:schemeClr val="dk1">
                      <a:alpha val="40000"/>
                    </a:schemeClr>
                  </a:outerShdw>
                </a:effectLst>
              </a:rPr>
              <a:t>Президенту Российской </a:t>
            </a:r>
            <a:r>
              <a:rPr lang="ru-RU" sz="1600" dirty="0" smtClean="0">
                <a:ln w="0"/>
                <a:effectLst>
                  <a:outerShdw blurRad="38100" dist="19050" dir="2700000" algn="tl" rotWithShape="0">
                    <a:schemeClr val="dk1">
                      <a:alpha val="40000"/>
                    </a:schemeClr>
                  </a:outerShdw>
                </a:effectLst>
              </a:rPr>
              <a:t>Федерации</a:t>
            </a:r>
          </a:p>
          <a:p>
            <a:endParaRPr lang="ru-RU" sz="1600" dirty="0">
              <a:ln w="0"/>
              <a:effectLst>
                <a:outerShdw blurRad="38100" dist="19050" dir="2700000" algn="tl" rotWithShape="0">
                  <a:schemeClr val="dk1">
                    <a:alpha val="40000"/>
                  </a:schemeClr>
                </a:outerShdw>
              </a:effectLst>
            </a:endParaRPr>
          </a:p>
          <a:p>
            <a:r>
              <a:rPr lang="ru-RU" sz="1600" dirty="0" smtClean="0">
                <a:ln w="0"/>
                <a:effectLst>
                  <a:outerShdw blurRad="38100" dist="19050" dir="2700000" algn="tl" rotWithShape="0">
                    <a:schemeClr val="dk1">
                      <a:alpha val="40000"/>
                    </a:schemeClr>
                  </a:outerShdw>
                </a:effectLst>
              </a:rPr>
              <a:t>     От </a:t>
            </a:r>
            <a:r>
              <a:rPr lang="ru-RU" sz="1600" dirty="0">
                <a:ln w="0"/>
                <a:effectLst>
                  <a:outerShdw blurRad="38100" dist="19050" dir="2700000" algn="tl" rotWithShape="0">
                    <a:schemeClr val="dk1">
                      <a:alpha val="40000"/>
                    </a:schemeClr>
                  </a:outerShdw>
                </a:effectLst>
              </a:rPr>
              <a:t>имени кубинского народа и от себя лично благодарю Ваше </a:t>
            </a:r>
            <a:r>
              <a:rPr lang="ru-RU" sz="1600" dirty="0" smtClean="0">
                <a:ln w="0"/>
                <a:effectLst>
                  <a:outerShdw blurRad="38100" dist="19050" dir="2700000" algn="tl" rotWithShape="0">
                    <a:schemeClr val="dk1">
                      <a:alpha val="40000"/>
                    </a:schemeClr>
                  </a:outerShdw>
                </a:effectLst>
              </a:rPr>
              <a:t>Превосходительство </a:t>
            </a:r>
            <a:r>
              <a:rPr lang="ru-RU" sz="1600" dirty="0">
                <a:ln w="0"/>
                <a:effectLst>
                  <a:outerShdw blurRad="38100" dist="19050" dir="2700000" algn="tl" rotWithShape="0">
                    <a:schemeClr val="dk1">
                      <a:alpha val="40000"/>
                    </a:schemeClr>
                  </a:outerShdw>
                </a:effectLst>
              </a:rPr>
              <a:t>за сердечные поздравления и добрые пожелания по случаю Нового </a:t>
            </a:r>
            <a:r>
              <a:rPr lang="ru-RU" sz="1600" dirty="0" smtClean="0">
                <a:ln w="0"/>
                <a:effectLst>
                  <a:outerShdw blurRad="38100" dist="19050" dir="2700000" algn="tl" rotWithShape="0">
                    <a:schemeClr val="dk1">
                      <a:alpha val="40000"/>
                    </a:schemeClr>
                  </a:outerShdw>
                </a:effectLst>
              </a:rPr>
              <a:t>года и 37й </a:t>
            </a:r>
            <a:r>
              <a:rPr lang="ru-RU" sz="1600" dirty="0">
                <a:ln w="0"/>
                <a:effectLst>
                  <a:outerShdw blurRad="38100" dist="19050" dir="2700000" algn="tl" rotWithShape="0">
                    <a:schemeClr val="dk1">
                      <a:alpha val="40000"/>
                    </a:schemeClr>
                  </a:outerShdw>
                </a:effectLst>
              </a:rPr>
              <a:t>годовщины Кубинской революции.</a:t>
            </a:r>
          </a:p>
          <a:p>
            <a:r>
              <a:rPr lang="ru-RU" sz="1600" dirty="0" smtClean="0">
                <a:ln w="0"/>
                <a:effectLst>
                  <a:outerShdw blurRad="38100" dist="19050" dir="2700000" algn="tl" rotWithShape="0">
                    <a:schemeClr val="dk1">
                      <a:alpha val="40000"/>
                    </a:schemeClr>
                  </a:outerShdw>
                </a:effectLst>
              </a:rPr>
              <a:t>      Подтверждая </a:t>
            </a:r>
            <a:r>
              <a:rPr lang="ru-RU" sz="1600" dirty="0">
                <a:ln w="0"/>
                <a:effectLst>
                  <a:outerShdw blurRad="38100" dist="19050" dir="2700000" algn="tl" rotWithShape="0">
                    <a:schemeClr val="dk1">
                      <a:alpha val="40000"/>
                    </a:schemeClr>
                  </a:outerShdw>
                </a:effectLst>
              </a:rPr>
              <a:t>нашу решимость и впредь укреплять дружественные связи </a:t>
            </a:r>
            <a:r>
              <a:rPr lang="ru-RU" sz="1600" dirty="0" smtClean="0">
                <a:ln w="0"/>
                <a:effectLst>
                  <a:outerShdw blurRad="38100" dist="19050" dir="2700000" algn="tl" rotWithShape="0">
                    <a:schemeClr val="dk1">
                      <a:alpha val="40000"/>
                    </a:schemeClr>
                  </a:outerShdw>
                </a:effectLst>
              </a:rPr>
              <a:t>и сотрудничество </a:t>
            </a:r>
            <a:r>
              <a:rPr lang="ru-RU" sz="1600" dirty="0">
                <a:ln w="0"/>
                <a:effectLst>
                  <a:outerShdw blurRad="38100" dist="19050" dir="2700000" algn="tl" rotWithShape="0">
                    <a:schemeClr val="dk1">
                      <a:alpha val="40000"/>
                    </a:schemeClr>
                  </a:outerShdw>
                </a:effectLst>
              </a:rPr>
              <a:t>между Кубой и Россией, выражаю наилучшие пожелания </a:t>
            </a:r>
            <a:r>
              <a:rPr lang="ru-RU" sz="1600" dirty="0" smtClean="0">
                <a:ln w="0"/>
                <a:effectLst>
                  <a:outerShdw blurRad="38100" dist="19050" dir="2700000" algn="tl" rotWithShape="0">
                    <a:schemeClr val="dk1">
                      <a:alpha val="40000"/>
                    </a:schemeClr>
                  </a:outerShdw>
                </a:effectLst>
              </a:rPr>
              <a:t>благополучия </a:t>
            </a:r>
            <a:r>
              <a:rPr lang="ru-RU" sz="1600" dirty="0">
                <a:ln w="0"/>
                <a:effectLst>
                  <a:outerShdw blurRad="38100" dist="19050" dir="2700000" algn="tl" rotWithShape="0">
                    <a:schemeClr val="dk1">
                      <a:alpha val="40000"/>
                    </a:schemeClr>
                  </a:outerShdw>
                </a:effectLst>
              </a:rPr>
              <a:t>и счастья народу Вашей страны, а также Вам лично.</a:t>
            </a:r>
          </a:p>
          <a:p>
            <a:r>
              <a:rPr lang="ru-RU" sz="1600" dirty="0" smtClean="0">
                <a:ln w="0"/>
                <a:effectLst>
                  <a:outerShdw blurRad="38100" dist="19050" dir="2700000" algn="tl" rotWithShape="0">
                    <a:schemeClr val="dk1">
                      <a:alpha val="40000"/>
                    </a:schemeClr>
                  </a:outerShdw>
                </a:effectLst>
              </a:rPr>
              <a:t>      С </a:t>
            </a:r>
            <a:r>
              <a:rPr lang="ru-RU" sz="1600" dirty="0">
                <a:ln w="0"/>
                <a:effectLst>
                  <a:outerShdw blurRad="38100" dist="19050" dir="2700000" algn="tl" rotWithShape="0">
                    <a:schemeClr val="dk1">
                      <a:alpha val="40000"/>
                    </a:schemeClr>
                  </a:outerShdw>
                </a:effectLst>
              </a:rPr>
              <a:t>самым высоким </a:t>
            </a:r>
            <a:r>
              <a:rPr lang="ru-RU" sz="1600" dirty="0" smtClean="0">
                <a:ln w="0"/>
                <a:effectLst>
                  <a:outerShdw blurRad="38100" dist="19050" dir="2700000" algn="tl" rotWithShape="0">
                    <a:schemeClr val="dk1">
                      <a:alpha val="40000"/>
                    </a:schemeClr>
                  </a:outerShdw>
                </a:effectLst>
              </a:rPr>
              <a:t>уважением</a:t>
            </a:r>
          </a:p>
          <a:p>
            <a:endParaRPr lang="ru-RU" sz="1600" dirty="0">
              <a:ln w="0"/>
              <a:effectLst>
                <a:outerShdw blurRad="38100" dist="19050" dir="2700000" algn="tl" rotWithShape="0">
                  <a:schemeClr val="dk1">
                    <a:alpha val="40000"/>
                  </a:schemeClr>
                </a:outerShdw>
              </a:effectLst>
            </a:endParaRPr>
          </a:p>
          <a:p>
            <a:pPr algn="r"/>
            <a:r>
              <a:rPr lang="ru-RU" sz="1600" dirty="0">
                <a:ln w="0"/>
                <a:effectLst>
                  <a:outerShdw blurRad="38100" dist="19050" dir="2700000" algn="tl" rotWithShape="0">
                    <a:schemeClr val="dk1">
                      <a:alpha val="40000"/>
                    </a:schemeClr>
                  </a:outerShdw>
                </a:effectLst>
              </a:rPr>
              <a:t>Фидель Кастро Рус, Председатель</a:t>
            </a:r>
          </a:p>
          <a:p>
            <a:pPr algn="r"/>
            <a:r>
              <a:rPr lang="ru-RU" sz="1600" dirty="0">
                <a:ln w="0"/>
                <a:effectLst>
                  <a:outerShdw blurRad="38100" dist="19050" dir="2700000" algn="tl" rotWithShape="0">
                    <a:schemeClr val="dk1">
                      <a:alpha val="40000"/>
                    </a:schemeClr>
                  </a:outerShdw>
                </a:effectLst>
              </a:rPr>
              <a:t>Государственного совета и Совета</a:t>
            </a:r>
          </a:p>
          <a:p>
            <a:pPr algn="r"/>
            <a:r>
              <a:rPr lang="ru-RU" sz="1600" dirty="0">
                <a:ln w="0"/>
                <a:effectLst>
                  <a:outerShdw blurRad="38100" dist="19050" dir="2700000" algn="tl" rotWithShape="0">
                    <a:schemeClr val="dk1">
                      <a:alpha val="40000"/>
                    </a:schemeClr>
                  </a:outerShdw>
                </a:effectLst>
              </a:rPr>
              <a:t>министров Республики </a:t>
            </a:r>
            <a:r>
              <a:rPr lang="ru-RU" sz="1600" dirty="0" smtClean="0">
                <a:ln w="0"/>
                <a:effectLst>
                  <a:outerShdw blurRad="38100" dist="19050" dir="2700000" algn="tl" rotWithShape="0">
                    <a:schemeClr val="dk1">
                      <a:alpha val="40000"/>
                    </a:schemeClr>
                  </a:outerShdw>
                </a:effectLst>
              </a:rPr>
              <a:t>Куба</a:t>
            </a:r>
          </a:p>
          <a:p>
            <a:pPr algn="r"/>
            <a:endParaRPr lang="ru-RU" sz="1600" dirty="0">
              <a:ln w="0"/>
              <a:effectLst>
                <a:outerShdw blurRad="38100" dist="19050" dir="2700000" algn="tl" rotWithShape="0">
                  <a:schemeClr val="dk1">
                    <a:alpha val="40000"/>
                  </a:schemeClr>
                </a:outerShdw>
              </a:effectLst>
            </a:endParaRPr>
          </a:p>
        </p:txBody>
      </p:sp>
      <p:sp>
        <p:nvSpPr>
          <p:cNvPr id="5" name="TextBox 4"/>
          <p:cNvSpPr txBox="1"/>
          <p:nvPr/>
        </p:nvSpPr>
        <p:spPr>
          <a:xfrm>
            <a:off x="8887522" y="516292"/>
            <a:ext cx="2506327" cy="338554"/>
          </a:xfrm>
          <a:prstGeom prst="rect">
            <a:avLst/>
          </a:prstGeom>
          <a:noFill/>
        </p:spPr>
        <p:txBody>
          <a:bodyPr wrap="none" rtlCol="0">
            <a:spAutoFit/>
          </a:bodyPr>
          <a:lstStyle/>
          <a:p>
            <a:r>
              <a:rPr lang="ru-RU" sz="1600" b="1" dirty="0" smtClean="0"/>
              <a:t>Пример текста документа</a:t>
            </a:r>
            <a:endParaRPr lang="ru-RU" sz="1600" b="1" dirty="0"/>
          </a:p>
        </p:txBody>
      </p:sp>
    </p:spTree>
    <p:extLst>
      <p:ext uri="{BB962C8B-B14F-4D97-AF65-F5344CB8AC3E}">
        <p14:creationId xmlns:p14="http://schemas.microsoft.com/office/powerpoint/2010/main" val="2176725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936703" y="970158"/>
            <a:ext cx="10448692" cy="4524315"/>
          </a:xfrm>
          <a:prstGeom prst="rect">
            <a:avLst/>
          </a:prstGeom>
          <a:noFill/>
        </p:spPr>
        <p:txBody>
          <a:bodyPr wrap="square" rtlCol="0">
            <a:spAutoFit/>
          </a:bodyPr>
          <a:lstStyle/>
          <a:p>
            <a:r>
              <a:rPr lang="ru-RU" dirty="0"/>
              <a:t>Как показывает опыт, национальные праздники государств дают </a:t>
            </a:r>
            <a:r>
              <a:rPr lang="ru-RU" dirty="0" smtClean="0"/>
              <a:t>хороший </a:t>
            </a:r>
            <a:r>
              <a:rPr lang="ru-RU" dirty="0"/>
              <a:t>повод для пропаганды </a:t>
            </a:r>
            <a:r>
              <a:rPr lang="ru-RU" dirty="0" smtClean="0"/>
              <a:t>идей </a:t>
            </a:r>
            <a:r>
              <a:rPr lang="ru-RU" dirty="0"/>
              <a:t>дружбы, сотрудничества. </a:t>
            </a:r>
            <a:endParaRPr lang="ru-RU" dirty="0" smtClean="0"/>
          </a:p>
          <a:p>
            <a:endParaRPr lang="ru-RU" dirty="0"/>
          </a:p>
          <a:p>
            <a:r>
              <a:rPr lang="ru-RU" dirty="0" smtClean="0"/>
              <a:t>Правила международной </a:t>
            </a:r>
            <a:r>
              <a:rPr lang="ru-RU" dirty="0"/>
              <a:t>вежливости и дипломатического этикета  </a:t>
            </a:r>
            <a:r>
              <a:rPr lang="ru-RU" dirty="0" smtClean="0"/>
              <a:t>рекомендуют не пренебрегать </a:t>
            </a:r>
            <a:r>
              <a:rPr lang="ru-RU" dirty="0"/>
              <a:t>и менее значительными событиями. </a:t>
            </a:r>
            <a:endParaRPr lang="ru-RU" dirty="0" smtClean="0"/>
          </a:p>
          <a:p>
            <a:endParaRPr lang="ru-RU" dirty="0" smtClean="0"/>
          </a:p>
          <a:p>
            <a:r>
              <a:rPr lang="ru-RU" i="1" dirty="0" smtClean="0"/>
              <a:t>Уместной </a:t>
            </a:r>
            <a:r>
              <a:rPr lang="ru-RU" i="1" dirty="0"/>
              <a:t>может </a:t>
            </a:r>
            <a:r>
              <a:rPr lang="ru-RU" i="1" dirty="0" smtClean="0"/>
              <a:t>быть реакция </a:t>
            </a:r>
            <a:r>
              <a:rPr lang="ru-RU" i="1" dirty="0"/>
              <a:t>на день рождения </a:t>
            </a:r>
            <a:r>
              <a:rPr lang="ru-RU" i="1" dirty="0" smtClean="0"/>
              <a:t>главы</a:t>
            </a:r>
          </a:p>
          <a:p>
            <a:r>
              <a:rPr lang="ru-RU" i="1" dirty="0" smtClean="0"/>
              <a:t> </a:t>
            </a:r>
            <a:r>
              <a:rPr lang="ru-RU" i="1" dirty="0"/>
              <a:t>государства, правительства, </a:t>
            </a:r>
            <a:r>
              <a:rPr lang="ru-RU" i="1" dirty="0" smtClean="0"/>
              <a:t>министра иностранных </a:t>
            </a:r>
            <a:r>
              <a:rPr lang="ru-RU" i="1" dirty="0"/>
              <a:t>дел, </a:t>
            </a:r>
            <a:endParaRPr lang="ru-RU" i="1" dirty="0" smtClean="0"/>
          </a:p>
          <a:p>
            <a:r>
              <a:rPr lang="ru-RU" i="1" dirty="0" smtClean="0"/>
              <a:t>на </a:t>
            </a:r>
            <a:r>
              <a:rPr lang="ru-RU" i="1" dirty="0"/>
              <a:t>награждение их высокими государственными </a:t>
            </a:r>
            <a:r>
              <a:rPr lang="ru-RU" i="1" dirty="0" smtClean="0"/>
              <a:t>наградами</a:t>
            </a:r>
            <a:r>
              <a:rPr lang="ru-RU" i="1" dirty="0"/>
              <a:t>, </a:t>
            </a:r>
            <a:endParaRPr lang="ru-RU" i="1" dirty="0" smtClean="0"/>
          </a:p>
          <a:p>
            <a:r>
              <a:rPr lang="ru-RU" i="1" dirty="0" smtClean="0"/>
              <a:t>повышение </a:t>
            </a:r>
            <a:r>
              <a:rPr lang="ru-RU" i="1" dirty="0"/>
              <a:t>в </a:t>
            </a:r>
            <a:r>
              <a:rPr lang="ru-RU" i="1" dirty="0" smtClean="0"/>
              <a:t>должности государственного </a:t>
            </a:r>
            <a:r>
              <a:rPr lang="ru-RU" i="1" dirty="0"/>
              <a:t>деятеля</a:t>
            </a:r>
            <a:r>
              <a:rPr lang="ru-RU" dirty="0"/>
              <a:t>. </a:t>
            </a:r>
            <a:endParaRPr lang="ru-RU" dirty="0" smtClean="0"/>
          </a:p>
          <a:p>
            <a:endParaRPr lang="ru-RU" dirty="0" smtClean="0"/>
          </a:p>
          <a:p>
            <a:r>
              <a:rPr lang="ru-RU" dirty="0" smtClean="0"/>
              <a:t>О </a:t>
            </a:r>
            <a:r>
              <a:rPr lang="ru-RU" dirty="0"/>
              <a:t>таких </a:t>
            </a:r>
            <a:r>
              <a:rPr lang="ru-RU" dirty="0" smtClean="0"/>
              <a:t>событиях </a:t>
            </a:r>
            <a:r>
              <a:rPr lang="ru-RU" dirty="0"/>
              <a:t>нередко сообщает местная печать, что дает </a:t>
            </a:r>
            <a:endParaRPr lang="ru-RU" dirty="0" smtClean="0"/>
          </a:p>
          <a:p>
            <a:r>
              <a:rPr lang="ru-RU" dirty="0" smtClean="0"/>
              <a:t>основание  отреагировать на </a:t>
            </a:r>
            <a:r>
              <a:rPr lang="ru-RU" dirty="0"/>
              <a:t>них. </a:t>
            </a:r>
            <a:endParaRPr lang="ru-RU" dirty="0" smtClean="0"/>
          </a:p>
          <a:p>
            <a:endParaRPr lang="ru-RU" dirty="0" smtClean="0"/>
          </a:p>
          <a:p>
            <a:r>
              <a:rPr lang="ru-RU" dirty="0" smtClean="0"/>
              <a:t>Формы </a:t>
            </a:r>
            <a:r>
              <a:rPr lang="ru-RU" dirty="0"/>
              <a:t>реагирования – личное письмо, визитная карточка с </a:t>
            </a:r>
            <a:endParaRPr lang="ru-RU" dirty="0" smtClean="0"/>
          </a:p>
          <a:p>
            <a:r>
              <a:rPr lang="ru-RU" dirty="0" smtClean="0"/>
              <a:t>соответствующей надписью.</a:t>
            </a:r>
            <a:endParaRPr lang="ru-RU" dirty="0"/>
          </a:p>
        </p:txBody>
      </p:sp>
      <p:pic>
        <p:nvPicPr>
          <p:cNvPr id="4" name="Рисунок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322527" y="2890024"/>
            <a:ext cx="2438400" cy="2438400"/>
          </a:xfrm>
          <a:prstGeom prst="rect">
            <a:avLst/>
          </a:prstGeom>
          <a:ln>
            <a:noFill/>
          </a:ln>
          <a:effectLst/>
          <a:scene3d>
            <a:camera prst="orthographicFront">
              <a:rot lat="0" lon="0" rev="0"/>
            </a:camera>
            <a:lightRig rig="contrasting" dir="t">
              <a:rot lat="0" lon="0" rev="7800000"/>
            </a:lightRig>
          </a:scene3d>
          <a:sp3d>
            <a:bevelT w="139700" h="139700"/>
          </a:sp3d>
        </p:spPr>
      </p:pic>
    </p:spTree>
    <p:extLst>
      <p:ext uri="{BB962C8B-B14F-4D97-AF65-F5344CB8AC3E}">
        <p14:creationId xmlns:p14="http://schemas.microsoft.com/office/powerpoint/2010/main" val="113388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1568605" y="624468"/>
            <a:ext cx="7909932" cy="6001643"/>
          </a:xfrm>
          <a:prstGeom prst="rect">
            <a:avLst/>
          </a:prstGeom>
          <a:solidFill>
            <a:srgbClr val="DAD570"/>
          </a:solidFill>
          <a:effectLst>
            <a:innerShdw blurRad="114300">
              <a:prstClr val="black"/>
            </a:innerShdw>
          </a:effectLst>
        </p:spPr>
        <p:txBody>
          <a:bodyPr wrap="square" rtlCol="0">
            <a:spAutoFit/>
          </a:bodyPr>
          <a:lstStyle/>
          <a:p>
            <a:pPr algn="ctr"/>
            <a:r>
              <a:rPr lang="ru-RU" sz="1600" dirty="0"/>
              <a:t>ТЕЛЕГРАММА</a:t>
            </a:r>
          </a:p>
          <a:p>
            <a:pPr algn="ctr"/>
            <a:r>
              <a:rPr lang="ru-RU" sz="1600" dirty="0"/>
              <a:t>Его Превосходительству Господину Ясиру Арафату,</a:t>
            </a:r>
          </a:p>
          <a:p>
            <a:pPr algn="ctr"/>
            <a:r>
              <a:rPr lang="ru-RU" sz="1600" dirty="0"/>
              <a:t>Председателю Исполкома</a:t>
            </a:r>
          </a:p>
          <a:p>
            <a:pPr algn="ctr"/>
            <a:r>
              <a:rPr lang="ru-RU" sz="1600" dirty="0"/>
              <a:t>Организации освобождения Палестины,</a:t>
            </a:r>
          </a:p>
          <a:p>
            <a:pPr algn="ctr"/>
            <a:r>
              <a:rPr lang="ru-RU" sz="1600" dirty="0"/>
              <a:t>главе исполнительной власти Палестинского совета</a:t>
            </a:r>
          </a:p>
          <a:p>
            <a:r>
              <a:rPr lang="ru-RU" sz="1600" dirty="0" smtClean="0"/>
              <a:t>      Уважаемый </a:t>
            </a:r>
            <a:r>
              <a:rPr lang="ru-RU" sz="1600" dirty="0"/>
              <a:t>господин Арафат,</a:t>
            </a:r>
          </a:p>
          <a:p>
            <a:r>
              <a:rPr lang="ru-RU" sz="1600" dirty="0" smtClean="0"/>
              <a:t>      В </a:t>
            </a:r>
            <a:r>
              <a:rPr lang="ru-RU" sz="1600" dirty="0"/>
              <a:t>связи с избранием Вас главой палестинской исполнительной власти рад</a:t>
            </a:r>
          </a:p>
          <a:p>
            <a:r>
              <a:rPr lang="ru-RU" sz="1600" dirty="0"/>
              <a:t>направить Вам и в Вашем лице всем членам Палестинского совета самые </a:t>
            </a:r>
            <a:r>
              <a:rPr lang="ru-RU" sz="1600" dirty="0" smtClean="0"/>
              <a:t>искренние </a:t>
            </a:r>
            <a:r>
              <a:rPr lang="ru-RU" sz="1600" dirty="0"/>
              <a:t>и сердечные поздравления.</a:t>
            </a:r>
          </a:p>
          <a:p>
            <a:r>
              <a:rPr lang="ru-RU" sz="1600" dirty="0" smtClean="0"/>
              <a:t>       Впервые </a:t>
            </a:r>
            <a:r>
              <a:rPr lang="ru-RU" sz="1600" dirty="0"/>
              <a:t>состоявшиеся в истории палестинского народа демократические </a:t>
            </a:r>
            <a:r>
              <a:rPr lang="ru-RU" sz="1600" dirty="0" smtClean="0"/>
              <a:t>выборы</a:t>
            </a:r>
            <a:r>
              <a:rPr lang="ru-RU" sz="1600" dirty="0"/>
              <a:t>, убежден, знаменуют собой новую важную веху в осуществлении </a:t>
            </a:r>
            <a:r>
              <a:rPr lang="ru-RU" sz="1600" dirty="0" smtClean="0"/>
              <a:t>неотъемлемых </a:t>
            </a:r>
            <a:r>
              <a:rPr lang="ru-RU" sz="1600" dirty="0"/>
              <a:t>прав и национальных чаяний палестинцев. Как коспонсор </a:t>
            </a:r>
            <a:r>
              <a:rPr lang="ru-RU" sz="1600" dirty="0" smtClean="0"/>
              <a:t>арабо-израильских </a:t>
            </a:r>
            <a:r>
              <a:rPr lang="ru-RU" sz="1600" dirty="0"/>
              <a:t>переговоров, испытываем особое удовлетворение в связи с тем, что итоги </a:t>
            </a:r>
            <a:r>
              <a:rPr lang="ru-RU" sz="1600" dirty="0" smtClean="0"/>
              <a:t>выборов </a:t>
            </a:r>
            <a:r>
              <a:rPr lang="ru-RU" sz="1600" dirty="0"/>
              <a:t>продемонстрировали широкую народную поддержку проводимому под </a:t>
            </a:r>
            <a:r>
              <a:rPr lang="ru-RU" sz="1600" dirty="0" smtClean="0"/>
              <a:t>Вашим </a:t>
            </a:r>
            <a:r>
              <a:rPr lang="ru-RU" sz="1600" dirty="0"/>
              <a:t>руководством политическому курсу на продвижение мирного процесса, </a:t>
            </a:r>
            <a:r>
              <a:rPr lang="ru-RU" sz="1600" dirty="0" smtClean="0"/>
              <a:t>утверждение </a:t>
            </a:r>
            <a:r>
              <a:rPr lang="ru-RU" sz="1600" dirty="0"/>
              <a:t>в отношениях с Израилем принципов согласия и добрососедства.</a:t>
            </a:r>
          </a:p>
          <a:p>
            <a:r>
              <a:rPr lang="ru-RU" sz="1600" dirty="0" smtClean="0"/>
              <a:t>       Позвольте </a:t>
            </a:r>
            <a:r>
              <a:rPr lang="ru-RU" sz="1600" dirty="0"/>
              <a:t>выразить уверенность в том, что добрые традиции </a:t>
            </a:r>
            <a:r>
              <a:rPr lang="ru-RU" sz="1600" dirty="0" smtClean="0"/>
              <a:t>российско-палестинской </a:t>
            </a:r>
            <a:r>
              <a:rPr lang="ru-RU" sz="1600" dirty="0"/>
              <a:t>дружбы и взаимодействия будут и впредь углубляться и </a:t>
            </a:r>
            <a:r>
              <a:rPr lang="ru-RU" sz="1600" dirty="0" smtClean="0"/>
              <a:t>совершенствоваться </a:t>
            </a:r>
            <a:r>
              <a:rPr lang="ru-RU" sz="1600" dirty="0"/>
              <a:t>на благо наших народов, в интересах установления </a:t>
            </a:r>
            <a:r>
              <a:rPr lang="ru-RU" sz="1600" dirty="0" smtClean="0"/>
              <a:t>всеобъемлющего мира </a:t>
            </a:r>
            <a:r>
              <a:rPr lang="ru-RU" sz="1600" dirty="0"/>
              <a:t>на Ближнем Востоке.</a:t>
            </a:r>
          </a:p>
          <a:p>
            <a:r>
              <a:rPr lang="ru-RU" sz="1600" dirty="0" smtClean="0"/>
              <a:t>       Желаю </a:t>
            </a:r>
            <a:r>
              <a:rPr lang="ru-RU" sz="1600" dirty="0"/>
              <a:t>Вам, господин Арафат, плодотворной работы на Вашем новом </a:t>
            </a:r>
            <a:r>
              <a:rPr lang="ru-RU" sz="1600" dirty="0" smtClean="0"/>
              <a:t>ответственном </a:t>
            </a:r>
            <a:r>
              <a:rPr lang="ru-RU" sz="1600" dirty="0"/>
              <a:t>посту, а палестинскому народу – прогресса и процветания.</a:t>
            </a:r>
          </a:p>
          <a:p>
            <a:pPr algn="r"/>
            <a:r>
              <a:rPr lang="ru-RU" sz="1600" dirty="0"/>
              <a:t>Б. Ельцин</a:t>
            </a:r>
          </a:p>
          <a:p>
            <a:r>
              <a:rPr lang="ru-RU" sz="1600" dirty="0"/>
              <a:t>Москва, Кремль</a:t>
            </a:r>
          </a:p>
        </p:txBody>
      </p:sp>
      <p:sp>
        <p:nvSpPr>
          <p:cNvPr id="4" name="TextBox 3"/>
          <p:cNvSpPr txBox="1"/>
          <p:nvPr/>
        </p:nvSpPr>
        <p:spPr>
          <a:xfrm>
            <a:off x="8987883" y="127568"/>
            <a:ext cx="2671629" cy="338554"/>
          </a:xfrm>
          <a:prstGeom prst="rect">
            <a:avLst/>
          </a:prstGeom>
          <a:noFill/>
        </p:spPr>
        <p:txBody>
          <a:bodyPr wrap="none" rtlCol="0">
            <a:spAutoFit/>
          </a:bodyPr>
          <a:lstStyle/>
          <a:p>
            <a:r>
              <a:rPr lang="ru-RU" sz="1600" b="1" dirty="0"/>
              <a:t>о</a:t>
            </a:r>
            <a:r>
              <a:rPr lang="ru-RU" sz="1600" b="1" dirty="0" smtClean="0"/>
              <a:t>бразец текста телеграммы</a:t>
            </a:r>
            <a:endParaRPr lang="ru-RU" sz="1600" b="1" dirty="0"/>
          </a:p>
        </p:txBody>
      </p:sp>
    </p:spTree>
    <p:extLst>
      <p:ext uri="{BB962C8B-B14F-4D97-AF65-F5344CB8AC3E}">
        <p14:creationId xmlns:p14="http://schemas.microsoft.com/office/powerpoint/2010/main" val="291674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825191" y="1025912"/>
            <a:ext cx="9701560" cy="3970318"/>
          </a:xfrm>
          <a:prstGeom prst="rect">
            <a:avLst/>
          </a:prstGeom>
          <a:noFill/>
        </p:spPr>
        <p:txBody>
          <a:bodyPr wrap="square" rtlCol="0">
            <a:spAutoFit/>
          </a:bodyPr>
          <a:lstStyle/>
          <a:p>
            <a:r>
              <a:rPr lang="ru-RU" dirty="0"/>
              <a:t>Помимо поздравлений от имени руководства страны приветственные телеграммы и письма могут направлять общественные организации, партии, творческие союзы, главы породненных городов </a:t>
            </a:r>
            <a:r>
              <a:rPr lang="ru-RU" dirty="0" smtClean="0"/>
              <a:t>и т.д</a:t>
            </a:r>
            <a:r>
              <a:rPr lang="ru-RU" dirty="0"/>
              <a:t>. В принципе, все, кто занят в сфере международного сотрудничества, должны помнить, что поздравление зарубежного партнера </a:t>
            </a:r>
            <a:r>
              <a:rPr lang="ru-RU" dirty="0" smtClean="0"/>
              <a:t>по случаю </a:t>
            </a:r>
            <a:r>
              <a:rPr lang="ru-RU" dirty="0"/>
              <a:t>национального праздника его страны всегда </a:t>
            </a:r>
            <a:r>
              <a:rPr lang="ru-RU" dirty="0" smtClean="0"/>
              <a:t>протокольно уместно.</a:t>
            </a:r>
          </a:p>
          <a:p>
            <a:endParaRPr lang="ru-RU" dirty="0"/>
          </a:p>
          <a:p>
            <a:endParaRPr lang="ru-RU" dirty="0" smtClean="0"/>
          </a:p>
          <a:p>
            <a:r>
              <a:rPr lang="ru-RU" dirty="0" smtClean="0"/>
              <a:t>В </a:t>
            </a:r>
            <a:r>
              <a:rPr lang="ru-RU" dirty="0"/>
              <a:t>межгосударственных отношениях обмен телеграммами</a:t>
            </a:r>
          </a:p>
          <a:p>
            <a:r>
              <a:rPr lang="ru-RU" dirty="0"/>
              <a:t>происходит также по случаю годовщин договоров о дружбе, </a:t>
            </a:r>
            <a:endParaRPr lang="ru-RU" dirty="0" smtClean="0"/>
          </a:p>
          <a:p>
            <a:r>
              <a:rPr lang="ru-RU" dirty="0" smtClean="0"/>
              <a:t>установления </a:t>
            </a:r>
            <a:r>
              <a:rPr lang="ru-RU" dirty="0"/>
              <a:t>дипломатических отношений. Не будет ошибкой </a:t>
            </a:r>
            <a:endParaRPr lang="ru-RU" dirty="0" smtClean="0"/>
          </a:p>
          <a:p>
            <a:r>
              <a:rPr lang="ru-RU" dirty="0" smtClean="0"/>
              <a:t>со стороны иных </a:t>
            </a:r>
            <a:r>
              <a:rPr lang="ru-RU" dirty="0"/>
              <a:t>субъектов международного общения соответствующее </a:t>
            </a:r>
            <a:endParaRPr lang="ru-RU" dirty="0" smtClean="0"/>
          </a:p>
          <a:p>
            <a:r>
              <a:rPr lang="ru-RU" dirty="0" smtClean="0"/>
              <a:t>протокольное </a:t>
            </a:r>
            <a:r>
              <a:rPr lang="ru-RU" dirty="0"/>
              <a:t>реагирование на знаковые даты в двустороннем </a:t>
            </a:r>
            <a:endParaRPr lang="ru-RU" dirty="0" smtClean="0"/>
          </a:p>
          <a:p>
            <a:r>
              <a:rPr lang="ru-RU" dirty="0" smtClean="0"/>
              <a:t>сотрудничестве </a:t>
            </a:r>
            <a:r>
              <a:rPr lang="ru-RU" dirty="0"/>
              <a:t>с зарубежными партнерами. Более того, такой стиль </a:t>
            </a:r>
            <a:endParaRPr lang="ru-RU" dirty="0" smtClean="0"/>
          </a:p>
          <a:p>
            <a:r>
              <a:rPr lang="ru-RU" dirty="0" smtClean="0"/>
              <a:t>уместен </a:t>
            </a:r>
            <a:r>
              <a:rPr lang="ru-RU" dirty="0"/>
              <a:t>и </a:t>
            </a:r>
            <a:r>
              <a:rPr lang="ru-RU" dirty="0" smtClean="0"/>
              <a:t>в отношениях </a:t>
            </a:r>
            <a:r>
              <a:rPr lang="ru-RU" dirty="0"/>
              <a:t>с деловыми партнерами-соотечественниками.</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9381" y="2979234"/>
            <a:ext cx="2462561" cy="2462561"/>
          </a:xfrm>
          <a:prstGeom prst="rect">
            <a:avLst/>
          </a:prstGeom>
        </p:spPr>
      </p:pic>
    </p:spTree>
    <p:extLst>
      <p:ext uri="{BB962C8B-B14F-4D97-AF65-F5344CB8AC3E}">
        <p14:creationId xmlns:p14="http://schemas.microsoft.com/office/powerpoint/2010/main" val="3507621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TextBox 2"/>
          <p:cNvSpPr txBox="1"/>
          <p:nvPr/>
        </p:nvSpPr>
        <p:spPr>
          <a:xfrm>
            <a:off x="379142" y="274290"/>
            <a:ext cx="11151220" cy="6309420"/>
          </a:xfrm>
          <a:prstGeom prst="rect">
            <a:avLst/>
          </a:prstGeom>
          <a:solidFill>
            <a:srgbClr val="BEB166"/>
          </a:solidFill>
          <a:effectLst>
            <a:innerShdw blurRad="114300">
              <a:prstClr val="black"/>
            </a:innerShdw>
          </a:effectLst>
        </p:spPr>
        <p:txBody>
          <a:bodyPr wrap="square" rtlCol="0">
            <a:spAutoFit/>
          </a:bodyPr>
          <a:lstStyle/>
          <a:p>
            <a:r>
              <a:rPr lang="ru-RU" dirty="0"/>
              <a:t> </a:t>
            </a:r>
            <a:r>
              <a:rPr lang="ru-RU" sz="1600" dirty="0"/>
              <a:t>Важной формой протокольного реагирования является проявление сочувствия и </a:t>
            </a:r>
            <a:r>
              <a:rPr lang="ru-RU" b="1" dirty="0">
                <a:solidFill>
                  <a:srgbClr val="6B4723"/>
                </a:solidFill>
              </a:rPr>
              <a:t>направление соболезнования </a:t>
            </a:r>
            <a:r>
              <a:rPr lang="ru-RU" sz="1600" dirty="0"/>
              <a:t>на </a:t>
            </a:r>
            <a:r>
              <a:rPr lang="ru-RU" sz="1600" dirty="0" smtClean="0"/>
              <a:t>соответствующем уровне</a:t>
            </a:r>
            <a:r>
              <a:rPr lang="ru-RU" sz="1600" dirty="0"/>
              <a:t>, иногда – </a:t>
            </a:r>
            <a:r>
              <a:rPr lang="ru-RU" b="1" dirty="0">
                <a:solidFill>
                  <a:srgbClr val="6B4723"/>
                </a:solidFill>
              </a:rPr>
              <a:t>участие в траурных мероприятиях</a:t>
            </a:r>
            <a:r>
              <a:rPr lang="ru-RU" sz="1600" dirty="0"/>
              <a:t>. Причем приглашения на траурные мероприятия не </a:t>
            </a:r>
            <a:r>
              <a:rPr lang="ru-RU" sz="1600" dirty="0" smtClean="0"/>
              <a:t>высылаются. О </a:t>
            </a:r>
            <a:r>
              <a:rPr lang="ru-RU" sz="1600" dirty="0"/>
              <a:t>времени и порядке проведения траурных </a:t>
            </a:r>
            <a:r>
              <a:rPr lang="ru-RU" sz="1600" dirty="0" smtClean="0"/>
              <a:t>государственных мероприятий </a:t>
            </a:r>
            <a:r>
              <a:rPr lang="ru-RU" sz="1600" dirty="0"/>
              <a:t>по случаю кончины главы государства, главы правительства министерство иностранных дел сообщает </a:t>
            </a:r>
            <a:r>
              <a:rPr lang="ru-RU" sz="1600" dirty="0" smtClean="0"/>
              <a:t>правительствам иностранных </a:t>
            </a:r>
            <a:r>
              <a:rPr lang="ru-RU" sz="1600" dirty="0"/>
              <a:t>государств через свои посольства. Об этом же протокольная служба информирует дипломатический корпус. </a:t>
            </a:r>
            <a:endParaRPr lang="ru-RU" sz="1600" dirty="0" smtClean="0"/>
          </a:p>
          <a:p>
            <a:r>
              <a:rPr lang="ru-RU" sz="1600" dirty="0" smtClean="0"/>
              <a:t>Принимающая </a:t>
            </a:r>
            <a:r>
              <a:rPr lang="ru-RU" sz="1600" dirty="0"/>
              <a:t>сторона должна оказать внимание прибывающим делегациям </a:t>
            </a:r>
            <a:r>
              <a:rPr lang="ru-RU" sz="1600" dirty="0" smtClean="0"/>
              <a:t>– организовать </a:t>
            </a:r>
            <a:r>
              <a:rPr lang="ru-RU" sz="1600" dirty="0"/>
              <a:t>встречу (проводы) официальных лиц, размещение в гостиницах, обеспечение транспортом и т.д. При этом церемониал проводов и встречи не предусматривает поднятия флагов и </a:t>
            </a:r>
            <a:r>
              <a:rPr lang="ru-RU" sz="1600" dirty="0" smtClean="0"/>
              <a:t>исполнения гимнов</a:t>
            </a:r>
            <a:r>
              <a:rPr lang="ru-RU" sz="1600" dirty="0"/>
              <a:t>.</a:t>
            </a:r>
          </a:p>
          <a:p>
            <a:endParaRPr lang="ru-RU" sz="1600" dirty="0" smtClean="0"/>
          </a:p>
          <a:p>
            <a:r>
              <a:rPr lang="ru-RU" sz="1600" dirty="0" smtClean="0"/>
              <a:t>Участники </a:t>
            </a:r>
            <a:r>
              <a:rPr lang="ru-RU" sz="1600" dirty="0"/>
              <a:t>официальной церемонии прощания с </a:t>
            </a:r>
            <a:r>
              <a:rPr lang="ru-RU" sz="1600" dirty="0" smtClean="0"/>
              <a:t>усопшим должны </a:t>
            </a:r>
            <a:r>
              <a:rPr lang="ru-RU" sz="1600" dirty="0"/>
              <a:t>придерживаться общепринятых в таких случаях </a:t>
            </a:r>
            <a:r>
              <a:rPr lang="ru-RU" sz="1600" dirty="0" smtClean="0"/>
              <a:t>правил. Близкие </a:t>
            </a:r>
            <a:r>
              <a:rPr lang="ru-RU" sz="1600" dirty="0"/>
              <a:t>покойного располагаются слева от гроба (вид со стороны изголовья), </a:t>
            </a:r>
            <a:r>
              <a:rPr lang="ru-RU" sz="1600" dirty="0" smtClean="0"/>
              <a:t>официальные представители </a:t>
            </a:r>
            <a:r>
              <a:rPr lang="ru-RU" sz="1600" dirty="0"/>
              <a:t>– </a:t>
            </a:r>
            <a:r>
              <a:rPr lang="ru-RU" sz="1600" dirty="0" smtClean="0"/>
              <a:t>справа. Возложение </a:t>
            </a:r>
            <a:r>
              <a:rPr lang="ru-RU" sz="1600" dirty="0"/>
              <a:t>венков производится в следующем порядке: первыми это делают родственники, потом – представители государственной власти, фирм, затем друзья и коллеги. После </a:t>
            </a:r>
            <a:r>
              <a:rPr lang="ru-RU" sz="1600" dirty="0" smtClean="0"/>
              <a:t>возложения венка </a:t>
            </a:r>
            <a:r>
              <a:rPr lang="ru-RU" sz="1600" dirty="0"/>
              <a:t>следует задержаться у гроба (перед могилой) на несколько минут, почтив память покойного молчанием, поклониться его родным </a:t>
            </a:r>
            <a:r>
              <a:rPr lang="ru-RU" sz="1600" dirty="0" smtClean="0"/>
              <a:t>и затем </a:t>
            </a:r>
            <a:r>
              <a:rPr lang="ru-RU" sz="1600" dirty="0"/>
              <a:t>удалиться</a:t>
            </a:r>
            <a:r>
              <a:rPr lang="ru-RU" sz="1600" dirty="0" smtClean="0"/>
              <a:t>.</a:t>
            </a:r>
          </a:p>
          <a:p>
            <a:r>
              <a:rPr lang="ru-RU" sz="1600" dirty="0" smtClean="0"/>
              <a:t> </a:t>
            </a:r>
          </a:p>
          <a:p>
            <a:r>
              <a:rPr lang="ru-RU" sz="1600" dirty="0" smtClean="0"/>
              <a:t>В </a:t>
            </a:r>
            <a:r>
              <a:rPr lang="ru-RU" sz="1600" dirty="0"/>
              <a:t>протокольной практике приняты направление </a:t>
            </a:r>
            <a:r>
              <a:rPr lang="ru-RU" sz="1600" dirty="0" smtClean="0"/>
              <a:t>телеграммы соболезнования </a:t>
            </a:r>
            <a:r>
              <a:rPr lang="ru-RU" sz="1600" dirty="0"/>
              <a:t>от руководства страны, посещение высшими должностными лицами посольства и роспись в книге </a:t>
            </a:r>
            <a:r>
              <a:rPr lang="ru-RU" sz="1600" dirty="0" smtClean="0"/>
              <a:t>соболезнований. </a:t>
            </a:r>
            <a:endParaRPr lang="ru-RU" sz="1600" dirty="0"/>
          </a:p>
          <a:p>
            <a:r>
              <a:rPr lang="ru-RU" sz="1600" dirty="0"/>
              <a:t>МИД в ответ на ноту посольства со скорбным </a:t>
            </a:r>
            <a:r>
              <a:rPr lang="ru-RU" sz="1600" dirty="0" smtClean="0"/>
              <a:t>сообщением направляет </a:t>
            </a:r>
            <a:r>
              <a:rPr lang="ru-RU" sz="1600" dirty="0"/>
              <a:t>ответную ноту с выражением соболезнования. </a:t>
            </a:r>
            <a:r>
              <a:rPr lang="ru-RU" sz="1600" dirty="0" smtClean="0"/>
              <a:t>Дипломаты МИДа </a:t>
            </a:r>
            <a:r>
              <a:rPr lang="ru-RU" sz="1600" dirty="0"/>
              <a:t>также выражают соболезнование, направляя визитные карточки сотрудникам посольства </a:t>
            </a:r>
            <a:r>
              <a:rPr lang="ru-RU" sz="1600" dirty="0" smtClean="0"/>
              <a:t>на соответствующем </a:t>
            </a:r>
            <a:r>
              <a:rPr lang="ru-RU" sz="1600" dirty="0"/>
              <a:t>уровне.</a:t>
            </a:r>
          </a:p>
          <a:p>
            <a:r>
              <a:rPr lang="ru-RU" sz="1600" dirty="0"/>
              <a:t>В дни траура дипломатические представительства, аккредитованные в стране, отменяют запланированные приемы. Над </a:t>
            </a:r>
            <a:r>
              <a:rPr lang="ru-RU" sz="1600" dirty="0" smtClean="0"/>
              <a:t>зданиями посольств </a:t>
            </a:r>
            <a:r>
              <a:rPr lang="ru-RU" sz="1600" dirty="0"/>
              <a:t>приспускаются государственные флаги.</a:t>
            </a:r>
          </a:p>
          <a:p>
            <a:r>
              <a:rPr lang="ru-RU" sz="1600" dirty="0"/>
              <a:t>Соболезнования выражаются и в случае крупных </a:t>
            </a:r>
            <a:r>
              <a:rPr lang="ru-RU" sz="1600" dirty="0" smtClean="0"/>
              <a:t>стихийных бедствий </a:t>
            </a:r>
            <a:r>
              <a:rPr lang="ru-RU" sz="1600" dirty="0"/>
              <a:t>или катастроф, повлекших человеческие жертвы. </a:t>
            </a:r>
            <a:r>
              <a:rPr lang="ru-RU" sz="1600" dirty="0" smtClean="0"/>
              <a:t>Необходимо </a:t>
            </a:r>
            <a:r>
              <a:rPr lang="ru-RU" sz="1600" dirty="0"/>
              <a:t>помнить, что всякое соболезнование (официальное, частное) возможно только при личной встрече или </a:t>
            </a:r>
            <a:r>
              <a:rPr lang="ru-RU" sz="1600" dirty="0" smtClean="0"/>
              <a:t>письменно. Соболезнование </a:t>
            </a:r>
            <a:r>
              <a:rPr lang="ru-RU" sz="1600" dirty="0"/>
              <a:t>по телефону не </a:t>
            </a:r>
            <a:r>
              <a:rPr lang="ru-RU" sz="1600" dirty="0" smtClean="0"/>
              <a:t>высказывается.</a:t>
            </a:r>
            <a:endParaRPr lang="ru-RU" sz="1600" dirty="0"/>
          </a:p>
        </p:txBody>
      </p:sp>
    </p:spTree>
    <p:extLst>
      <p:ext uri="{BB962C8B-B14F-4D97-AF65-F5344CB8AC3E}">
        <p14:creationId xmlns:p14="http://schemas.microsoft.com/office/powerpoint/2010/main" val="3723620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0" y="0"/>
            <a:ext cx="12192000" cy="6857999"/>
          </a:xfrm>
          <a:prstGeom prst="rect">
            <a:avLst/>
          </a:prstGeom>
        </p:spPr>
      </p:pic>
      <p:sp>
        <p:nvSpPr>
          <p:cNvPr id="2" name="TextBox 1"/>
          <p:cNvSpPr txBox="1"/>
          <p:nvPr/>
        </p:nvSpPr>
        <p:spPr>
          <a:xfrm>
            <a:off x="1103971" y="1138072"/>
            <a:ext cx="9119676" cy="4801314"/>
          </a:xfrm>
          <a:prstGeom prst="rect">
            <a:avLst/>
          </a:prstGeom>
          <a:noFill/>
        </p:spPr>
        <p:txBody>
          <a:bodyPr wrap="none" rtlCol="0">
            <a:spAutoFit/>
          </a:bodyPr>
          <a:lstStyle/>
          <a:p>
            <a:r>
              <a:rPr lang="ru-RU" dirty="0"/>
              <a:t>В дипломатическом протоколе принято реагировать на смерть </a:t>
            </a:r>
            <a:r>
              <a:rPr lang="ru-RU" dirty="0" smtClean="0"/>
              <a:t>аккредитованного </a:t>
            </a:r>
          </a:p>
          <a:p>
            <a:r>
              <a:rPr lang="ru-RU" dirty="0" smtClean="0"/>
              <a:t>в </a:t>
            </a:r>
            <a:r>
              <a:rPr lang="ru-RU" dirty="0"/>
              <a:t>стране иностранного посла. По этому поводу в адрес главы</a:t>
            </a:r>
          </a:p>
          <a:p>
            <a:r>
              <a:rPr lang="ru-RU" dirty="0"/>
              <a:t>государства от главы государства и министра иностранных дел </a:t>
            </a:r>
            <a:r>
              <a:rPr lang="ru-RU" dirty="0" smtClean="0"/>
              <a:t>направляются </a:t>
            </a:r>
            <a:r>
              <a:rPr lang="ru-RU" dirty="0"/>
              <a:t>телеграммы </a:t>
            </a:r>
            <a:endParaRPr lang="ru-RU" dirty="0" smtClean="0"/>
          </a:p>
          <a:p>
            <a:r>
              <a:rPr lang="ru-RU" dirty="0" smtClean="0"/>
              <a:t>соболезнований</a:t>
            </a:r>
            <a:r>
              <a:rPr lang="ru-RU" dirty="0"/>
              <a:t>. Посольство посещают и </a:t>
            </a:r>
            <a:r>
              <a:rPr lang="ru-RU" dirty="0" smtClean="0"/>
              <a:t>расписываются </a:t>
            </a:r>
            <a:r>
              <a:rPr lang="ru-RU" dirty="0"/>
              <a:t>в Книге соболезнований </a:t>
            </a:r>
            <a:endParaRPr lang="ru-RU" dirty="0" smtClean="0"/>
          </a:p>
          <a:p>
            <a:r>
              <a:rPr lang="ru-RU" dirty="0" smtClean="0"/>
              <a:t>представитель </a:t>
            </a:r>
            <a:r>
              <a:rPr lang="ru-RU" dirty="0"/>
              <a:t>Президента, заместитель </a:t>
            </a:r>
            <a:r>
              <a:rPr lang="ru-RU" dirty="0" smtClean="0"/>
              <a:t>министра </a:t>
            </a:r>
            <a:r>
              <a:rPr lang="ru-RU" dirty="0"/>
              <a:t>иностранных дел, </a:t>
            </a:r>
            <a:endParaRPr lang="ru-RU" dirty="0" smtClean="0"/>
          </a:p>
          <a:p>
            <a:r>
              <a:rPr lang="ru-RU" dirty="0" smtClean="0"/>
              <a:t>начальник </a:t>
            </a:r>
            <a:r>
              <a:rPr lang="ru-RU" dirty="0"/>
              <a:t>государственного протокола. </a:t>
            </a:r>
            <a:endParaRPr lang="ru-RU" dirty="0" smtClean="0"/>
          </a:p>
          <a:p>
            <a:endParaRPr lang="ru-RU" dirty="0" smtClean="0"/>
          </a:p>
          <a:p>
            <a:r>
              <a:rPr lang="ru-RU" dirty="0" smtClean="0"/>
              <a:t>Представитель </a:t>
            </a:r>
            <a:r>
              <a:rPr lang="ru-RU" dirty="0"/>
              <a:t>МИД участвует в аэропорту в траурной церемонии проводов</a:t>
            </a:r>
          </a:p>
          <a:p>
            <a:r>
              <a:rPr lang="ru-RU" dirty="0"/>
              <a:t>гроба с телом покойного</a:t>
            </a:r>
            <a:r>
              <a:rPr lang="ru-RU" dirty="0" smtClean="0"/>
              <a:t>.</a:t>
            </a:r>
          </a:p>
          <a:p>
            <a:endParaRPr lang="ru-RU" dirty="0"/>
          </a:p>
          <a:p>
            <a:r>
              <a:rPr lang="ru-RU" dirty="0"/>
              <a:t>Специфичность любой траурной церемонии очевидна, особенно если</a:t>
            </a:r>
          </a:p>
          <a:p>
            <a:r>
              <a:rPr lang="ru-RU" dirty="0"/>
              <a:t>она касается умершего главы государства (правительства); что на </a:t>
            </a:r>
            <a:r>
              <a:rPr lang="ru-RU" dirty="0" smtClean="0"/>
              <a:t>похоронах </a:t>
            </a:r>
          </a:p>
          <a:p>
            <a:r>
              <a:rPr lang="ru-RU" dirty="0" smtClean="0"/>
              <a:t>присутствуют </a:t>
            </a:r>
            <a:r>
              <a:rPr lang="ru-RU" dirty="0"/>
              <a:t>иностранные делегации.</a:t>
            </a:r>
          </a:p>
          <a:p>
            <a:r>
              <a:rPr lang="ru-RU" dirty="0"/>
              <a:t>Роль представителей дипломатического протокола велика: встреча </a:t>
            </a:r>
            <a:r>
              <a:rPr lang="ru-RU" dirty="0" smtClean="0"/>
              <a:t>делегаций</a:t>
            </a:r>
            <a:r>
              <a:rPr lang="ru-RU" dirty="0"/>
              <a:t>, </a:t>
            </a:r>
            <a:endParaRPr lang="ru-RU" dirty="0" smtClean="0"/>
          </a:p>
          <a:p>
            <a:r>
              <a:rPr lang="ru-RU" dirty="0" smtClean="0"/>
              <a:t>размещение</a:t>
            </a:r>
            <a:r>
              <a:rPr lang="ru-RU" dirty="0"/>
              <a:t>, организация траурной церемонии у гроба </a:t>
            </a:r>
            <a:r>
              <a:rPr lang="ru-RU" dirty="0" smtClean="0"/>
              <a:t>усопшего</a:t>
            </a:r>
            <a:r>
              <a:rPr lang="ru-RU" dirty="0"/>
              <a:t>, </a:t>
            </a:r>
            <a:endParaRPr lang="ru-RU" dirty="0" smtClean="0"/>
          </a:p>
          <a:p>
            <a:r>
              <a:rPr lang="ru-RU" dirty="0" smtClean="0"/>
              <a:t>участие </a:t>
            </a:r>
            <a:r>
              <a:rPr lang="ru-RU" dirty="0"/>
              <a:t>в церковном богослужении, если это предусмотрено, и много</a:t>
            </a:r>
          </a:p>
          <a:p>
            <a:r>
              <a:rPr lang="ru-RU" dirty="0"/>
              <a:t>других больших и малых дел.</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2118" y="3538729"/>
            <a:ext cx="2095500"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0630433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1249</TotalTime>
  <Words>3656</Words>
  <Application>Microsoft Office PowerPoint</Application>
  <PresentationFormat>Широкоэкранный</PresentationFormat>
  <Paragraphs>242</Paragraphs>
  <Slides>22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22</vt:i4>
      </vt:variant>
    </vt:vector>
  </HeadingPairs>
  <TitlesOfParts>
    <vt:vector size="28" baseType="lpstr">
      <vt:lpstr>Arial</vt:lpstr>
      <vt:lpstr>Arial Black</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64</cp:revision>
  <dcterms:created xsi:type="dcterms:W3CDTF">2020-05-09T14:42:04Z</dcterms:created>
  <dcterms:modified xsi:type="dcterms:W3CDTF">2020-05-14T07:13:54Z</dcterms:modified>
</cp:coreProperties>
</file>