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3" r:id="rId3"/>
    <p:sldId id="266" r:id="rId4"/>
    <p:sldId id="269" r:id="rId5"/>
    <p:sldId id="275" r:id="rId6"/>
    <p:sldId id="270" r:id="rId7"/>
    <p:sldId id="265" r:id="rId8"/>
    <p:sldId id="271" r:id="rId9"/>
    <p:sldId id="272" r:id="rId10"/>
    <p:sldId id="273" r:id="rId11"/>
    <p:sldId id="274" r:id="rId12"/>
    <p:sldId id="257" r:id="rId13"/>
    <p:sldId id="277" r:id="rId14"/>
    <p:sldId id="258" r:id="rId15"/>
    <p:sldId id="27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67" autoAdjust="0"/>
    <p:restoredTop sz="86467" autoAdjust="0"/>
  </p:normalViewPr>
  <p:slideViewPr>
    <p:cSldViewPr>
      <p:cViewPr varScale="1">
        <p:scale>
          <a:sx n="61" d="100"/>
          <a:sy n="61" d="100"/>
        </p:scale>
        <p:origin x="-12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5" Type="http://schemas.openxmlformats.org/officeDocument/2006/relationships/slide" Target="slides/slide6.xml"/><Relationship Id="rId10" Type="http://schemas.openxmlformats.org/officeDocument/2006/relationships/slide" Target="slides/slide12.xml"/><Relationship Id="rId4" Type="http://schemas.openxmlformats.org/officeDocument/2006/relationships/slide" Target="slides/slide5.xml"/><Relationship Id="rId9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2F28059-81C6-4FB6-9E80-A799E6C766FE}" type="datetimeFigureOut">
              <a:rPr lang="ru-RU"/>
              <a:pPr>
                <a:defRPr/>
              </a:pPr>
              <a:t>23.04.2013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5B41C5A-608E-4169-A007-244C0E44E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36A178-BE7D-499F-A80D-9BF757123766}" type="slidenum">
              <a:rPr lang="ru-RU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8F91-98FC-4626-8177-5B893B798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D3B78-D847-40FF-A035-DC5EDA36B3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586DA-EFFA-4172-AE59-3FCF84E3A5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F5240-5C05-4FD1-81C1-1EED33FC31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09119-11AC-4609-AAAA-75F0378AC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4FF9E-0037-4E15-81DF-A7FEB21C9D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A943C-2001-494A-91F2-DF6DC9900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83119-CCD6-4691-AFD1-F36CC36895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D048E-1B84-418E-AA22-5E8DFB693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F0D5A-4853-40E7-8A72-C9E7E822CE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6FA86-EEBC-4C5E-8D2E-67A086D7E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2043B-560E-496E-9674-DBBEDD1721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D8CA6-D0D2-4BFE-9B81-9DE028231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 smtClean="0"/>
            </a:lvl1pPr>
          </a:lstStyle>
          <a:p>
            <a:pPr>
              <a:defRPr/>
            </a:pPr>
            <a:fld id="{27D9C12B-9E3B-4D08-8281-9E3F7934DA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A4%D1%83%D0%BD%D0%BA%D1%86%D0%B8%D1%8F_%D0%BF%D1%80%D0%B0%D0%B2%D0%B4%D0%BE%D0%BF%D0%BE%D0%B4%D0%BE%D0%B1%D0%B8%D1%8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Методы оценивания параметров </a:t>
            </a:r>
            <a:br>
              <a:rPr lang="ru-RU" sz="3600" smtClean="0"/>
            </a:br>
            <a:r>
              <a:rPr lang="ru-RU" sz="3600" smtClean="0"/>
              <a:t>систем </a:t>
            </a:r>
            <a:br>
              <a:rPr lang="ru-RU" sz="3600" smtClean="0"/>
            </a:br>
            <a:r>
              <a:rPr lang="ru-RU" sz="3600" smtClean="0"/>
              <a:t>эконометрических уравнений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435975" cy="5903913"/>
          </a:xfrm>
        </p:spPr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Вводятся новые переменные и получают новое уравнение в преобразованных переменных, в котором уже остатки будут гомоскедастичны. </a:t>
            </a:r>
          </a:p>
          <a:p>
            <a:pPr eaLnBrk="1" hangingPunct="1"/>
            <a:endParaRPr lang="ru-RU" smtClean="0">
              <a:latin typeface="Times New Roman" pitchFamily="18" charset="0"/>
            </a:endParaRPr>
          </a:p>
          <a:p>
            <a:pPr eaLnBrk="1" hangingPunct="1"/>
            <a:r>
              <a:rPr lang="ru-RU" smtClean="0">
                <a:latin typeface="Times New Roman" pitchFamily="18" charset="0"/>
              </a:rPr>
              <a:t>новые переменные — это </a:t>
            </a:r>
            <a:r>
              <a:rPr lang="ru-RU" b="1" smtClean="0">
                <a:latin typeface="Times New Roman" pitchFamily="18" charset="0"/>
              </a:rPr>
              <a:t>взвешенные</a:t>
            </a:r>
            <a:r>
              <a:rPr lang="ru-RU" smtClean="0">
                <a:latin typeface="Times New Roman" pitchFamily="18" charset="0"/>
              </a:rPr>
              <a:t> исходные переменные.</a:t>
            </a:r>
            <a:r>
              <a:rPr lang="ru-RU" smtClean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Экономически значимые примеры систем одновременных уравнений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ru-RU" sz="2800" smtClean="0"/>
              <a:t>Статическая модель Кейнса </a:t>
            </a:r>
            <a:br>
              <a:rPr lang="ru-RU" sz="2800" smtClean="0"/>
            </a:br>
            <a:r>
              <a:rPr lang="ru-RU" sz="2800" smtClean="0"/>
              <a:t>(</a:t>
            </a:r>
            <a:r>
              <a:rPr lang="ru-RU" sz="2800" i="1" smtClean="0"/>
              <a:t>Кейнсианская модель формирования доходов)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975"/>
            <a:ext cx="8362950" cy="4929188"/>
          </a:xfrm>
        </p:spPr>
        <p:txBody>
          <a:bodyPr/>
          <a:lstStyle/>
          <a:p>
            <a:pPr eaLnBrk="1" hangingPunct="1"/>
            <a:r>
              <a:rPr lang="ru-RU" sz="2400" smtClean="0"/>
              <a:t>С - личное потребление в постоянных целях</a:t>
            </a:r>
          </a:p>
          <a:p>
            <a:pPr eaLnBrk="1" hangingPunct="1"/>
            <a:r>
              <a:rPr lang="en-US" sz="2400" smtClean="0"/>
              <a:t>Y</a:t>
            </a:r>
            <a:r>
              <a:rPr lang="ru-RU" sz="2400" smtClean="0"/>
              <a:t> - национальный доход</a:t>
            </a:r>
          </a:p>
          <a:p>
            <a:pPr eaLnBrk="1" hangingPunct="1"/>
            <a:r>
              <a:rPr lang="en-US" sz="2400" smtClean="0"/>
              <a:t>I </a:t>
            </a:r>
            <a:r>
              <a:rPr lang="ru-RU" sz="2400" smtClean="0"/>
              <a:t>- инвестиции в постоянных ценах</a:t>
            </a:r>
          </a:p>
          <a:p>
            <a:pPr eaLnBrk="1" hangingPunct="1"/>
            <a:r>
              <a:rPr lang="ru-RU" sz="2400" smtClean="0">
                <a:sym typeface="Symbol" pitchFamily="18" charset="2"/>
              </a:rPr>
              <a:t> - случайная составляющая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555875" y="3933825"/>
          <a:ext cx="2592388" cy="1196975"/>
        </p:xfrm>
        <a:graphic>
          <a:graphicData uri="http://schemas.openxmlformats.org/presentationml/2006/ole">
            <p:oleObj spid="_x0000_s1026" name="Equation" r:id="rId3" imgW="990360" imgH="457200" progId="Equation.DSMT4">
              <p:embed/>
            </p:oleObj>
          </a:graphicData>
        </a:graphic>
      </p:graphicFrame>
      <p:sp>
        <p:nvSpPr>
          <p:cNvPr id="1029" name="Rectangle 8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pPr eaLnBrk="1" hangingPunct="1"/>
            <a:endParaRPr lang="ru-RU" sz="2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692150"/>
            <a:ext cx="7859713" cy="5434013"/>
          </a:xfrm>
        </p:spPr>
        <p:txBody>
          <a:bodyPr/>
          <a:lstStyle/>
          <a:p>
            <a:pPr eaLnBrk="1" hangingPunct="1"/>
            <a:r>
              <a:rPr lang="ru-RU" sz="2400" smtClean="0"/>
              <a:t>Эта модель точно идентифицируема, и для оценки параметров применяется КМНК</a:t>
            </a:r>
          </a:p>
          <a:p>
            <a:pPr eaLnBrk="1" hangingPunct="1"/>
            <a:endParaRPr lang="ru-RU" sz="2400" smtClean="0"/>
          </a:p>
          <a:p>
            <a:pPr eaLnBrk="1" hangingPunct="1"/>
            <a:r>
              <a:rPr lang="ru-RU" sz="2400" smtClean="0"/>
              <a:t>приведенная форма модели: </a:t>
            </a:r>
            <a:br>
              <a:rPr lang="ru-RU" sz="2400" smtClean="0"/>
            </a:br>
            <a:endParaRPr lang="ru-RU" sz="240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268538" y="3141663"/>
          <a:ext cx="4137025" cy="2052637"/>
        </p:xfrm>
        <a:graphic>
          <a:graphicData uri="http://schemas.openxmlformats.org/presentationml/2006/ole">
            <p:oleObj spid="_x0000_s2050" name="Equation" r:id="rId3" imgW="1688760" imgH="83808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Статическая модель Кейнса  с функцией сбережения </a:t>
            </a:r>
          </a:p>
        </p:txBody>
      </p:sp>
      <p:sp>
        <p:nvSpPr>
          <p:cNvPr id="3076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r – </a:t>
            </a:r>
            <a:r>
              <a:rPr lang="ru-RU" sz="2000" smtClean="0"/>
              <a:t>сбережения</a:t>
            </a:r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endParaRPr lang="ru-RU" sz="2000" smtClean="0"/>
          </a:p>
        </p:txBody>
      </p:sp>
      <p:graphicFrame>
        <p:nvGraphicFramePr>
          <p:cNvPr id="3074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2124075" y="2205038"/>
          <a:ext cx="3816350" cy="1943100"/>
        </p:xfrm>
        <a:graphic>
          <a:graphicData uri="http://schemas.openxmlformats.org/presentationml/2006/ole">
            <p:oleObj spid="_x0000_s3074" name="Equation" r:id="rId3" imgW="1396800" imgH="7110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/>
            <a:r>
              <a:rPr lang="ru-RU" sz="2800" smtClean="0"/>
              <a:t>косвенный метод наименьших квадратов – КМНК (для оценивания параметров структурной модели, для идентифицируемой модели)</a:t>
            </a:r>
          </a:p>
          <a:p>
            <a:pPr eaLnBrk="1" hangingPunct="1"/>
            <a:endParaRPr lang="ru-RU" sz="2800" smtClean="0"/>
          </a:p>
          <a:p>
            <a:pPr lvl="1" eaLnBrk="1" hangingPunct="1"/>
            <a:r>
              <a:rPr lang="ru-RU" sz="2400" smtClean="0"/>
              <a:t>структурная модель преобразовывается в приведенную</a:t>
            </a:r>
          </a:p>
          <a:p>
            <a:pPr lvl="1" eaLnBrk="1" hangingPunct="1"/>
            <a:r>
              <a:rPr lang="ru-RU" sz="2400" smtClean="0"/>
              <a:t>для каждого уравнения приведенной модели применяем МНК</a:t>
            </a:r>
          </a:p>
          <a:p>
            <a:pPr lvl="1" eaLnBrk="1" hangingPunct="1"/>
            <a:r>
              <a:rPr lang="ru-RU" sz="2400" smtClean="0"/>
              <a:t>по коэффициентам приведенной модели находим коэффициенты структурной модели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/>
            <a:r>
              <a:rPr lang="ru-RU" sz="2800" smtClean="0"/>
              <a:t>двухшаговый метод наименьших квадратов - ДМНК (для оценивания параметров структурной модели, для сверхидентифицируемой структурной модели)</a:t>
            </a:r>
          </a:p>
          <a:p>
            <a:pPr eaLnBrk="1" hangingPunct="1"/>
            <a:endParaRPr lang="ru-RU" sz="2800" smtClean="0"/>
          </a:p>
          <a:p>
            <a:pPr lvl="2" eaLnBrk="1" hangingPunct="1"/>
            <a:r>
              <a:rPr lang="ru-RU" smtClean="0"/>
              <a:t>по приведенной модели получаем оценки эндогенных переменных</a:t>
            </a:r>
          </a:p>
          <a:p>
            <a:pPr lvl="2" eaLnBrk="1" hangingPunct="1"/>
            <a:endParaRPr lang="ru-RU" smtClean="0"/>
          </a:p>
          <a:p>
            <a:pPr lvl="2" eaLnBrk="1" hangingPunct="1"/>
            <a:r>
              <a:rPr lang="ru-RU" smtClean="0"/>
              <a:t>подставляем найденные значения в правые части структурных уравнений и применяем МНК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49275"/>
            <a:ext cx="8362950" cy="5576888"/>
          </a:xfrm>
        </p:spPr>
        <p:txBody>
          <a:bodyPr/>
          <a:lstStyle/>
          <a:p>
            <a:pPr eaLnBrk="1" hangingPunct="1"/>
            <a:r>
              <a:rPr lang="ru-RU" sz="2800" smtClean="0"/>
              <a:t>Замечание:</a:t>
            </a:r>
          </a:p>
          <a:p>
            <a:pPr eaLnBrk="1" hangingPunct="1"/>
            <a:endParaRPr lang="ru-RU" sz="2800" smtClean="0"/>
          </a:p>
          <a:p>
            <a:pPr eaLnBrk="1" hangingPunct="1"/>
            <a:r>
              <a:rPr lang="ru-RU" sz="2800" smtClean="0"/>
              <a:t>если все уравнения сверхидентифицируемые, то ДМНК используется для оценки структурных коэффициентов каждого уравнения;</a:t>
            </a:r>
          </a:p>
          <a:p>
            <a:pPr eaLnBrk="1" hangingPunct="1"/>
            <a:endParaRPr lang="ru-RU" sz="2800" smtClean="0"/>
          </a:p>
          <a:p>
            <a:pPr eaLnBrk="1" hangingPunct="1"/>
            <a:r>
              <a:rPr lang="ru-RU" sz="2800" smtClean="0"/>
              <a:t>если в системе есть точно идентифицируемые уравнения, то для этих уранений структурные коэффициенты находятся из системы приведенных уравнений.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ММП- метод оценивания неизвестного параметра путём максимизации </a:t>
            </a:r>
            <a:r>
              <a:rPr lang="ru-RU" smtClean="0">
                <a:hlinkClick r:id="rId2" tooltip="Функция правдоподобия"/>
              </a:rPr>
              <a:t>функции правдоподобия</a:t>
            </a:r>
            <a:r>
              <a:rPr lang="ru-RU" smtClean="0"/>
              <a:t> 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/>
            <a:r>
              <a:rPr lang="ru-RU" b="1" i="1" smtClean="0"/>
              <a:t>функция правдоподобия </a:t>
            </a:r>
            <a:r>
              <a:rPr lang="ru-RU" i="1" smtClean="0"/>
              <a:t>- функция</a:t>
            </a:r>
            <a:r>
              <a:rPr lang="ru-RU" b="1" i="1" smtClean="0"/>
              <a:t> </a:t>
            </a:r>
            <a:r>
              <a:rPr lang="ru-RU" i="1" smtClean="0"/>
              <a:t>выражающая плотность вероятности (вероятность) совместного  появления результатов выборки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результаты ММП при нормальном распределении признаков совпадают с МНК.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/>
            <a:r>
              <a:rPr lang="ru-RU" sz="2800" smtClean="0"/>
              <a:t>трёхшаговый метод наименьших квадратов (для всех форм моделей, более эффективен для оценивания параметров рекурсивной модели)</a:t>
            </a:r>
          </a:p>
          <a:p>
            <a:pPr eaLnBrk="1" hangingPunct="1"/>
            <a:endParaRPr lang="ru-RU" sz="2800" smtClean="0"/>
          </a:p>
          <a:p>
            <a:pPr eaLnBrk="1" hangingPunct="1">
              <a:buFontTx/>
              <a:buChar char="-"/>
            </a:pPr>
            <a:r>
              <a:rPr lang="ru-RU" sz="2400" smtClean="0"/>
              <a:t>на первом шаге к исходной модели применяется </a:t>
            </a:r>
            <a:r>
              <a:rPr lang="ru-RU" sz="2400" i="1" smtClean="0"/>
              <a:t>обобщенный </a:t>
            </a:r>
            <a:r>
              <a:rPr lang="ru-RU" sz="2400" smtClean="0"/>
              <a:t>метод наименьших квадратов</a:t>
            </a:r>
          </a:p>
          <a:p>
            <a:pPr eaLnBrk="1" hangingPunct="1">
              <a:buFontTx/>
              <a:buChar char="-"/>
            </a:pPr>
            <a:endParaRPr lang="ru-RU" sz="2400" smtClean="0"/>
          </a:p>
          <a:p>
            <a:pPr eaLnBrk="1" hangingPunct="1">
              <a:buFontTx/>
              <a:buChar char="-"/>
            </a:pPr>
            <a:r>
              <a:rPr lang="ru-RU" sz="2400" smtClean="0"/>
              <a:t>затем  к полученным уравнениям применяется </a:t>
            </a:r>
            <a:r>
              <a:rPr lang="ru-RU" sz="2400" i="1" smtClean="0"/>
              <a:t>двухшаговый </a:t>
            </a:r>
            <a:r>
              <a:rPr lang="ru-RU" sz="2400" smtClean="0"/>
              <a:t>метод наименьших квадратов.</a:t>
            </a:r>
          </a:p>
          <a:p>
            <a:pPr eaLnBrk="1" hangingPunct="1"/>
            <a:endParaRPr lang="ru-RU" sz="2400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smtClean="0"/>
              <a:t>ОМНК – обобщенный метод наименьших квадратов</a:t>
            </a:r>
            <a:br>
              <a:rPr lang="ru-RU" sz="4000" smtClean="0"/>
            </a:br>
            <a:r>
              <a:rPr lang="ru-RU" sz="4000" b="1" smtClean="0"/>
              <a:t>(метод Эйткена)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97200"/>
            <a:ext cx="8229600" cy="3128963"/>
          </a:xfrm>
        </p:spPr>
        <p:txBody>
          <a:bodyPr/>
          <a:lstStyle/>
          <a:p>
            <a:pPr eaLnBrk="1" hangingPunct="1"/>
            <a:r>
              <a:rPr lang="ru-RU" smtClean="0"/>
              <a:t>Применяется к эконометрической модели, которой свойственна гетероскедастичность.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/>
            <a:r>
              <a:rPr lang="ru-RU" smtClean="0"/>
              <a:t>Заключается в корректировки модели (замена переменных). </a:t>
            </a:r>
          </a:p>
          <a:p>
            <a:pPr eaLnBrk="1" hangingPunct="1"/>
            <a:endParaRPr lang="ru-RU" smtClean="0"/>
          </a:p>
          <a:p>
            <a:pPr eaLnBrk="1" hangingPunct="1"/>
            <a:r>
              <a:rPr lang="ru-RU" sz="2800" smtClean="0"/>
              <a:t>Предполагается, что среднее остатков равно нулю, а их дисперсия пропорциональна величинам </a:t>
            </a:r>
            <a:r>
              <a:rPr lang="en-US" sz="2800" i="1" smtClean="0"/>
              <a:t>k</a:t>
            </a:r>
            <a:r>
              <a:rPr lang="en-US" sz="2800" i="1" baseline="-25000" smtClean="0"/>
              <a:t>i</a:t>
            </a:r>
            <a:r>
              <a:rPr lang="ru-RU" sz="2800" i="1" baseline="-25000" smtClean="0"/>
              <a:t> </a:t>
            </a:r>
            <a:r>
              <a:rPr lang="ru-RU" sz="2800" smtClean="0"/>
              <a:t> (</a:t>
            </a:r>
            <a:r>
              <a:rPr lang="en-US" sz="2800" b="1" i="1" smtClean="0"/>
              <a:t>k</a:t>
            </a:r>
            <a:r>
              <a:rPr lang="en-US" sz="2800" b="1" i="1" baseline="-25000" smtClean="0"/>
              <a:t>i</a:t>
            </a:r>
            <a:r>
              <a:rPr lang="ru-RU" sz="2800" smtClean="0"/>
              <a:t> - </a:t>
            </a:r>
            <a:r>
              <a:rPr lang="ru-RU" sz="2800" b="1" i="1" smtClean="0"/>
              <a:t>коэффициенты пропорциональности)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309</Words>
  <Application>Microsoft PowerPoint</Application>
  <PresentationFormat>Экран (4:3)</PresentationFormat>
  <Paragraphs>46</Paragraphs>
  <Slides>15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Symbol</vt:lpstr>
      <vt:lpstr>Оформление по умолчанию</vt:lpstr>
      <vt:lpstr>MathType 5.0 Equation</vt:lpstr>
      <vt:lpstr>Методы оценивания параметров  систем  эконометрических уравнений</vt:lpstr>
      <vt:lpstr>Слайд 2</vt:lpstr>
      <vt:lpstr>Слайд 3</vt:lpstr>
      <vt:lpstr>Слайд 4</vt:lpstr>
      <vt:lpstr>Слайд 5</vt:lpstr>
      <vt:lpstr>Слайд 6</vt:lpstr>
      <vt:lpstr>Слайд 7</vt:lpstr>
      <vt:lpstr>ОМНК – обобщенный метод наименьших квадратов (метод Эйткена)</vt:lpstr>
      <vt:lpstr>Слайд 9</vt:lpstr>
      <vt:lpstr>Слайд 10</vt:lpstr>
      <vt:lpstr>Слайд 11</vt:lpstr>
      <vt:lpstr>Статическая модель Кейнса  (Кейнсианская модель формирования доходов)</vt:lpstr>
      <vt:lpstr>Слайд 13</vt:lpstr>
      <vt:lpstr>Статическая модель Кейнса  с функцией сбережения </vt:lpstr>
      <vt:lpstr>Слайд 15</vt:lpstr>
    </vt:vector>
  </TitlesOfParts>
  <Company>vvsu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систем эконометрических уравнений</dc:title>
  <dc:creator>Administrator</dc:creator>
  <cp:lastModifiedBy>DIS</cp:lastModifiedBy>
  <cp:revision>30</cp:revision>
  <dcterms:created xsi:type="dcterms:W3CDTF">2004-06-08T02:40:04Z</dcterms:created>
  <dcterms:modified xsi:type="dcterms:W3CDTF">2013-04-23T09:50:05Z</dcterms:modified>
</cp:coreProperties>
</file>