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5"/>
  </p:notesMasterIdLst>
  <p:handoutMasterIdLst>
    <p:handoutMasterId r:id="rId46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310" r:id="rId37"/>
    <p:sldId id="311" r:id="rId38"/>
    <p:sldId id="312" r:id="rId39"/>
    <p:sldId id="313" r:id="rId40"/>
    <p:sldId id="314" r:id="rId41"/>
    <p:sldId id="315" r:id="rId42"/>
    <p:sldId id="309" r:id="rId43"/>
    <p:sldId id="275" r:id="rId44"/>
  </p:sldIdLst>
  <p:sldSz cx="9144000" cy="6858000" type="screen4x3"/>
  <p:notesSz cx="6858000" cy="9144000"/>
  <p:custDataLst>
    <p:tags r:id="rId47"/>
  </p:custDataLst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00D81-6035-416C-B975-921262192A25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85A3-9AB0-4598-8CD7-AA5B55EF61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5444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17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675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2/22/2017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514599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/>
              <a:t>Организация налоговых проверок</a:t>
            </a:r>
            <a:endParaRPr lang="ru-RU" sz="6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05200" y="4800600"/>
            <a:ext cx="55067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Уксуменко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Алёна Анатольевна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кандидат экономических наук, доцент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32766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b="1" dirty="0" smtClean="0">
                <a:solidFill>
                  <a:schemeClr val="tx1"/>
                </a:solidFill>
              </a:rPr>
              <a:t>ПОРЯДОК ПРИНЯТИЯ И ИСПОЛНЕНИЯ РЕШЕНИЯ ПО ИТОГАМ НАЛОГОВОЙ ПРОВЕРКИ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5105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1. Порядок рассмотрения материалов налоговой проверки</a:t>
            </a:r>
          </a:p>
          <a:p>
            <a:pPr marL="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2. Исполнение решения налоговых органов в связи с налоговыми проверками</a:t>
            </a:r>
          </a:p>
          <a:p>
            <a:pPr marL="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3. Обеспечительные меры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pPr marL="490950" indent="-742950">
              <a:spcAft>
                <a:spcPts val="60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Порядок рассмотрения материалов налоговой проверки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715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000" dirty="0" smtClean="0"/>
              <a:t>     Следующий этап после составления акта проверки и представления возражений на него со стороны налогоплательщика – рассмотрение руководителем налогового органа (его заместителем) этих документов и вынесение решения по результатам проверки.</a:t>
            </a:r>
          </a:p>
          <a:p>
            <a:pPr marL="0">
              <a:buNone/>
            </a:pPr>
            <a:r>
              <a:rPr lang="ru-RU" sz="3000" dirty="0" smtClean="0"/>
              <a:t>     Процедура рассмотрения материалов налоговой проверки должна осуществляться лично руководителем налогового органа, который проводил проверку, или его заместителем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Порядок рассмотрения материалов налоговой проверки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6388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Согласно п. 1 ст. 101 НК РФ решение по итогам налоговой проверки должно быть принято в течение 10 рабочих дней с момента истечения срока, который отведён на подачу возражений. Таким образом, материалы должны быть рассмотрены и решение по камеральной проверке должно быть принято в течение 25 рабочих дней с даты получения акта камеральной налоговой проверки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Порядок рассмотрения материалов налоговой проверки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/>
              <a:t>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Срок для рассмотрения материалов проверки и вынесения решения может быть продлен на один месяц решением руководителя налогового органа (его заместителя) (п. 1 ст. 101 НК РФ). Конкретный перечень оснований для продления срока рассмотрения материалов проверки налоговым законодательством не установлен.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Руководитель (заместитель руководителя) налогового органа извещает о времени и месте рассмотрения материалов налоговой проверки лицо, в отношении которого проводилась проверка (п. 2 ст. 101 НК РФ)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Порядок рассмотрения материалов налоговой проверки</a:t>
            </a:r>
            <a:endParaRPr lang="ru-RU" sz="16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867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/>
              <a:t>      При проведении налоговой проверки консолидированной группы налогоплательщиков извещение о времени и месте рассмотрения её материалов направляется ответственному участнику этой группы. Обязанность извещать участников консолидированной группы налогоплательщиков о времени и месте рассмотрения материалов проверки лежит на ответственном участнике этой группы. Получив извещение от налогового органа, он самостоятельно извещает других участников. Налоговый орган не обязан извещать всех участников консолидированной группы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81" name="Rectangle 37"/>
          <p:cNvSpPr>
            <a:spLocks noChangeArrowheads="1"/>
          </p:cNvSpPr>
          <p:nvPr/>
        </p:nvSpPr>
        <p:spPr bwMode="auto">
          <a:xfrm>
            <a:off x="0" y="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31745" name="Group 1"/>
          <p:cNvGrpSpPr>
            <a:grpSpLocks noChangeAspect="1"/>
          </p:cNvGrpSpPr>
          <p:nvPr/>
        </p:nvGrpSpPr>
        <p:grpSpPr bwMode="auto">
          <a:xfrm>
            <a:off x="0" y="1"/>
            <a:ext cx="9144000" cy="6553199"/>
            <a:chOff x="3592" y="2895"/>
            <a:chExt cx="7200" cy="10770"/>
          </a:xfrm>
        </p:grpSpPr>
        <p:sp>
          <p:nvSpPr>
            <p:cNvPr id="31780" name="AutoShape 36"/>
            <p:cNvSpPr>
              <a:spLocks noChangeAspect="1" noChangeArrowheads="1" noTextEdit="1"/>
            </p:cNvSpPr>
            <p:nvPr/>
          </p:nvSpPr>
          <p:spPr bwMode="auto">
            <a:xfrm>
              <a:off x="3592" y="2895"/>
              <a:ext cx="7200" cy="1077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79" name="Text Box 35"/>
            <p:cNvSpPr txBox="1">
              <a:spLocks noChangeArrowheads="1"/>
            </p:cNvSpPr>
            <p:nvPr/>
          </p:nvSpPr>
          <p:spPr bwMode="auto">
            <a:xfrm>
              <a:off x="3747" y="3011"/>
              <a:ext cx="6780" cy="34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Рассмотрение материалов налоговой проверки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78" name="Text Box 34"/>
            <p:cNvSpPr txBox="1">
              <a:spLocks noChangeArrowheads="1"/>
            </p:cNvSpPr>
            <p:nvPr/>
          </p:nvSpPr>
          <p:spPr bwMode="auto">
            <a:xfrm>
              <a:off x="3794" y="3567"/>
              <a:ext cx="6757" cy="3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Извещение о рассмотрении материалов налоговой проверки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77" name="Text Box 33"/>
            <p:cNvSpPr txBox="1">
              <a:spLocks noChangeArrowheads="1"/>
            </p:cNvSpPr>
            <p:nvPr/>
          </p:nvSpPr>
          <p:spPr bwMode="auto">
            <a:xfrm>
              <a:off x="3889" y="4242"/>
              <a:ext cx="2295" cy="130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Проведение подготовительных материалов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76" name="Text Box 32"/>
            <p:cNvSpPr txBox="1">
              <a:spLocks noChangeArrowheads="1"/>
            </p:cNvSpPr>
            <p:nvPr/>
          </p:nvSpPr>
          <p:spPr bwMode="auto">
            <a:xfrm>
              <a:off x="7107" y="4119"/>
              <a:ext cx="3373" cy="6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Неявка извещённого налогоплательщика или лица, участие которого необходимо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75" name="Text Box 31"/>
            <p:cNvSpPr txBox="1">
              <a:spLocks noChangeArrowheads="1"/>
            </p:cNvSpPr>
            <p:nvPr/>
          </p:nvSpPr>
          <p:spPr bwMode="auto">
            <a:xfrm>
              <a:off x="7143" y="4892"/>
              <a:ext cx="3360" cy="52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Решение об отложении рассмотрения материалов проверки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74" name="Text Box 30"/>
            <p:cNvSpPr txBox="1">
              <a:spLocks noChangeArrowheads="1"/>
            </p:cNvSpPr>
            <p:nvPr/>
          </p:nvSpPr>
          <p:spPr bwMode="auto">
            <a:xfrm>
              <a:off x="4066" y="5756"/>
              <a:ext cx="5940" cy="39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Исследование материалов налоговой проверки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73" name="Text Box 29"/>
            <p:cNvSpPr txBox="1">
              <a:spLocks noChangeArrowheads="1"/>
            </p:cNvSpPr>
            <p:nvPr/>
          </p:nvSpPr>
          <p:spPr bwMode="auto">
            <a:xfrm>
              <a:off x="3924" y="6561"/>
              <a:ext cx="3242" cy="6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 материалах налоговой проверки недостаточно материалов для принятия решения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72" name="Text Box 28"/>
            <p:cNvSpPr txBox="1">
              <a:spLocks noChangeArrowheads="1"/>
            </p:cNvSpPr>
            <p:nvPr/>
          </p:nvSpPr>
          <p:spPr bwMode="auto">
            <a:xfrm>
              <a:off x="7320" y="6538"/>
              <a:ext cx="2663" cy="76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 материалах налоговой проверки достаточно сведений для принятия итогового решения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71" name="Text Box 27"/>
            <p:cNvSpPr txBox="1">
              <a:spLocks noChangeArrowheads="1"/>
            </p:cNvSpPr>
            <p:nvPr/>
          </p:nvSpPr>
          <p:spPr bwMode="auto">
            <a:xfrm>
              <a:off x="5167" y="7437"/>
              <a:ext cx="852" cy="33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и (или)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70" name="Text Box 26"/>
            <p:cNvSpPr txBox="1">
              <a:spLocks noChangeArrowheads="1"/>
            </p:cNvSpPr>
            <p:nvPr/>
          </p:nvSpPr>
          <p:spPr bwMode="auto">
            <a:xfrm>
              <a:off x="3959" y="7958"/>
              <a:ext cx="1562" cy="105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Решение о привлечении эксперта, свидетеля, специалиста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69" name="Text Box 25"/>
            <p:cNvSpPr txBox="1">
              <a:spLocks noChangeArrowheads="1"/>
            </p:cNvSpPr>
            <p:nvPr/>
          </p:nvSpPr>
          <p:spPr bwMode="auto">
            <a:xfrm>
              <a:off x="5699" y="7969"/>
              <a:ext cx="1680" cy="107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Решение о проведении дополнительных мероприятий налогового контроля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68" name="Text Box 24"/>
            <p:cNvSpPr txBox="1">
              <a:spLocks noChangeArrowheads="1"/>
            </p:cNvSpPr>
            <p:nvPr/>
          </p:nvSpPr>
          <p:spPr bwMode="auto">
            <a:xfrm>
              <a:off x="3995" y="9354"/>
              <a:ext cx="1645" cy="119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Решение об отложении рассмотрения материалов проверки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67" name="Text Box 23"/>
            <p:cNvSpPr txBox="1">
              <a:spLocks noChangeArrowheads="1"/>
            </p:cNvSpPr>
            <p:nvPr/>
          </p:nvSpPr>
          <p:spPr bwMode="auto">
            <a:xfrm>
              <a:off x="5866" y="9378"/>
              <a:ext cx="1502" cy="11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Решение о продлении срока рассмотрения материалов проверки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66" name="Text Box 22"/>
            <p:cNvSpPr txBox="1">
              <a:spLocks noChangeArrowheads="1"/>
            </p:cNvSpPr>
            <p:nvPr/>
          </p:nvSpPr>
          <p:spPr bwMode="auto">
            <a:xfrm>
              <a:off x="4042" y="10845"/>
              <a:ext cx="3408" cy="56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Повторное рассмотрение материалов налоговой проверки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65" name="Text Box 21"/>
            <p:cNvSpPr txBox="1">
              <a:spLocks noChangeArrowheads="1"/>
            </p:cNvSpPr>
            <p:nvPr/>
          </p:nvSpPr>
          <p:spPr bwMode="auto">
            <a:xfrm>
              <a:off x="3936" y="11709"/>
              <a:ext cx="6200" cy="106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Итоговое решение по налоговой проверке:</a:t>
              </a:r>
              <a:endPara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252413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– решение о привлечении к ответственности</a:t>
              </a:r>
              <a:endPara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252413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или</a:t>
              </a:r>
              <a:endPara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252413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– решение об отказе в привлечении к ответственности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64" name="Text Box 20"/>
            <p:cNvSpPr txBox="1">
              <a:spLocks noChangeArrowheads="1"/>
            </p:cNvSpPr>
            <p:nvPr/>
          </p:nvSpPr>
          <p:spPr bwMode="auto">
            <a:xfrm>
              <a:off x="3974" y="13032"/>
              <a:ext cx="6294" cy="34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Вручение решения по налоговой проверке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63" name="Line 19"/>
            <p:cNvSpPr>
              <a:spLocks noChangeShapeType="1"/>
            </p:cNvSpPr>
            <p:nvPr/>
          </p:nvSpPr>
          <p:spPr bwMode="auto">
            <a:xfrm>
              <a:off x="6965" y="3354"/>
              <a:ext cx="0" cy="1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62" name="Line 18"/>
            <p:cNvSpPr>
              <a:spLocks noChangeShapeType="1"/>
            </p:cNvSpPr>
            <p:nvPr/>
          </p:nvSpPr>
          <p:spPr bwMode="auto">
            <a:xfrm>
              <a:off x="5155" y="3958"/>
              <a:ext cx="0" cy="2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61" name="Line 17"/>
            <p:cNvSpPr>
              <a:spLocks noChangeShapeType="1"/>
            </p:cNvSpPr>
            <p:nvPr/>
          </p:nvSpPr>
          <p:spPr bwMode="auto">
            <a:xfrm>
              <a:off x="6208" y="4502"/>
              <a:ext cx="8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60" name="Line 16"/>
            <p:cNvSpPr>
              <a:spLocks noChangeShapeType="1"/>
            </p:cNvSpPr>
            <p:nvPr/>
          </p:nvSpPr>
          <p:spPr bwMode="auto">
            <a:xfrm>
              <a:off x="8693" y="4762"/>
              <a:ext cx="0" cy="11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9" name="Line 15"/>
            <p:cNvSpPr>
              <a:spLocks noChangeShapeType="1"/>
            </p:cNvSpPr>
            <p:nvPr/>
          </p:nvSpPr>
          <p:spPr bwMode="auto">
            <a:xfrm>
              <a:off x="5036" y="5579"/>
              <a:ext cx="0" cy="14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8" name="Line 14"/>
            <p:cNvSpPr>
              <a:spLocks noChangeShapeType="1"/>
            </p:cNvSpPr>
            <p:nvPr/>
          </p:nvSpPr>
          <p:spPr bwMode="auto">
            <a:xfrm>
              <a:off x="5048" y="6194"/>
              <a:ext cx="0" cy="3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7" name="Line 13"/>
            <p:cNvSpPr>
              <a:spLocks noChangeShapeType="1"/>
            </p:cNvSpPr>
            <p:nvPr/>
          </p:nvSpPr>
          <p:spPr bwMode="auto">
            <a:xfrm>
              <a:off x="8492" y="6182"/>
              <a:ext cx="0" cy="2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6" name="Line 12"/>
            <p:cNvSpPr>
              <a:spLocks noChangeShapeType="1"/>
            </p:cNvSpPr>
            <p:nvPr/>
          </p:nvSpPr>
          <p:spPr bwMode="auto">
            <a:xfrm>
              <a:off x="4539" y="7271"/>
              <a:ext cx="0" cy="6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5" name="Line 11"/>
            <p:cNvSpPr>
              <a:spLocks noChangeShapeType="1"/>
            </p:cNvSpPr>
            <p:nvPr/>
          </p:nvSpPr>
          <p:spPr bwMode="auto">
            <a:xfrm>
              <a:off x="6409" y="7295"/>
              <a:ext cx="0" cy="6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4" name="Line 10"/>
            <p:cNvSpPr>
              <a:spLocks noChangeShapeType="1"/>
            </p:cNvSpPr>
            <p:nvPr/>
          </p:nvSpPr>
          <p:spPr bwMode="auto">
            <a:xfrm>
              <a:off x="4539" y="9022"/>
              <a:ext cx="0" cy="2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3" name="Line 9"/>
            <p:cNvSpPr>
              <a:spLocks noChangeShapeType="1"/>
            </p:cNvSpPr>
            <p:nvPr/>
          </p:nvSpPr>
          <p:spPr bwMode="auto">
            <a:xfrm>
              <a:off x="6504" y="9058"/>
              <a:ext cx="1" cy="2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2" name="Line 8"/>
            <p:cNvSpPr>
              <a:spLocks noChangeShapeType="1"/>
            </p:cNvSpPr>
            <p:nvPr/>
          </p:nvSpPr>
          <p:spPr bwMode="auto">
            <a:xfrm>
              <a:off x="4575" y="10561"/>
              <a:ext cx="0" cy="2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1" name="Line 7"/>
            <p:cNvSpPr>
              <a:spLocks noChangeShapeType="1"/>
            </p:cNvSpPr>
            <p:nvPr/>
          </p:nvSpPr>
          <p:spPr bwMode="auto">
            <a:xfrm>
              <a:off x="6539" y="10501"/>
              <a:ext cx="0" cy="36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0" name="Line 6"/>
            <p:cNvSpPr>
              <a:spLocks noChangeShapeType="1"/>
            </p:cNvSpPr>
            <p:nvPr/>
          </p:nvSpPr>
          <p:spPr bwMode="auto">
            <a:xfrm>
              <a:off x="5770" y="11413"/>
              <a:ext cx="0" cy="2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49" name="Line 5"/>
            <p:cNvSpPr>
              <a:spLocks noChangeShapeType="1"/>
            </p:cNvSpPr>
            <p:nvPr/>
          </p:nvSpPr>
          <p:spPr bwMode="auto">
            <a:xfrm>
              <a:off x="5756" y="12721"/>
              <a:ext cx="56" cy="3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48" name="Line 4"/>
            <p:cNvSpPr>
              <a:spLocks noChangeShapeType="1"/>
            </p:cNvSpPr>
            <p:nvPr/>
          </p:nvSpPr>
          <p:spPr bwMode="auto">
            <a:xfrm>
              <a:off x="8752" y="7318"/>
              <a:ext cx="0" cy="43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47" name="Line 3"/>
            <p:cNvSpPr>
              <a:spLocks noChangeShapeType="1"/>
            </p:cNvSpPr>
            <p:nvPr/>
          </p:nvSpPr>
          <p:spPr bwMode="auto">
            <a:xfrm>
              <a:off x="10184" y="5425"/>
              <a:ext cx="0" cy="54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46" name="Line 2"/>
            <p:cNvSpPr>
              <a:spLocks noChangeShapeType="1"/>
            </p:cNvSpPr>
            <p:nvPr/>
          </p:nvSpPr>
          <p:spPr bwMode="auto">
            <a:xfrm flipH="1">
              <a:off x="7462" y="10915"/>
              <a:ext cx="271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42" name="Прямоугольник 41"/>
          <p:cNvSpPr/>
          <p:nvPr/>
        </p:nvSpPr>
        <p:spPr>
          <a:xfrm>
            <a:off x="457200" y="6488668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Рис. 1 - Процедура рассмотрения материалов налоговой проверки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Процедура рассмотрения материалов налоговой проверки состоит из следующих этапов:</a:t>
            </a:r>
          </a:p>
          <a:p>
            <a:pPr marL="0" indent="27432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Подготовительные мероприятия (п. 3 ст. 101 НК РФ).</a:t>
            </a:r>
          </a:p>
          <a:p>
            <a:pPr marL="0" indent="27432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Исследование материалов налоговой проверки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пп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4, 5 ст. 101 НК РФ)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52578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buNone/>
            </a:pPr>
            <a:endParaRPr lang="ru-RU" sz="3200" dirty="0" smtClean="0"/>
          </a:p>
          <a:p>
            <a:pPr marL="0">
              <a:lnSpc>
                <a:spcPct val="110000"/>
              </a:lnSpc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04800" y="228600"/>
            <a:ext cx="8458200" cy="6386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Перед тем как приступить к рассмотрению материалов проверки, руководитель налогового органа (его заместитель) должен произвести ряд действий (п. 3 ст. 101 НК РФ):</a:t>
            </a:r>
          </a:p>
          <a:p>
            <a:pPr>
              <a:spcAft>
                <a:spcPts val="60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 представиться и огласить, материалы какой налоговой проверки будут рассматриваться;</a:t>
            </a:r>
          </a:p>
          <a:p>
            <a:pPr>
              <a:spcAft>
                <a:spcPts val="60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2) проверить явку лиц, приглашённых на рассмотрение материалов проверки, а если приглашённые лица не явились, то выяснить, извещены ли они надлежащим образом;</a:t>
            </a:r>
          </a:p>
          <a:p>
            <a:pPr>
              <a:spcAft>
                <a:spcPts val="60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3) принять решение о возможности рассмотрения дела в отсутствие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неявившихся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участников или об отложении рассмотрения материалов проверки, если участие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неявившихся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лиц признано необходимым;</a:t>
            </a:r>
          </a:p>
          <a:p>
            <a:pPr>
              <a:spcAft>
                <a:spcPts val="60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4) удостовериться в полномочиях представителя, если вместо налогоплательщика в процессе рассмотрения материалов проверки будет участвовать его представитель;</a:t>
            </a:r>
          </a:p>
          <a:p>
            <a:pPr>
              <a:spcAft>
                <a:spcPts val="60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5) разъяснить участвующим лицам их права и обязанности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610600" cy="6324600"/>
          </a:xfrm>
        </p:spPr>
        <p:txBody>
          <a:bodyPr>
            <a:normAutofit lnSpcReduction="10000"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Руководитель налогового органа может принять решение об отложении рассмотрения материалов налоговой проверки в следующих случаях: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Неявка налогоплательщика (его представителя) при отсутствии доказательств надлежащего извещения о времени рассмотрения и месте проведения проверки.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В такой ситуации рассмотрение материалов переносится в обязательном порядке (п. 2,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2, 5 п. 3 ст. 101 НК РФ).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Разумеется, налогоплательщик должен быть извещён о новой дате рассмотрения материалов проверки.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Неявка налогоплательщика при наличии доказательств надлежащего извещения о месте и времени рассмотрения.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В этом случае руководитель налогового органа решает, является ли присутствие налогоплательщика или его представителя необходимым и, следовательно, надо ли откладывать рассмотрение (п. 2,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2 и 5 п. 3 ст. 101 НК РФ).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Неявка другого лица (не налогоплательщика), приглашённого на рассмотрение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2 и 5 п. 3 ст. 101 НК РФ). Например, приглашённого на рассмотрение свидетеля, эксперта или специалиста (в том числе переводчика).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Налоговым законодательством не определён срок, на который может быть отложено рассмотрение материалов налоговой проверки, но данный срок не может превышать общий срок рассмотрения</a:t>
            </a:r>
            <a:endParaRPr lang="ru-RU" sz="3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228600" y="381000"/>
            <a:ext cx="8610600" cy="6477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После завершения подготовительных действий происходит собственно исследование материалов налоговой проверки. В ходе исследования изучаются обстоятельства нарушений, которые, по мнению проверяющих, допустил налогоплательщик, оцениваются представленные доказательства, а также возражения и объяснения налогоплательщика.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В результате руководитель налогового органа (его заместитель) либо приходит к определённым выводам, которые позволяют ему принять решение по результатам проверки, либо предпринимает меры для того, чтобы прояснить ситуацию и получить дополнительные доказательства для принятия решения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4–6 ст. 101 НК РФ)</a:t>
            </a:r>
            <a:endParaRPr lang="ru-RU" sz="27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533400"/>
            <a:ext cx="8610600" cy="6324600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Иногда материалы, которые собраны в ходе проведения налоговой проверки, не содержат всех сведений, необходимых для принятия решения по её результатам. Тогда руководитель налогового органа в ходе рассмотрения материалов проверки может принять решение о проведении дополнительных мероприятий налогового контроля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1 п. 6 ст.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101 НК РФ).</a:t>
            </a:r>
          </a:p>
          <a:p>
            <a:pPr marL="0">
              <a:buClr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Согласно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3 п. 6 ст. 101 НК РФ в качестве дополнительного мероприятия может быть назначено: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истребование документов как у самого налогоплательщика, так и у третьих лиц (ст.ст. 93 и 93.1 НК РФ);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допрос свидетеля (ст. 90 НК РФ);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проведение экспертизы (ст. 95 НК РФ)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1200"/>
              </a:spcAft>
              <a:buNone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610600" cy="63246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    По результатам рассмотрения по существу материалов налоговой проверки руководитель налогового органа (его заместитель) должен вынести одно из следующих решений (п. 7 ст. 101 НК РФ):</a:t>
            </a:r>
          </a:p>
          <a:p>
            <a:pPr marL="0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1) о привлечении к ответственности за совершение налогового правонарушения;</a:t>
            </a:r>
          </a:p>
          <a:p>
            <a:pPr marL="0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2) об отказе в привлечении к ответственности за совершение налогового правонарушения.</a:t>
            </a:r>
          </a:p>
          <a:p>
            <a:pPr marL="0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    Формы этих решений приведены в Приложениях № 12 и 13 к Приказу ФНС России от 31.05.2007 № ММ-3-06/338@ и являются обязательными для применения налоговыми органами (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пп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. 1, 3 Приказа ФНС России от 31.05.2007 № ММ-3-06/338@)</a:t>
            </a:r>
            <a:endParaRPr lang="ru-RU" sz="29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304800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Порядок рассмотрения материалов налоговой проверки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7912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Независимо от того привлекается налогоплательщик к налоговой ответственности или нет, в итоговом решении по налоговой проверке должны быть указаны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3 п. 8 ст. 101 НК РФ):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срок на обжалование вынесенного решения;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порядок обжалования решения в вышестоящий налоговый орган (вышестоящему должностному лицу);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наименование и место нахождения налогового органа, который уполномочен рассматривать дела по обжалованию выносимого решения;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иные необходимые сведения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610600" cy="6553200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В решении о привлечении к ответственности за совершение налогового правонарушения отражаются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1 п. 8 ст. 101 НК РФ):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 обстоятельства налогового правонарушения, которое совершил проверенный налогоплательщик.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Указанные обстоятельства должны быть описаны так, как они установлены проверкой, т.е. так же, как они зафиксированы в акте налоговой проверки;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2) документы и сведения, которые подтверждают выявленные обстоятельства;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3) доводы проверенного налогоплательщика в свою защиту и результаты их проверки;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4) решение привлечь налогоплательщика к налоговой ответственности за конкретные правонарушения с указанием соответствующих статей НК РФ;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5) размер недоимки по налогам, сумма штрафов и пеней.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Помимо этого в решении должны содержаться прочие обязательные реквизиты согласно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3 п. 8 ст. 101 НК РФ.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Решение, принятое по итогам налоговой проверки, должно быть вручено налогоплательщику (его представителю) не позднее 5 рабочих дней после вынесения решения на основании п. 9 ст. 101 НК РФ</a:t>
            </a:r>
            <a:endParaRPr lang="ru-RU" sz="37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Порядок рассмотрения материалов налоговой проверки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57912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Если у налоговой инспекции отсутствует возможность вручить налогоплательщику решение, то оно направляется по почте заказным письмом. В таком случае решение считается полученным по истечении шести рабочих дней. Течение указанного срока начинается на следующий день после отправки письма (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пп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2, 6 ст. 6.1, п. 9 ст. 101 НК РФ).</a:t>
            </a:r>
          </a:p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Согласно п. 9 ст. 101 НК РФ итоговое решение по налоговой проверке вступает в силу по истечении 10 дней со дня его вручения налогоплательщику или его представителю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990600"/>
            <a:ext cx="8991600" cy="5867400"/>
          </a:xfrm>
        </p:spPr>
        <p:txBody>
          <a:bodyPr>
            <a:noAutofit/>
          </a:bodyPr>
          <a:lstStyle/>
          <a:p>
            <a:pPr marL="0">
              <a:spcBef>
                <a:spcPts val="600"/>
              </a:spcBef>
              <a:buNone/>
            </a:pPr>
            <a:r>
              <a:rPr lang="ru-RU" sz="3200" dirty="0" smtClean="0"/>
              <a:t>     Налогоплательщик обязан исполнить вступившее в силу решение налогового органа о привлечении его к ответственности за совершение правонарушения (об отказе в привлечении к ответственности)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2400" y="228600"/>
            <a:ext cx="8153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Исполнение решений налоговых органов в связи с налоговыми проверками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610600" cy="6324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Решение о привлечении к ответственности может предусматривать обязанность уплаты налогоплательщиком: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недоимки;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пеней;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штрафа.</a:t>
            </a:r>
          </a:p>
          <a:p>
            <a:pPr marL="0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Решение об отказе в привлечении налогоплательщика к ответственности может обязывать налогоплательщика уплатить: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недоимку;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пени.</a:t>
            </a:r>
          </a:p>
          <a:p>
            <a:pPr marL="0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Помимо этого в решении могут содержаться требования о внесении исправлений в бухгалтерские и налоговые документы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943600"/>
          </a:xfrm>
        </p:spPr>
        <p:txBody>
          <a:bodyPr>
            <a:noAutofit/>
          </a:bodyPr>
          <a:lstStyle/>
          <a:p>
            <a:pPr marL="0">
              <a:spcBef>
                <a:spcPts val="60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На основании вступившего в силу решения лицу, в отношении которого оно вынесено, в установленном ст. 69 НК РФ порядке направляется требование об уплате налога (сбора), соответствующих пеней, а также штрафа в случае привлечения его к ответственности за налоговое правонарушение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228600"/>
            <a:ext cx="8153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Исполнение решений налоговых органов в связи с налоговыми проверками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28600"/>
            <a:ext cx="8534400" cy="6629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Требование об уплате налога направляется налогоплательщику независимо от привлечения его к ответственности за нарушение законодательства о налогах и сборах (п. 3 ст. 69 НК РФ) и должно содержать следующие сведения: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 сумме задолженности по налогу;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 размере пеней, начисленных на момент направления требования;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 сроке уплаты налога, установленного законодательством о налогах и сборах;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 сроке исполнения требования;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 мерах по взысканию налога;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 мерах по обеспечению исполнения обязанности по уплате налога, которые применяются в случае неисполнения требования налогоплательщиком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763000" cy="6172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Если размер недоимки, выявленный в результате налоговой проверки, позволяет предположить факт совершения нарушения законодательства о налогах и сборах, содержащего признаки преступления, в направляемом требовании должно содержаться предупреждение об обязанности налогового органа в случае неуплаты сумм недоимки, пеней и штрафов в полном объёме в установленный срок направить материалы в следственные органы для решения вопроса о возбуждении уголовного дела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610600" cy="6400800"/>
          </a:xfrm>
        </p:spPr>
        <p:txBody>
          <a:bodyPr>
            <a:noAutofit/>
          </a:bodyPr>
          <a:lstStyle/>
          <a:p>
            <a:pPr marL="0">
              <a:spcBef>
                <a:spcPts val="60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Требование об уплате налогов может быть передано налогоплательщику одним из следующих способов:</a:t>
            </a:r>
          </a:p>
          <a:p>
            <a:pPr marL="0">
              <a:spcBef>
                <a:spcPts val="600"/>
              </a:spcBef>
              <a:buClrTx/>
              <a:buFont typeface="Wingdings" pitchFamily="2" charset="2"/>
              <a:buChar char="ü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лично под расписку руководителю организации или её представителю (законному или уполномоченному);</a:t>
            </a:r>
          </a:p>
          <a:p>
            <a:pPr marL="0">
              <a:spcBef>
                <a:spcPts val="600"/>
              </a:spcBef>
              <a:buClrTx/>
              <a:buFont typeface="Wingdings" pitchFamily="2" charset="2"/>
              <a:buChar char="ü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направлено по почте заказным письмом;</a:t>
            </a:r>
          </a:p>
          <a:p>
            <a:pPr marL="0">
              <a:spcBef>
                <a:spcPts val="600"/>
              </a:spcBef>
              <a:buClrTx/>
              <a:buFont typeface="Wingdings" pitchFamily="2" charset="2"/>
              <a:buChar char="ü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передано в электронном виде по телекоммуникационным каналам связи.</a:t>
            </a:r>
          </a:p>
          <a:p>
            <a:pPr marL="0">
              <a:spcBef>
                <a:spcPts val="60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 В случае направления указанного требования по почте заказным письмом оно считается полученным по истечении шести дней с даты направления заказного письма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91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Требование об уплате считается исполненным с момента предъявления в банк соответствующего платёжного поручения при условии, что остаток на счёте позволяет осуществить платёж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пп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1 п. 3 ст. 45 НК РФ)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86800" cy="6019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Если налогоплательщик не исполняет требование об уплате налога (пеней), применяется механизм принудительного взыскания с него денежных средств. В силу п. 1 ст. 46 НК РФ в случае неуплаты или неполной уплаты налога в установленный срок обязанность исполняется в принудительном порядке путём обращения взыскания на денежные средства на счетах налогоплательщика – организации или индивидуального предпринимателя в банках и его электронные денежные средства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Исполнение решений налоговых органов в связи с налоговыми проверками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763000" cy="6477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914400"/>
            <a:ext cx="86106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После вынесения итогового решения, чтобы гарантировать его исполнение, налоговым органом могут быть приняты обеспечительные меры (п. 10 ст. 101 НК РФ)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228600"/>
            <a:ext cx="24662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Обеспечительные меры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686800" cy="60198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Чтобы обеспечить возможность исполнения принятого по итогам налоговой проверки решения, руководителю налогового органа предоставлено право принять обеспечительные меры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1 п. 10 ст. 101 НК РФ).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Такие меры могут быть приняты, если у налогового органа есть достаточные основания полагать, что непринятие обеспечительных мер может затруднить или сделать невозможным исполнение решения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6388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Цель обеспечительных мер – предотвратить возможное недобросовестное поведение налогоплательщика после вынесения решения по итогам налоговой проверки.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Необходимо отметить, что налоговое законодательство не разъясняет, что понимается под достаточными основаниями. На практике решение о принятии обеспечительных мер принимается по усмотрению руководителя налогового органа (его заместителя) с учётом конкретных обстоятельств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57200"/>
            <a:ext cx="8686800" cy="6400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Для принятия обеспечительных мер руководитель налогового органа (его заместитель) выносит специальное решение, копия которого передаётся непосредственно налогоплательщику (его представителю) под расписку в течение пяти дней после вынесения решения (п. 13 ст. 101 НК РФ).    </a:t>
            </a:r>
          </a:p>
          <a:p>
            <a:pPr marL="0"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Копию решения можно передать и иным способом, свидетельствующим о дате получения налогоплательщиком соответствующего решения.</a:t>
            </a:r>
          </a:p>
          <a:p>
            <a:pPr marL="0"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В случае направления копии решения по почте заказным письмом решение считается полученным по истечении шести дней с даты направления заказного письма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915400" cy="6477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Решение вступает в силу со дня его вынесения и действует до дня исполнения решения о привлечении к ответственности за совершение налогового правонарушения (об отказе в привлечении к ответственности) либо до дня отмены вынесенного решения вышестоящим налоговым органом или судом (п. 10 ст. 101 НК РФ).</a:t>
            </a:r>
          </a:p>
          <a:p>
            <a:pPr marL="0"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Обеспечительные меры могут быть приняты руководителем налогового органа (его заместителем) до вступления в силу решения о привлечении либо об отказе в привлечении к ответственности за совершение налогового правонарушения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10600" cy="57912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Пункт 10 ст. 101 НК РФ предусматривает следующие обеспечительные меры: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запрет на отчуждение (передачу в залог) имущества налогоплательщика без согласия налогового органа;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приостановление операций по счетам в банке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304800"/>
            <a:ext cx="8153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Обеспечительные меры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715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Запрет на отчуждение (передачу в залог) имущества налогоплательщика без согласия налогового органа означает, что налогоплательщик, к которому применена данная обеспечительная мера, не вправе без санкции налогового органа продать, подарить, иным образом реализовать или передать в залог определённую часть своего имущества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 4 - 9 п. 10 ст. 101 НК РФ)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228600"/>
            <a:ext cx="8686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Обеспечительные меры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Запрет вводится последовательно в отношении следующих групп имущества.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Недвижимость, в том числе не участвующая в производстве продукции (работ, услуг).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Транспортные средства, ценные бумаги, предметы дизайна служебных помещений.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 Иное имущество, за исключением готовой продукции, сырья и материалов.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4. Готовая продукция, сырьё и материалы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152400"/>
            <a:ext cx="8077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Обеспечительные меры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28600" y="533400"/>
            <a:ext cx="8915400" cy="6324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При введении запрета налоговые органы должны сначала определить стоимость имущества первой группы (недвижимость). Затем сравнить эту стоимость с суммой недоимки, пеней и штрафов, которая подлежит уплате по итоговому решению. Если стоимость недвижимости больше суммы недоимки (пеней, штрафов), то вводится запрет на свободное отчуждение только недвижимости.</a:t>
            </a:r>
          </a:p>
          <a:p>
            <a:pPr marL="0">
              <a:spcBef>
                <a:spcPts val="0"/>
              </a:spcBef>
              <a:buNone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    Если же стоимость недвижимости окажется меньше (или её вовсе нет), запрет может быть распространён также на вторую группу. А при недостаточности средств с учётом второй группы – на третью группу, а затем на четвёртую.</a:t>
            </a:r>
          </a:p>
          <a:p>
            <a:pPr marL="0">
              <a:spcBef>
                <a:spcPts val="0"/>
              </a:spcBef>
              <a:buNone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Стоимость имущества определяется по данным бухгалтерского учёта налогоплательщика (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 9 п. 10 ст. 101 НК РФ)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686800" cy="304800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Обеспечительные меры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86800" cy="5943600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Приостановление операций по счетам в банке определяется в порядке, установленном ст. 76 НК РФ.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Приостановление операций по счетам в банке – мера, которая может быть введена только в том случае, если стоимость всего имущества налогоплательщика меньше суммы его долга бюджету по решению о привлечении (отказе в привлечении) к налоговой ответственности.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Данная мера применяется после того, как наложен запрет на всё имущество налогоплательщика. И при этом его стоимость не перекрывает недоимку, пени и штрафы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10–12 п. 10 ст. 101 НК РФ)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Указанная обеспечительная мера может применяться только после наложения запрета на отчуждение (передачу в залог) имущества и если его совокупная стоимость по данным бухгалтерского учёта меньше общей суммы недоимки, пеней и штрафов, подлежащей уплате на основании решения о привлечении к ответственности за совершение налогового правонарушения или решения об отказе в этом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Приостановление операций по счетам в банке допускается в отношении разницы между общей суммой недоимки, пеней и штрафов, указанной в решении о привлечении к ответственности за совершение налогового правонарушения или решении об отказе в этом, и стоимостью имущества, не подлежащего отчуждению (передаче в залог)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638800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В силу п. 1 ст. 76 НК РФ приостановление операций по счёту не распространяется: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на платежи, очерёдность исполнения которых в соответствии с гражданским законодательством РФ предшествует исполнению обязанности по уплате налогов и сборов;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операции по списанию денежных средств в счёт уплаты налогов (авансовых платежей по налогам), сборов, страховых взносов, соответствующих пеней и штрафов и по их перечислению в бюджетную систему РФ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534400" cy="6477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Если решение о привлечении налогоплательщика к ответственности за совершение налогового правонарушения (об отказе в этом) вынесено по результатам рассмотрения материалов выездной налоговой проверки консолидированной группы налогоплательщиков, установленные п. 10 ст. 101 НК РФ, обеспечительные меры могут быть приняты в отношении участников этой группы. В первую очередь обеспечительные меры принимаются в отношении ответственного участника этой группы.</a:t>
            </a:r>
          </a:p>
          <a:p>
            <a:pPr marL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Если обеспечительных мер в отношении ответственного участника будет недостаточно, они могут быть приняты к иным участникам консолидированной группы налогоплательщиков в последовательности и с учётом ограничений, установленных п. 11 ст. 46 НК РФ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381000"/>
            <a:ext cx="8991600" cy="6324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Налогоплательщик, к которому применили обеспечительные меры, вправе обратиться в налоговый орган с просьбой заменить обеспечительные меры (п. 11 ст. 101 НК РФ):</a:t>
            </a:r>
          </a:p>
          <a:p>
            <a:pPr marL="0"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1) на банковскую гарантию, которая подтверждает, что банк обязуется уплатить сумму недоимки, пеней и штрафов, начисленных на основании итогового решения по налоговой проверке, если налогоплательщик не сделает этого в установленный налоговым органом срок;</a:t>
            </a:r>
          </a:p>
          <a:p>
            <a:pPr marL="0"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2) на залог ценных бумаг, обращающихся на организованном рынке ценных бумаг, или залог иного имущества, который оформлен в порядке ст. 73 НК РФ.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В силу залога налоговый орган имеет право в случае неисполнения налогоплательщиком итогового решения по проверке погасить его долг перед бюджетом из стоимости заложенного имущества (ст. 73 НК РФ);</a:t>
            </a:r>
          </a:p>
          <a:p>
            <a:pPr marL="0"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3) на поручительство третьего лица, которое оформлено в соответствии со ст. 74 НК РФ.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В силу поручительства третье лицо берёт на себя обязательство заплатить в бюджет недоимку, пени и штрафы, которые начислены налогоплательщику в результате налоговой проверки, если последний не сделает этого сам в установленный срок (п. 2 ст. 74 НК РФ)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09600"/>
            <a:ext cx="8686800" cy="5715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Однако налоговые органы не вправе отказать в замене обеспечительных мер на предоставленную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налогоплательщиком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действующую банковскую гарантию, если она соответствует требованиям п. 12 ст. 101 НК РФ, в соответствии с которыми гарантию может предоставить банк, входящий в специальный перечень, составляемый Минфином.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Принятое налоговым органом решение о замене обеспечительных мер вступает в силу со дня его вынесения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2 п. 10 ст. 101 НК РФ)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10600" cy="5638800"/>
          </a:xfrm>
        </p:spPr>
        <p:txBody>
          <a:bodyPr>
            <a:normAutofit/>
          </a:bodyPr>
          <a:lstStyle/>
          <a:p>
            <a:pPr marL="0" indent="-28800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Вопросы: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200" dirty="0" smtClean="0"/>
              <a:t>Какова цель принятия обеспечительных мер?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200" dirty="0" smtClean="0"/>
              <a:t>Какие гарантии могут являться заменой обеспечительных мер?</a:t>
            </a:r>
          </a:p>
          <a:p>
            <a:pPr marL="0" indent="-288000">
              <a:spcBef>
                <a:spcPts val="0"/>
              </a:spcBef>
              <a:spcAft>
                <a:spcPts val="1200"/>
              </a:spcAft>
              <a:buClrTx/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15d86ebd2c1ee8f988aafd62c45622f5c1c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2899</TotalTime>
  <Words>2866</Words>
  <Application>Microsoft Office PowerPoint</Application>
  <PresentationFormat>Экран (4:3)</PresentationFormat>
  <Paragraphs>163</Paragraphs>
  <Slides>43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0" baseType="lpstr">
      <vt:lpstr>Arial</vt:lpstr>
      <vt:lpstr>Calibri</vt:lpstr>
      <vt:lpstr>Constantia</vt:lpstr>
      <vt:lpstr>Times New Roman</vt:lpstr>
      <vt:lpstr>Wingdings</vt:lpstr>
      <vt:lpstr>Wingdings 2</vt:lpstr>
      <vt:lpstr>Поток</vt:lpstr>
      <vt:lpstr>Организация налоговых проверок</vt:lpstr>
      <vt:lpstr>Тема: ПОРЯДОК ПРИНЯТИЯ И ИСПОЛНЕНИЯ РЕШЕНИЯ ПО ИТОГАМ НАЛОГОВОЙ ПРОВЕРКИ</vt:lpstr>
      <vt:lpstr>ВОПРОСЫ:</vt:lpstr>
      <vt:lpstr>1. Порядок рассмотрения материалов налоговой проверки</vt:lpstr>
      <vt:lpstr>1. Порядок рассмотрения материалов налоговой проверки</vt:lpstr>
      <vt:lpstr>1. Порядок рассмотрения материалов налоговой проверки</vt:lpstr>
      <vt:lpstr>1. Порядок рассмотрения материалов налоговой проверки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Порядок рассмотрения материалов налоговой проверки</vt:lpstr>
      <vt:lpstr>Презентация PowerPoint</vt:lpstr>
      <vt:lpstr>1. Порядок рассмотрения материалов налоговой проверки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Исполнение решений налоговых органов в связи с налоговыми проверками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Обеспечительные меры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Уксуменко Алёна</cp:lastModifiedBy>
  <cp:revision>211</cp:revision>
  <dcterms:created xsi:type="dcterms:W3CDTF">2014-09-02T04:46:32Z</dcterms:created>
  <dcterms:modified xsi:type="dcterms:W3CDTF">2017-02-21T22:01:46Z</dcterms:modified>
</cp:coreProperties>
</file>