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7" r:id="rId14"/>
    <p:sldId id="268" r:id="rId15"/>
    <p:sldId id="271" r:id="rId16"/>
    <p:sldId id="272" r:id="rId17"/>
    <p:sldId id="274" r:id="rId18"/>
    <p:sldId id="273" r:id="rId19"/>
    <p:sldId id="275" r:id="rId20"/>
    <p:sldId id="278" r:id="rId21"/>
    <p:sldId id="277" r:id="rId22"/>
    <p:sldId id="284" r:id="rId23"/>
    <p:sldId id="276" r:id="rId24"/>
    <p:sldId id="285" r:id="rId25"/>
    <p:sldId id="286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6683"/>
    <a:srgbClr val="3F4E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94B7E1-17D3-4510-8A9B-7303A7A4E757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9DB085D-01C3-4828-96CE-9902270EAA5D}">
      <dgm:prSet custT="1"/>
      <dgm:spPr>
        <a:xfrm>
          <a:off x="3073461" y="45283"/>
          <a:ext cx="2354756" cy="2354756"/>
        </a:xfrm>
        <a:solidFill>
          <a:srgbClr val="ED7D31">
            <a:alpha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ru-RU" sz="2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официальный </a:t>
          </a:r>
          <a:endParaRPr lang="ru-RU" sz="25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61A1636-8B95-43E1-BEF9-1A1D4ADE3B27}" type="parTrans" cxnId="{F60E365C-F1A9-4B87-BE44-F61C0BC9A583}">
      <dgm:prSet/>
      <dgm:spPr/>
      <dgm:t>
        <a:bodyPr/>
        <a:lstStyle/>
        <a:p>
          <a:endParaRPr lang="ru-RU"/>
        </a:p>
      </dgm:t>
    </dgm:pt>
    <dgm:pt modelId="{77B145DA-F3EC-4C00-A1C0-BDEE48F8DE8B}" type="sibTrans" cxnId="{F60E365C-F1A9-4B87-BE44-F61C0BC9A583}">
      <dgm:prSet/>
      <dgm:spPr/>
      <dgm:t>
        <a:bodyPr/>
        <a:lstStyle/>
        <a:p>
          <a:endParaRPr lang="ru-RU"/>
        </a:p>
      </dgm:t>
    </dgm:pt>
    <dgm:pt modelId="{EF0A6418-C7BF-4C01-92CE-5C4326E4D9B6}">
      <dgm:prSet custT="1"/>
      <dgm:spPr>
        <a:xfrm>
          <a:off x="4114988" y="1086810"/>
          <a:ext cx="2354756" cy="2354756"/>
        </a:xfrm>
        <a:solidFill>
          <a:srgbClr val="A5A5A5">
            <a:alpha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ru-RU" sz="24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деловой (рабочий) </a:t>
          </a:r>
          <a:endParaRPr lang="ru-RU" sz="24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7C46445-797B-4637-BE99-B7FE32782B94}" type="parTrans" cxnId="{975E8654-793C-49F4-A7CF-7503B7FC28AA}">
      <dgm:prSet/>
      <dgm:spPr/>
      <dgm:t>
        <a:bodyPr/>
        <a:lstStyle/>
        <a:p>
          <a:endParaRPr lang="ru-RU"/>
        </a:p>
      </dgm:t>
    </dgm:pt>
    <dgm:pt modelId="{6432F0E2-7B11-43FF-9AA3-7CC2D16F971D}" type="sibTrans" cxnId="{975E8654-793C-49F4-A7CF-7503B7FC28AA}">
      <dgm:prSet/>
      <dgm:spPr/>
      <dgm:t>
        <a:bodyPr/>
        <a:lstStyle/>
        <a:p>
          <a:endParaRPr lang="ru-RU"/>
        </a:p>
      </dgm:t>
    </dgm:pt>
    <dgm:pt modelId="{16D141EE-C8B2-49AB-B71B-4834A37A03DA}">
      <dgm:prSet custT="1"/>
      <dgm:spPr>
        <a:xfrm>
          <a:off x="3073461" y="2128337"/>
          <a:ext cx="2354756" cy="2354756"/>
        </a:xfrm>
        <a:solidFill>
          <a:srgbClr val="FFC000">
            <a:alpha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ru-RU" sz="25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неофициальный </a:t>
          </a:r>
          <a:endParaRPr lang="ru-RU" sz="25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A9A80E7-EB7C-41C1-A3DF-CFFC2132710E}" type="parTrans" cxnId="{09B1A254-48F9-4EED-9100-20817D542792}">
      <dgm:prSet/>
      <dgm:spPr/>
      <dgm:t>
        <a:bodyPr/>
        <a:lstStyle/>
        <a:p>
          <a:endParaRPr lang="ru-RU"/>
        </a:p>
      </dgm:t>
    </dgm:pt>
    <dgm:pt modelId="{4F728FE9-23C6-4F53-A9A1-C724C7C66101}" type="sibTrans" cxnId="{09B1A254-48F9-4EED-9100-20817D542792}">
      <dgm:prSet/>
      <dgm:spPr/>
      <dgm:t>
        <a:bodyPr/>
        <a:lstStyle/>
        <a:p>
          <a:endParaRPr lang="ru-RU"/>
        </a:p>
      </dgm:t>
    </dgm:pt>
    <dgm:pt modelId="{CCDF9DDC-E41E-4BE2-9514-810EEFC69D12}">
      <dgm:prSet custT="1"/>
      <dgm:spPr>
        <a:xfrm>
          <a:off x="2031935" y="1086810"/>
          <a:ext cx="2354756" cy="2354756"/>
        </a:xfrm>
        <a:solidFill>
          <a:srgbClr val="4472C4">
            <a:alpha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ru-RU" sz="24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визит проездом</a:t>
          </a:r>
          <a:endParaRPr lang="ru-RU" sz="24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8982E08A-89C6-4871-9F6A-AD53CEB2B5EA}" type="parTrans" cxnId="{0AECDA46-6A84-4A68-9E8D-17FF8D94D182}">
      <dgm:prSet/>
      <dgm:spPr/>
      <dgm:t>
        <a:bodyPr/>
        <a:lstStyle/>
        <a:p>
          <a:endParaRPr lang="ru-RU"/>
        </a:p>
      </dgm:t>
    </dgm:pt>
    <dgm:pt modelId="{F4878FC8-ECCA-40E6-BED2-3FF392187006}" type="sibTrans" cxnId="{0AECDA46-6A84-4A68-9E8D-17FF8D94D182}">
      <dgm:prSet/>
      <dgm:spPr/>
      <dgm:t>
        <a:bodyPr/>
        <a:lstStyle/>
        <a:p>
          <a:endParaRPr lang="ru-RU"/>
        </a:p>
      </dgm:t>
    </dgm:pt>
    <dgm:pt modelId="{282A1338-7A30-4395-B87E-DCE7D8E1F948}" type="pres">
      <dgm:prSet presAssocID="{D694B7E1-17D3-4510-8A9B-7303A7A4E75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8A1313-B97F-4270-AE5B-B40070837B1D}" type="pres">
      <dgm:prSet presAssocID="{D694B7E1-17D3-4510-8A9B-7303A7A4E757}" presName="children" presStyleCnt="0"/>
      <dgm:spPr/>
    </dgm:pt>
    <dgm:pt modelId="{FC1CA028-1885-48D6-A90F-01B6CAA41043}" type="pres">
      <dgm:prSet presAssocID="{D694B7E1-17D3-4510-8A9B-7303A7A4E757}" presName="childPlaceholder" presStyleCnt="0"/>
      <dgm:spPr/>
    </dgm:pt>
    <dgm:pt modelId="{5C8FFFFA-2773-463A-A7B2-20CE8D295934}" type="pres">
      <dgm:prSet presAssocID="{D694B7E1-17D3-4510-8A9B-7303A7A4E757}" presName="circle" presStyleCnt="0"/>
      <dgm:spPr/>
    </dgm:pt>
    <dgm:pt modelId="{956ED005-CA2E-4D1A-A400-1BF1703CBABF}" type="pres">
      <dgm:prSet presAssocID="{D694B7E1-17D3-4510-8A9B-7303A7A4E757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14747-28F8-4C30-8F72-99DA93931550}" type="pres">
      <dgm:prSet presAssocID="{D694B7E1-17D3-4510-8A9B-7303A7A4E757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13821-97A1-48FB-9EDE-EBA7DF104BBA}" type="pres">
      <dgm:prSet presAssocID="{D694B7E1-17D3-4510-8A9B-7303A7A4E757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156488-6A25-4391-A2F1-E37D65C85AEC}" type="pres">
      <dgm:prSet presAssocID="{D694B7E1-17D3-4510-8A9B-7303A7A4E757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F9681-884D-406F-89DC-24C7E56A9CF0}" type="pres">
      <dgm:prSet presAssocID="{D694B7E1-17D3-4510-8A9B-7303A7A4E757}" presName="quadrantPlaceholder" presStyleCnt="0"/>
      <dgm:spPr/>
    </dgm:pt>
    <dgm:pt modelId="{32CF0845-8895-48F4-BB76-ECAAF352DE95}" type="pres">
      <dgm:prSet presAssocID="{D694B7E1-17D3-4510-8A9B-7303A7A4E757}" presName="center1" presStyleLbl="fgShp" presStyleIdx="0" presStyleCnt="2" custFlipVert="1" custScaleX="294436" custScaleY="5763" custLinFactX="-231578" custLinFactY="181642" custLinFactNeighborX="-300000" custLinFactNeighborY="200000"/>
      <dgm:spPr/>
    </dgm:pt>
    <dgm:pt modelId="{A24B8E28-320D-41CE-8333-B6E435FF0477}" type="pres">
      <dgm:prSet presAssocID="{D694B7E1-17D3-4510-8A9B-7303A7A4E757}" presName="center2" presStyleLbl="fgShp" presStyleIdx="1" presStyleCnt="2" custFlipVert="1" custFlipHor="1" custScaleX="262758" custScaleY="5763" custLinFactX="-300000" custLinFactY="143180" custLinFactNeighborX="-314277" custLinFactNeighborY="200000"/>
      <dgm:spPr>
        <a:prstGeom prst="actionButtonForwardNext">
          <a:avLst/>
        </a:prstGeom>
      </dgm:spPr>
      <dgm:t>
        <a:bodyPr/>
        <a:lstStyle/>
        <a:p>
          <a:endParaRPr lang="ru-RU"/>
        </a:p>
      </dgm:t>
    </dgm:pt>
  </dgm:ptLst>
  <dgm:cxnLst>
    <dgm:cxn modelId="{C4777E03-1D55-476E-8AE3-FE5B73A498FE}" type="presOf" srcId="{16D141EE-C8B2-49AB-B71B-4834A37A03DA}" destId="{9E313821-97A1-48FB-9EDE-EBA7DF104BBA}" srcOrd="0" destOrd="0" presId="urn:microsoft.com/office/officeart/2005/8/layout/cycle4"/>
    <dgm:cxn modelId="{254A6402-3AD2-4260-AF4C-28FB399844BB}" type="presOf" srcId="{CCDF9DDC-E41E-4BE2-9514-810EEFC69D12}" destId="{11156488-6A25-4391-A2F1-E37D65C85AEC}" srcOrd="0" destOrd="0" presId="urn:microsoft.com/office/officeart/2005/8/layout/cycle4"/>
    <dgm:cxn modelId="{0AECDA46-6A84-4A68-9E8D-17FF8D94D182}" srcId="{D694B7E1-17D3-4510-8A9B-7303A7A4E757}" destId="{CCDF9DDC-E41E-4BE2-9514-810EEFC69D12}" srcOrd="3" destOrd="0" parTransId="{8982E08A-89C6-4871-9F6A-AD53CEB2B5EA}" sibTransId="{F4878FC8-ECCA-40E6-BED2-3FF392187006}"/>
    <dgm:cxn modelId="{B230302A-AF74-4C1D-A84F-8E403CC2B5F2}" type="presOf" srcId="{D694B7E1-17D3-4510-8A9B-7303A7A4E757}" destId="{282A1338-7A30-4395-B87E-DCE7D8E1F948}" srcOrd="0" destOrd="0" presId="urn:microsoft.com/office/officeart/2005/8/layout/cycle4"/>
    <dgm:cxn modelId="{F60E365C-F1A9-4B87-BE44-F61C0BC9A583}" srcId="{D694B7E1-17D3-4510-8A9B-7303A7A4E757}" destId="{B9DB085D-01C3-4828-96CE-9902270EAA5D}" srcOrd="0" destOrd="0" parTransId="{961A1636-8B95-43E1-BEF9-1A1D4ADE3B27}" sibTransId="{77B145DA-F3EC-4C00-A1C0-BDEE48F8DE8B}"/>
    <dgm:cxn modelId="{09B1A254-48F9-4EED-9100-20817D542792}" srcId="{D694B7E1-17D3-4510-8A9B-7303A7A4E757}" destId="{16D141EE-C8B2-49AB-B71B-4834A37A03DA}" srcOrd="2" destOrd="0" parTransId="{BA9A80E7-EB7C-41C1-A3DF-CFFC2132710E}" sibTransId="{4F728FE9-23C6-4F53-A9A1-C724C7C66101}"/>
    <dgm:cxn modelId="{E543B977-D9BF-4F3F-B400-E3372ED950DC}" type="presOf" srcId="{EF0A6418-C7BF-4C01-92CE-5C4326E4D9B6}" destId="{A3E14747-28F8-4C30-8F72-99DA93931550}" srcOrd="0" destOrd="0" presId="urn:microsoft.com/office/officeart/2005/8/layout/cycle4"/>
    <dgm:cxn modelId="{DB74D2B1-CECD-4926-9D22-1767CC7C68B6}" type="presOf" srcId="{B9DB085D-01C3-4828-96CE-9902270EAA5D}" destId="{956ED005-CA2E-4D1A-A400-1BF1703CBABF}" srcOrd="0" destOrd="0" presId="urn:microsoft.com/office/officeart/2005/8/layout/cycle4"/>
    <dgm:cxn modelId="{975E8654-793C-49F4-A7CF-7503B7FC28AA}" srcId="{D694B7E1-17D3-4510-8A9B-7303A7A4E757}" destId="{EF0A6418-C7BF-4C01-92CE-5C4326E4D9B6}" srcOrd="1" destOrd="0" parTransId="{B7C46445-797B-4637-BE99-B7FE32782B94}" sibTransId="{6432F0E2-7B11-43FF-9AA3-7CC2D16F971D}"/>
    <dgm:cxn modelId="{E4951F4B-E14C-4868-9336-8317F2D27EED}" type="presParOf" srcId="{282A1338-7A30-4395-B87E-DCE7D8E1F948}" destId="{108A1313-B97F-4270-AE5B-B40070837B1D}" srcOrd="0" destOrd="0" presId="urn:microsoft.com/office/officeart/2005/8/layout/cycle4"/>
    <dgm:cxn modelId="{25698302-1258-4F02-A51D-3AF1336B61BB}" type="presParOf" srcId="{108A1313-B97F-4270-AE5B-B40070837B1D}" destId="{FC1CA028-1885-48D6-A90F-01B6CAA41043}" srcOrd="0" destOrd="0" presId="urn:microsoft.com/office/officeart/2005/8/layout/cycle4"/>
    <dgm:cxn modelId="{5DA10266-AB15-4D18-B313-8E103CC0BC99}" type="presParOf" srcId="{282A1338-7A30-4395-B87E-DCE7D8E1F948}" destId="{5C8FFFFA-2773-463A-A7B2-20CE8D295934}" srcOrd="1" destOrd="0" presId="urn:microsoft.com/office/officeart/2005/8/layout/cycle4"/>
    <dgm:cxn modelId="{7F357B74-D516-4E81-B340-5BCBFA6680B1}" type="presParOf" srcId="{5C8FFFFA-2773-463A-A7B2-20CE8D295934}" destId="{956ED005-CA2E-4D1A-A400-1BF1703CBABF}" srcOrd="0" destOrd="0" presId="urn:microsoft.com/office/officeart/2005/8/layout/cycle4"/>
    <dgm:cxn modelId="{C7A3FC15-2133-48C1-94BD-17FC7133430E}" type="presParOf" srcId="{5C8FFFFA-2773-463A-A7B2-20CE8D295934}" destId="{A3E14747-28F8-4C30-8F72-99DA93931550}" srcOrd="1" destOrd="0" presId="urn:microsoft.com/office/officeart/2005/8/layout/cycle4"/>
    <dgm:cxn modelId="{BC23FBD7-1B21-4E84-A36B-C968056FA748}" type="presParOf" srcId="{5C8FFFFA-2773-463A-A7B2-20CE8D295934}" destId="{9E313821-97A1-48FB-9EDE-EBA7DF104BBA}" srcOrd="2" destOrd="0" presId="urn:microsoft.com/office/officeart/2005/8/layout/cycle4"/>
    <dgm:cxn modelId="{DF973418-D73F-4F78-8FF2-CDCA1D704EE7}" type="presParOf" srcId="{5C8FFFFA-2773-463A-A7B2-20CE8D295934}" destId="{11156488-6A25-4391-A2F1-E37D65C85AEC}" srcOrd="3" destOrd="0" presId="urn:microsoft.com/office/officeart/2005/8/layout/cycle4"/>
    <dgm:cxn modelId="{F608AD3C-D169-45B2-9EC8-4FE14056A0C9}" type="presParOf" srcId="{5C8FFFFA-2773-463A-A7B2-20CE8D295934}" destId="{B7CF9681-884D-406F-89DC-24C7E56A9CF0}" srcOrd="4" destOrd="0" presId="urn:microsoft.com/office/officeart/2005/8/layout/cycle4"/>
    <dgm:cxn modelId="{B25BFEE7-FF56-49D1-9A21-EBE533828764}" type="presParOf" srcId="{282A1338-7A30-4395-B87E-DCE7D8E1F948}" destId="{32CF0845-8895-48F4-BB76-ECAAF352DE95}" srcOrd="2" destOrd="0" presId="urn:microsoft.com/office/officeart/2005/8/layout/cycle4"/>
    <dgm:cxn modelId="{E3A559EB-DEDC-4553-8567-A6D5FADEE537}" type="presParOf" srcId="{282A1338-7A30-4395-B87E-DCE7D8E1F948}" destId="{A24B8E28-320D-41CE-8333-B6E435FF047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58460-76A9-4B86-83D4-B112ACB62C4E}" type="datetimeFigureOut">
              <a:rPr lang="ru-RU" smtClean="0"/>
              <a:t>04.06.2021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E4E5F-D587-4FA6-959B-7E911B958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67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EF6E-AF3E-4251-8831-EC06BC2D3E5F}" type="datetime1">
              <a:rPr lang="ru-RU" smtClean="0"/>
              <a:t>04.06.2021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5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424E4-6E91-4BE9-B723-BD3626A92773}" type="datetime1">
              <a:rPr lang="ru-RU" smtClean="0"/>
              <a:t>04.06.2021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608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87D7-AE2F-4D65-B7D4-2F45C8E13B4C}" type="datetime1">
              <a:rPr lang="ru-RU" smtClean="0"/>
              <a:t>04.06.2021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77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E779-5ECF-41E5-87A9-22C768DDAFFE}" type="datetime1">
              <a:rPr lang="ru-RU" smtClean="0"/>
              <a:t>04.06.2021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3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FF60-FAB2-4F2F-ABF7-A9AC904FD9CC}" type="datetime1">
              <a:rPr lang="ru-RU" smtClean="0"/>
              <a:t>04.06.2021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9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7EAF8-83F5-4C91-B980-DAF74F933896}" type="datetime1">
              <a:rPr lang="ru-RU" smtClean="0"/>
              <a:t>04.06.2021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346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68DB9-FE88-4D8F-A49E-56F7C69786F9}" type="datetime1">
              <a:rPr lang="ru-RU" smtClean="0"/>
              <a:t>04.06.2021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65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2A78-BF17-4739-907D-555A3874CEF6}" type="datetime1">
              <a:rPr lang="ru-RU" smtClean="0"/>
              <a:t>04.06.2021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70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B2AB-11F7-4A13-9911-DAA5AC138A37}" type="datetime1">
              <a:rPr lang="ru-RU" smtClean="0"/>
              <a:t>04.06.2021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30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EB114-DB2D-4822-A99F-1735D2131617}" type="datetime1">
              <a:rPr lang="ru-RU" smtClean="0"/>
              <a:t>04.06.2021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7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03211-0A9D-4592-AF38-0A75D1EB2B5D}" type="datetime1">
              <a:rPr lang="ru-RU" smtClean="0"/>
              <a:t>04.06.2021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29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94454-1AB9-411D-B489-4890286AD2D9}" type="datetime1">
              <a:rPr lang="ru-RU" smtClean="0"/>
              <a:t>04.06.2021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09A2F-734D-4676-84A2-81500103E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0572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8443" y="341990"/>
            <a:ext cx="754097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600" dirty="0" smtClean="0"/>
              <a:t>тема 14 «Дипломатический протокол»</a:t>
            </a:r>
          </a:p>
          <a:p>
            <a:pPr algn="ctr"/>
            <a:r>
              <a:rPr lang="ru-RU" sz="2000" dirty="0" smtClean="0"/>
              <a:t>Лекция 30 «Дипломатическая переписка»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4" y="2057122"/>
            <a:ext cx="3767655" cy="28470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25511" y="5225072"/>
            <a:ext cx="7823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2021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57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4078" y="5297633"/>
            <a:ext cx="1368419" cy="3612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28623" y="282222"/>
            <a:ext cx="5103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дипломатических отношений</a:t>
            </a:r>
            <a:endParaRPr lang="ru-RU" sz="2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8422" y="682332"/>
            <a:ext cx="1152595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Единой процедуры установления дипотношений между государствами не существует.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Соответствующие переговоры могут быть поручены: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специальной правительственной делегации, направляемой в страну по случаю провозглашения ее независимости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одному из диппредставительств за рубежом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Чтобы избежать в будущем различных толкований, государства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предпочитают закреплять достигнутые договоренности  о  признании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и  установлении  дипотношений  письменно.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Это может быть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обмен личными нотами,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специальные соглашения,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заявления,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коммюнике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Помимо констатации договоренности об  установлении дипотношений в принимаемом документе обычно </a:t>
            </a: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определяется уровень дипломатических представительств</a:t>
            </a:r>
            <a:r>
              <a:rPr kumimoji="0" lang="ru-RU" sz="2000" b="1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.</a:t>
            </a:r>
            <a:endParaRPr kumimoji="0" lang="ru-RU" sz="2000" b="1" i="0" u="none" strike="noStrike" kern="0" cap="none" spc="0" normalizeH="0" baseline="0" noProof="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841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221" y="114209"/>
            <a:ext cx="11740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дипотношений не предполагает немедленного открытия посольств в договаривающихся государствах. </a:t>
            </a:r>
            <a:endParaRPr lang="ru-RU" sz="2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34487" y="811803"/>
            <a:ext cx="3849513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Открытие посольств может быть отложено до возникновения в этом острой необходимости,  что  диктуется  обычно  соображениями  экономии  валютных средств</a:t>
            </a:r>
            <a:r>
              <a:rPr lang="ru-RU" sz="19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1900" b="1" i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2221" y="1003189"/>
            <a:ext cx="7123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Посольство учреждается лишь в стране, где посол находится постоянно.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2221" y="1706239"/>
            <a:ext cx="70104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После установления дипломатических отношений перед приездом посла в страну его аккредитации туда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направляется небольшая группа </a:t>
            </a:r>
            <a:r>
              <a:rPr lang="ru-RU" sz="2000" dirty="0" smtClean="0"/>
              <a:t>дипломатических и административно-технических работников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подготовки посольства к открытию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4443" y="3422168"/>
            <a:ext cx="1134533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Одновременно с местными дипломатами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согласовывается протокол встречи посла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Об  официальном  открытии  посольства 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сообщается  нотой  в адрес МИДа и дипломатического корпуса.</a:t>
            </a:r>
            <a:r>
              <a:rPr lang="ru-RU" sz="2000" dirty="0" smtClean="0"/>
              <a:t> В ноте указывается адрес посольства,  телефоны  его  сотрудников,  время  работы.  </a:t>
            </a:r>
          </a:p>
          <a:p>
            <a:endParaRPr lang="ru-RU" sz="2000" dirty="0" smtClean="0"/>
          </a:p>
          <a:p>
            <a:r>
              <a:rPr lang="ru-RU" sz="2000" dirty="0" smtClean="0"/>
              <a:t>Могут  быть проведены некоторые протокольные мероприятия:</a:t>
            </a:r>
          </a:p>
          <a:p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церемония поднятия государственного флага над зданием посольства,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исполнение гимнов своей страны и страны пребывания,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коктейль.</a:t>
            </a:r>
            <a:endParaRPr lang="ru-RU" sz="2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46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4580" y="699910"/>
            <a:ext cx="997937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Международной практикой принято согласовывать кандидатуру  будущего  главы  дипломатического  представительства  с  местными властями посредством запроса агремана.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Агреман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(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agrement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– фр. согласие) –согласие правительства принимающего государства на назначение определенного лица в качестве дипломатического представителя аккредитующего государства.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Обычно  агреман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запрашивается  направляемой  МИДом  или посольством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вербальной нотой,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к которой прилагается краткая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биографическая справка с послужным списком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кандидатуры предполагаемого посла.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4580" y="5552492"/>
            <a:ext cx="1026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 запроса агремана разглашать не принято, поскольку это обязало бы стороны комментировать возможный отказ в агремане.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06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467" y="79022"/>
            <a:ext cx="11808178" cy="6694311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Британское посольство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Москва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 апреля 1982 г.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Его Превосходительству Г-ну А.А. Громыко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Министру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иностранных дел Союза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Советских Социалистических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Республик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Москва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Ваше Превосходительство,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По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поручению правительства Ее Величества имею честь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сообщить Вашему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Превосходительству, что 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предполагается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назначить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Иэна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Сазерленда, кавалера ордена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св. Михаила и св. Георгия 2-й степени, моим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преемником в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качестве посла Ее Величества в Москве. 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Послужной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список сэра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Иэна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Сазерленда прилагается. Имею честь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осведомиться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является ли его кандидатура приемлемой для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Правительства Союза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Советских Социалистических Республик.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Примите, Ваше Превосходительство, уверения в моем самом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высоком уважении.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Кэртис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КИБЛ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Сэр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Иэн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Джонстон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Макбет) Сазерленд, кавалер ордена св.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Михаила и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св. Георгия 2-й степени.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Сэр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Иэн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Сазерленд является послом Ее Величества в Афинах с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мая 1978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Родился 15 июня 1925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 1944 по 1947 г. служил в вооруженных силах Ее Величества и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посту­пил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 службу в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Форин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оффис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в 1950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1951 г. был назначен третьим секретарем посольства в Москве.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1953 г. возвратился в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Форин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оффис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и работал там до 1956 г. После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этого был назначен первым секретарем коммерческого отдела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посольства в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Белграде.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1959 г. назначен первым секретарем, начальником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политического отдела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посольства в Гаване; в 1962 г. назначен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первым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секретарем посоль­ства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Вашингтоне.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1965 г. возвратился на работу в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Форин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оффис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1967 г. назначен советником и генеральным консулом в Джакарте;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1969 г. вернулся в Министерство иностранных дел и по делам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Содруже­ства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где занял пост заведующего отделом Южной Азии.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1973-1974 гг. находился в академическом отпуске в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Гарвардском университете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1974 г. назначен советником-посланником в посольство в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Москву, где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работал до 1976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 1976 по 1978 г. был помощником постоянного заместителя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министра иностранных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дел и по делам Содружества.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1955 г. женился на Джинн Эдит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Натт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имеет троих детей —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сына (1956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г.р.) и двух дочерей (1959 и 1962 г.р.).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 январе 1982 г. награжден орденом св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Михаила и св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Георгия 2-й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степени.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5467" y="0"/>
            <a:ext cx="6762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4">
                    <a:lumMod val="50000"/>
                  </a:schemeClr>
                </a:solidFill>
              </a:rPr>
              <a:t>Образец запроса агремана английскому послу, назна­ченному в СССР.</a:t>
            </a:r>
            <a:endParaRPr lang="ru-RU" sz="14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443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5334" y="585045"/>
            <a:ext cx="852311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А вот пример иного рода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Запрашивался агреман на посла, и в биографической справке сообщалось: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“Год рождения — 13 июня 1936 г.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Образование — среднее.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1970-1972 гг.— студент Центра лабораторного оборудования в Париже.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1972-1975 гг.— студент Центра детских заболеваний.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1976-1978 гг.— студент Университета в городе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Бобиньи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1960-1969 гг. —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Махамат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работал дипломированным санитаром в Цент­ральном госпитале.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Женат, имеет семерых детей”.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Ответа на запрос агремана не последовало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669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5377" y="564993"/>
            <a:ext cx="8286045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После  получения агремана  дипломатический  представитель, равно как и любой другой дипломат, имеющий разрешение на въезд в страну  (в  виде  въездной  визы), считается </a:t>
            </a:r>
            <a:r>
              <a:rPr lang="ru-RU" sz="2000" b="1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персоной грата</a:t>
            </a:r>
            <a:r>
              <a:rPr lang="ru-RU" sz="20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(от  лат. </a:t>
            </a:r>
            <a:r>
              <a:rPr lang="ru-RU" sz="20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Persona</a:t>
            </a:r>
            <a:r>
              <a:rPr lang="ru-RU" sz="20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grata</a:t>
            </a:r>
            <a:r>
              <a:rPr lang="ru-RU" sz="2000" i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–желательное лицо).</a:t>
            </a:r>
            <a:endParaRPr lang="ru-RU" sz="2000" i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2488" y="2796317"/>
            <a:ext cx="949395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Процедура  получения  агремана  весьма  деликатна. Поэтому случаи отказа в агремане достаточно редки. Они, как правило, не разглашаются, хотя в дипломатических кругах такие сведения –«секрет полишинеля». </a:t>
            </a:r>
          </a:p>
          <a:p>
            <a:endParaRPr lang="ru-RU" sz="2000" dirty="0"/>
          </a:p>
          <a:p>
            <a:r>
              <a:rPr lang="ru-RU" sz="2000" dirty="0" smtClean="0"/>
              <a:t>Известно, например, что после обвинения в участии  в  антипартийной  группировке  Министр  иностранных  дел СССР В. Молотов лишь с третьего раза был назначен послом в Монголию.  </a:t>
            </a:r>
          </a:p>
          <a:p>
            <a:endParaRPr lang="ru-RU" sz="2000" dirty="0"/>
          </a:p>
          <a:p>
            <a:r>
              <a:rPr lang="ru-RU" sz="2000" dirty="0" smtClean="0"/>
              <a:t>До  этого  в  агремане  на  него  отказала  одна  западноевропейская и одна латиноамериканская страна. 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6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111" y="133823"/>
            <a:ext cx="106736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До отъезда посла протокольная служба МИДа готовит </a:t>
            </a:r>
            <a:r>
              <a:rPr lang="ru-RU" sz="2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верительные грамоты </a:t>
            </a:r>
            <a:r>
              <a:rPr lang="ru-RU" sz="2000" dirty="0" smtClean="0"/>
              <a:t>ему и отзывные грамоты предшественнику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6399" y="1071279"/>
            <a:ext cx="69200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Дипломатическому представителю 3-го класса – постоянному поверенному в делах – выдаются не верительные грамоты, а письмо министра иностранных дел на имя главы внешнеполитического ведомства принимающей страны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92533" y="748873"/>
            <a:ext cx="4007555" cy="5940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Верительные грамоты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– документ,</a:t>
            </a: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удостоверяющий полномочия дипломатического представителя (посла, посланника); </a:t>
            </a: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подписывается и выдается от имени главы государства, направляющего </a:t>
            </a:r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</a:rPr>
              <a:t>диппредставителя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и адресуется главе государства, его  принимающего.</a:t>
            </a:r>
          </a:p>
          <a:p>
            <a:endParaRPr lang="ru-RU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Грамоты скрепляются подписью министра иностранных дел.</a:t>
            </a:r>
          </a:p>
          <a:p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0576" y="3171884"/>
            <a:ext cx="6795912" cy="3139321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Хотя эти грамоты обычно называются во множественном числе, они представляют собой </a:t>
            </a:r>
            <a:r>
              <a:rPr lang="ru-RU" b="1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 отдельный документ</a:t>
            </a:r>
            <a:r>
              <a:rPr lang="ru-RU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ru-RU" b="1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Множественное число в их названии, как и многое другое в протоколе – по-видимому, дань традиции. Во времена абсолютных монархий верительные грамоты отличались многословием и витиеватостью языка. В частности, в грамотах русских государей только воспроизведение полного титула царя требовало перечисления 55 территорий, которыми он владел. Как следствие, документ представлял собой довольно внушительный свиток.</a:t>
            </a:r>
            <a:endParaRPr lang="ru-RU" b="1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320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8932" y="990097"/>
            <a:ext cx="9302045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верительные грамоты</a:t>
            </a:r>
            <a:r>
              <a:rPr lang="ru-RU" sz="2000" dirty="0" smtClean="0"/>
              <a:t> – </a:t>
            </a:r>
          </a:p>
          <a:p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Достаточно лаконичное письмо со сложившейся примерно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однотипной структурой.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Язык верительных грамот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менее стандартизирован</a:t>
            </a:r>
            <a:r>
              <a:rPr lang="ru-RU" sz="2000" dirty="0" smtClean="0"/>
              <a:t>, чем их структура и зависит от национальных протокольных традиций, состояния двусторонних отношений. </a:t>
            </a:r>
          </a:p>
          <a:p>
            <a:endParaRPr lang="ru-RU" sz="2000" dirty="0"/>
          </a:p>
          <a:p>
            <a:r>
              <a:rPr lang="ru-RU" sz="2000" dirty="0" smtClean="0"/>
              <a:t>Так, каждая из верительных грамот, вручаемых послами США, начинается со стандартного обращения «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и добрый друг</a:t>
            </a:r>
            <a:r>
              <a:rPr lang="ru-RU" sz="2000" dirty="0" smtClean="0"/>
              <a:t>». </a:t>
            </a:r>
          </a:p>
          <a:p>
            <a:endParaRPr lang="ru-RU" sz="2000" dirty="0"/>
          </a:p>
          <a:p>
            <a:r>
              <a:rPr lang="ru-RU" sz="2000" dirty="0" smtClean="0"/>
              <a:t>Последующий текст варьируется в зависимости от степени теплоты или холодности отношений Вашингтона с тем или иным правительством. 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1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666" y="171142"/>
            <a:ext cx="11153422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Если посол прибывает на смену главы диппредставительства, протокольная служба МИДа готовит на его предшественника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отзывные грамоты.</a:t>
            </a:r>
            <a:r>
              <a:rPr lang="ru-RU" sz="2000" dirty="0" smtClean="0"/>
              <a:t> </a:t>
            </a:r>
          </a:p>
          <a:p>
            <a:endParaRPr lang="ru-RU" sz="2000" dirty="0" smtClean="0"/>
          </a:p>
          <a:p>
            <a:r>
              <a:rPr lang="ru-RU" sz="1900" dirty="0" smtClean="0"/>
              <a:t>Подобно верительным, отзывные грамоты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dirty="0" smtClean="0"/>
              <a:t>адресуются главе государства аккредитации,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dirty="0" smtClean="0"/>
              <a:t>подписываются главой государства и скрепляются подписью министра иностранных дел страны, направляющей посла. </a:t>
            </a:r>
          </a:p>
          <a:p>
            <a:r>
              <a:rPr lang="ru-RU" sz="1900" dirty="0" smtClean="0"/>
              <a:t>В отзывных грамотах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dirty="0" smtClean="0"/>
              <a:t>сообщается о факте отзыва дипломатического представителя,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dirty="0" smtClean="0"/>
              <a:t>выражается надежда, что он содействовал поддержанию и развитию отношений между странами. 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ru-RU" sz="1900" dirty="0" smtClean="0"/>
              <a:t>Обычно отзывные грамоты вручаются главе государства вновь назначенным послом вместе с его верительными грамотами.</a:t>
            </a:r>
          </a:p>
          <a:p>
            <a:endParaRPr lang="ru-RU" sz="2000" dirty="0" smtClean="0"/>
          </a:p>
          <a:p>
            <a:r>
              <a:rPr lang="ru-RU" sz="1900" dirty="0" smtClean="0"/>
              <a:t>Уходит в прошлое достаточно распространенная ранее практика </a:t>
            </a:r>
          </a:p>
          <a:p>
            <a:r>
              <a:rPr lang="ru-RU" sz="1900" dirty="0" smtClean="0"/>
              <a:t>направления </a:t>
            </a:r>
            <a:r>
              <a:rPr lang="ru-RU" sz="19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отпускных грамот</a:t>
            </a:r>
            <a:r>
              <a:rPr lang="ru-RU" sz="1900" dirty="0" smtClean="0"/>
              <a:t>. По форме они мало отличаются от отзывных, </a:t>
            </a:r>
          </a:p>
          <a:p>
            <a:r>
              <a:rPr lang="ru-RU" sz="1900" dirty="0" smtClean="0"/>
              <a:t>но содержат просьбу «отпустить» дипломатического</a:t>
            </a:r>
          </a:p>
          <a:p>
            <a:r>
              <a:rPr lang="ru-RU" sz="1900" dirty="0" smtClean="0"/>
              <a:t>представителя (отсюда название). Отпускные грамоты пересылаются </a:t>
            </a:r>
          </a:p>
          <a:p>
            <a:r>
              <a:rPr lang="ru-RU" sz="1900" dirty="0" smtClean="0"/>
              <a:t>дипломатическим путем и ответа не требуют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три вида грамот (верительные, отзывные, отпускные) печатаются на </a:t>
            </a:r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специальных бланках с государственным гербом. Печати на них не ставятся.</a:t>
            </a:r>
          </a:p>
          <a:p>
            <a:endParaRPr lang="ru-RU" sz="2000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133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8310" y="728766"/>
            <a:ext cx="111195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несколько дней до прибытия посла </a:t>
            </a:r>
            <a:r>
              <a:rPr lang="ru-RU" sz="2000" dirty="0" smtClean="0"/>
              <a:t>по месту назначения в дипломатическое представительство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направляется телеграмма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 дате и времени его приезда,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виде транспорта </a:t>
            </a:r>
          </a:p>
          <a:p>
            <a:r>
              <a:rPr lang="ru-RU" sz="2000" dirty="0" smtClean="0"/>
              <a:t>для уточнения порядка подобающих такому случаю протокольных мероприятий.</a:t>
            </a:r>
          </a:p>
          <a:p>
            <a:endParaRPr lang="ru-RU" sz="2000" dirty="0" smtClean="0"/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Современная процедура встречи иностранного посла в  большинстве государств достаточно скромна</a:t>
            </a:r>
            <a:r>
              <a:rPr lang="ru-RU" sz="2000" dirty="0" smtClean="0"/>
              <a:t>. </a:t>
            </a:r>
          </a:p>
          <a:p>
            <a:r>
              <a:rPr lang="ru-RU" sz="2000" dirty="0" smtClean="0"/>
              <a:t>Обычно в аэропорту (на вокзале) дипломатического представителя  приветствуют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представитель местного протокола,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сотрудники (нередко лишь старшие дипломатические работники) представительства во главе с временным  поверенным в делах. </a:t>
            </a:r>
          </a:p>
          <a:p>
            <a:r>
              <a:rPr lang="ru-RU" sz="2000" dirty="0" smtClean="0"/>
              <a:t>Лишь в протоколе отдельных стран сохранилась традиция  участия во встрече посла всего дипломатического корпуса.</a:t>
            </a:r>
          </a:p>
          <a:p>
            <a:endParaRPr lang="ru-RU" sz="2000" dirty="0" smtClean="0"/>
          </a:p>
          <a:p>
            <a:r>
              <a:rPr lang="ru-RU" sz="2000" dirty="0" smtClean="0"/>
              <a:t>В газетах публикуется информация о прибытии посла, иногда  приводятся краткие биографические сведения о нем.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65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177" y="539046"/>
            <a:ext cx="1043093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Посол в день приезда или на следующий день направляет личное письмо министру иностранных дел с сообщением о своем прибытии и о желании нанести ему визит.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До визита министру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наносится визит главе протокольной службы </a:t>
            </a:r>
            <a:r>
              <a:rPr lang="ru-RU" sz="2000" dirty="0" smtClean="0"/>
              <a:t>МИДа, в ходе которого выясняется порядок вручения верительных грамот и уточняется перечень официальных лиц, которым, согласно местной практике, необходимо будет нанести визиты вежливости после вручения верительных грамот.</a:t>
            </a:r>
          </a:p>
          <a:p>
            <a:endParaRPr lang="ru-RU" sz="2000" dirty="0" smtClean="0"/>
          </a:p>
          <a:p>
            <a:r>
              <a:rPr lang="ru-RU" sz="2000" dirty="0" smtClean="0"/>
              <a:t>Во время визита </a:t>
            </a:r>
            <a:r>
              <a:rPr lang="ru-RU" sz="2000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главе МИДа посол вручает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копии</a:t>
            </a:r>
            <a:r>
              <a:rPr lang="ru-RU" sz="2000" dirty="0" smtClean="0"/>
              <a:t> верительных и отзывных грамот,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 своей речи на церемонии вручения</a:t>
            </a:r>
            <a:r>
              <a:rPr lang="ru-RU" sz="2000" dirty="0" smtClean="0"/>
              <a:t>, если обмен речами предусмотрен протоколом принимающей страны. </a:t>
            </a:r>
          </a:p>
          <a:p>
            <a:r>
              <a:rPr lang="ru-RU" sz="2000" dirty="0" smtClean="0"/>
              <a:t>Одновременно официально согласовывается вопрос о визите главе государства для вручения верительных грамот.</a:t>
            </a:r>
          </a:p>
          <a:p>
            <a:endParaRPr lang="ru-RU" sz="2000" dirty="0" smtClean="0"/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посол прибывает в страну в открывающееся посольство</a:t>
            </a:r>
            <a:r>
              <a:rPr lang="ru-RU" sz="2000" dirty="0" smtClean="0"/>
              <a:t>, до вручения верительных грамот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практикуется визит дуайену </a:t>
            </a:r>
            <a:r>
              <a:rPr lang="ru-RU" sz="2000" dirty="0" smtClean="0"/>
              <a:t>дипломатического корпуса для получения дополнительной информации об особенностях местного протокола.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372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4179" y="89623"/>
            <a:ext cx="11864622" cy="6740307"/>
          </a:xfrm>
          <a:prstGeom prst="rect">
            <a:avLst/>
          </a:prstGeom>
          <a:solidFill>
            <a:srgbClr val="AE9452"/>
          </a:solidFill>
          <a:effectLst>
            <a:glow rad="101600">
              <a:srgbClr val="ED7D31">
                <a:satMod val="175000"/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ТЕКСТ НОТЫ НОВОГО ПОСЛА МИНИСТРУ ИНОСТРАННЫХ ДЕЛ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</a:t>
            </a: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[адрес]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  Сэр,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  Имею честь сообщить Вам о своем прибытии в </a:t>
            </a:r>
            <a:r>
              <a:rPr kumimoji="0" lang="ru-RU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Лондон______________с</a:t>
            </a: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целью приступить к исполнению своих обязанностей в качестве Чрез­вычайного и Полномочного Посла _ _ _ _ ______________при </a:t>
            </a:r>
            <a:r>
              <a:rPr kumimoji="0" lang="ru-RU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Сент-Джеймском</a:t>
            </a: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дворе.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   Я был бы весьма признателен, если бы были приняты меры по подготовке моих визитов соответствующим заместителям министра и старшим долж­ностным лицам Министерства иностранных дел и по делам Содружества, а также, в надлежащее время, моей аудиенции у Ее Величества Королевы для вручения моих верительных грамот, рабочие копии которых при этом прилагаются/уже были направлены в Ваше Министерство.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 уверениями в моем самом высоком уваже­нии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имею честь быть, Сэр,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(обычная подпись посла)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(Печатный текст) Фамилия посла в том на­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писании, которое, по его желанию, англий­ским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властям надлежит применять во время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его пребывания в Лондоне.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Министру иностранных дел и по делам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Содружества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Министерство иностранных дел и по делам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Содружества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Даунинг-стрит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Лондон</a:t>
            </a:r>
          </a:p>
        </p:txBody>
      </p:sp>
    </p:spTree>
    <p:extLst>
      <p:ext uri="{BB962C8B-B14F-4D97-AF65-F5344CB8AC3E}">
        <p14:creationId xmlns:p14="http://schemas.microsoft.com/office/powerpoint/2010/main" val="4020541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643" y="0"/>
            <a:ext cx="111195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официальный контакт дипломатического представителя с главой государства – вручение верительных грамот </a:t>
            </a:r>
            <a:r>
              <a:rPr lang="ru-RU" sz="2000" dirty="0"/>
              <a:t>– </a:t>
            </a:r>
            <a:r>
              <a:rPr lang="ru-RU" sz="2000" dirty="0" smtClean="0"/>
              <a:t>событие большой </a:t>
            </a:r>
            <a:r>
              <a:rPr lang="ru-RU" sz="2000" dirty="0"/>
              <a:t>политической значимости, международный акт.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9643" y="856988"/>
            <a:ext cx="1143000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разработке церемониала вручения верительных </a:t>
            </a:r>
            <a:r>
              <a:rPr lang="ru-RU" sz="2000" dirty="0" smtClean="0"/>
              <a:t>грамот протокольные </a:t>
            </a:r>
            <a:r>
              <a:rPr lang="ru-RU" sz="2000" dirty="0"/>
              <a:t>службы придерживаются 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общепризнанной международной практики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Это </a:t>
            </a:r>
            <a:r>
              <a:rPr lang="ru-RU" sz="2000" dirty="0"/>
              <a:t>проявляется в общности 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основных элементов церемониала: </a:t>
            </a:r>
          </a:p>
          <a:p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грамоты обычно принимает глава государства в своей официальной резиденции (не всегда);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в церемонии участвуют высокопоставленные чиновники МИДа и других государственных органов;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посла сопровождают старшие дипломатические сотрудники представительства;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вручение предполагает обмен речами (не везде</a:t>
            </a:r>
            <a:r>
              <a:rPr lang="ru-RU" sz="2000" dirty="0" smtClean="0"/>
              <a:t>);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после вручения верительных грамот глава государства дает послу аудиенцию;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транспорт для следования посла на церемонию обеспечивает принимающая сторона;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форма одежды на церемонии – парадная, с орденами; практикуется фотографирование на память. </a:t>
            </a:r>
          </a:p>
          <a:p>
            <a:endParaRPr lang="ru-RU" sz="2000" dirty="0"/>
          </a:p>
          <a:p>
            <a:r>
              <a:rPr lang="ru-RU" sz="2000" dirty="0"/>
              <a:t>Информация о вручении верительных грамот дается в СМИ.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044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55" y="0"/>
            <a:ext cx="1111469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28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31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17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789" y="855839"/>
            <a:ext cx="9486366" cy="58532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5775" y="209508"/>
            <a:ext cx="1141306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Верительную грамоту Президенту России вручает Апостольский нунций в </a:t>
            </a:r>
            <a:r>
              <a:rPr lang="ru-RU" sz="19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</a:t>
            </a:r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архиепископ </a:t>
            </a:r>
            <a:r>
              <a:rPr lang="ru-RU" sz="1900" b="1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Челестино</a:t>
            </a:r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b="1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Мильоре</a:t>
            </a:r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8292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94" y="714022"/>
            <a:ext cx="9963208" cy="614397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4424" y="53838"/>
            <a:ext cx="953911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Верительную грамоту </a:t>
            </a:r>
            <a:r>
              <a:rPr lang="ru-RU" sz="1900" b="1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В.В.Путину</a:t>
            </a:r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вручает Посол Сенегала в </a:t>
            </a:r>
            <a:r>
              <a:rPr lang="ru-RU" sz="19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 Мамашу </a:t>
            </a:r>
            <a:r>
              <a:rPr lang="ru-RU" sz="1900" b="1" i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Дэм</a:t>
            </a:r>
            <a:r>
              <a:rPr lang="ru-RU" sz="19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4683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7375" y="378269"/>
            <a:ext cx="1123244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Церемониал вручения верительных грамот президенту Российской Федерации послами иностранных государств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ru-RU" sz="2000" dirty="0" smtClean="0"/>
          </a:p>
          <a:p>
            <a:r>
              <a:rPr lang="ru-RU" sz="2000" dirty="0" smtClean="0"/>
              <a:t>   В назначенный Президентом РФ день и час вручающие верительные грамоты послы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сопровождении сотрудников Департамента государственного протокола (ДГП) МИД России </a:t>
            </a:r>
            <a:r>
              <a:rPr lang="ru-RU" sz="2000" dirty="0" smtClean="0"/>
              <a:t>прибывают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sz="20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Большой Кремлевский дворец</a:t>
            </a:r>
            <a:r>
              <a:rPr lang="ru-RU" sz="2000" dirty="0" smtClean="0"/>
              <a:t> </a:t>
            </a:r>
          </a:p>
          <a:p>
            <a:endParaRPr lang="ru-RU" sz="2000" dirty="0" smtClean="0"/>
          </a:p>
          <a:p>
            <a:r>
              <a:rPr lang="ru-RU" sz="2000" dirty="0" smtClean="0"/>
              <a:t>за 15-20 минут до начала </a:t>
            </a:r>
          </a:p>
          <a:p>
            <a:r>
              <a:rPr lang="ru-RU" sz="2000" dirty="0" smtClean="0"/>
              <a:t>церемонии в автомашинах, </a:t>
            </a:r>
          </a:p>
          <a:p>
            <a:r>
              <a:rPr lang="ru-RU" sz="2000" dirty="0" smtClean="0"/>
              <a:t>предоставленных </a:t>
            </a:r>
          </a:p>
          <a:p>
            <a:r>
              <a:rPr lang="ru-RU" sz="2000" dirty="0" smtClean="0"/>
              <a:t>президентским </a:t>
            </a:r>
          </a:p>
          <a:p>
            <a:r>
              <a:rPr lang="ru-RU" sz="2000" dirty="0" smtClean="0"/>
              <a:t>гаражом.</a:t>
            </a:r>
          </a:p>
          <a:p>
            <a:endParaRPr lang="ru-RU" sz="2000" dirty="0" smtClean="0"/>
          </a:p>
          <a:p>
            <a:r>
              <a:rPr lang="ru-RU" sz="2000" dirty="0" smtClean="0"/>
              <a:t>   У входа во Дворец </a:t>
            </a:r>
          </a:p>
          <a:p>
            <a:r>
              <a:rPr lang="ru-RU" sz="2000" dirty="0" smtClean="0"/>
              <a:t>послов приветствует</a:t>
            </a:r>
          </a:p>
          <a:p>
            <a:r>
              <a:rPr lang="ru-RU" sz="2000" dirty="0" smtClean="0"/>
              <a:t>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комендант</a:t>
            </a:r>
            <a:r>
              <a:rPr lang="ru-RU" sz="2000" dirty="0" smtClean="0"/>
              <a:t>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Большого </a:t>
            </a:r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Кремлевского дворца</a:t>
            </a:r>
            <a:r>
              <a:rPr lang="ru-RU" sz="2000" dirty="0" smtClean="0"/>
              <a:t>. </a:t>
            </a: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733" y="2252662"/>
            <a:ext cx="7620000" cy="42862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93436" y="2252662"/>
            <a:ext cx="5112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Построили дворец в период с 1838 по 1849 годы</a:t>
            </a:r>
          </a:p>
        </p:txBody>
      </p:sp>
    </p:spTree>
    <p:extLst>
      <p:ext uri="{BB962C8B-B14F-4D97-AF65-F5344CB8AC3E}">
        <p14:creationId xmlns:p14="http://schemas.microsoft.com/office/powerpoint/2010/main" val="3060681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834490" y="2438400"/>
            <a:ext cx="4018844" cy="3917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5778" y="497260"/>
            <a:ext cx="108712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Залы Большого Кремлевского дворца. </a:t>
            </a:r>
            <a:endParaRPr lang="ru-RU" sz="21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100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 smtClean="0"/>
          </a:p>
          <a:p>
            <a:r>
              <a:rPr lang="ru-RU" sz="2000" dirty="0" smtClean="0"/>
              <a:t>Сегодня </a:t>
            </a:r>
            <a:r>
              <a:rPr lang="ru-RU" sz="2000" dirty="0"/>
              <a:t>здесь проводятся торжественные государственные </a:t>
            </a:r>
            <a:r>
              <a:rPr lang="ru-RU" sz="2000" dirty="0" smtClean="0"/>
              <a:t>мероприятия:</a:t>
            </a:r>
          </a:p>
          <a:p>
            <a:r>
              <a:rPr lang="ru-RU" sz="2000" dirty="0" smtClean="0"/>
              <a:t>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награждения </a:t>
            </a:r>
            <a:r>
              <a:rPr lang="ru-RU" sz="2000" dirty="0"/>
              <a:t>орденами,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вручение </a:t>
            </a:r>
            <a:r>
              <a:rPr lang="ru-RU" sz="2000" dirty="0"/>
              <a:t>премий,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присвоение </a:t>
            </a:r>
            <a:r>
              <a:rPr lang="ru-RU" sz="2000" dirty="0"/>
              <a:t>воинских и гражданских званий,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подписание </a:t>
            </a:r>
            <a:r>
              <a:rPr lang="ru-RU" sz="2000" dirty="0"/>
              <a:t>важных государственных договоров</a:t>
            </a:r>
            <a:r>
              <a:rPr lang="ru-RU" sz="2000" dirty="0" smtClean="0"/>
              <a:t>.</a:t>
            </a:r>
          </a:p>
          <a:p>
            <a:pPr>
              <a:buClr>
                <a:schemeClr val="accent4"/>
              </a:buClr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09844" y="3322931"/>
            <a:ext cx="35447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Андреевский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Александровский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Владимирский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Георгиевский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Екатерининский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40147" y="2637218"/>
            <a:ext cx="3913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Всего во дворце 5 главных залов</a:t>
            </a:r>
            <a:r>
              <a:rPr lang="ru-RU" sz="20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42223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5378" y="416262"/>
            <a:ext cx="10058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Послы поднимаются по главной лестнице в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Георгиевский зал</a:t>
            </a:r>
            <a:r>
              <a:rPr lang="ru-RU" sz="2000" dirty="0"/>
              <a:t>, где ожидают начала церемонии.</a:t>
            </a:r>
          </a:p>
          <a:p>
            <a:endParaRPr lang="ru-RU" sz="2000" dirty="0"/>
          </a:p>
          <a:p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/>
              <a:t>За 5-7 минут до начала церемонии послов приглашают пройти в 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Александровский зал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В центре зала послы образуют линию в соответствии с датой прибытия в Москву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 </a:t>
            </a:r>
            <a:r>
              <a:rPr lang="ru-RU" sz="2000" dirty="0" smtClean="0"/>
              <a:t>В </a:t>
            </a:r>
            <a:r>
              <a:rPr lang="ru-RU" sz="2000" dirty="0"/>
              <a:t>зал с противоположной стороны входит Президент Российской Федерации в сопровождении Министра иностранных дел Российской Федерации и помощника Президента Российской Федерации по международным вопросам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 </a:t>
            </a:r>
            <a:r>
              <a:rPr lang="ru-RU" sz="2000" dirty="0" smtClean="0"/>
              <a:t>Диктор </a:t>
            </a:r>
            <a:r>
              <a:rPr lang="ru-RU" sz="2000" dirty="0"/>
              <a:t>объявляет имя и титул посла, вручающего грамоты.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Посол </a:t>
            </a:r>
            <a:r>
              <a:rPr lang="ru-RU" sz="2000" dirty="0"/>
              <a:t>подходит к Президенту, приветствует его небольшим поклоном, вручает свои верительные грамоты и, после обмена рукопожатием, занимает место по правую руку от Президента (NB: приветствия не произносятся).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Производится </a:t>
            </a:r>
            <a:r>
              <a:rPr lang="ru-RU" sz="2000" dirty="0"/>
              <a:t>официальное фотографирование, после чего посол возвращается на свое место в линии.</a:t>
            </a:r>
          </a:p>
        </p:txBody>
      </p:sp>
    </p:spTree>
    <p:extLst>
      <p:ext uri="{BB962C8B-B14F-4D97-AF65-F5344CB8AC3E}">
        <p14:creationId xmlns:p14="http://schemas.microsoft.com/office/powerpoint/2010/main" val="3567407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41777" y="932513"/>
            <a:ext cx="85343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Кремле началась церемония вручения президенту верительных грамот.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Александровский зал пригласили 23 послов иностранных государств.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По </a:t>
            </a:r>
            <a:r>
              <a:rPr lang="ru-RU" sz="2000" dirty="0"/>
              <a:t>традиции Владимир Путин выступил с речью, охарактеризовав состояние международных отношений и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вкратце остановившись на двусторонних связях России с каждой из представленных в этот день в Кремле стран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В текущем году это первая церемония вручения президенту верительных грамот. Она означает начало дипломатической карьеры нового посла в РФ.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В предыдущий раз Владимир Путин принимал верительные грамоты осенью прошлого года</a:t>
            </a:r>
            <a:r>
              <a:rPr lang="ru-RU" sz="20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78021" y="5679242"/>
            <a:ext cx="766515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Российская газета </a:t>
            </a:r>
            <a:r>
              <a:rPr lang="ru-RU" dirty="0" smtClean="0"/>
              <a:t>от 18.05.2021</a:t>
            </a:r>
          </a:p>
          <a:p>
            <a:r>
              <a:rPr lang="ru-RU" dirty="0" smtClean="0"/>
              <a:t> </a:t>
            </a:r>
            <a:r>
              <a:rPr lang="en-US" dirty="0"/>
              <a:t>https://rg.ru/2021/05/18/putin-prinial-veritelnye-gramoty-23-poslov.html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1705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83734" y="825940"/>
            <a:ext cx="64459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После того как все послы вручат верительные грамоты, Президент обращается к ним с краткой речью (переводится последовательно на английский язык</a:t>
            </a:r>
            <a:r>
              <a:rPr lang="ru-RU" sz="2000" dirty="0" smtClean="0"/>
              <a:t>).</a:t>
            </a:r>
          </a:p>
          <a:p>
            <a:endParaRPr lang="ru-RU" sz="2000" dirty="0"/>
          </a:p>
          <a:p>
            <a:r>
              <a:rPr lang="ru-RU" sz="2000" dirty="0" smtClean="0"/>
              <a:t>По </a:t>
            </a:r>
            <a:r>
              <a:rPr lang="ru-RU" sz="2000" dirty="0"/>
              <a:t>окончании речи происходит неформальная беседа Президента с послами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По </a:t>
            </a:r>
            <a:r>
              <a:rPr lang="ru-RU" sz="2000" dirty="0"/>
              <a:t>завершении </a:t>
            </a:r>
            <a:r>
              <a:rPr lang="ru-RU" sz="2000" dirty="0" smtClean="0"/>
              <a:t>беседы: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Президент </a:t>
            </a:r>
            <a:r>
              <a:rPr lang="ru-RU" sz="2000" dirty="0"/>
              <a:t>покидает зал,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000" dirty="0" smtClean="0"/>
              <a:t>послы </a:t>
            </a:r>
            <a:r>
              <a:rPr lang="ru-RU" sz="2000" dirty="0"/>
              <a:t>отбывают в посольства так же, как они прибыли в Кремль.</a:t>
            </a:r>
          </a:p>
          <a:p>
            <a:endParaRPr lang="ru-RU" sz="2000" dirty="0"/>
          </a:p>
          <a:p>
            <a:r>
              <a:rPr lang="ru-RU" sz="2000" dirty="0"/>
              <a:t>Через несколько дней после вручения верительных грамот послам направляют фотографии, сделанные во время церемонии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321802" y="825940"/>
            <a:ext cx="2373486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атрибутах церемониала прослеживается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стремление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государства подчеркнуть </a:t>
            </a:r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свой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суверенитет, </a:t>
            </a:r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незыблемость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устоев, </a:t>
            </a:r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самобытность</a:t>
            </a:r>
          </a:p>
          <a:p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001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7956" y="416262"/>
            <a:ext cx="9042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некоторых государствах дипломатическому представителю оказывают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дополнительные почести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сопровождение машины посла эскортом мотоциклистов (ФРГ),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кавалерийским соединением (Бельгия);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парад роты почетного караула (Австрия, Швеция);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исполнение государственных гимнов (Польша) и др.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Церемониал отдельных стран содержит и достаточно экзотические сюжеты: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окропление белого платка посла благовониями как символ доверия ему со стороны монарха (Непал);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вручение верительных грамот в ходе массовых митингов (Буркина Фасо).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Вручение верительных грамот знаменует начало исполнения послом своих обязанностей.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Обычно на следующий день посол нотой извещает об этом дипломатический корпус страны пребывания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37282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4312" y="600207"/>
            <a:ext cx="71797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международной дипломатической практике нередки случаи, когда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один посол назначается одновременно в несколько государств</a:t>
            </a:r>
            <a:r>
              <a:rPr lang="ru-RU" sz="2000" dirty="0"/>
              <a:t>. При этом, как правило, государство учреждает посольство лишь в стра­не, где посол находится постоянно.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 </a:t>
            </a:r>
            <a:r>
              <a:rPr lang="ru-RU" sz="2000" dirty="0"/>
              <a:t>странах, где он аккредитован по совместительству, иногда открываются небольшие по штату пред­ставительства во главе с временным поверенным в делах, но чаще вообще не создается каких-либо представительств.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Время </a:t>
            </a:r>
            <a:r>
              <a:rPr lang="ru-RU" sz="2000" dirty="0"/>
              <a:t>от времени посол совершает поездки в страны своей аккредитации, </a:t>
            </a:r>
            <a:r>
              <a:rPr lang="ru-RU" sz="2000" dirty="0" smtClean="0"/>
              <a:t>участвует в </a:t>
            </a:r>
            <a:r>
              <a:rPr lang="ru-RU" sz="2000" dirty="0"/>
              <a:t>мероприятиях, которые организуются для дипломатического кор­пуса, встречается с официальными лицами.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002" b="20424"/>
          <a:stretch/>
        </p:blipFill>
        <p:spPr>
          <a:xfrm>
            <a:off x="7868356" y="-2"/>
            <a:ext cx="4143022" cy="6850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5894685"/>
            <a:ext cx="7868356" cy="923330"/>
          </a:xfrm>
          <a:prstGeom prst="rect">
            <a:avLst/>
          </a:prstGeom>
          <a:solidFill>
            <a:srgbClr val="613921"/>
          </a:solidFill>
          <a:ln w="63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Посол РФ в Австралии и по совместительству в небольшом островном государстве Вануату Г.С. </a:t>
            </a:r>
            <a:r>
              <a:rPr kumimoji="0" lang="ru-RU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Логвинов</a:t>
            </a:r>
            <a:r>
              <a:rPr kumimoji="0" lang="ru-RU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вручил верительные грамоты Президенту Республики Вануату </a:t>
            </a:r>
            <a:r>
              <a:rPr kumimoji="0" lang="ru-RU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О.Т.Мойзесу</a:t>
            </a:r>
            <a:endParaRPr kumimoji="0" lang="ru-RU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243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8004" y="358927"/>
            <a:ext cx="300511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визитов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8004" y="1164988"/>
            <a:ext cx="31618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классификации визитов могут существовать различия, определяемые особенностями страны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Главное - 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каждому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иностранных представителей одинакового уровня должен быть обеспечен равноценный протокольный </a:t>
            </a:r>
            <a:r>
              <a:rPr lang="ru-RU" sz="2000" dirty="0"/>
              <a:t>прием вне зависимости от политических и иных соображений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36622" y="243511"/>
            <a:ext cx="7902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Принятые в России виды визитов в целом соответствуют мировой практике:</a:t>
            </a:r>
          </a:p>
        </p:txBody>
      </p:sp>
      <p:graphicFrame>
        <p:nvGraphicFramePr>
          <p:cNvPr id="6" name="Схема 5">
            <a:hlinkClick r:id="" action="ppaction://hlinkshowjump?jump=nextslide" highlightClick="1"/>
          </p:cNvPr>
          <p:cNvGraphicFramePr/>
          <p:nvPr>
            <p:extLst>
              <p:ext uri="{D42A27DB-BD31-4B8C-83A1-F6EECF244321}">
                <p14:modId xmlns:p14="http://schemas.microsoft.com/office/powerpoint/2010/main" val="792674700"/>
              </p:ext>
            </p:extLst>
          </p:nvPr>
        </p:nvGraphicFramePr>
        <p:xfrm>
          <a:off x="2054578" y="612843"/>
          <a:ext cx="9991813" cy="6102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4612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96710" y="1577305"/>
            <a:ext cx="42671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Официальному визиту (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высший уровень визитов</a:t>
            </a:r>
            <a:r>
              <a:rPr lang="ru-RU" sz="2000" dirty="0"/>
              <a:t>) присущи большая политическая значимость и особая торжественность.</a:t>
            </a:r>
          </a:p>
          <a:p>
            <a:endParaRPr lang="ru-RU" sz="2000" dirty="0"/>
          </a:p>
          <a:p>
            <a:r>
              <a:rPr lang="ru-RU" sz="2000" dirty="0"/>
              <a:t>Он сопровождается оказанием церемониальных почестей при встрече и проводах высоких гостей, проведении других предусмотренных программой пребывания мероприятий, соответствующих протокольной </a:t>
            </a:r>
            <a:r>
              <a:rPr lang="ru-RU" sz="2000" dirty="0" smtClean="0"/>
              <a:t>практике.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19314" y="665110"/>
            <a:ext cx="55571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программу закладываются, как правило: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3466" y="664176"/>
            <a:ext cx="27911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Официальный визит </a:t>
            </a:r>
            <a:endParaRPr lang="ru-RU" sz="2200" b="1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42756" y="1731193"/>
            <a:ext cx="5333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церемониальные мероприятия, связанные с посещением памятных мест и возложением венков к ним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официальные обед (завтрак),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посещение театра (по желанию);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встречи с представителями общественности</a:t>
            </a:r>
            <a:r>
              <a:rPr lang="ru-RU" sz="2000" dirty="0" smtClean="0"/>
              <a:t>;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нередко визит в парламент</a:t>
            </a:r>
          </a:p>
        </p:txBody>
      </p:sp>
    </p:spTree>
    <p:extLst>
      <p:ext uri="{BB962C8B-B14F-4D97-AF65-F5344CB8AC3E}">
        <p14:creationId xmlns:p14="http://schemas.microsoft.com/office/powerpoint/2010/main" val="1490471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0577" y="416262"/>
            <a:ext cx="1113084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Особое место среди официальных визитов принадлежит визитам </a:t>
            </a: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главы государства или возглавляемой им делегации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Подобающие таким визитам почести начинают оказываться с момента встречи на границе или в другом первом пункте прибытия в государство (когда визит начинается не со столицы).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Для встречи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направляется официальный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представитель (представители) центральной власти;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участвуют также руководители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местных (провинциальных) органов власти.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специально выезжает аккредитованный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принимающей стране посол страны гостя.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месте встречи поднимаются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государственные флаги двух стран.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914" y="2889817"/>
            <a:ext cx="4804064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03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29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4801" y="335846"/>
            <a:ext cx="117296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Церемониал встречи в столице носит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особо торжественный характер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аэродроме поднимаются государственные флаги, вывешиваются приветственные транспаранты.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Выстраивается почетный караул из состава вооруженных сил в парадной форме, с воинскими знаменами и оркестром.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встречу прибывают руководитель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страны (иногда — второе лицо в государстве),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другие официальные лица, посол страны гостя,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персонал посольства.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Послом может быть приглашена часть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граждан, проживающих в столице.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Во встрече участвуют также местные и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иностранные корреспонденты.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685" y="2020711"/>
            <a:ext cx="6514315" cy="43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63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7645" y="332826"/>
            <a:ext cx="99680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kern="0" dirty="0">
                <a:solidFill>
                  <a:srgbClr val="FFC000">
                    <a:lumMod val="20000"/>
                    <a:lumOff val="80000"/>
                  </a:srgbClr>
                </a:solidFill>
              </a:rPr>
              <a:t>В соответствии с российским протоколом участие </a:t>
            </a:r>
            <a:r>
              <a:rPr lang="ru-RU" sz="2000" kern="0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дипкорпуса</a:t>
            </a:r>
            <a:r>
              <a:rPr lang="ru-RU" sz="2000" kern="0" dirty="0">
                <a:solidFill>
                  <a:srgbClr val="FFC000">
                    <a:lumMod val="20000"/>
                    <a:lumOff val="80000"/>
                  </a:srgbClr>
                </a:solidFill>
              </a:rPr>
              <a:t> в церемонии не предусматривается</a:t>
            </a:r>
            <a:r>
              <a:rPr lang="ru-RU" sz="2000" kern="0" dirty="0">
                <a:solidFill>
                  <a:prstClr val="white"/>
                </a:solidFill>
              </a:rPr>
              <a:t>. Однако посольство страны гостя по согласованию с департаментом Протокола МИД РФ </a:t>
            </a:r>
            <a:r>
              <a:rPr lang="ru-RU" sz="2000" kern="0" dirty="0">
                <a:solidFill>
                  <a:srgbClr val="FFC000">
                    <a:lumMod val="20000"/>
                    <a:lumOff val="80000"/>
                  </a:srgbClr>
                </a:solidFill>
              </a:rPr>
              <a:t>может пригласить некоторых иностранных послов, аккредитованных в Москве. </a:t>
            </a:r>
          </a:p>
          <a:p>
            <a:pPr lvl="0">
              <a:defRPr/>
            </a:pPr>
            <a:endParaRPr lang="ru-RU" sz="2000" kern="0" dirty="0">
              <a:solidFill>
                <a:prstClr val="white"/>
              </a:solidFill>
            </a:endParaRPr>
          </a:p>
          <a:p>
            <a:pPr lvl="0">
              <a:defRPr/>
            </a:pPr>
            <a:r>
              <a:rPr lang="ru-RU" sz="2000" kern="0" dirty="0">
                <a:solidFill>
                  <a:prstClr val="white"/>
                </a:solidFill>
              </a:rPr>
              <a:t>Существуют страны, в которых </a:t>
            </a:r>
            <a:r>
              <a:rPr lang="ru-RU" sz="2000" kern="0" dirty="0" err="1">
                <a:solidFill>
                  <a:prstClr val="white"/>
                </a:solidFill>
              </a:rPr>
              <a:t>дипкорпусу</a:t>
            </a:r>
            <a:r>
              <a:rPr lang="ru-RU" sz="2000" kern="0" dirty="0">
                <a:solidFill>
                  <a:prstClr val="white"/>
                </a:solidFill>
              </a:rPr>
              <a:t> предписывается участие во встречах глав государств.</a:t>
            </a:r>
            <a:endParaRPr lang="ru-RU" kern="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7645" y="3016611"/>
            <a:ext cx="973102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 трапа высокого гостя встречают руководитель страны </a:t>
            </a:r>
            <a:r>
              <a:rPr lang="ru-RU" sz="2000" dirty="0" smtClean="0"/>
              <a:t> с </a:t>
            </a:r>
            <a:r>
              <a:rPr lang="ru-RU" sz="2000" dirty="0"/>
              <a:t>супругой (если гость прибывает с супругой), посол </a:t>
            </a:r>
            <a:r>
              <a:rPr lang="ru-RU" sz="2000" dirty="0" smtClean="0"/>
              <a:t>страны гостя</a:t>
            </a:r>
            <a:r>
              <a:rPr lang="ru-RU" sz="2000" dirty="0"/>
              <a:t>, начальник протокольной службы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/>
              <a:t>Первыми из самолета выходят высокий гость и его супруга, </a:t>
            </a:r>
            <a:r>
              <a:rPr lang="ru-RU" sz="2000" dirty="0" smtClean="0"/>
              <a:t>затем </a:t>
            </a:r>
            <a:r>
              <a:rPr lang="ru-RU" sz="2000" dirty="0"/>
              <a:t>сопровождающие лица.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Руководитель протокола представляет встречающих; </a:t>
            </a:r>
          </a:p>
          <a:p>
            <a:r>
              <a:rPr lang="ru-RU" sz="2000" dirty="0"/>
              <a:t>гость — главных сопровождающих его лиц.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Во многих странах принято супруге гостя преподносить </a:t>
            </a:r>
            <a:r>
              <a:rPr lang="ru-RU" sz="2000" dirty="0" smtClean="0"/>
              <a:t>букет </a:t>
            </a:r>
            <a:r>
              <a:rPr lang="ru-RU" sz="2000" dirty="0"/>
              <a:t>цветов. </a:t>
            </a:r>
          </a:p>
        </p:txBody>
      </p:sp>
    </p:spTree>
    <p:extLst>
      <p:ext uri="{BB962C8B-B14F-4D97-AF65-F5344CB8AC3E}">
        <p14:creationId xmlns:p14="http://schemas.microsoft.com/office/powerpoint/2010/main" val="4012350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6999" y="451261"/>
            <a:ext cx="117404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После взаимных приветствий высокий гость и главный встречающий приглашаются пройти к почетному караулу, на специально отведенное место.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Оркестр играет встречный марш.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После принятия рапорта начальника почетного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караула исполняются государственные гимны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страны гостя и принимающей страны.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Гость и главный встречающий проходят вдоль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строя, гость останавливается перед знаменем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и поклоном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приветствует его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6020" y="5216179"/>
            <a:ext cx="11661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После обхода караула происходит представление гостю официальных встречающих лиц.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Высокий гость возвращается к центральному сектору и 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занимает место, обозначенное ковром (иногда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поднимается на специальный подиум);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почетный караул проходит торжественным маршем.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800" y="993423"/>
            <a:ext cx="6515201" cy="401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160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1912" y="175126"/>
            <a:ext cx="53283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 аэродрома высокий гость в автомашине,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сопровождаемой эскортом мотоциклистов, отправляется в отведенную ему резиденцию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улицах города по пути следования в соответствии с принятыми в той или иной стране протокольными нормами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поднимаются флаги страны гостя и принимающего государства,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вывешиваются приветственные транспаранты на двух языках.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0934" y="4705760"/>
            <a:ext cx="1100384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соответствии с российским протоколом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завершение официальной церемонии встречи происходит в Кремле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Гость проходит в Георгиевский зал Большого Кремлевского дворца, где его приветствуют Президент РФ с супругой (если гость прибыл в Россию с супругой). После взаимных приветствий и краткой беседы гость прощается и в сопровождении директора департамента Протокола МИД РФ направляется в отведенную ему резиденцию в Кремле.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156" y="0"/>
            <a:ext cx="6558844" cy="437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23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03111" y="1036262"/>
            <a:ext cx="95616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соответствии с протоколом США главу государства в аэропорту американский президент также не встречает.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Торжественная церемония (с почетным караулом и исполнением гимнов) происходит в тот же, а иногда и на следующий день 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на лужайке перед Белым домом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Японии основные почести высокому гостю из-за рубежа отдаются 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императорском дворце «</a:t>
            </a:r>
            <a:r>
              <a:rPr kumimoji="0" lang="ru-RU" sz="2000" b="0" i="0" u="none" strike="noStrike" kern="0" cap="none" spc="0" normalizeH="0" baseline="0" noProof="0" dirty="0" err="1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Акасака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».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По-особому празднично организуются встречи глав государств во многих африканских странах: в дополнение к традиционным описанным выше атрибутам 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ритуал включаются выступления фольклорных групп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, исполняющих в колоритных национальных костюмах под гром тамтамов яркие африканские танцы</a:t>
            </a:r>
            <a:endParaRPr kumimoji="0" lang="ru-RU" sz="20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65322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165834"/>
            <a:ext cx="118420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программу пребывания делегаций на высшем уровне включается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посещение национальных святынь, возложение венков к ним.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Индии, например, таковыми являются место кремации Махатмы Ганди, Дом-музей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Д.Неру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и мемориал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И.Ганди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Во Франции — могила Неизвестного солдата у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Триумфальной арки.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Кубе — монумент национальному герою Хосе Марти.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России официальным местом возложения венков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иностранными делегациями является </a:t>
            </a: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могила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Неизвестного солдата у Кремлевской стены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—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символ героизма нашего народа в годы Великой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Отечественной войны.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0" cap="none" spc="0" normalizeH="0" baseline="0" noProof="0" dirty="0" smtClean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каждой стране разработан и утвержден подробный порядок посещения национальных памятников.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Оно происходит до других мероприятий, одним из первых; гостей иногда сопровождают военные (как правило, при возложении венков к могилам Неизвестного солдата).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206" y="1682044"/>
            <a:ext cx="5868794" cy="367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06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47510" y="192572"/>
            <a:ext cx="113396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Центральное место в программах официальных визитов главы государства отводится их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деловой части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включающей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проведение встреч и переговоров с руководством посещаемой страны, 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подписание соглашений, совместных коммюнике и других документов,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весьма нередко в современной практике — совместные пресс-конференции по итогам визита.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7510" y="3494028"/>
            <a:ext cx="110913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 деловой части также относятся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возможные встречи и беседы сопровождающих высокого гостя официальных должностных лиц (министр иностранных дел, министр финансов и др.) со своими коллегами,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возможные односторонние пресс-конференции, интервью представителям печати, выступления по телевидению и радио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иногда во время визита высокому гостю вручаются национальные награды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80187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0932" y="103080"/>
            <a:ext cx="110518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Официальный визит главы правительства</a:t>
            </a:r>
            <a:r>
              <a:rPr lang="ru-RU" sz="2000" dirty="0"/>
              <a:t>, строящийся в целом по той же схеме, что и визит главы государства,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000" dirty="0"/>
              <a:t>вместе с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ряд отличий</a:t>
            </a:r>
            <a:r>
              <a:rPr lang="ru-RU" sz="2000" dirty="0"/>
              <a:t>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0932" y="1006879"/>
            <a:ext cx="109135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при встрече (проводах) выстраивается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почетный караул одного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(а не трех)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рода войск;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не проводится церемония представления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глав дипломатических представительств;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во встречах (проводах) и протокольных мероприятиях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принимает участие руководитель правительства страны-хозяйки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главе государства наносится, как правило, визит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8043" y="4087908"/>
            <a:ext cx="112775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kern="0" dirty="0">
                <a:solidFill>
                  <a:prstClr val="white"/>
                </a:solidFill>
              </a:rPr>
              <a:t>Свои особенности имеет </a:t>
            </a:r>
            <a:r>
              <a:rPr lang="ru-RU" sz="2000" i="1" kern="0" dirty="0">
                <a:ln w="0"/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визит министра иностранных дел:</a:t>
            </a:r>
            <a:r>
              <a:rPr lang="ru-RU" sz="2000" kern="0" dirty="0">
                <a:solidFill>
                  <a:srgbClr val="FFC000">
                    <a:lumMod val="60000"/>
                    <a:lumOff val="40000"/>
                  </a:srgbClr>
                </a:solidFill>
              </a:rPr>
              <a:t> </a:t>
            </a:r>
          </a:p>
          <a:p>
            <a:pPr lvl="0">
              <a:defRPr/>
            </a:pPr>
            <a:endParaRPr lang="ru-RU" sz="2000" kern="0" dirty="0">
              <a:solidFill>
                <a:prstClr val="white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церемониал встречи (проводов) </a:t>
            </a:r>
            <a:r>
              <a:rPr lang="ru-RU" sz="2000" i="1" kern="0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ограничивается поднятием государственных флагов </a:t>
            </a:r>
            <a:r>
              <a:rPr lang="ru-RU" sz="2000" kern="0" dirty="0">
                <a:solidFill>
                  <a:prstClr val="white"/>
                </a:solidFill>
              </a:rPr>
              <a:t>(почетный караул не выстраивается, гимны не исполняются);</a:t>
            </a:r>
          </a:p>
          <a:p>
            <a:pPr lvl="0">
              <a:defRPr/>
            </a:pPr>
            <a:r>
              <a:rPr lang="ru-RU" sz="2000" kern="0" dirty="0">
                <a:solidFill>
                  <a:prstClr val="white"/>
                </a:solidFill>
              </a:rPr>
              <a:t> </a:t>
            </a: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ru-RU" sz="2000" i="1" kern="0" dirty="0"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почетного караула и исполнения гимнов проходит возложение венков к национальным святыням </a:t>
            </a:r>
            <a:r>
              <a:rPr lang="ru-RU" sz="2000" kern="0" dirty="0">
                <a:solidFill>
                  <a:prstClr val="white"/>
                </a:solidFill>
              </a:rPr>
              <a:t>(выстраиваются часовые из состава почетного караула, исполняется траурная музыка — в звукозаписи).</a:t>
            </a:r>
          </a:p>
        </p:txBody>
      </p:sp>
    </p:spTree>
    <p:extLst>
      <p:ext uri="{BB962C8B-B14F-4D97-AF65-F5344CB8AC3E}">
        <p14:creationId xmlns:p14="http://schemas.microsoft.com/office/powerpoint/2010/main" val="1013147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36977" y="1166843"/>
            <a:ext cx="9234311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Деловой (рабочий) визит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осуществляется главой государства, правительства, министром, иным государственным деятелем или делегацией и имеет целью: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проведение консультаций,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участие в международных совещаниях и конференциях, в празднествах,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подписание ранее согласованных договоров и других документов.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ходе таких непродолжительных по времени визитов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гораздо меньшее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внимание уделяется церемониалу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: не предусматриваются, как правило,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официальное посещение театра, возложение венков, поездка по стране,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проводится одно (со стороны хозяев) протокольное мероприятие.</a:t>
            </a:r>
          </a:p>
        </p:txBody>
      </p:sp>
    </p:spTree>
    <p:extLst>
      <p:ext uri="{BB962C8B-B14F-4D97-AF65-F5344CB8AC3E}">
        <p14:creationId xmlns:p14="http://schemas.microsoft.com/office/powerpoint/2010/main" val="1819336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69243" y="612845"/>
            <a:ext cx="10092267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 </a:t>
            </a:r>
            <a:r>
              <a:rPr kumimoji="0" lang="ru-RU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неофициальными визитами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понимаются приезды зарубежных государственных деятелей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по частным делам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в качестве гостя посла своей страны или туристом, а также на отдых или лечение.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При осуществлении такого рода визитов официальные протокольные мероприятия не предусматриваются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Своеобразной разновидностью неофициальных визитов можно считать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визиты проездом (транзитом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)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представляющие собой краткое пребывание в стране какой-либо официальной делегации или высоких гостей, следующих транзитом в страну назначения или воз-вращающихся на родину.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Местом пребывания таких делегаций или лиц далеко не всегда является столица государства. В соответствующих пунктах им оказываются знаки внимания, но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церемониальная сторона сведена к минимуму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Иногда во взаимных интересах и по предварительной договоренности во время пребывания гостей проездом могут быть организованы отдельные встречи и беседы (в том числе и в аэропорту).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55178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39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1243" y="255243"/>
            <a:ext cx="1172915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uLnTx/>
                <a:uFillTx/>
              </a:rPr>
              <a:t>Организация и проведение международных конференций (совещаний</a:t>
            </a:r>
            <a:r>
              <a:rPr kumimoji="0" lang="ru-RU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uLnTx/>
                <a:uFillTx/>
              </a:rPr>
              <a:t>)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имеет немало протокольной специфики.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Большое значение придается прежде всего выбору места форума; принимаются во внимание соображения как политического, так и организационно-технического плана (наличие необходимых помещений и их оснащенность, гостиничные и прочие удобства, климат и др.).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Всегда учитываются соображения безопасности.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 учетом всех этих факторов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местом проведения большинства международных конференций становятся нейтральные Швейцария и Австрия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Иногда при проведении двусторонних встреч определенный смысл из престижных соображений придается </a:t>
            </a:r>
            <a:r>
              <a:rPr kumimoji="0" lang="ru-RU" sz="20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равноудаленности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места встречи от столиц соответствующих государств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, чтобы их руководители преодолевали примерно одинаковое расстояние.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9288" y="4692253"/>
            <a:ext cx="10351912" cy="1846659"/>
          </a:xfrm>
          <a:prstGeom prst="rect">
            <a:avLst/>
          </a:prstGeom>
          <a:solidFill>
            <a:srgbClr val="536683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Во встрече иностранных делегаций (руководителей делегаций) участвуют представители страны-хозяйки, а также глава соответствующего дипломатического представительства.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9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месте встречи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поднимаются государственные флаги двух стран;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гимны, как правило, не исполняются</a:t>
            </a: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  <a:endParaRPr kumimoji="0" lang="ru-RU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78747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6084" y="467815"/>
            <a:ext cx="57404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До приезда иностранной делегации принимающая сторона должна разработать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две программы ее пребывания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общую (для гостей) и подробную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ru-RU" sz="2000" b="1" i="1" u="sng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Общая программ</a:t>
            </a: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а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включает в себя вопросы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встречи делегации;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деловой части (переговоры, встречи, беседы);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приемов;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культурных мероприятий;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поездок по стране;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проводов делегаций.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0689" y="5156021"/>
            <a:ext cx="110631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При составлении программы внимание принимающей организации должно быть сосредоточено на основной цели визита делегации (переговоры, беседы и т. п.). </a:t>
            </a:r>
            <a:r>
              <a:rPr kumimoji="0" lang="ru-RU" sz="18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Самое главное в программе — это ее сбалансированность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.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С одной стороны, она должна удовлетворять профессиональным интересам членов делегации, а с другой — носить и общеобразовательный характер.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5644" y="467815"/>
            <a:ext cx="56557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i="1" kern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В </a:t>
            </a:r>
            <a:r>
              <a:rPr lang="ru-RU" sz="2000" b="1" i="1" u="sng" kern="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подробной программе </a:t>
            </a:r>
            <a:r>
              <a:rPr lang="ru-RU" sz="2000" kern="0" dirty="0">
                <a:solidFill>
                  <a:prstClr val="white"/>
                </a:solidFill>
              </a:rPr>
              <a:t>отражаются все организационные моменты, связанные с приемом иностранной делегации: </a:t>
            </a:r>
          </a:p>
          <a:p>
            <a:pPr marL="285750" lvl="0" indent="-28575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 персональный состав встречающих; </a:t>
            </a:r>
          </a:p>
          <a:p>
            <a:pPr marL="285750" lvl="0" indent="-28575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участие представителей прессы, радио, телевидения; </a:t>
            </a:r>
          </a:p>
          <a:p>
            <a:pPr marL="285750" lvl="0" indent="-28575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преподнесение цветов; </a:t>
            </a:r>
          </a:p>
          <a:p>
            <a:pPr marL="285750" lvl="0" indent="-28575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приветственные речи; </a:t>
            </a:r>
          </a:p>
          <a:p>
            <a:pPr marL="285750" lvl="0" indent="-28575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обеспечение транспортом; </a:t>
            </a:r>
          </a:p>
          <a:p>
            <a:pPr marL="285750" lvl="0" indent="-285750">
              <a:buClr>
                <a:srgbClr val="FFC000">
                  <a:lumMod val="60000"/>
                  <a:lumOff val="4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kern="0" dirty="0">
                <a:solidFill>
                  <a:prstClr val="white"/>
                </a:solidFill>
              </a:rPr>
              <a:t>размещение в гостинице и т д. </a:t>
            </a:r>
          </a:p>
          <a:p>
            <a:pPr lvl="0">
              <a:defRPr/>
            </a:pPr>
            <a:r>
              <a:rPr lang="ru-RU" sz="2000" kern="0" dirty="0">
                <a:solidFill>
                  <a:prstClr val="white"/>
                </a:solidFill>
              </a:rPr>
              <a:t>Каждый пункт подробной программы требует детальной проработки </a:t>
            </a:r>
            <a:r>
              <a:rPr lang="ru-RU" sz="2000" kern="0" dirty="0" smtClean="0">
                <a:solidFill>
                  <a:prstClr val="white"/>
                </a:solidFill>
              </a:rPr>
              <a:t>с </a:t>
            </a:r>
            <a:r>
              <a:rPr lang="ru-RU" sz="2000" kern="0" dirty="0">
                <a:solidFill>
                  <a:prstClr val="white"/>
                </a:solidFill>
              </a:rPr>
              <a:t>обязательным указанием ответственных исполнителей.</a:t>
            </a:r>
          </a:p>
        </p:txBody>
      </p:sp>
    </p:spTree>
    <p:extLst>
      <p:ext uri="{BB962C8B-B14F-4D97-AF65-F5344CB8AC3E}">
        <p14:creationId xmlns:p14="http://schemas.microsoft.com/office/powerpoint/2010/main" val="28246621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82222" y="285804"/>
            <a:ext cx="11435644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Прием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— одна из общепринятых и наиболее распространенных форм международной деятельности, обеспечивающая по какому-либо поводу встречу представителей иностранных государств и всегда имеющая в силу этого политический характер.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8043" y="1596959"/>
            <a:ext cx="41430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Такого рода мероприятия являются: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важнейшим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каналом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установления, поддержания и углубления контактов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между дипломатическими представительствами и официальными властями стран их пребывания,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развития связей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со средствами массовой информации, общественными, научно-культурными, деловыми и другими кругами.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111" y="1599470"/>
            <a:ext cx="7620001" cy="470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72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46532" y="316089"/>
            <a:ext cx="71416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 w="0"/>
                <a:solidFill>
                  <a:schemeClr val="accent4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Приемы проводятся в ознаменование важных событий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rPr>
              <a:t>: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5489" y="3949127"/>
            <a:ext cx="107583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а также в порядке повседневной деятельности ведомств иностранных дел и дипломатических представительств.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практике именно последние являются наиболее распространенными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. Немногочисленные по количеству приглашенных лиц, такие приемы представляют собой удобную возможность для обмена мнениями, разъяснения внешней и внутренней политики своей страны и т.д. </a:t>
            </a:r>
            <a:endParaRPr kumimoji="0" lang="ru-RU" sz="20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1511" y="104738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национальных праздников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юбилейных дат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годовщин подписания договоров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по случаю пребывания и стране официальных делегаций и отдельных высоких гостей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/>
              <a:t>в связи с подписанием крупных двусторонних или многосторонних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650460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9289" y="1214929"/>
            <a:ext cx="11221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Практика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организации и</a:t>
            </a:r>
            <a:r>
              <a:rPr kumimoji="0" lang="en-US" sz="2000" b="0" i="1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проведении приемов в Российской Федерации, обладая некоторым своеобразием, 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целом совпадает с международной</a:t>
            </a:r>
            <a:r>
              <a:rPr kumimoji="0" lang="ru-RU" sz="2000" b="0" i="1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3422" y="2531450"/>
            <a:ext cx="100019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российском протоколе, как это имеет место и в других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странах, приемы подразделяются на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дневные и вечерние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с рассадкой за столом и без рассадки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 дневным относятся приемы типа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«бокал шампанского»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«бокал вина»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завтрак</a:t>
            </a:r>
          </a:p>
        </p:txBody>
      </p:sp>
    </p:spTree>
    <p:extLst>
      <p:ext uri="{BB962C8B-B14F-4D97-AF65-F5344CB8AC3E}">
        <p14:creationId xmlns:p14="http://schemas.microsoft.com/office/powerpoint/2010/main" val="4248675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5042" y="514332"/>
            <a:ext cx="1173860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«</a:t>
            </a:r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Бокал шампанского</a:t>
            </a:r>
            <a:r>
              <a:rPr lang="ru-RU" sz="2000" dirty="0"/>
              <a:t>» как вид приема находит достаточно широкое распространение в дипломатической практике.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Он </a:t>
            </a:r>
            <a:r>
              <a:rPr lang="ru-RU" sz="2000" dirty="0"/>
              <a:t>начинается, как правило, в 12 и заканчивается к 13 часам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Устраивается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</a:t>
            </a:r>
            <a:r>
              <a:rPr lang="ru-RU" sz="2000" dirty="0"/>
              <a:t>связи с национальным праздником,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</a:t>
            </a:r>
            <a:r>
              <a:rPr lang="ru-RU" sz="2000" dirty="0"/>
              <a:t>честь делегации,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 </a:t>
            </a:r>
            <a:r>
              <a:rPr lang="ru-RU" sz="2000" dirty="0"/>
              <a:t>случаю вручения послом верительных грамот, </a:t>
            </a:r>
            <a:endParaRPr lang="ru-RU" sz="20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окончательного отъезда посла, 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открытия </a:t>
            </a:r>
            <a:r>
              <a:rPr lang="ru-RU" sz="2000" dirty="0"/>
              <a:t>выставки, фестиваля и т. п.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Во </a:t>
            </a:r>
            <a:r>
              <a:rPr lang="ru-RU" sz="2000" dirty="0"/>
              <a:t>время такого приема </a:t>
            </a:r>
            <a:r>
              <a:rPr lang="ru-RU" sz="2000" dirty="0" smtClean="0"/>
              <a:t>подается </a:t>
            </a:r>
            <a:r>
              <a:rPr lang="ru-RU" sz="2000" dirty="0"/>
              <a:t>шампанское, но возможна подача вина, соков, других напитков. Подача закуски не обязательна, но не является ошибкой. Этот вид приема очень удобен, так как занимает меньше времени на его проведение и на подготовку. Но он и </a:t>
            </a:r>
            <a:r>
              <a:rPr lang="ru-RU" sz="20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менее почетен, чем другие виды </a:t>
            </a:r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приемов.</a:t>
            </a:r>
          </a:p>
          <a:p>
            <a:r>
              <a:rPr lang="ru-RU" sz="20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2000" dirty="0" smtClean="0"/>
              <a:t>Прием </a:t>
            </a:r>
            <a:r>
              <a:rPr lang="ru-RU" sz="2000" dirty="0"/>
              <a:t>проходит стоя. Одежда — повседневный костюм.</a:t>
            </a:r>
          </a:p>
          <a:p>
            <a:endParaRPr lang="ru-RU" sz="2000" dirty="0"/>
          </a:p>
          <a:p>
            <a:r>
              <a:rPr lang="ru-RU" sz="2000" dirty="0"/>
              <a:t>Аналогичен прием типа «бокал вина».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7198" y="83445"/>
            <a:ext cx="20212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приемов</a:t>
            </a:r>
          </a:p>
        </p:txBody>
      </p:sp>
    </p:spTree>
    <p:extLst>
      <p:ext uri="{BB962C8B-B14F-4D97-AF65-F5344CB8AC3E}">
        <p14:creationId xmlns:p14="http://schemas.microsoft.com/office/powerpoint/2010/main" val="756753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8976" y="148713"/>
            <a:ext cx="113679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Завтрак (ланч) </a:t>
            </a:r>
            <a:r>
              <a:rPr lang="ru-RU" sz="2000" dirty="0"/>
              <a:t>устраивается в промежутке между 12 и 15 часами. Оптимальное время начала — 12.30 или 13.00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Меню</a:t>
            </a:r>
            <a:r>
              <a:rPr lang="ru-RU" dirty="0"/>
              <a:t> составляется с учетом существующих в стране традиций и обычаев и состоит из одного-двух блюд холодной закуски, одного горячего рыбного блюда, одного горячего мясного блюда и десерта.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некоторых странах меню завтрака ограничивается одной закуской, одним горячим блюдом (большей частью мясным) и десертом.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976" y="2103625"/>
            <a:ext cx="113679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После того как все гости поели, </a:t>
            </a:r>
            <a:r>
              <a:rPr lang="ru-RU" sz="19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хозяин и хозяйка первыми встают из-за стола и предлагают перейти в другой зал</a:t>
            </a:r>
            <a:r>
              <a:rPr lang="ru-RU" sz="1900" dirty="0"/>
              <a:t>, где подаются кофе или чай. </a:t>
            </a:r>
            <a:endParaRPr lang="ru-RU" sz="1900" dirty="0" smtClean="0"/>
          </a:p>
          <a:p>
            <a:r>
              <a:rPr lang="ru-RU" sz="1900" dirty="0" smtClean="0"/>
              <a:t>Продолжительность </a:t>
            </a:r>
            <a:r>
              <a:rPr lang="ru-RU" sz="1900" dirty="0"/>
              <a:t>завтрака — 1–1,5 часа (примерно 45–60 минут за столом и 15–30 минут за кофе или чаем). </a:t>
            </a:r>
            <a:endParaRPr lang="ru-RU" sz="1900" dirty="0" smtClean="0"/>
          </a:p>
          <a:p>
            <a:r>
              <a:rPr lang="ru-RU" sz="19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Инициатива </a:t>
            </a:r>
            <a:r>
              <a:rPr lang="ru-RU" sz="19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ухода с завтрака — за главным гостем</a:t>
            </a:r>
            <a:r>
              <a:rPr lang="ru-RU" sz="1900" dirty="0"/>
              <a:t>. Форма одежды гостей на завтраке — повседневный костюм, если этот вопрос специально не оговорен в приглашении.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976" y="4166930"/>
            <a:ext cx="11367911" cy="2585323"/>
          </a:xfrm>
          <a:prstGeom prst="rect">
            <a:avLst/>
          </a:prstGeom>
          <a:solidFill>
            <a:srgbClr val="536683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 российской протокольной практике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завтрак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— один из наиболее распространенных видов дипломатических приемов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smtClean="0"/>
              <a:t>Он </a:t>
            </a:r>
            <a:r>
              <a:rPr lang="ru-RU" sz="2000" dirty="0"/>
              <a:t>устраивается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по </a:t>
            </a:r>
            <a:r>
              <a:rPr lang="ru-RU" sz="2000" dirty="0"/>
              <a:t>случаю приезда и отъезда послов,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годовщины </a:t>
            </a:r>
            <a:r>
              <a:rPr lang="ru-RU" sz="2000" dirty="0"/>
              <a:t>договоров и юбилейных дат,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</a:t>
            </a:r>
            <a:r>
              <a:rPr lang="ru-RU" sz="2000" dirty="0"/>
              <a:t>честь прибытия высоких гостей, </a:t>
            </a:r>
            <a:endParaRPr lang="ru-RU" sz="2000" dirty="0" smtClean="0"/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периодически </a:t>
            </a:r>
            <a:r>
              <a:rPr lang="ru-RU" sz="2000" dirty="0"/>
              <a:t>в порядке поддержания контактов МИД РФ с иностранными дипломатическими представительствами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29657793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9407" y="252779"/>
            <a:ext cx="6521337" cy="43088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Вечерние приемы также бывают нескольких типов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422" y="902524"/>
            <a:ext cx="10622845" cy="595547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Прием типа </a:t>
            </a:r>
            <a:r>
              <a:rPr kumimoji="0" lang="ru-RU" sz="2100" b="1" i="1" u="none" strike="noStrike" kern="0" cap="none" spc="0" normalizeH="0" baseline="0" noProof="0" dirty="0" smtClean="0">
                <a:ln w="0"/>
                <a:solidFill>
                  <a:schemeClr val="accent4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«Коктейль»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начинается между 17–18 часами;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его продолжительность 2 часа; проходит стоя.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приглашении указывается время начала и окончания приема (17.00–19.00, 18.00–20.00).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Гости могут приходить и уходить в любой час указанного времени. Нормальным считается пребывание на приеме до 1,5 часов.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Первые гости собираются в течение 15–30 минут. Приход на прием вовремя и уход с него в конце принято считать выражением особого уважения к хозяевам. Позднее прибытие и ранний уход (без уважительных причин) может быть истолкован как намерение сознательно подчеркнуть натянутое отношение с устроителями приема.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Грубым нарушением этикета считается прибытие на прием дипломатов, сотрудников представительств, фирм и т. д. позже своего руководства.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Разъезд гостей происходит в обратном порядке: первыми уезжают руководство диппредставительств, фирм и т. д., а за ним в порядке старшинства остальные сотрудники этих организаций.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6388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6755" y="447040"/>
            <a:ext cx="11729155" cy="590931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Хозяин и хозяйка, стоя у входа, встречают и провожают гостей.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Если прием устраивается для ограниченного круга гостей, то — хозяйка и хозяин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менее связаны; они не только встречают и провожают гостей, но могут большую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часть времени провести беседуя с гостями.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Подают налитые в бокалы коктейли. Их и иные (по желанию) напитки разносят официанты.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Иногда устраивается бар-буфет со спиртными напитками.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На коктейльном столе нет, как правило, ни тарелок, ни вилок, есть только деревянные или пластмассовые палочки (убираются после разового употребления). Могут быть и мини-вилочки, с помощью которых берут маленькие закусочные бутерброды — канапе (и фрукты из коктейля).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 качестве закуски подаются канапе с кремами, паштетами, рыбой, мясом; соленые мини-пирожные, печенья.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Возможна подача и некоторых горячих блюд (жульенов, маленьких сосисок и др.) для употребления в пищу которых также не требуются ножи.</a:t>
            </a:r>
          </a:p>
        </p:txBody>
      </p:sp>
    </p:spTree>
    <p:extLst>
      <p:ext uri="{BB962C8B-B14F-4D97-AF65-F5344CB8AC3E}">
        <p14:creationId xmlns:p14="http://schemas.microsoft.com/office/powerpoint/2010/main" val="2487013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1556" y="374430"/>
            <a:ext cx="512515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Главное отличие приема «</a:t>
            </a:r>
            <a:r>
              <a:rPr lang="ru-RU" sz="20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ля фуршет</a:t>
            </a:r>
            <a:r>
              <a:rPr lang="ru-RU" sz="2000" dirty="0"/>
              <a:t>» в том, что подастся больше напитков и закусок (на практике нередко оба вида приемов совмещаются, и разница между ними постепенно стирается),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причем </a:t>
            </a:r>
            <a:r>
              <a:rPr lang="ru-RU" sz="2000" dirty="0"/>
              <a:t>вся еда, включая горячие блюда, выкладывается на столах, и гости, как правило, обслуживают себя сами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Столы, накрытые скатертью (почти до пола), должны быть несколько выше обычного уровня, чтобы было удобно есть стоя. Располагаются они вдоль стен с небольшими промежутками для обслуживающего персонала, а центр зала полностью отдается в распоряжение гостей. </a:t>
            </a:r>
            <a:endParaRPr lang="ru-RU" sz="2000" dirty="0" smtClean="0"/>
          </a:p>
          <a:p>
            <a:r>
              <a:rPr lang="ru-RU" sz="2000" dirty="0" smtClean="0"/>
              <a:t>Рюмки</a:t>
            </a:r>
            <a:r>
              <a:rPr lang="ru-RU" sz="2000" dirty="0"/>
              <a:t>, бокалы и стаканы выставляются рядами или треугольниками.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23" y="543764"/>
            <a:ext cx="5915377" cy="443653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276623" y="5215473"/>
            <a:ext cx="59266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Форма одежды — повседневная; однако торжественность приема может быть подчеркнута указанием в приглашении на особую одежду (смокинг и т. п.).</a:t>
            </a:r>
          </a:p>
        </p:txBody>
      </p:sp>
    </p:spTree>
    <p:extLst>
      <p:ext uri="{BB962C8B-B14F-4D97-AF65-F5344CB8AC3E}">
        <p14:creationId xmlns:p14="http://schemas.microsoft.com/office/powerpoint/2010/main" val="3333955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49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1978" y="398770"/>
            <a:ext cx="11483622" cy="614014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0" cap="none" spc="0" normalizeH="0" baseline="0" noProof="0" dirty="0" smtClean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Обед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считается наиболее почетным видом приема. Обычное время его начала — 20, 20.30 или 21 час; не является нарушением протокола приглашение на обед и на 19.30.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Меню в зависимости от местных традиций — одна-две холодные закуски, суп, одно горячее рыбное блюдо, одно горячее мясное блюдо, десерт. После обеда в гостиной подаются кофе или чай. Вина — такие же, как и на завтраке. Перед обедом гостям предлагается аперитив: водка, виски, джин, вино, соки. Обед длится обычно 2–3 часа (иногда дольше), при этом за столом — примерно час, остальное время — в гостиных.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Форма одежды — темный костюм, смокинг или фрак, в зависимости от конкретного случая и указания в приглашении; для женщин — вечернее платье.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Парадная одежда требует соблюдения некоторых общих правил.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 фраку полагаются: белый бабочкой галстук, накрахмаленная манишка, стоячий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воротничок с загнутыми углами, белый пикейный жилет, черные лакированные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туфли. На фрачной жилетке три пуговицы, которые всегда должны быть застегнуты.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В нагрудном кармане — белый носовой платок в том случае, если на груди не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прикреплены ордена. С фраком не носят наручные часы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(только карманные на цепочке)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К смокингу полагается тугая крахмальная манишка, стоячий воротничок с загнутыми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углами, черный галстук-бабочка, лакированные туфли, черный жилет.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FFC000">
                <a:lumMod val="50000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3" t="15474" r="30248" b="19835"/>
          <a:stretch/>
        </p:blipFill>
        <p:spPr>
          <a:xfrm>
            <a:off x="948268" y="3782037"/>
            <a:ext cx="925688" cy="14970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282188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50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7690" y="180226"/>
            <a:ext cx="100809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 вечерним приемам </a:t>
            </a:r>
            <a:r>
              <a:rPr lang="ru-RU" sz="2000" dirty="0" smtClean="0"/>
              <a:t>относится </a:t>
            </a:r>
            <a:r>
              <a:rPr lang="ru-RU" sz="2000" dirty="0"/>
              <a:t>«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чай</a:t>
            </a:r>
            <a:r>
              <a:rPr lang="ru-RU" sz="2000" dirty="0"/>
              <a:t>», </a:t>
            </a:r>
            <a:r>
              <a:rPr lang="ru-RU" sz="2000" dirty="0" smtClean="0"/>
              <a:t>устраиваемый </a:t>
            </a:r>
            <a:r>
              <a:rPr lang="ru-RU" sz="2000" dirty="0"/>
              <a:t>между 16 и18 часами, </a:t>
            </a:r>
            <a:endParaRPr lang="ru-RU" sz="2000" dirty="0" smtClean="0"/>
          </a:p>
          <a:p>
            <a:r>
              <a:rPr lang="ru-RU" sz="2000" dirty="0" smtClean="0"/>
              <a:t>как  правило</a:t>
            </a:r>
            <a:r>
              <a:rPr lang="ru-RU" sz="2000" dirty="0"/>
              <a:t>, для женщин (во многих странах </a:t>
            </a:r>
            <a:r>
              <a:rPr lang="ru-RU" sz="2000" dirty="0" smtClean="0"/>
              <a:t>не </a:t>
            </a:r>
            <a:r>
              <a:rPr lang="ru-RU" sz="2000" dirty="0"/>
              <a:t>возбраняется и другое время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Обычно накрывается </a:t>
            </a:r>
            <a:r>
              <a:rPr lang="ru-RU" sz="2000" dirty="0"/>
              <a:t>один или несколько столов с </a:t>
            </a:r>
            <a:r>
              <a:rPr lang="ru-RU" sz="2000" dirty="0" smtClean="0"/>
              <a:t>учетом </a:t>
            </a:r>
            <a:r>
              <a:rPr lang="ru-RU" sz="2000" dirty="0"/>
              <a:t>количества </a:t>
            </a:r>
            <a:endParaRPr lang="ru-RU" sz="2000" dirty="0" smtClean="0"/>
          </a:p>
          <a:p>
            <a:r>
              <a:rPr lang="ru-RU" sz="2000" dirty="0" smtClean="0"/>
              <a:t>приглашенных</a:t>
            </a:r>
            <a:r>
              <a:rPr lang="ru-RU" sz="2000" dirty="0"/>
              <a:t>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Подаются</a:t>
            </a:r>
            <a:r>
              <a:rPr lang="ru-RU" sz="2000" dirty="0"/>
              <a:t>, </a:t>
            </a:r>
            <a:r>
              <a:rPr lang="ru-RU" sz="2000" dirty="0" smtClean="0"/>
              <a:t>помимо </a:t>
            </a:r>
            <a:r>
              <a:rPr lang="ru-RU" sz="2000" dirty="0"/>
              <a:t>чая конфеты, печенье, фрукты, соки, </a:t>
            </a:r>
            <a:r>
              <a:rPr lang="ru-RU" sz="2000" dirty="0" smtClean="0"/>
              <a:t>минеральная </a:t>
            </a:r>
            <a:r>
              <a:rPr lang="ru-RU" sz="2000" dirty="0"/>
              <a:t>вода, </a:t>
            </a:r>
            <a:endParaRPr lang="ru-RU" sz="2000" dirty="0" smtClean="0"/>
          </a:p>
          <a:p>
            <a:r>
              <a:rPr lang="ru-RU" sz="2000" dirty="0" smtClean="0"/>
              <a:t>иногда </a:t>
            </a:r>
            <a:r>
              <a:rPr lang="ru-RU" sz="2000" dirty="0"/>
              <a:t>сухое вино.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Не исключаются </a:t>
            </a:r>
            <a:r>
              <a:rPr lang="ru-RU" sz="2000" dirty="0"/>
              <a:t>канапе. Во время приема типа «чай» может быть для </a:t>
            </a:r>
            <a:endParaRPr lang="ru-RU" sz="2000" dirty="0" smtClean="0"/>
          </a:p>
          <a:p>
            <a:r>
              <a:rPr lang="ru-RU" sz="2000" dirty="0" smtClean="0"/>
              <a:t>желающих </a:t>
            </a:r>
            <a:r>
              <a:rPr lang="ru-RU" sz="2000" dirty="0"/>
              <a:t>подан кофе.</a:t>
            </a:r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7690" y="4080044"/>
            <a:ext cx="105889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 многих странах является традицией п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риглашение «на чай» супругой министра иностранных дел супруг послов, других женщин, играющих заметную роль в обществе</a:t>
            </a:r>
            <a:r>
              <a:rPr lang="ru-RU" sz="2000" dirty="0"/>
              <a:t>. Такая форма используется и при нанесении прощальных визитов супругами глав дипломатических представительств супруге министра иностранных дел.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Широко 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практикуют приемы типа «чай» супруги глав дипломатических представительств в стране их пребывания</a:t>
            </a:r>
            <a:r>
              <a:rPr lang="ru-RU"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61688" y="547313"/>
            <a:ext cx="2372079" cy="2554545"/>
          </a:xfrm>
          <a:prstGeom prst="rect">
            <a:avLst/>
          </a:prstGeom>
          <a:solidFill>
            <a:srgbClr val="D0C47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Ужин</a:t>
            </a:r>
            <a:r>
              <a:rPr kumimoji="0" lang="ru-RU" sz="20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начинается в 21 час и позднее; в этом и состоит только его отличие от обеда. Меню же ужина и напитки, форма одежды — такие, как на обеде.</a:t>
            </a:r>
          </a:p>
        </p:txBody>
      </p:sp>
    </p:spTree>
    <p:extLst>
      <p:ext uri="{BB962C8B-B14F-4D97-AF65-F5344CB8AC3E}">
        <p14:creationId xmlns:p14="http://schemas.microsoft.com/office/powerpoint/2010/main" val="13346111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09A2F-734D-4676-84A2-81500103E12E}" type="slidenum">
              <a:rPr lang="ru-RU" smtClean="0"/>
              <a:t>51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5071" y="275357"/>
            <a:ext cx="67775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Некоторые правила этикета, советы и рекомендации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5071" y="944040"/>
            <a:ext cx="117517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дотрагивайся до собеседника с целью привлечь его внимание.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разговаривай в обществе о делах, касающихся лишь тебя и твоего собеседника, или о вещах, понятных только вам двоим.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шепчи. Если хочешь сказать то, чего нельзя говорить вслух, оставь до более подходящего случая.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рассказывай о себе и о своих делах. Не говори о своих болезнях, неудачах и т. д.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пытайся всецело завладеть разговором.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веди разговора о людях, которых присутствующие не знают.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46133" y="345938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прерывай собеседника.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вступай в споры по пустякам.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ищи случая сострить.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рассказывай старых историй, шуток и анекдотов.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/>
              <a:t>Не бравируй тем, что ты хорошо разбираешься в искусстве или в технике.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6183" y="6033184"/>
            <a:ext cx="10497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 отказывайся спеть, сыграть на музыкальном инструменте или рассказать что-нибудь, если тебя просят и ты действительно можешь это сделать.</a:t>
            </a:r>
          </a:p>
        </p:txBody>
      </p:sp>
    </p:spTree>
    <p:extLst>
      <p:ext uri="{BB962C8B-B14F-4D97-AF65-F5344CB8AC3E}">
        <p14:creationId xmlns:p14="http://schemas.microsoft.com/office/powerpoint/2010/main" val="4192015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5597</Words>
  <Application>Microsoft Office PowerPoint</Application>
  <PresentationFormat>Широкоэкранный</PresentationFormat>
  <Paragraphs>667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57</cp:revision>
  <dcterms:created xsi:type="dcterms:W3CDTF">2021-05-31T09:57:03Z</dcterms:created>
  <dcterms:modified xsi:type="dcterms:W3CDTF">2021-06-04T10:24:28Z</dcterms:modified>
</cp:coreProperties>
</file>