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  <p:sldMasterId id="2147483718" r:id="rId2"/>
  </p:sldMasterIdLst>
  <p:notesMasterIdLst>
    <p:notesMasterId r:id="rId26"/>
  </p:notesMasterIdLst>
  <p:handoutMasterIdLst>
    <p:handoutMasterId r:id="rId27"/>
  </p:handoutMasterIdLst>
  <p:sldIdLst>
    <p:sldId id="256" r:id="rId3"/>
    <p:sldId id="281" r:id="rId4"/>
    <p:sldId id="257" r:id="rId5"/>
    <p:sldId id="282" r:id="rId6"/>
    <p:sldId id="272" r:id="rId7"/>
    <p:sldId id="283" r:id="rId8"/>
    <p:sldId id="297" r:id="rId9"/>
    <p:sldId id="276" r:id="rId10"/>
    <p:sldId id="285" r:id="rId11"/>
    <p:sldId id="284" r:id="rId12"/>
    <p:sldId id="292" r:id="rId13"/>
    <p:sldId id="286" r:id="rId14"/>
    <p:sldId id="298" r:id="rId15"/>
    <p:sldId id="290" r:id="rId16"/>
    <p:sldId id="289" r:id="rId17"/>
    <p:sldId id="291" r:id="rId18"/>
    <p:sldId id="266" r:id="rId19"/>
    <p:sldId id="293" r:id="rId20"/>
    <p:sldId id="268" r:id="rId21"/>
    <p:sldId id="267" r:id="rId22"/>
    <p:sldId id="294" r:id="rId23"/>
    <p:sldId id="271" r:id="rId24"/>
    <p:sldId id="295" r:id="rId25"/>
  </p:sldIdLst>
  <p:sldSz cx="12192000" cy="6858000"/>
  <p:notesSz cx="6761163" cy="9882188"/>
  <p:custDataLst>
    <p:tags r:id="rId2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9CEC"/>
    <a:srgbClr val="C4FC8C"/>
    <a:srgbClr val="AA85DB"/>
    <a:srgbClr val="DCD3FD"/>
    <a:srgbClr val="D9E8FD"/>
    <a:srgbClr val="E7F98F"/>
    <a:srgbClr val="C2ABFB"/>
    <a:srgbClr val="D5FD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57" d="100"/>
          <a:sy n="57" d="100"/>
        </p:scale>
        <p:origin x="94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29837" cy="495826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762" y="0"/>
            <a:ext cx="2929837" cy="495826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r">
              <a:defRPr sz="1200"/>
            </a:lvl1pPr>
          </a:lstStyle>
          <a:p>
            <a:fld id="{5202F257-906C-486F-89EC-1DCD7828D534}" type="datetimeFigureOut">
              <a:rPr lang="ru-RU" smtClean="0"/>
              <a:t>16.01.2023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386365"/>
            <a:ext cx="2929837" cy="495825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762" y="9386365"/>
            <a:ext cx="2929837" cy="495825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>
              <a:defRPr sz="1200"/>
            </a:lvl1pPr>
          </a:lstStyle>
          <a:p>
            <a:fld id="{04FE90AF-5F82-4121-A016-ECA3346302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79530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29837" cy="495826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2" y="0"/>
            <a:ext cx="2929837" cy="495826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r">
              <a:defRPr sz="1200"/>
            </a:lvl1pPr>
          </a:lstStyle>
          <a:p>
            <a:fld id="{31C8F814-2695-45E0-8EC9-AF02A96CA2BC}" type="datetimeFigureOut">
              <a:rPr lang="ru-RU" smtClean="0"/>
              <a:t>16.01.2023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15925" y="1235075"/>
            <a:ext cx="5929313" cy="33353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92" tIns="45496" rIns="90992" bIns="4549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55802"/>
            <a:ext cx="5408930" cy="3891112"/>
          </a:xfrm>
          <a:prstGeom prst="rect">
            <a:avLst/>
          </a:prstGeom>
        </p:spPr>
        <p:txBody>
          <a:bodyPr vert="horz" lIns="90992" tIns="45496" rIns="90992" bIns="45496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86365"/>
            <a:ext cx="2929837" cy="495825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2" y="9386365"/>
            <a:ext cx="2929837" cy="495825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>
              <a:defRPr sz="1200"/>
            </a:lvl1pPr>
          </a:lstStyle>
          <a:p>
            <a:fld id="{7138E03A-4E2E-46BF-8E72-4318D8E6D1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810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03A-4E2E-46BF-8E72-4318D8E6D1B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749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:notes"/>
          <p:cNvSpPr txBox="1">
            <a:spLocks noGrp="1"/>
          </p:cNvSpPr>
          <p:nvPr>
            <p:ph type="body" idx="1"/>
          </p:nvPr>
        </p:nvSpPr>
        <p:spPr>
          <a:xfrm>
            <a:off x="1981397" y="5881276"/>
            <a:ext cx="15857431" cy="4814135"/>
          </a:xfrm>
          <a:prstGeom prst="rect">
            <a:avLst/>
          </a:prstGeom>
        </p:spPr>
        <p:txBody>
          <a:bodyPr spcFirstLastPara="1" wrap="square" lIns="90977" tIns="45476" rIns="90977" bIns="45476" anchor="t" anchorCtr="0">
            <a:noAutofit/>
          </a:bodyPr>
          <a:lstStyle/>
          <a:p>
            <a:endParaRPr/>
          </a:p>
        </p:txBody>
      </p:sp>
      <p:sp>
        <p:nvSpPr>
          <p:cNvPr id="245" name="Google Shape;24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45225" y="1528763"/>
            <a:ext cx="7331075" cy="41243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656389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03A-4E2E-46BF-8E72-4318D8E6D1BC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38936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:notes"/>
          <p:cNvSpPr txBox="1">
            <a:spLocks noGrp="1"/>
          </p:cNvSpPr>
          <p:nvPr>
            <p:ph type="body" idx="1"/>
          </p:nvPr>
        </p:nvSpPr>
        <p:spPr>
          <a:xfrm>
            <a:off x="1981397" y="5881276"/>
            <a:ext cx="15857431" cy="4814135"/>
          </a:xfrm>
          <a:prstGeom prst="rect">
            <a:avLst/>
          </a:prstGeom>
        </p:spPr>
        <p:txBody>
          <a:bodyPr spcFirstLastPara="1" wrap="square" lIns="90977" tIns="45476" rIns="90977" bIns="45476" anchor="t" anchorCtr="0">
            <a:noAutofit/>
          </a:bodyPr>
          <a:lstStyle/>
          <a:p>
            <a:endParaRPr/>
          </a:p>
        </p:txBody>
      </p:sp>
      <p:sp>
        <p:nvSpPr>
          <p:cNvPr id="245" name="Google Shape;24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45225" y="1528763"/>
            <a:ext cx="7331075" cy="41243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115329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03A-4E2E-46BF-8E72-4318D8E6D1BC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9949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03A-4E2E-46BF-8E72-4318D8E6D1BC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79406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https://www.youtube.com/watch?v=fIyqXRinsCo&amp;t=213s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03A-4E2E-46BF-8E72-4318D8E6D1BC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68381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03A-4E2E-46BF-8E72-4318D8E6D1BC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31014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03A-4E2E-46BF-8E72-4318D8E6D1BC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43056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03A-4E2E-46BF-8E72-4318D8E6D1BC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6751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:notes"/>
          <p:cNvSpPr txBox="1">
            <a:spLocks noGrp="1"/>
          </p:cNvSpPr>
          <p:nvPr>
            <p:ph type="body" idx="1"/>
          </p:nvPr>
        </p:nvSpPr>
        <p:spPr>
          <a:xfrm>
            <a:off x="1981397" y="5881276"/>
            <a:ext cx="15857431" cy="4814135"/>
          </a:xfrm>
          <a:prstGeom prst="rect">
            <a:avLst/>
          </a:prstGeom>
        </p:spPr>
        <p:txBody>
          <a:bodyPr spcFirstLastPara="1" wrap="square" lIns="90977" tIns="45476" rIns="90977" bIns="45476" anchor="t" anchorCtr="0">
            <a:noAutofit/>
          </a:bodyPr>
          <a:lstStyle/>
          <a:p>
            <a:endParaRPr/>
          </a:p>
        </p:txBody>
      </p:sp>
      <p:sp>
        <p:nvSpPr>
          <p:cNvPr id="245" name="Google Shape;24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45225" y="1528763"/>
            <a:ext cx="7331075" cy="41243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908859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03A-4E2E-46BF-8E72-4318D8E6D1BC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85075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:notes"/>
          <p:cNvSpPr txBox="1">
            <a:spLocks noGrp="1"/>
          </p:cNvSpPr>
          <p:nvPr>
            <p:ph type="body" idx="1"/>
          </p:nvPr>
        </p:nvSpPr>
        <p:spPr>
          <a:xfrm>
            <a:off x="1981397" y="5881276"/>
            <a:ext cx="15857431" cy="4814135"/>
          </a:xfrm>
          <a:prstGeom prst="rect">
            <a:avLst/>
          </a:prstGeom>
        </p:spPr>
        <p:txBody>
          <a:bodyPr spcFirstLastPara="1" wrap="square" lIns="90977" tIns="45476" rIns="90977" bIns="45476" anchor="t" anchorCtr="0">
            <a:noAutofit/>
          </a:bodyPr>
          <a:lstStyle/>
          <a:p>
            <a:endParaRPr/>
          </a:p>
        </p:txBody>
      </p:sp>
      <p:sp>
        <p:nvSpPr>
          <p:cNvPr id="245" name="Google Shape;24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45225" y="1528763"/>
            <a:ext cx="7331075" cy="41243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96893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03A-4E2E-46BF-8E72-4318D8E6D1BC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47258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03A-4E2E-46BF-8E72-4318D8E6D1BC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49652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03A-4E2E-46BF-8E72-4318D8E6D1BC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15500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03A-4E2E-46BF-8E72-4318D8E6D1BC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45158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03A-4E2E-46BF-8E72-4318D8E6D1BC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88813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03A-4E2E-46BF-8E72-4318D8E6D1BC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81291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03A-4E2E-46BF-8E72-4318D8E6D1BC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8452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03A-4E2E-46BF-8E72-4318D8E6D1BC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60773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03A-4E2E-46BF-8E72-4318D8E6D1BC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10809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03A-4E2E-46BF-8E72-4318D8E6D1BC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6965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16.01.2023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83453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16.01.2023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82060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16.01.2023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1187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16.01.2023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2089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16.01.2023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5817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16.01.2023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2935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16.01.2023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29093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16.01.2023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283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16.01.2023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0090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16.01.2023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4796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16.01.2023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7623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95972A-E737-49CF-8FBC-5A26E884A9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96F064C-E477-49F2-841F-7A07979F27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9486901-BBFF-4645-A738-27FD5522A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56A1EE5-AA8C-4655-AF4E-168DDFC0D8F3}" type="datetime1">
              <a:rPr lang="ru-RU" smtClean="0">
                <a:solidFill>
                  <a:srgbClr val="000000"/>
                </a:solidFill>
              </a:rPr>
              <a:pPr/>
              <a:t>16.01.2023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5EFA74E-65C0-4C11-AF64-AA9C69EFF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59A1A8-D2AA-4475-B2C1-82C8BE49B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5252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7C1798-4A4C-4B9E-B5A3-BEEAB8529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2E496E-5193-472B-A8B2-50660821E3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3174C6-D6FE-4CF2-A2EB-E5B5433FE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98D0D2-CC75-41A4-8E63-EF4F02D0A619}" type="datetime1">
              <a:rPr lang="ru-RU" smtClean="0">
                <a:solidFill>
                  <a:srgbClr val="000000"/>
                </a:solidFill>
              </a:rPr>
              <a:pPr/>
              <a:t>16.01.2023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532D22-2CDD-4CA9-8392-6E07A3E94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07CC9F-A324-4196-8742-3795868B5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7693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9743AF-F6DA-4D91-A6AC-91C97232A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662F1A6-823F-4E34-8F9D-958A51E08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636AE8-5764-410C-A48C-B4CB8EF5B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37A622-B1B5-44A9-8AF6-362001CEC17A}" type="datetime1">
              <a:rPr lang="ru-RU" smtClean="0">
                <a:solidFill>
                  <a:srgbClr val="000000"/>
                </a:solidFill>
              </a:rPr>
              <a:pPr/>
              <a:t>16.01.2023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319F06-C5F3-4252-929D-5C33D7DD6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E596EC-65E3-404F-9560-77D8E7D3C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34597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A8B244-F053-47DB-BA4C-3645E7012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1D815D-0746-4F1A-A9ED-B93FAA2271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059727E-C2A8-4550-87BD-F2678ABCCE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01D0160-5361-4C08-8739-19FB00A9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57F840E-A856-4831-BBB0-61176EC8438D}" type="datetime1">
              <a:rPr lang="ru-RU" smtClean="0">
                <a:solidFill>
                  <a:srgbClr val="000000"/>
                </a:solidFill>
              </a:rPr>
              <a:pPr/>
              <a:t>16.01.2023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AFC8FB4-B9A4-4C4E-9B27-5CB3F3AB8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2185A17-A76F-45EB-9221-6EFD62D1A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6056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684E58-03B2-4267-95DE-B32D1E353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197E835-3B29-4437-ABDF-FD8EB582E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DC1581B-D193-42CD-AF7B-9C9930E901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5C0296D-E00E-41F4-B81A-647751F06C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CED262F-F1EA-4DCF-BDBA-40E21068C6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A73EB15-3FA2-492B-8AEE-3C2E71769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7E342FF-154E-46AD-B47E-0F000DBFF9EE}" type="datetime1">
              <a:rPr lang="ru-RU" smtClean="0">
                <a:solidFill>
                  <a:srgbClr val="000000"/>
                </a:solidFill>
              </a:rPr>
              <a:pPr/>
              <a:t>16.01.2023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E306741-D496-48CF-960A-47D0C722F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E3F3D93-58A9-4E1A-9D71-1D04523F2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0854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19C8FC-EACC-4BB0-B5A5-73C08E067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B5EA046-F29C-4EEC-A310-FC719C9D0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66ED78-4049-4F68-AE36-0C4025FFA3DC}" type="datetime1">
              <a:rPr lang="ru-RU" smtClean="0">
                <a:solidFill>
                  <a:srgbClr val="000000"/>
                </a:solidFill>
              </a:rPr>
              <a:pPr/>
              <a:t>16.01.2023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A540C24-2008-4660-BCCD-0AEDADCB7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072D23-CAF1-43A9-ADC3-7250DFAD4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641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608FF7F-FA00-4B6F-96C8-6E4E80804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ECE23D-8E79-4CE2-9EAD-3BD139B20BF0}" type="datetime1">
              <a:rPr lang="ru-RU" smtClean="0">
                <a:solidFill>
                  <a:srgbClr val="000000"/>
                </a:solidFill>
              </a:rPr>
              <a:pPr/>
              <a:t>16.01.2023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13F5757-623A-43A7-BBD2-EDE593A31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2D64F99-FE14-4E35-BEED-958FE0551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4781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4A303B-A7BE-4749-8A2B-82B2E1104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555C04-C69D-4E47-AE5B-BB3683F354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EF59016-EC0C-46AE-8C5E-A5369FB43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CAFD9B5-A725-44C0-B7CC-4C13D5268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F0B4656-86E2-4879-99BA-A9AD23AFAF79}" type="datetime1">
              <a:rPr lang="ru-RU" smtClean="0">
                <a:solidFill>
                  <a:srgbClr val="000000"/>
                </a:solidFill>
              </a:rPr>
              <a:pPr/>
              <a:t>16.01.2023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CCE3893-4FA3-403E-84FD-EA01D0A3A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32AC0C5-8944-4318-BA05-D221E966F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511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BD7A4F-D70E-471A-A6DD-12246F013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AE33728-4AA7-410B-99D4-9E72B1D7BE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C8F4270-9D7C-407F-8B63-F886E7A6C5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48AC469-C699-4DA7-A4F8-D0B2DB048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7BB8143-D558-4747-AC50-08389B19EB8B}" type="datetime1">
              <a:rPr lang="ru-RU" smtClean="0">
                <a:solidFill>
                  <a:srgbClr val="000000"/>
                </a:solidFill>
              </a:rPr>
              <a:pPr/>
              <a:t>16.01.2023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6CF5BAD-874B-4B7D-9F63-3B3A6912C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EBABC3-C725-48D8-864A-A5AFDED7C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3858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B787DC-0EB9-4278-8AF3-E04046BD5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BE0F5E1-7837-41B0-A46C-A14CDE5791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D2017-22F0-4D7F-AF40-72F3EFAD3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59CAE8-01AE-48EC-8DE7-35200A79DAC9}" type="datetime1">
              <a:rPr lang="ru-RU" smtClean="0">
                <a:solidFill>
                  <a:srgbClr val="000000"/>
                </a:solidFill>
              </a:rPr>
              <a:pPr/>
              <a:t>16.01.2023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8629393-7389-4881-A2E7-2578FAFB3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A4AB94-91B6-4B7F-834D-1AD8E5568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2474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E069FD4-FD5B-4289-823D-D63AA8EAED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A850C22-58E7-44AC-BB32-ADC62FF685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27C577-3D69-49E6-9A4E-5B477D0D6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C80BA28-21C3-42BE-AD47-E4140CD2C39D}" type="datetime1">
              <a:rPr lang="ru-RU" smtClean="0">
                <a:solidFill>
                  <a:srgbClr val="000000"/>
                </a:solidFill>
              </a:rPr>
              <a:pPr/>
              <a:t>16.01.2023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934D82-D627-4FC9-ABED-0FF2069B3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A7E982-7679-4D52-9781-3884674B5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564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C2D9A-CE65-4C6B-8451-7BDADF155542}" type="datetimeFigureOut">
              <a:rPr lang="ru-RU" smtClean="0"/>
              <a:t>16.01.2023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7904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81C6CF5-0568-4455-9814-27FEBF7FDB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/>
              <a:t>Haga clic para cambiar el estilo de título	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E6133ED-4D4A-4A40-A49F-03B9B4A3F3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/>
              <a:t>Haga clic para modificar el estilo de texto del patrón</a:t>
            </a:r>
          </a:p>
          <a:p>
            <a:pPr lvl="1"/>
            <a:r>
              <a:rPr lang="es-ES" altLang="ru-RU"/>
              <a:t>Segundo nivel</a:t>
            </a:r>
          </a:p>
          <a:p>
            <a:pPr lvl="2"/>
            <a:r>
              <a:rPr lang="es-ES" altLang="ru-RU"/>
              <a:t>Tercer nivel</a:t>
            </a:r>
          </a:p>
          <a:p>
            <a:pPr lvl="3"/>
            <a:r>
              <a:rPr lang="es-ES" altLang="ru-RU"/>
              <a:t>Cuarto nivel</a:t>
            </a:r>
          </a:p>
          <a:p>
            <a:pPr lvl="4"/>
            <a:r>
              <a:rPr lang="es-ES" altLang="ru-RU"/>
              <a:t>Quinto nivel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944CDF2-0599-448B-B83F-A38C6F930D5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374B64-D295-4F77-AAC6-682BB44D9724}" type="datetime1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16.01.2023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0C4C1FF-FC6F-4D1D-9DD9-E21AE26B2DE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4594564-E4A9-440B-9C9B-39EDB65C704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D471E86-9186-4774-826A-1207CF885AB3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936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4752C2F-DA7C-4804-A569-62B0C6F5C893}"/>
              </a:ext>
            </a:extLst>
          </p:cNvPr>
          <p:cNvSpPr txBox="1">
            <a:spLocks/>
          </p:cNvSpPr>
          <p:nvPr/>
        </p:nvSpPr>
        <p:spPr>
          <a:xfrm>
            <a:off x="1126575" y="1760166"/>
            <a:ext cx="9761430" cy="206081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dirty="0">
                <a:latin typeface="Arial Narrow" panose="020B0606020202030204" pitchFamily="34" charset="0"/>
              </a:rPr>
              <a:t>Принятие управленческих решений в условиях цифровой трансформации экономики</a:t>
            </a: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684561C4-AE2A-4DC3-A8C4-3FF6B1A13CE1}"/>
              </a:ext>
            </a:extLst>
          </p:cNvPr>
          <p:cNvSpPr txBox="1">
            <a:spLocks/>
          </p:cNvSpPr>
          <p:nvPr/>
        </p:nvSpPr>
        <p:spPr bwMode="auto">
          <a:xfrm>
            <a:off x="2133099" y="4205614"/>
            <a:ext cx="9649272" cy="2060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Терентьева Татьяна Валерьевна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Доктор экономических наук, профессор 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Ректор ВВГУ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Пашук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Наталья Руслановна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Кандидат экономических наук, доцент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0" name="Половина рамки 9"/>
          <p:cNvSpPr/>
          <p:nvPr/>
        </p:nvSpPr>
        <p:spPr>
          <a:xfrm rot="5400000">
            <a:off x="9185062" y="1277542"/>
            <a:ext cx="1729417" cy="2588180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2D2D8A">
              <a:lumMod val="60000"/>
              <a:lumOff val="40000"/>
            </a:srgbClr>
          </a:solidFill>
          <a:ln w="12700" cap="flat" cmpd="sng" algn="ctr">
            <a:solidFill>
              <a:srgbClr val="333399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2" name="Половина рамки 11"/>
          <p:cNvSpPr/>
          <p:nvPr/>
        </p:nvSpPr>
        <p:spPr>
          <a:xfrm rot="16200000">
            <a:off x="1268391" y="1761270"/>
            <a:ext cx="1729417" cy="2588180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2D2D8A">
              <a:lumMod val="60000"/>
              <a:lumOff val="40000"/>
            </a:srgbClr>
          </a:solidFill>
          <a:ln w="12700" cap="flat" cmpd="sng" algn="ctr">
            <a:solidFill>
              <a:srgbClr val="333399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4125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2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"/>
          <p:cNvSpPr txBox="1"/>
          <p:nvPr/>
        </p:nvSpPr>
        <p:spPr>
          <a:xfrm>
            <a:off x="3780988" y="10791"/>
            <a:ext cx="4910292" cy="1230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r>
              <a:rPr lang="ru-RU" dirty="0">
                <a:sym typeface="Montserrat SemiBold"/>
              </a:rPr>
              <a:t>Актуальность </a:t>
            </a:r>
            <a:endParaRPr dirty="0"/>
          </a:p>
        </p:txBody>
      </p:sp>
      <p:cxnSp>
        <p:nvCxnSpPr>
          <p:cNvPr id="249" name="Google Shape;249;p2"/>
          <p:cNvCxnSpPr/>
          <p:nvPr/>
        </p:nvCxnSpPr>
        <p:spPr>
          <a:xfrm flipH="1">
            <a:off x="550370" y="6430082"/>
            <a:ext cx="1" cy="330779"/>
          </a:xfrm>
          <a:prstGeom prst="straightConnector1">
            <a:avLst/>
          </a:prstGeom>
          <a:ln w="28575"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152400" y="1241742"/>
            <a:ext cx="2112990" cy="199827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000000"/>
                </a:solidFill>
                <a:latin typeface="Arial Narrow" pitchFamily="34" charset="0"/>
              </a:rPr>
              <a:t>Законодательная база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857330" y="1569844"/>
            <a:ext cx="2334670" cy="1569660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Создание и реализация подходов по освоению ключевых компетенций цифровой экономики, 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</a:rPr>
              <a:t>обеспечение массовой цифровой грамотности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771775" y="1356423"/>
            <a:ext cx="6724766" cy="240065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173279" indent="-173279">
              <a:buFont typeface="Wingdings" panose="05000000000000000000" pitchFamily="2" charset="2"/>
              <a:buChar char="§"/>
            </a:pPr>
            <a:r>
              <a:rPr lang="ru-RU" sz="1500" dirty="0">
                <a:latin typeface="Arial Narrow" panose="020B0606020202030204" pitchFamily="34" charset="0"/>
              </a:rPr>
              <a:t>Указ Президента Российской Федерации от 9 мая 2017 г. № 203 «</a:t>
            </a:r>
            <a:r>
              <a:rPr lang="ru-RU" sz="1500" b="1" dirty="0">
                <a:latin typeface="Arial Narrow" panose="020B0606020202030204" pitchFamily="34" charset="0"/>
              </a:rPr>
              <a:t>О Стратегии развития информационного общества в Российской Федерации на 2017 - 2030 годы</a:t>
            </a:r>
            <a:r>
              <a:rPr lang="ru-RU" sz="1500" dirty="0">
                <a:latin typeface="Arial Narrow" panose="020B0606020202030204" pitchFamily="34" charset="0"/>
              </a:rPr>
              <a:t>»;</a:t>
            </a:r>
          </a:p>
          <a:p>
            <a:pPr marL="173279" indent="-173279">
              <a:buFont typeface="Wingdings" panose="05000000000000000000" pitchFamily="2" charset="2"/>
              <a:buChar char="§"/>
            </a:pPr>
            <a:r>
              <a:rPr lang="ru-RU" sz="1500" dirty="0">
                <a:latin typeface="Arial Narrow" panose="020B0606020202030204" pitchFamily="34" charset="0"/>
              </a:rPr>
              <a:t>Паспорт национальной программы «</a:t>
            </a:r>
            <a:r>
              <a:rPr lang="ru-RU" sz="1500" b="1" dirty="0">
                <a:latin typeface="Arial Narrow" panose="020B0606020202030204" pitchFamily="34" charset="0"/>
              </a:rPr>
              <a:t>Цифровая экономика Российской Федерации</a:t>
            </a:r>
            <a:r>
              <a:rPr lang="ru-RU" sz="1500" dirty="0">
                <a:latin typeface="Arial Narrow" panose="020B0606020202030204" pitchFamily="34" charset="0"/>
              </a:rPr>
              <a:t>», утвержденный протоколом от 24.12.2018 № 16  президиума Совета при Президенте </a:t>
            </a:r>
            <a:r>
              <a:rPr lang="ru-RU" sz="1500" dirty="0" smtClean="0">
                <a:latin typeface="Arial Narrow" panose="020B0606020202030204" pitchFamily="34" charset="0"/>
              </a:rPr>
              <a:t>РФ по  </a:t>
            </a:r>
            <a:r>
              <a:rPr lang="ru-RU" sz="1500" dirty="0">
                <a:latin typeface="Arial Narrow" panose="020B0606020202030204" pitchFamily="34" charset="0"/>
              </a:rPr>
              <a:t>стратегическому развитию и национальным проектам;</a:t>
            </a:r>
          </a:p>
          <a:p>
            <a:pPr marL="173279" indent="-173279">
              <a:buFont typeface="Wingdings" panose="05000000000000000000" pitchFamily="2" charset="2"/>
              <a:buChar char="§"/>
            </a:pPr>
            <a:r>
              <a:rPr lang="ru-RU" sz="1500" dirty="0">
                <a:latin typeface="Arial Narrow" panose="020B0606020202030204" pitchFamily="34" charset="0"/>
              </a:rPr>
              <a:t>Паспорт федерального проекта «</a:t>
            </a:r>
            <a:r>
              <a:rPr lang="ru-RU" sz="1500" b="1" dirty="0">
                <a:latin typeface="Arial Narrow" panose="020B0606020202030204" pitchFamily="34" charset="0"/>
              </a:rPr>
              <a:t>Кадры для цифровой экономики</a:t>
            </a:r>
            <a:r>
              <a:rPr lang="ru-RU" sz="1500" dirty="0">
                <a:latin typeface="Arial Narrow" panose="020B0606020202030204" pitchFamily="34" charset="0"/>
              </a:rPr>
              <a:t>»,  утвержденный протоколом от 28.05.2019 № 9 президиума Правительственной  комиссии по цифровому развитию, использованию информационных  технологий для улучшения качества жизни и условий ведения  предпринимательской деятельности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41075" y="3968177"/>
            <a:ext cx="2107605" cy="21434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000000"/>
                </a:solidFill>
                <a:latin typeface="Arial Narrow" pitchFamily="34" charset="0"/>
              </a:rPr>
              <a:t>Анализ рынка труда </a:t>
            </a:r>
          </a:p>
        </p:txBody>
      </p:sp>
      <p:sp>
        <p:nvSpPr>
          <p:cNvPr id="6" name="Стрелка вправо 5"/>
          <p:cNvSpPr/>
          <p:nvPr/>
        </p:nvSpPr>
        <p:spPr>
          <a:xfrm>
            <a:off x="2286405" y="4795807"/>
            <a:ext cx="413969" cy="361553"/>
          </a:xfrm>
          <a:prstGeom prst="rightArrow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2"/>
          </a:p>
        </p:txBody>
      </p:sp>
      <p:sp>
        <p:nvSpPr>
          <p:cNvPr id="14" name="Стрелка вправо 13"/>
          <p:cNvSpPr/>
          <p:nvPr/>
        </p:nvSpPr>
        <p:spPr>
          <a:xfrm>
            <a:off x="9578784" y="2138423"/>
            <a:ext cx="313644" cy="361553"/>
          </a:xfrm>
          <a:prstGeom prst="rightArrow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2"/>
          </a:p>
        </p:txBody>
      </p:sp>
      <p:sp>
        <p:nvSpPr>
          <p:cNvPr id="15" name="Прямоугольник 14"/>
          <p:cNvSpPr/>
          <p:nvPr/>
        </p:nvSpPr>
        <p:spPr>
          <a:xfrm>
            <a:off x="2771775" y="4049537"/>
            <a:ext cx="6724766" cy="206210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Arial Narrow" panose="020B0606020202030204" pitchFamily="34" charset="0"/>
                <a:cs typeface="Arial" panose="020B0604020202020204" pitchFamily="34" charset="0"/>
              </a:rPr>
              <a:t>Требования к соискателям на должность экономистов и менеджеров</a:t>
            </a:r>
            <a:r>
              <a:rPr lang="ru-RU" sz="1600" baseline="30000" dirty="0">
                <a:latin typeface="Arial Narrow" panose="020B0606020202030204" pitchFamily="34" charset="0"/>
                <a:cs typeface="Arial" panose="020B0604020202020204" pitchFamily="34" charset="0"/>
              </a:rPr>
              <a:t>1</a:t>
            </a:r>
            <a:r>
              <a:rPr lang="ru-RU" sz="1600" dirty="0">
                <a:latin typeface="Arial Narrow" panose="020B0606020202030204" pitchFamily="34" charset="0"/>
                <a:cs typeface="Arial" panose="020B0604020202020204" pitchFamily="34" charset="0"/>
              </a:rPr>
              <a:t>:</a:t>
            </a:r>
          </a:p>
          <a:p>
            <a:pPr marL="173279" indent="-173279">
              <a:buFontTx/>
              <a:buChar char="-"/>
            </a:pPr>
            <a:r>
              <a:rPr lang="ru-RU" sz="1600" dirty="0">
                <a:latin typeface="Arial Narrow" panose="020B0606020202030204" pitchFamily="34" charset="0"/>
                <a:cs typeface="Arial" panose="020B0604020202020204" pitchFamily="34" charset="0"/>
              </a:rPr>
              <a:t>уверенное владение </a:t>
            </a:r>
            <a:r>
              <a:rPr lang="ru-RU" sz="1600" b="1" dirty="0">
                <a:latin typeface="Arial Narrow" panose="020B0606020202030204" pitchFamily="34" charset="0"/>
                <a:cs typeface="Arial" panose="020B0604020202020204" pitchFamily="34" charset="0"/>
              </a:rPr>
              <a:t>ПК</a:t>
            </a:r>
            <a:r>
              <a:rPr lang="ru-RU" sz="1600" dirty="0">
                <a:latin typeface="Arial Narrow" panose="020B0606020202030204" pitchFamily="34" charset="0"/>
                <a:cs typeface="Arial" panose="020B0604020202020204" pitchFamily="34" charset="0"/>
              </a:rPr>
              <a:t>;</a:t>
            </a:r>
          </a:p>
          <a:p>
            <a:pPr marL="173279" indent="-173279">
              <a:buFontTx/>
              <a:buChar char="-"/>
            </a:pPr>
            <a:r>
              <a:rPr lang="ru-RU" sz="1600" dirty="0">
                <a:latin typeface="Arial Narrow" panose="020B0606020202030204" pitchFamily="34" charset="0"/>
                <a:cs typeface="Arial" panose="020B0604020202020204" pitchFamily="34" charset="0"/>
              </a:rPr>
              <a:t>знание компьютерных программ: </a:t>
            </a:r>
            <a:r>
              <a:rPr lang="ru-RU" sz="1600" b="1" dirty="0" err="1">
                <a:latin typeface="Arial Narrow" panose="020B0606020202030204" pitchFamily="34" charset="0"/>
                <a:cs typeface="Arial" panose="020B0604020202020204" pitchFamily="34" charset="0"/>
              </a:rPr>
              <a:t>Excel</a:t>
            </a:r>
            <a:r>
              <a:rPr lang="ru-RU" sz="1600" b="1" dirty="0"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ru-RU" sz="1600" b="1" dirty="0" err="1">
                <a:latin typeface="Arial Narrow" panose="020B0606020202030204" pitchFamily="34" charset="0"/>
                <a:cs typeface="Arial" panose="020B0604020202020204" pitchFamily="34" charset="0"/>
              </a:rPr>
              <a:t>Word</a:t>
            </a:r>
            <a:r>
              <a:rPr lang="ru-RU" sz="1600" b="1" dirty="0"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ru-RU" sz="1600" b="1" dirty="0" err="1">
                <a:latin typeface="Arial Narrow" panose="020B0606020202030204" pitchFamily="34" charset="0"/>
                <a:cs typeface="Arial" panose="020B0604020202020204" pitchFamily="34" charset="0"/>
              </a:rPr>
              <a:t>Power</a:t>
            </a:r>
            <a:r>
              <a:rPr lang="ru-RU" sz="1600" b="1" dirty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latin typeface="Arial Narrow" panose="020B0606020202030204" pitchFamily="34" charset="0"/>
                <a:cs typeface="Arial" panose="020B0604020202020204" pitchFamily="34" charset="0"/>
              </a:rPr>
              <a:t>Point</a:t>
            </a:r>
            <a:r>
              <a:rPr lang="ru-RU" sz="1600" b="1" dirty="0"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ru-RU" sz="1600" b="1" dirty="0" err="1">
                <a:latin typeface="Arial Narrow" panose="020B0606020202030204" pitchFamily="34" charset="0"/>
                <a:cs typeface="Arial" panose="020B0604020202020204" pitchFamily="34" charset="0"/>
              </a:rPr>
              <a:t>Outlook</a:t>
            </a:r>
            <a:r>
              <a:rPr lang="ru-RU" sz="1600" b="1" dirty="0">
                <a:latin typeface="Arial Narrow" panose="020B0606020202030204" pitchFamily="34" charset="0"/>
                <a:cs typeface="Arial" panose="020B0604020202020204" pitchFamily="34" charset="0"/>
              </a:rPr>
              <a:t>;</a:t>
            </a:r>
          </a:p>
          <a:p>
            <a:pPr marL="173279" indent="-173279">
              <a:buFontTx/>
              <a:buChar char="-"/>
            </a:pPr>
            <a:r>
              <a:rPr lang="ru-RU" sz="1600" dirty="0">
                <a:latin typeface="Arial Narrow" panose="020B0606020202030204" pitchFamily="34" charset="0"/>
                <a:cs typeface="Arial" panose="020B0604020202020204" pitchFamily="34" charset="0"/>
              </a:rPr>
              <a:t>уверенный пользователь </a:t>
            </a:r>
            <a:r>
              <a:rPr lang="ru-RU" sz="1600" b="1" dirty="0">
                <a:latin typeface="Arial Narrow" panose="020B0606020202030204" pitchFamily="34" charset="0"/>
                <a:cs typeface="Arial" panose="020B0604020202020204" pitchFamily="34" charset="0"/>
              </a:rPr>
              <a:t>1С: Предприятие</a:t>
            </a:r>
            <a:r>
              <a:rPr lang="ru-RU" sz="1600" dirty="0">
                <a:latin typeface="Arial Narrow" panose="020B0606020202030204" pitchFamily="34" charset="0"/>
                <a:cs typeface="Arial" panose="020B0604020202020204" pitchFamily="34" charset="0"/>
              </a:rPr>
              <a:t>, версии 7.7, 8.1, 8.2, 8.3.;</a:t>
            </a:r>
          </a:p>
          <a:p>
            <a:pPr marL="173279" indent="-173279">
              <a:buFontTx/>
              <a:buChar char="-"/>
            </a:pPr>
            <a:r>
              <a:rPr lang="ru-RU" sz="1600" dirty="0">
                <a:latin typeface="Arial Narrow" panose="020B0606020202030204" pitchFamily="34" charset="0"/>
                <a:cs typeface="Arial" panose="020B0604020202020204" pitchFamily="34" charset="0"/>
              </a:rPr>
              <a:t>умение составлять отчеты на основе данных из </a:t>
            </a:r>
            <a:r>
              <a:rPr lang="ru-RU" sz="1600" b="1" dirty="0">
                <a:latin typeface="Arial Narrow" panose="020B0606020202030204" pitchFamily="34" charset="0"/>
                <a:cs typeface="Arial" panose="020B0604020202020204" pitchFamily="34" charset="0"/>
              </a:rPr>
              <a:t>1С, CRM</a:t>
            </a:r>
            <a:r>
              <a:rPr lang="ru-RU" sz="1600" dirty="0">
                <a:latin typeface="Arial Narrow" panose="020B0606020202030204" pitchFamily="34" charset="0"/>
                <a:cs typeface="Arial" panose="020B0604020202020204" pitchFamily="34" charset="0"/>
              </a:rPr>
              <a:t>; </a:t>
            </a:r>
          </a:p>
          <a:p>
            <a:pPr marL="173279" indent="-173279">
              <a:buFontTx/>
              <a:buChar char="-"/>
            </a:pPr>
            <a:r>
              <a:rPr lang="ru-RU" sz="1600" dirty="0">
                <a:latin typeface="Arial Narrow" panose="020B0606020202030204" pitchFamily="34" charset="0"/>
                <a:cs typeface="Arial" panose="020B0604020202020204" pitchFamily="34" charset="0"/>
              </a:rPr>
              <a:t>владение приемами и методами работы с разными видами </a:t>
            </a:r>
            <a:r>
              <a:rPr lang="ru-RU" sz="1600" b="1" dirty="0">
                <a:latin typeface="Arial Narrow" panose="020B0606020202030204" pitchFamily="34" charset="0"/>
                <a:cs typeface="Arial" panose="020B0604020202020204" pitchFamily="34" charset="0"/>
              </a:rPr>
              <a:t>ПО</a:t>
            </a:r>
            <a:r>
              <a:rPr lang="ru-RU" sz="1600" dirty="0">
                <a:latin typeface="Arial Narrow" panose="020B0606020202030204" pitchFamily="34" charset="0"/>
                <a:cs typeface="Arial" panose="020B0604020202020204" pitchFamily="34" charset="0"/>
              </a:rPr>
              <a:t>;</a:t>
            </a:r>
          </a:p>
          <a:p>
            <a:pPr marL="173279" indent="-173279">
              <a:buFontTx/>
              <a:buChar char="-"/>
            </a:pPr>
            <a:r>
              <a:rPr lang="ru-RU" sz="1600" b="1" dirty="0">
                <a:latin typeface="Arial Narrow" panose="020B0606020202030204" pitchFamily="34" charset="0"/>
                <a:cs typeface="Arial" panose="020B0604020202020204" pitchFamily="34" charset="0"/>
              </a:rPr>
              <a:t>оперативность</a:t>
            </a:r>
            <a:r>
              <a:rPr lang="ru-RU" sz="1600" dirty="0">
                <a:latin typeface="Arial Narrow" panose="020B0606020202030204" pitchFamily="34" charset="0"/>
                <a:cs typeface="Arial" panose="020B0604020202020204" pitchFamily="34" charset="0"/>
              </a:rPr>
              <a:t> и </a:t>
            </a:r>
            <a:r>
              <a:rPr lang="ru-RU" sz="1600" b="1" dirty="0">
                <a:latin typeface="Arial Narrow" panose="020B0606020202030204" pitchFamily="34" charset="0"/>
                <a:cs typeface="Arial" panose="020B0604020202020204" pitchFamily="34" charset="0"/>
              </a:rPr>
              <a:t>быстрота</a:t>
            </a:r>
            <a:r>
              <a:rPr lang="ru-RU" sz="1600" dirty="0">
                <a:latin typeface="Arial Narrow" panose="020B0606020202030204" pitchFamily="34" charset="0"/>
                <a:cs typeface="Arial" panose="020B0604020202020204" pitchFamily="34" charset="0"/>
              </a:rPr>
              <a:t> в работе с цифрами; </a:t>
            </a:r>
          </a:p>
          <a:p>
            <a:pPr marL="173279" indent="-173279">
              <a:buFontTx/>
              <a:buChar char="-"/>
            </a:pPr>
            <a:r>
              <a:rPr lang="ru-RU" sz="1600" dirty="0">
                <a:latin typeface="Arial Narrow" panose="020B0606020202030204" pitchFamily="34" charset="0"/>
                <a:cs typeface="Arial" panose="020B0604020202020204" pitchFamily="34" charset="0"/>
              </a:rPr>
              <a:t>умение работать с </a:t>
            </a:r>
            <a:r>
              <a:rPr lang="ru-RU" sz="1600" b="1" dirty="0">
                <a:latin typeface="Arial Narrow" panose="020B0606020202030204" pitchFamily="34" charset="0"/>
                <a:cs typeface="Arial" panose="020B0604020202020204" pitchFamily="34" charset="0"/>
              </a:rPr>
              <a:t>большим объёмом данных</a:t>
            </a:r>
            <a:r>
              <a:rPr lang="ru-RU" sz="1600" dirty="0">
                <a:latin typeface="Arial Narrow" panose="020B060602020203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49590" y="6489471"/>
            <a:ext cx="7845313" cy="39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70" dirty="0">
                <a:solidFill>
                  <a:srgbClr val="333333"/>
                </a:solidFill>
                <a:latin typeface="Roboto"/>
              </a:rPr>
              <a:t>1. По данным анализа вакансий в г. Владивостоке на должность экономистов на сайте «</a:t>
            </a:r>
            <a:r>
              <a:rPr lang="ru-RU" sz="970" dirty="0" err="1">
                <a:solidFill>
                  <a:srgbClr val="333333"/>
                </a:solidFill>
                <a:latin typeface="Roboto"/>
              </a:rPr>
              <a:t>Фарпост</a:t>
            </a:r>
            <a:r>
              <a:rPr lang="ru-RU" sz="970" dirty="0">
                <a:solidFill>
                  <a:srgbClr val="333333"/>
                </a:solidFill>
                <a:latin typeface="Roboto"/>
              </a:rPr>
              <a:t>» по состоянию на </a:t>
            </a:r>
            <a:r>
              <a:rPr lang="ru-RU" sz="970" dirty="0" smtClean="0">
                <a:solidFill>
                  <a:srgbClr val="333333"/>
                </a:solidFill>
                <a:latin typeface="Roboto"/>
              </a:rPr>
              <a:t>ноябрь 2022 </a:t>
            </a:r>
            <a:r>
              <a:rPr lang="ru-RU" sz="970" dirty="0">
                <a:solidFill>
                  <a:srgbClr val="333333"/>
                </a:solidFill>
                <a:latin typeface="Roboto"/>
              </a:rPr>
              <a:t>г. </a:t>
            </a:r>
            <a:r>
              <a:rPr lang="ru-RU" sz="970" dirty="0"/>
              <a:t/>
            </a:r>
            <a:br>
              <a:rPr lang="ru-RU" sz="970" dirty="0"/>
            </a:br>
            <a:endParaRPr lang="ru-RU" sz="97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10097259" y="3383094"/>
            <a:ext cx="1854812" cy="3046988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endParaRPr lang="ru-RU" sz="1600" b="1" dirty="0">
              <a:solidFill>
                <a:srgbClr val="002060"/>
              </a:solidFill>
            </a:endParaRPr>
          </a:p>
          <a:p>
            <a:pPr algn="ctr"/>
            <a:endParaRPr lang="ru-RU" sz="1600" b="1" dirty="0">
              <a:solidFill>
                <a:srgbClr val="002060"/>
              </a:solidFill>
            </a:endParaRPr>
          </a:p>
          <a:p>
            <a:pPr algn="ctr"/>
            <a:endParaRPr lang="ru-RU" sz="1600" b="1" dirty="0">
              <a:solidFill>
                <a:srgbClr val="002060"/>
              </a:solidFill>
            </a:endParaRPr>
          </a:p>
          <a:p>
            <a:pPr algn="ctr"/>
            <a:endParaRPr lang="ru-RU" sz="1600" b="1" dirty="0">
              <a:solidFill>
                <a:srgbClr val="002060"/>
              </a:solidFill>
            </a:endParaRPr>
          </a:p>
          <a:p>
            <a:pPr algn="ctr"/>
            <a:r>
              <a:rPr lang="ru-RU" sz="1600" b="1" dirty="0">
                <a:solidFill>
                  <a:srgbClr val="002060"/>
                </a:solidFill>
              </a:rPr>
              <a:t>Востребованность цифровых компетенций экономистов на рынке труда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</a:rPr>
              <a:t/>
            </a:r>
            <a:br>
              <a:rPr lang="ru-RU" sz="1600" b="1" dirty="0">
                <a:solidFill>
                  <a:srgbClr val="002060"/>
                </a:solidFill>
              </a:rPr>
            </a:br>
            <a:endParaRPr lang="ru-RU" sz="1600" b="1" dirty="0">
              <a:solidFill>
                <a:srgbClr val="002060"/>
              </a:solidFill>
            </a:endParaRPr>
          </a:p>
          <a:p>
            <a:pPr algn="ctr"/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18" name="Стрелка вправо 17"/>
          <p:cNvSpPr/>
          <p:nvPr/>
        </p:nvSpPr>
        <p:spPr>
          <a:xfrm>
            <a:off x="2311598" y="2138423"/>
            <a:ext cx="413969" cy="361553"/>
          </a:xfrm>
          <a:prstGeom prst="rightArrow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2"/>
          </a:p>
        </p:txBody>
      </p:sp>
      <p:sp>
        <p:nvSpPr>
          <p:cNvPr id="19" name="Стрелка вправо 18"/>
          <p:cNvSpPr/>
          <p:nvPr/>
        </p:nvSpPr>
        <p:spPr>
          <a:xfrm>
            <a:off x="9578784" y="4729743"/>
            <a:ext cx="313644" cy="361553"/>
          </a:xfrm>
          <a:prstGeom prst="rightArrow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2"/>
          </a:p>
        </p:txBody>
      </p:sp>
      <p:sp>
        <p:nvSpPr>
          <p:cNvPr id="20" name="Половина рамки 19"/>
          <p:cNvSpPr/>
          <p:nvPr/>
        </p:nvSpPr>
        <p:spPr>
          <a:xfrm rot="5400000">
            <a:off x="7361467" y="-159634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1" name="Половина рамки 20"/>
          <p:cNvSpPr/>
          <p:nvPr/>
        </p:nvSpPr>
        <p:spPr>
          <a:xfrm rot="16200000">
            <a:off x="4431869" y="1470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99302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dirty="0" smtClean="0">
                <a:latin typeface="Arial Narrow" panose="020B0606020202030204" pitchFamily="34" charset="0"/>
              </a:rPr>
              <a:t>План лекции</a:t>
            </a:r>
            <a:endParaRPr lang="ru-RU" sz="4800" dirty="0">
              <a:latin typeface="Arial Narrow" panose="020B0606020202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4204" y="1825625"/>
            <a:ext cx="11196535" cy="435133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ru-RU" sz="3600" dirty="0" smtClean="0">
                <a:latin typeface="Arial Narrow" panose="020B0606020202030204" pitchFamily="34" charset="0"/>
              </a:rPr>
              <a:t>Основные понятия и определения</a:t>
            </a:r>
          </a:p>
          <a:p>
            <a:pPr marL="514350" indent="-514350">
              <a:buAutoNum type="arabicPeriod"/>
            </a:pPr>
            <a:r>
              <a:rPr lang="ru-RU" sz="3600" dirty="0" smtClean="0">
                <a:latin typeface="Arial Narrow" panose="020B0606020202030204" pitchFamily="34" charset="0"/>
              </a:rPr>
              <a:t>Влияние </a:t>
            </a:r>
            <a:r>
              <a:rPr lang="ru-RU" sz="3600" dirty="0" err="1" smtClean="0">
                <a:latin typeface="Arial Narrow" panose="020B0606020202030204" pitchFamily="34" charset="0"/>
              </a:rPr>
              <a:t>цифровизации</a:t>
            </a:r>
            <a:r>
              <a:rPr lang="ru-RU" sz="3600" dirty="0" smtClean="0">
                <a:latin typeface="Arial Narrow" panose="020B0606020202030204" pitchFamily="34" charset="0"/>
              </a:rPr>
              <a:t> на процесс принятия УР (плюсы, минусы, угрозы, как изменился процесс УР)</a:t>
            </a:r>
          </a:p>
          <a:p>
            <a:pPr marL="514350" indent="-514350">
              <a:buAutoNum type="arabicPeriod"/>
            </a:pPr>
            <a:r>
              <a:rPr lang="ru-RU" sz="3600" dirty="0" smtClean="0">
                <a:latin typeface="Arial Narrow" panose="020B0606020202030204" pitchFamily="34" charset="0"/>
              </a:rPr>
              <a:t>Информационный шум и информационная гигиена</a:t>
            </a:r>
          </a:p>
          <a:p>
            <a:pPr marL="514350" indent="-514350">
              <a:buAutoNum type="arabicPeriod"/>
            </a:pPr>
            <a:r>
              <a:rPr lang="ru-RU" sz="3600" dirty="0" smtClean="0">
                <a:latin typeface="Arial Narrow" panose="020B0606020202030204" pitchFamily="34" charset="0"/>
              </a:rPr>
              <a:t>«Сквозные» технологии цифровизации экономики</a:t>
            </a:r>
          </a:p>
          <a:p>
            <a:pPr marL="514350" indent="-514350">
              <a:buAutoNum type="arabicPeriod"/>
            </a:pPr>
            <a:r>
              <a:rPr lang="en-US" sz="3600" dirty="0" smtClean="0">
                <a:latin typeface="Arial Narrow" panose="020B0606020202030204" pitchFamily="34" charset="0"/>
              </a:rPr>
              <a:t>Data-driven </a:t>
            </a:r>
            <a:r>
              <a:rPr lang="ru-RU" sz="3600" dirty="0" smtClean="0">
                <a:latin typeface="Arial Narrow" panose="020B0606020202030204" pitchFamily="34" charset="0"/>
              </a:rPr>
              <a:t>подход к принятию УР</a:t>
            </a:r>
          </a:p>
          <a:p>
            <a:pPr marL="514350" indent="-514350">
              <a:buAutoNum type="arabicPeriod"/>
            </a:pPr>
            <a:r>
              <a:rPr lang="ru-RU" sz="3600" dirty="0" smtClean="0">
                <a:latin typeface="Arial Narrow" panose="020B0606020202030204" pitchFamily="34" charset="0"/>
              </a:rPr>
              <a:t>Инструменты разработки и принятия УР</a:t>
            </a:r>
          </a:p>
          <a:p>
            <a:pPr marL="514350" indent="-514350">
              <a:buAutoNum type="arabicPeriod"/>
            </a:pPr>
            <a:endParaRPr lang="ru-RU" sz="36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373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2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"/>
          <p:cNvSpPr txBox="1"/>
          <p:nvPr/>
        </p:nvSpPr>
        <p:spPr>
          <a:xfrm>
            <a:off x="1534753" y="2705207"/>
            <a:ext cx="9239249" cy="1230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r>
              <a:rPr lang="ru-RU" dirty="0" smtClean="0">
                <a:sym typeface="Montserrat SemiBold"/>
              </a:rPr>
              <a:t>С чем  у Вас ассоциируется понятие «</a:t>
            </a:r>
            <a:r>
              <a:rPr lang="ru-RU" dirty="0" err="1" smtClean="0">
                <a:sym typeface="Montserrat SemiBold"/>
              </a:rPr>
              <a:t>цифровизация</a:t>
            </a:r>
            <a:r>
              <a:rPr lang="ru-RU" dirty="0" smtClean="0">
                <a:sym typeface="Montserrat SemiBold"/>
              </a:rPr>
              <a:t>»?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06923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3702" y="271866"/>
            <a:ext cx="8900810" cy="75985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ru-RU" sz="4000" b="1" dirty="0">
                <a:latin typeface="Arial Narrow" panose="020B0606020202030204" pitchFamily="34" charset="0"/>
              </a:rPr>
              <a:t>Основные понятия и определения</a:t>
            </a:r>
          </a:p>
        </p:txBody>
      </p:sp>
      <p:sp>
        <p:nvSpPr>
          <p:cNvPr id="13" name="Половина рамки 12"/>
          <p:cNvSpPr/>
          <p:nvPr/>
        </p:nvSpPr>
        <p:spPr>
          <a:xfrm rot="16200000">
            <a:off x="2394364" y="2632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4" name="Половина рамки 13"/>
          <p:cNvSpPr/>
          <p:nvPr/>
        </p:nvSpPr>
        <p:spPr>
          <a:xfrm rot="5400000">
            <a:off x="9208887" y="-61369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41381" y="5248589"/>
            <a:ext cx="2059374" cy="94491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Arial Narrow" pitchFamily="34" charset="0"/>
              </a:rPr>
              <a:t>Цифровая трансформация</a:t>
            </a:r>
            <a:endParaRPr lang="ru-RU" sz="2000" b="1" dirty="0">
              <a:solidFill>
                <a:srgbClr val="000000"/>
              </a:solidFill>
              <a:latin typeface="Arial Narrow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 rot="10800000" flipH="1" flipV="1">
            <a:off x="3623568" y="5367105"/>
            <a:ext cx="81585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Arial Narrow" panose="020B0606020202030204" pitchFamily="34" charset="0"/>
              </a:rPr>
              <a:t>- преобразование </a:t>
            </a:r>
            <a:r>
              <a:rPr lang="ru-RU" sz="2000" dirty="0">
                <a:latin typeface="Arial Narrow" panose="020B0606020202030204" pitchFamily="34" charset="0"/>
              </a:rPr>
              <a:t>предприятия с использованием </a:t>
            </a:r>
            <a:r>
              <a:rPr lang="ru-RU" sz="2000" b="1" dirty="0">
                <a:latin typeface="Arial Narrow" panose="020B0606020202030204" pitchFamily="34" charset="0"/>
              </a:rPr>
              <a:t>цифровых решений </a:t>
            </a:r>
            <a:r>
              <a:rPr lang="ru-RU" sz="2000" dirty="0">
                <a:latin typeface="Arial Narrow" panose="020B0606020202030204" pitchFamily="34" charset="0"/>
              </a:rPr>
              <a:t>и </a:t>
            </a:r>
            <a:r>
              <a:rPr lang="ru-RU" sz="2000" b="1" dirty="0">
                <a:latin typeface="Arial Narrow" panose="020B0606020202030204" pitchFamily="34" charset="0"/>
              </a:rPr>
              <a:t>технологий</a:t>
            </a:r>
            <a:r>
              <a:rPr lang="ru-RU" sz="2000" dirty="0">
                <a:latin typeface="Arial Narrow" panose="020B0606020202030204" pitchFamily="34" charset="0"/>
              </a:rPr>
              <a:t>.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741381" y="3719989"/>
            <a:ext cx="2059374" cy="127887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err="1" smtClean="0">
                <a:solidFill>
                  <a:srgbClr val="000000"/>
                </a:solidFill>
                <a:latin typeface="Arial Narrow" pitchFamily="34" charset="0"/>
              </a:rPr>
              <a:t>Цифровизация</a:t>
            </a:r>
            <a:endParaRPr lang="ru-RU" sz="2000" b="1" dirty="0">
              <a:solidFill>
                <a:srgbClr val="000000"/>
              </a:solidFill>
              <a:latin typeface="Arial Narrow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41381" y="2714775"/>
            <a:ext cx="2059374" cy="75548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Arial Narrow" pitchFamily="34" charset="0"/>
              </a:rPr>
              <a:t>Оцифровка</a:t>
            </a:r>
            <a:endParaRPr lang="ru-RU" sz="2000" b="1" dirty="0">
              <a:solidFill>
                <a:srgbClr val="000000"/>
              </a:solidFill>
              <a:latin typeface="Arial Narrow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rot="10800000" flipH="1" flipV="1">
            <a:off x="3623569" y="3470264"/>
            <a:ext cx="8158579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2000" dirty="0" smtClean="0">
                <a:latin typeface="Arial Narrow" panose="020B0606020202030204" pitchFamily="34" charset="0"/>
              </a:rPr>
              <a:t>– </a:t>
            </a:r>
            <a:r>
              <a:rPr lang="ru-RU" sz="2000" dirty="0">
                <a:latin typeface="Arial Narrow" panose="020B0606020202030204" pitchFamily="34" charset="0"/>
              </a:rPr>
              <a:t>это внедрение цифровых технологий в разные сферы жизни для повышения её качества и развития экономики. Она помогает выполнять рутинные задачи и </a:t>
            </a:r>
            <a:r>
              <a:rPr lang="ru-RU" sz="2000" b="1" dirty="0">
                <a:latin typeface="Arial Narrow" panose="020B0606020202030204" pitchFamily="34" charset="0"/>
              </a:rPr>
              <a:t>принимать решения без участия человека. </a:t>
            </a:r>
          </a:p>
          <a:p>
            <a:pPr algn="just"/>
            <a:r>
              <a:rPr lang="ru-RU" sz="2000" dirty="0" smtClean="0">
                <a:latin typeface="Arial Narrow" panose="020B0606020202030204" pitchFamily="34" charset="0"/>
              </a:rPr>
              <a:t>- </a:t>
            </a:r>
            <a:r>
              <a:rPr lang="ru-RU" sz="2000" dirty="0">
                <a:latin typeface="Arial Narrow" panose="020B0606020202030204" pitchFamily="34" charset="0"/>
              </a:rPr>
              <a:t>внедрение цифровых </a:t>
            </a:r>
            <a:r>
              <a:rPr lang="ru-RU" sz="2000" dirty="0" smtClean="0">
                <a:latin typeface="Arial Narrow" panose="020B0606020202030204" pitchFamily="34" charset="0"/>
              </a:rPr>
              <a:t>технологий в бизнес-процесс(ы) </a:t>
            </a:r>
            <a:r>
              <a:rPr lang="ru-RU" sz="2000" dirty="0">
                <a:latin typeface="Arial Narrow" panose="020B0606020202030204" pitchFamily="34" charset="0"/>
              </a:rPr>
              <a:t>для упрощения и оптимизации </a:t>
            </a:r>
            <a:r>
              <a:rPr lang="ru-RU" sz="2000" dirty="0" smtClean="0">
                <a:latin typeface="Arial Narrow" panose="020B0606020202030204" pitchFamily="34" charset="0"/>
              </a:rPr>
              <a:t>операций.</a:t>
            </a:r>
            <a:endParaRPr lang="ru-RU" sz="2000" dirty="0">
              <a:latin typeface="Arial Narrow" panose="020B060602020203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 rot="10800000" flipH="1" flipV="1">
            <a:off x="3623569" y="2727355"/>
            <a:ext cx="8158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Arial Narrow" panose="020B0606020202030204" pitchFamily="34" charset="0"/>
              </a:rPr>
              <a:t>– это </a:t>
            </a:r>
            <a:r>
              <a:rPr lang="ru-RU" sz="2000" dirty="0">
                <a:latin typeface="Arial Narrow" panose="020B0606020202030204" pitchFamily="34" charset="0"/>
              </a:rPr>
              <a:t>перевод процессов в </a:t>
            </a:r>
            <a:r>
              <a:rPr lang="ru-RU" sz="2000" dirty="0" err="1">
                <a:latin typeface="Arial Narrow" panose="020B0606020202030204" pitchFamily="34" charset="0"/>
              </a:rPr>
              <a:t>digital</a:t>
            </a:r>
            <a:r>
              <a:rPr lang="ru-RU" sz="2000" dirty="0">
                <a:latin typeface="Arial Narrow" panose="020B0606020202030204" pitchFamily="34" charset="0"/>
              </a:rPr>
              <a:t>-формат</a:t>
            </a:r>
            <a:r>
              <a:rPr lang="ru-RU" sz="2000" dirty="0" smtClean="0">
                <a:latin typeface="Arial Narrow" panose="020B0606020202030204" pitchFamily="34" charset="0"/>
              </a:rPr>
              <a:t>;</a:t>
            </a:r>
            <a:endParaRPr lang="ru-RU" sz="2000" dirty="0">
              <a:latin typeface="Arial Narrow" panose="020B0606020202030204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741381" y="1225938"/>
            <a:ext cx="2059374" cy="132344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Arial Narrow" pitchFamily="34" charset="0"/>
              </a:rPr>
              <a:t>Информатизация</a:t>
            </a:r>
            <a:endParaRPr lang="ru-RU" sz="2000" b="1" dirty="0">
              <a:solidFill>
                <a:srgbClr val="000000"/>
              </a:solidFill>
              <a:latin typeface="Arial Narrow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 rot="10800000" flipH="1" flipV="1">
            <a:off x="3623569" y="1225939"/>
            <a:ext cx="80683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Arial Narrow" panose="020B0606020202030204" pitchFamily="34" charset="0"/>
              </a:rPr>
              <a:t>– широкомасштабное </a:t>
            </a:r>
            <a:r>
              <a:rPr lang="ru-RU" sz="2000" dirty="0">
                <a:latin typeface="Arial Narrow" panose="020B0606020202030204" pitchFamily="34" charset="0"/>
              </a:rPr>
              <a:t>применение </a:t>
            </a:r>
            <a:r>
              <a:rPr lang="ru-RU" sz="2000" b="1" dirty="0">
                <a:latin typeface="Arial Narrow" panose="020B0606020202030204" pitchFamily="34" charset="0"/>
              </a:rPr>
              <a:t>методов и средств сбора, хранения и распространения информации,</a:t>
            </a:r>
            <a:r>
              <a:rPr lang="ru-RU" sz="2000" dirty="0">
                <a:latin typeface="Arial Narrow" panose="020B0606020202030204" pitchFamily="34" charset="0"/>
              </a:rPr>
              <a:t> обеспечивающей </a:t>
            </a:r>
            <a:r>
              <a:rPr lang="ru-RU" sz="2000" b="1" dirty="0">
                <a:latin typeface="Arial Narrow" panose="020B0606020202030204" pitchFamily="34" charset="0"/>
              </a:rPr>
              <a:t>систематизацию </a:t>
            </a:r>
            <a:r>
              <a:rPr lang="ru-RU" sz="2000" dirty="0">
                <a:latin typeface="Arial Narrow" panose="020B0606020202030204" pitchFamily="34" charset="0"/>
              </a:rPr>
              <a:t>имеющихся и формирование </a:t>
            </a:r>
            <a:r>
              <a:rPr lang="ru-RU" sz="2000" b="1" dirty="0">
                <a:latin typeface="Arial Narrow" panose="020B0606020202030204" pitchFamily="34" charset="0"/>
              </a:rPr>
              <a:t>новых знаний</a:t>
            </a:r>
            <a:r>
              <a:rPr lang="ru-RU" sz="2000" dirty="0">
                <a:latin typeface="Arial Narrow" panose="020B0606020202030204" pitchFamily="34" charset="0"/>
              </a:rPr>
              <a:t>, и их </a:t>
            </a:r>
            <a:r>
              <a:rPr lang="ru-RU" sz="2000" b="1" dirty="0">
                <a:latin typeface="Arial Narrow" panose="020B0606020202030204" pitchFamily="34" charset="0"/>
              </a:rPr>
              <a:t>использование обществом для текущего управления </a:t>
            </a:r>
            <a:r>
              <a:rPr lang="ru-RU" sz="2000" dirty="0">
                <a:latin typeface="Arial Narrow" panose="020B0606020202030204" pitchFamily="34" charset="0"/>
              </a:rPr>
              <a:t>и дальнейшего совершенствования, и </a:t>
            </a:r>
            <a:r>
              <a:rPr lang="ru-RU" sz="2000" dirty="0" smtClean="0">
                <a:latin typeface="Arial Narrow" panose="020B0606020202030204" pitchFamily="34" charset="0"/>
              </a:rPr>
              <a:t>развития</a:t>
            </a:r>
            <a:endParaRPr lang="ru-RU" sz="20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5988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9" grpId="0"/>
      <p:bldP spid="31" grpId="0"/>
      <p:bldP spid="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3702" y="271866"/>
            <a:ext cx="8900810" cy="75985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ru-RU" sz="4000" b="1" dirty="0">
                <a:latin typeface="Arial Narrow" panose="020B0606020202030204" pitchFamily="34" charset="0"/>
              </a:rPr>
              <a:t>Основные понятия и определения</a:t>
            </a:r>
          </a:p>
        </p:txBody>
      </p:sp>
      <p:sp>
        <p:nvSpPr>
          <p:cNvPr id="13" name="Половина рамки 12"/>
          <p:cNvSpPr/>
          <p:nvPr/>
        </p:nvSpPr>
        <p:spPr>
          <a:xfrm rot="16200000">
            <a:off x="2394364" y="2632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4" name="Половина рамки 13"/>
          <p:cNvSpPr/>
          <p:nvPr/>
        </p:nvSpPr>
        <p:spPr>
          <a:xfrm rot="5400000">
            <a:off x="9208887" y="-61369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171576" y="5148213"/>
            <a:ext cx="10353674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ru-RU" sz="2400" b="1" dirty="0" smtClean="0">
                <a:latin typeface="Arial Narrow" panose="020B0606020202030204" pitchFamily="34" charset="0"/>
              </a:rPr>
              <a:t>Отличия </a:t>
            </a:r>
            <a:r>
              <a:rPr lang="ru-RU" sz="2400" b="1" dirty="0">
                <a:latin typeface="Arial Narrow" panose="020B0606020202030204" pitchFamily="34" charset="0"/>
              </a:rPr>
              <a:t>технологий Индустрии 4.0 от предыдущих: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400" b="1" dirty="0">
                <a:latin typeface="Arial Narrow" panose="020B0606020202030204" pitchFamily="34" charset="0"/>
              </a:rPr>
              <a:t>соединение устройств между собой</a:t>
            </a:r>
            <a:r>
              <a:rPr lang="ru-RU" sz="2400" dirty="0">
                <a:latin typeface="Arial Narrow" panose="020B0606020202030204" pitchFamily="34" charset="0"/>
              </a:rPr>
              <a:t>, с целью обмена данными;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400" dirty="0">
                <a:latin typeface="Arial Narrow" panose="020B0606020202030204" pitchFamily="34" charset="0"/>
              </a:rPr>
              <a:t>решение производственных задач </a:t>
            </a:r>
            <a:r>
              <a:rPr lang="ru-RU" sz="2800" b="1" dirty="0">
                <a:solidFill>
                  <a:srgbClr val="C00000"/>
                </a:solidFill>
                <a:latin typeface="Arial Narrow" panose="020B0606020202030204" pitchFamily="34" charset="0"/>
              </a:rPr>
              <a:t>без участия человека.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694" y="1203117"/>
            <a:ext cx="7780825" cy="377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771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3702" y="271866"/>
            <a:ext cx="8900810" cy="75985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ru-RU" sz="4000" b="1" dirty="0">
                <a:latin typeface="Arial Narrow" panose="020B0606020202030204" pitchFamily="34" charset="0"/>
              </a:rPr>
              <a:t>Основные понятия и определения</a:t>
            </a:r>
          </a:p>
        </p:txBody>
      </p:sp>
      <p:sp>
        <p:nvSpPr>
          <p:cNvPr id="13" name="Половина рамки 12"/>
          <p:cNvSpPr/>
          <p:nvPr/>
        </p:nvSpPr>
        <p:spPr>
          <a:xfrm rot="16200000">
            <a:off x="2394364" y="2632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4" name="Половина рамки 13"/>
          <p:cNvSpPr/>
          <p:nvPr/>
        </p:nvSpPr>
        <p:spPr>
          <a:xfrm rot="5400000">
            <a:off x="9208887" y="-61369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3" name="TextBox 32"/>
          <p:cNvSpPr txBox="1"/>
          <p:nvPr/>
        </p:nvSpPr>
        <p:spPr>
          <a:xfrm rot="10800000" flipH="1" flipV="1">
            <a:off x="5848709" y="1970349"/>
            <a:ext cx="5696732" cy="36317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66700" indent="-266700" algn="just">
              <a:buFont typeface="Arial" panose="020B0604020202020204" pitchFamily="34" charset="0"/>
              <a:buChar char="•"/>
            </a:pPr>
            <a:r>
              <a:rPr lang="ru-RU" sz="2300" dirty="0" smtClean="0">
                <a:latin typeface="Arial Narrow" panose="020B0606020202030204" pitchFamily="34" charset="0"/>
              </a:rPr>
              <a:t>набор </a:t>
            </a:r>
            <a:r>
              <a:rPr lang="ru-RU" sz="2300" dirty="0">
                <a:latin typeface="Arial Narrow" panose="020B0606020202030204" pitchFamily="34" charset="0"/>
              </a:rPr>
              <a:t>технологий и концепций </a:t>
            </a:r>
            <a:r>
              <a:rPr lang="ru-RU" sz="2300" dirty="0" smtClean="0">
                <a:latin typeface="Arial Narrow" panose="020B0606020202030204" pitchFamily="34" charset="0"/>
              </a:rPr>
              <a:t>для организации </a:t>
            </a:r>
            <a:r>
              <a:rPr lang="ru-RU" sz="2300" dirty="0">
                <a:latin typeface="Arial Narrow" panose="020B0606020202030204" pitchFamily="34" charset="0"/>
              </a:rPr>
              <a:t>цепи создания стоимости, </a:t>
            </a:r>
            <a:r>
              <a:rPr lang="ru-RU" sz="2300" dirty="0" smtClean="0">
                <a:latin typeface="Arial Narrow" panose="020B0606020202030204" pitchFamily="34" charset="0"/>
              </a:rPr>
              <a:t>включающий:</a:t>
            </a:r>
          </a:p>
          <a:p>
            <a:pPr marL="457200" indent="-190500" algn="just">
              <a:buFont typeface="Arial Narrow" panose="020B0606020202030204" pitchFamily="34" charset="0"/>
              <a:buChar char="–"/>
            </a:pPr>
            <a:r>
              <a:rPr lang="ru-RU" sz="2300" b="1" dirty="0" smtClean="0">
                <a:latin typeface="Arial Narrow" panose="020B0606020202030204" pitchFamily="34" charset="0"/>
              </a:rPr>
              <a:t>облачные технологии</a:t>
            </a:r>
            <a:r>
              <a:rPr lang="ru-RU" sz="2300" dirty="0" smtClean="0">
                <a:latin typeface="Arial Narrow" panose="020B0606020202030204" pitchFamily="34" charset="0"/>
              </a:rPr>
              <a:t>,</a:t>
            </a:r>
          </a:p>
          <a:p>
            <a:pPr marL="457200" indent="-190500" algn="just">
              <a:buFont typeface="Arial Narrow" panose="020B0606020202030204" pitchFamily="34" charset="0"/>
              <a:buChar char="–"/>
            </a:pPr>
            <a:r>
              <a:rPr lang="ru-RU" sz="2300" b="1" dirty="0" smtClean="0">
                <a:latin typeface="Arial Narrow" panose="020B0606020202030204" pitchFamily="34" charset="0"/>
              </a:rPr>
              <a:t>искусственный интеллект</a:t>
            </a:r>
            <a:r>
              <a:rPr lang="ru-RU" sz="2300" dirty="0" smtClean="0">
                <a:latin typeface="Arial Narrow" panose="020B0606020202030204" pitchFamily="34" charset="0"/>
              </a:rPr>
              <a:t>,</a:t>
            </a:r>
          </a:p>
          <a:p>
            <a:pPr marL="457200" indent="-190500" algn="just">
              <a:buFont typeface="Arial Narrow" panose="020B0606020202030204" pitchFamily="34" charset="0"/>
              <a:buChar char="–"/>
            </a:pPr>
            <a:r>
              <a:rPr lang="ru-RU" sz="2300" b="1" dirty="0" smtClean="0">
                <a:latin typeface="Arial Narrow" panose="020B0606020202030204" pitchFamily="34" charset="0"/>
              </a:rPr>
              <a:t>интернет вещей </a:t>
            </a:r>
            <a:r>
              <a:rPr lang="en-US" sz="2300" dirty="0">
                <a:latin typeface="Arial Narrow" panose="020B0606020202030204" pitchFamily="34" charset="0"/>
              </a:rPr>
              <a:t>(Internet of Things, </a:t>
            </a:r>
            <a:r>
              <a:rPr lang="en-US" sz="2300" dirty="0" err="1">
                <a:latin typeface="Arial Narrow" panose="020B0606020202030204" pitchFamily="34" charset="0"/>
              </a:rPr>
              <a:t>IoT</a:t>
            </a:r>
            <a:r>
              <a:rPr lang="en-US" sz="2300" dirty="0">
                <a:latin typeface="Arial Narrow" panose="020B0606020202030204" pitchFamily="34" charset="0"/>
              </a:rPr>
              <a:t>)</a:t>
            </a:r>
            <a:r>
              <a:rPr lang="ru-RU" sz="2300" dirty="0" smtClean="0">
                <a:latin typeface="Arial Narrow" panose="020B0606020202030204" pitchFamily="34" charset="0"/>
              </a:rPr>
              <a:t>,</a:t>
            </a:r>
          </a:p>
          <a:p>
            <a:pPr marL="457200" indent="-190500" algn="just">
              <a:buFont typeface="Arial Narrow" panose="020B0606020202030204" pitchFamily="34" charset="0"/>
              <a:buChar char="–"/>
            </a:pPr>
            <a:r>
              <a:rPr lang="ru-RU" sz="2300" b="1" dirty="0" smtClean="0">
                <a:latin typeface="Arial Narrow" panose="020B0606020202030204" pitchFamily="34" charset="0"/>
              </a:rPr>
              <a:t>большие данные</a:t>
            </a:r>
            <a:r>
              <a:rPr lang="ru-RU" sz="2300" dirty="0" smtClean="0">
                <a:latin typeface="Arial Narrow" panose="020B0606020202030204" pitchFamily="34" charset="0"/>
              </a:rPr>
              <a:t>,</a:t>
            </a:r>
          </a:p>
          <a:p>
            <a:pPr marL="457200" indent="-190500" algn="just">
              <a:buFont typeface="Arial Narrow" panose="020B0606020202030204" pitchFamily="34" charset="0"/>
              <a:buChar char="–"/>
            </a:pPr>
            <a:r>
              <a:rPr lang="ru-RU" sz="2300" b="1" dirty="0" smtClean="0">
                <a:latin typeface="Arial Narrow" panose="020B0606020202030204" pitchFamily="34" charset="0"/>
              </a:rPr>
              <a:t>виртуальную </a:t>
            </a:r>
            <a:r>
              <a:rPr lang="ru-RU" sz="2300" b="1" dirty="0">
                <a:latin typeface="Arial Narrow" panose="020B0606020202030204" pitchFamily="34" charset="0"/>
              </a:rPr>
              <a:t>и </a:t>
            </a:r>
            <a:r>
              <a:rPr lang="ru-RU" sz="2300" b="1" dirty="0" smtClean="0">
                <a:latin typeface="Arial Narrow" panose="020B0606020202030204" pitchFamily="34" charset="0"/>
              </a:rPr>
              <a:t>дополненную реальность</a:t>
            </a:r>
            <a:r>
              <a:rPr lang="ru-RU" sz="2300" dirty="0" smtClean="0">
                <a:latin typeface="Arial Narrow" panose="020B0606020202030204" pitchFamily="34" charset="0"/>
              </a:rPr>
              <a:t>,</a:t>
            </a:r>
          </a:p>
          <a:p>
            <a:pPr marL="457200" indent="-190500" algn="just">
              <a:buFont typeface="Arial Narrow" panose="020B0606020202030204" pitchFamily="34" charset="0"/>
              <a:buChar char="–"/>
            </a:pPr>
            <a:r>
              <a:rPr lang="ru-RU" sz="2300" b="1" dirty="0" err="1" smtClean="0">
                <a:latin typeface="Arial Narrow" panose="020B0606020202030204" pitchFamily="34" charset="0"/>
              </a:rPr>
              <a:t>блокчейн</a:t>
            </a:r>
            <a:r>
              <a:rPr lang="ru-RU" sz="2300" dirty="0" smtClean="0">
                <a:latin typeface="Arial Narrow" panose="020B0606020202030204" pitchFamily="34" charset="0"/>
              </a:rPr>
              <a:t> </a:t>
            </a:r>
            <a:r>
              <a:rPr lang="ru-RU" sz="2300" dirty="0">
                <a:latin typeface="Arial Narrow" panose="020B0606020202030204" pitchFamily="34" charset="0"/>
              </a:rPr>
              <a:t>и т. п. </a:t>
            </a:r>
            <a:endParaRPr lang="ru-RU" sz="2300" dirty="0" smtClean="0">
              <a:latin typeface="Arial Narrow" panose="020B0606020202030204" pitchFamily="34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26841" y1="18771" x2="26841" y2="18771"/>
                        <a14:foregroundMark x1="33967" y1="29352" x2="33967" y2="29352"/>
                        <a14:foregroundMark x1="33492" y1="19795" x2="33492" y2="19795"/>
                        <a14:foregroundMark x1="42993" y1="16041" x2="42993" y2="16041"/>
                        <a14:foregroundMark x1="48219" y1="12969" x2="48219" y2="12969"/>
                        <a14:foregroundMark x1="52494" y1="15358" x2="52494" y2="15358"/>
                        <a14:foregroundMark x1="60333" y1="13993" x2="60333" y2="13993"/>
                        <a14:foregroundMark x1="66271" y1="17065" x2="66271" y2="17065"/>
                        <a14:foregroundMark x1="72209" y1="21160" x2="72209" y2="21160"/>
                        <a14:foregroundMark x1="74584" y1="14676" x2="74584" y2="14676"/>
                        <a14:foregroundMark x1="22565" y1="20137" x2="22565" y2="20137"/>
                        <a14:foregroundMark x1="14252" y1="12287" x2="14252" y2="12287"/>
                        <a14:foregroundMark x1="44181" y1="29010" x2="44181" y2="29010"/>
                        <a14:foregroundMark x1="50831" y1="29352" x2="50831" y2="29352"/>
                        <a14:foregroundMark x1="55582" y1="28669" x2="55582" y2="28669"/>
                        <a14:foregroundMark x1="56295" y1="43345" x2="56295" y2="43345"/>
                        <a14:foregroundMark x1="56057" y1="50171" x2="56057" y2="50171"/>
                        <a14:foregroundMark x1="69359" y1="62457" x2="69359" y2="62457"/>
                        <a14:foregroundMark x1="72447" y1="64846" x2="72447" y2="64846"/>
                        <a14:foregroundMark x1="71734" y1="61092" x2="71734" y2="61092"/>
                        <a14:foregroundMark x1="79097" y1="58703" x2="79097" y2="58703"/>
                        <a14:foregroundMark x1="86698" y1="53584" x2="86698" y2="53584"/>
                        <a14:foregroundMark x1="78147" y1="49147" x2="78147" y2="49147"/>
                        <a14:foregroundMark x1="87173" y1="56655" x2="87173" y2="56655"/>
                        <a14:foregroundMark x1="92399" y1="62116" x2="92399" y2="62116"/>
                        <a14:foregroundMark x1="74822" y1="54949" x2="74822" y2="54949"/>
                        <a14:foregroundMark x1="10689" y1="95563" x2="10689" y2="95563"/>
                        <a14:foregroundMark x1="12352" y1="86007" x2="12352" y2="86007"/>
                        <a14:foregroundMark x1="7838" y1="83618" x2="7838" y2="83618"/>
                        <a14:foregroundMark x1="8314" y1="88396" x2="8314" y2="88396"/>
                        <a14:foregroundMark x1="51544" y1="88737" x2="51544" y2="88737"/>
                        <a14:foregroundMark x1="51069" y1="84983" x2="51069" y2="84983"/>
                        <a14:foregroundMark x1="50831" y1="80887" x2="50831" y2="80887"/>
                        <a14:foregroundMark x1="60570" y1="79181" x2="60570" y2="79181"/>
                        <a14:foregroundMark x1="59145" y1="76792" x2="59145" y2="76792"/>
                        <a14:foregroundMark x1="57245" y1="76451" x2="57245" y2="76451"/>
                        <a14:foregroundMark x1="57245" y1="75768" x2="57245" y2="75768"/>
                        <a14:foregroundMark x1="60570" y1="75427" x2="60570" y2="75427"/>
                        <a14:foregroundMark x1="56057" y1="91809" x2="56057" y2="91809"/>
                        <a14:foregroundMark x1="84086" y1="92150" x2="84086" y2="92150"/>
                        <a14:foregroundMark x1="84323" y1="88396" x2="84323" y2="88396"/>
                        <a14:foregroundMark x1="89786" y1="87372" x2="89786" y2="87372"/>
                        <a14:foregroundMark x1="89549" y1="83959" x2="89549" y2="83959"/>
                        <a14:foregroundMark x1="89549" y1="79181" x2="89549" y2="79181"/>
                        <a14:foregroundMark x1="87886" y1="74744" x2="87886" y2="74744"/>
                        <a14:foregroundMark x1="88124" y1="79863" x2="88124" y2="79863"/>
                        <a14:foregroundMark x1="88361" y1="83959" x2="88361" y2="83959"/>
                        <a14:foregroundMark x1="89311" y1="91126" x2="89311" y2="91126"/>
                        <a14:foregroundMark x1="90736" y1="91468" x2="90736" y2="91468"/>
                        <a14:foregroundMark x1="96200" y1="96587" x2="96200" y2="96587"/>
                        <a14:foregroundMark x1="17102" y1="69625" x2="17102" y2="69625"/>
                        <a14:foregroundMark x1="19952" y1="69625" x2="19952" y2="69625"/>
                        <a14:foregroundMark x1="20903" y1="69283" x2="20903" y2="69283"/>
                        <a14:foregroundMark x1="23515" y1="68942" x2="23515" y2="68942"/>
                        <a14:foregroundMark x1="24466" y1="65870" x2="24466" y2="65870"/>
                        <a14:foregroundMark x1="25891" y1="65188" x2="25891" y2="65188"/>
                        <a14:foregroundMark x1="26366" y1="55973" x2="26366" y2="55973"/>
                        <a14:foregroundMark x1="30879" y1="65529" x2="30879" y2="65529"/>
                        <a14:foregroundMark x1="29216" y1="65870" x2="29216" y2="65870"/>
                        <a14:foregroundMark x1="27791" y1="65529" x2="27791" y2="65529"/>
                        <a14:foregroundMark x1="29929" y1="65529" x2="29929" y2="65529"/>
                        <a14:foregroundMark x1="14489" y1="67918" x2="14489" y2="67918"/>
                        <a14:foregroundMark x1="12589" y1="63481" x2="12589" y2="63481"/>
                        <a14:foregroundMark x1="8076" y1="65870" x2="8076" y2="65870"/>
                        <a14:foregroundMark x1="55819" y1="34471" x2="55819" y2="34471"/>
                        <a14:foregroundMark x1="53919" y1="33788" x2="53919" y2="33788"/>
                        <a14:foregroundMark x1="51781" y1="36177" x2="51781" y2="36177"/>
                        <a14:foregroundMark x1="52732" y1="39932" x2="52732" y2="39932"/>
                        <a14:foregroundMark x1="89074" y1="43003" x2="89074" y2="43003"/>
                        <a14:foregroundMark x1="89786" y1="39932" x2="89786" y2="39932"/>
                        <a14:foregroundMark x1="80998" y1="54266" x2="80998" y2="54266"/>
                        <a14:foregroundMark x1="77910" y1="76792" x2="77910" y2="76792"/>
                        <a14:foregroundMark x1="86461" y1="64846" x2="86461" y2="64846"/>
                        <a14:foregroundMark x1="65796" y1="61092" x2="65796" y2="61092"/>
                        <a14:foregroundMark x1="66983" y1="60410" x2="66983" y2="60410"/>
                        <a14:foregroundMark x1="64846" y1="56314" x2="64846" y2="56314"/>
                        <a14:foregroundMark x1="41330" y1="44710" x2="41330" y2="44710"/>
                        <a14:foregroundMark x1="40618" y1="41980" x2="40618" y2="41980"/>
                        <a14:foregroundMark x1="41568" y1="39590" x2="41568" y2="39590"/>
                        <a14:foregroundMark x1="43468" y1="39590" x2="43468" y2="39590"/>
                        <a14:foregroundMark x1="24466" y1="47099" x2="24466" y2="47099"/>
                        <a14:foregroundMark x1="23040" y1="46758" x2="23040" y2="46758"/>
                        <a14:foregroundMark x1="22803" y1="50853" x2="22803" y2="50853"/>
                        <a14:foregroundMark x1="26128" y1="43345" x2="26128" y2="43345"/>
                        <a14:foregroundMark x1="22090" y1="43686" x2="22090" y2="43686"/>
                        <a14:foregroundMark x1="15439" y1="79181" x2="15439" y2="79181"/>
                        <a14:foregroundMark x1="12114" y1="76792" x2="12114" y2="76792"/>
                        <a14:foregroundMark x1="7838" y1="76792" x2="7838" y2="76792"/>
                        <a14:foregroundMark x1="7838" y1="79522" x2="7838" y2="79522"/>
                        <a14:foregroundMark x1="4276" y1="86689" x2="4276" y2="86689"/>
                        <a14:foregroundMark x1="4276" y1="88055" x2="4276" y2="88055"/>
                        <a14:foregroundMark x1="4751" y1="90785" x2="4751" y2="90785"/>
                        <a14:foregroundMark x1="6413" y1="92833" x2="6413" y2="92833"/>
                        <a14:foregroundMark x1="4988" y1="93515" x2="4988" y2="93515"/>
                        <a14:foregroundMark x1="32779" y1="43686" x2="32779" y2="43686"/>
                        <a14:foregroundMark x1="46318" y1="44027" x2="46318" y2="44027"/>
                        <a14:foregroundMark x1="42993" y1="52560" x2="42993" y2="52560"/>
                        <a14:foregroundMark x1="37055" y1="43686" x2="37055" y2="43686"/>
                        <a14:foregroundMark x1="37530" y1="45392" x2="37530" y2="45392"/>
                        <a14:foregroundMark x1="39667" y1="43003" x2="39667" y2="43003"/>
                        <a14:foregroundMark x1="46081" y1="46075" x2="46081" y2="46075"/>
                        <a14:foregroundMark x1="46081" y1="47782" x2="46081" y2="47782"/>
                        <a14:foregroundMark x1="45131" y1="47440" x2="45131" y2="47440"/>
                        <a14:foregroundMark x1="41805" y1="50512" x2="41805" y2="50512"/>
                        <a14:foregroundMark x1="40380" y1="50853" x2="40380" y2="50853"/>
                        <a14:foregroundMark x1="38480" y1="47782" x2="38480" y2="47782"/>
                        <a14:foregroundMark x1="37767" y1="47782" x2="37767" y2="47782"/>
                        <a14:foregroundMark x1="28979" y1="22184" x2="28979" y2="22184"/>
                        <a14:foregroundMark x1="20428" y1="16041" x2="20428" y2="16041"/>
                        <a14:backgroundMark x1="55344" y1="13993" x2="55344" y2="13993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3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43" y="1447052"/>
            <a:ext cx="4933949" cy="381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3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 flipH="1">
            <a:off x="7332292" y="1420836"/>
            <a:ext cx="2693184" cy="25942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7332292" y="3980218"/>
            <a:ext cx="2732390" cy="5622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2784" y="369652"/>
            <a:ext cx="9924569" cy="92891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latin typeface="Arial Narrow" panose="020B0606020202030204" pitchFamily="34" charset="0"/>
              </a:rPr>
              <a:t>Влияние </a:t>
            </a:r>
            <a:r>
              <a:rPr lang="ru-RU" sz="4000" b="1" dirty="0" err="1">
                <a:latin typeface="Arial Narrow" panose="020B0606020202030204" pitchFamily="34" charset="0"/>
              </a:rPr>
              <a:t>цифровизации</a:t>
            </a:r>
            <a:r>
              <a:rPr lang="ru-RU" sz="4000" b="1" dirty="0">
                <a:latin typeface="Arial Narrow" panose="020B0606020202030204" pitchFamily="34" charset="0"/>
              </a:rPr>
              <a:t> </a:t>
            </a:r>
            <a:r>
              <a:rPr lang="ru-RU" sz="4000" b="1" dirty="0" smtClean="0">
                <a:latin typeface="Arial Narrow" panose="020B0606020202030204" pitchFamily="34" charset="0"/>
              </a:rPr>
              <a:t>на принятие управленческих решений</a:t>
            </a:r>
            <a:endParaRPr lang="ru-RU" sz="4000" b="1" dirty="0">
              <a:latin typeface="Arial Narrow" panose="020B0606020202030204" pitchFamily="34" charset="0"/>
            </a:endParaRPr>
          </a:p>
        </p:txBody>
      </p:sp>
      <p:sp>
        <p:nvSpPr>
          <p:cNvPr id="4" name="Половина рамки 3"/>
          <p:cNvSpPr/>
          <p:nvPr/>
        </p:nvSpPr>
        <p:spPr>
          <a:xfrm rot="5400000">
            <a:off x="10132512" y="-119725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824119" y="386620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1805401" y="1569166"/>
            <a:ext cx="8220075" cy="5341914"/>
          </a:xfrm>
          <a:prstGeom prst="ellipse">
            <a:avLst/>
          </a:prstGeom>
          <a:gradFill>
            <a:gsLst>
              <a:gs pos="0">
                <a:schemeClr val="accent1">
                  <a:lumMod val="74000"/>
                  <a:lumOff val="26000"/>
                  <a:alpha val="25000"/>
                </a:schemeClr>
              </a:gs>
              <a:gs pos="50000">
                <a:schemeClr val="bg1">
                  <a:lumMod val="95000"/>
                  <a:alpha val="16000"/>
                </a:schemeClr>
              </a:gs>
              <a:gs pos="100000">
                <a:schemeClr val="accent5">
                  <a:lumMod val="35000"/>
                  <a:lumOff val="65000"/>
                  <a:alpha val="58000"/>
                </a:schemeClr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2858335" y="2181226"/>
            <a:ext cx="1827965" cy="1316004"/>
          </a:xfrm>
          <a:prstGeom prst="ellipse">
            <a:avLst/>
          </a:prstGeom>
          <a:gradFill>
            <a:gsLst>
              <a:gs pos="2000">
                <a:schemeClr val="bg2"/>
              </a:gs>
              <a:gs pos="50000">
                <a:schemeClr val="bg1">
                  <a:lumMod val="95000"/>
                  <a:alpha val="16000"/>
                </a:schemeClr>
              </a:gs>
              <a:gs pos="100000">
                <a:schemeClr val="accent5">
                  <a:lumMod val="60000"/>
                  <a:lumOff val="40000"/>
                  <a:alpha val="15000"/>
                </a:schemeClr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Образование</a:t>
            </a:r>
            <a:endParaRPr lang="ru-RU" sz="16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7144579" y="2172478"/>
            <a:ext cx="1827965" cy="1316004"/>
          </a:xfrm>
          <a:prstGeom prst="ellipse">
            <a:avLst/>
          </a:prstGeom>
          <a:gradFill>
            <a:gsLst>
              <a:gs pos="2000">
                <a:schemeClr val="bg2"/>
              </a:gs>
              <a:gs pos="50000">
                <a:schemeClr val="bg1">
                  <a:lumMod val="95000"/>
                </a:schemeClr>
              </a:gs>
              <a:gs pos="100000">
                <a:schemeClr val="accent5">
                  <a:lumMod val="60000"/>
                  <a:lumOff val="40000"/>
                  <a:alpha val="15000"/>
                </a:schemeClr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Гос. управление</a:t>
            </a:r>
            <a:endParaRPr lang="ru-RU" sz="16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4784656" y="1801822"/>
            <a:ext cx="2261567" cy="1366809"/>
          </a:xfrm>
          <a:prstGeom prst="ellipse">
            <a:avLst/>
          </a:prstGeom>
          <a:gradFill>
            <a:gsLst>
              <a:gs pos="2000">
                <a:schemeClr val="bg2"/>
              </a:gs>
              <a:gs pos="50000">
                <a:schemeClr val="bg1">
                  <a:lumMod val="95000"/>
                  <a:alpha val="16000"/>
                </a:schemeClr>
              </a:gs>
              <a:gs pos="100000">
                <a:schemeClr val="accent5">
                  <a:lumMod val="60000"/>
                  <a:lumOff val="40000"/>
                  <a:alpha val="15000"/>
                </a:schemeClr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Здравоохранение</a:t>
            </a:r>
            <a:endParaRPr lang="ru-RU" sz="16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2046172" y="3657558"/>
            <a:ext cx="1827965" cy="1316004"/>
          </a:xfrm>
          <a:prstGeom prst="ellipse">
            <a:avLst/>
          </a:prstGeom>
          <a:gradFill>
            <a:gsLst>
              <a:gs pos="2000">
                <a:schemeClr val="bg2"/>
              </a:gs>
              <a:gs pos="50000">
                <a:schemeClr val="bg1">
                  <a:lumMod val="95000"/>
                  <a:alpha val="16000"/>
                </a:schemeClr>
              </a:gs>
              <a:gs pos="100000">
                <a:schemeClr val="accent5">
                  <a:lumMod val="60000"/>
                  <a:lumOff val="40000"/>
                  <a:alpha val="15000"/>
                </a:schemeClr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Сельское хозяйство</a:t>
            </a:r>
            <a:endParaRPr lang="ru-RU" sz="16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7061115" y="4871665"/>
            <a:ext cx="1827965" cy="1316004"/>
          </a:xfrm>
          <a:prstGeom prst="ellipse">
            <a:avLst/>
          </a:prstGeom>
          <a:gradFill>
            <a:gsLst>
              <a:gs pos="2000">
                <a:schemeClr val="bg2"/>
              </a:gs>
              <a:gs pos="50000">
                <a:schemeClr val="bg1">
                  <a:lumMod val="95000"/>
                  <a:alpha val="16000"/>
                </a:schemeClr>
              </a:gs>
              <a:gs pos="100000">
                <a:schemeClr val="accent5">
                  <a:lumMod val="60000"/>
                  <a:lumOff val="40000"/>
                  <a:alpha val="15000"/>
                </a:schemeClr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Финансы</a:t>
            </a:r>
            <a:endParaRPr lang="ru-RU" sz="16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4375008" y="3339085"/>
            <a:ext cx="3070024" cy="2020127"/>
          </a:xfrm>
          <a:prstGeom prst="ellipse">
            <a:avLst/>
          </a:prstGeom>
          <a:gradFill>
            <a:gsLst>
              <a:gs pos="2000">
                <a:schemeClr val="bg2"/>
              </a:gs>
              <a:gs pos="50000">
                <a:schemeClr val="bg1">
                  <a:lumMod val="95000"/>
                  <a:alpha val="16000"/>
                </a:schemeClr>
              </a:gs>
              <a:gs pos="100000">
                <a:schemeClr val="accent5">
                  <a:lumMod val="60000"/>
                  <a:lumOff val="40000"/>
                  <a:alpha val="15000"/>
                </a:schemeClr>
              </a:gs>
            </a:gsLst>
            <a:lin ang="16200000" scaled="1"/>
          </a:gra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Бизнес</a:t>
            </a:r>
            <a:endParaRPr lang="ru-RU" sz="24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2956691" y="5017238"/>
            <a:ext cx="1827965" cy="1316004"/>
          </a:xfrm>
          <a:prstGeom prst="ellipse">
            <a:avLst/>
          </a:prstGeom>
          <a:gradFill>
            <a:gsLst>
              <a:gs pos="2000">
                <a:schemeClr val="bg2"/>
              </a:gs>
              <a:gs pos="50000">
                <a:schemeClr val="bg1">
                  <a:lumMod val="95000"/>
                  <a:alpha val="16000"/>
                </a:schemeClr>
              </a:gs>
              <a:gs pos="100000">
                <a:schemeClr val="accent5">
                  <a:lumMod val="60000"/>
                  <a:lumOff val="40000"/>
                  <a:alpha val="15000"/>
                </a:schemeClr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Транспорт</a:t>
            </a:r>
            <a:endParaRPr lang="ru-RU" sz="16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5010736" y="5529667"/>
            <a:ext cx="1827965" cy="1316004"/>
          </a:xfrm>
          <a:prstGeom prst="ellipse">
            <a:avLst/>
          </a:prstGeom>
          <a:gradFill>
            <a:gsLst>
              <a:gs pos="2000">
                <a:schemeClr val="bg2"/>
              </a:gs>
              <a:gs pos="50000">
                <a:schemeClr val="bg1">
                  <a:lumMod val="95000"/>
                  <a:alpha val="16000"/>
                </a:schemeClr>
              </a:gs>
              <a:gs pos="100000">
                <a:schemeClr val="accent5">
                  <a:lumMod val="60000"/>
                  <a:lumOff val="40000"/>
                  <a:alpha val="15000"/>
                </a:schemeClr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Культура</a:t>
            </a:r>
            <a:endParaRPr lang="ru-RU" sz="16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5378577" y="4151321"/>
            <a:ext cx="1092281" cy="1002104"/>
          </a:xfrm>
          <a:prstGeom prst="ellipse">
            <a:avLst/>
          </a:prstGeom>
          <a:gradFill>
            <a:gsLst>
              <a:gs pos="2000">
                <a:schemeClr val="accent5">
                  <a:lumMod val="20000"/>
                  <a:lumOff val="80000"/>
                </a:schemeClr>
              </a:gs>
              <a:gs pos="50000">
                <a:schemeClr val="bg1">
                  <a:lumMod val="95000"/>
                  <a:alpha val="16000"/>
                </a:schemeClr>
              </a:gs>
              <a:gs pos="100000">
                <a:srgbClr val="DCD3FD"/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ЛПР</a:t>
            </a:r>
            <a:endParaRPr lang="ru-RU" sz="16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9453684"/>
              </p:ext>
            </p:extLst>
          </p:nvPr>
        </p:nvGraphicFramePr>
        <p:xfrm>
          <a:off x="10064682" y="1420836"/>
          <a:ext cx="2084448" cy="312165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0844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9516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 smtClean="0">
                          <a:latin typeface="Arial Narrow" panose="020B0606020202030204" pitchFamily="34" charset="0"/>
                        </a:rPr>
                        <a:t>Производство</a:t>
                      </a:r>
                      <a:endParaRPr lang="ru-RU" sz="16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785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 smtClean="0">
                          <a:latin typeface="Arial Narrow" panose="020B0606020202030204" pitchFamily="34" charset="0"/>
                        </a:rPr>
                        <a:t>Продажи</a:t>
                      </a:r>
                      <a:endParaRPr lang="ru-RU" sz="16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5197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 smtClean="0">
                          <a:latin typeface="Arial Narrow" panose="020B0606020202030204" pitchFamily="34" charset="0"/>
                        </a:rPr>
                        <a:t>Маркетинг</a:t>
                      </a:r>
                      <a:endParaRPr lang="ru-RU" sz="16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2723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 smtClean="0">
                          <a:latin typeface="Arial Narrow" panose="020B0606020202030204" pitchFamily="34" charset="0"/>
                        </a:rPr>
                        <a:t>Управление финансами, бухгалтерия</a:t>
                      </a:r>
                      <a:endParaRPr lang="ru-RU" sz="16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 smtClean="0">
                          <a:latin typeface="Arial Narrow" panose="020B0606020202030204" pitchFamily="34" charset="0"/>
                        </a:rPr>
                        <a:t>Безопасность</a:t>
                      </a:r>
                      <a:endParaRPr lang="ru-RU" sz="16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752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 smtClean="0">
                          <a:latin typeface="Arial Narrow" panose="020B0606020202030204" pitchFamily="34" charset="0"/>
                        </a:rPr>
                        <a:t>ИТ-структуры</a:t>
                      </a:r>
                      <a:endParaRPr lang="ru-RU" sz="16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8137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 smtClean="0">
                          <a:latin typeface="Arial Narrow" panose="020B0606020202030204" pitchFamily="34" charset="0"/>
                        </a:rPr>
                        <a:t>Делопроизводство</a:t>
                      </a:r>
                      <a:endParaRPr lang="ru-RU" sz="16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6" name="Овал 15"/>
          <p:cNvSpPr/>
          <p:nvPr/>
        </p:nvSpPr>
        <p:spPr>
          <a:xfrm>
            <a:off x="8051195" y="3610351"/>
            <a:ext cx="1777766" cy="1331147"/>
          </a:xfrm>
          <a:prstGeom prst="ellipse">
            <a:avLst/>
          </a:prstGeom>
          <a:gradFill>
            <a:gsLst>
              <a:gs pos="2000">
                <a:schemeClr val="bg2"/>
              </a:gs>
              <a:gs pos="50000">
                <a:schemeClr val="bg1">
                  <a:lumMod val="95000"/>
                </a:schemeClr>
              </a:gs>
              <a:gs pos="100000">
                <a:schemeClr val="accent5">
                  <a:lumMod val="60000"/>
                  <a:lumOff val="40000"/>
                  <a:alpha val="15000"/>
                </a:schemeClr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Энергетика</a:t>
            </a:r>
            <a:endParaRPr lang="ru-RU" sz="16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0894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2784" y="369652"/>
            <a:ext cx="9924569" cy="92891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latin typeface="Arial Narrow" panose="020B0606020202030204" pitchFamily="34" charset="0"/>
              </a:rPr>
              <a:t>Влияние </a:t>
            </a:r>
            <a:r>
              <a:rPr lang="ru-RU" sz="4000" b="1" dirty="0" err="1">
                <a:latin typeface="Arial Narrow" panose="020B0606020202030204" pitchFamily="34" charset="0"/>
              </a:rPr>
              <a:t>цифровизации</a:t>
            </a:r>
            <a:r>
              <a:rPr lang="ru-RU" sz="4000" b="1" dirty="0">
                <a:latin typeface="Arial Narrow" panose="020B0606020202030204" pitchFamily="34" charset="0"/>
              </a:rPr>
              <a:t> </a:t>
            </a:r>
            <a:r>
              <a:rPr lang="ru-RU" sz="4000" b="1" dirty="0" smtClean="0">
                <a:latin typeface="Arial Narrow" panose="020B0606020202030204" pitchFamily="34" charset="0"/>
              </a:rPr>
              <a:t>на принятие управленческих решений</a:t>
            </a:r>
            <a:endParaRPr lang="ru-RU" sz="4000" b="1" dirty="0">
              <a:latin typeface="Arial Narrow" panose="020B0606020202030204" pitchFamily="34" charset="0"/>
            </a:endParaRPr>
          </a:p>
        </p:txBody>
      </p:sp>
      <p:sp>
        <p:nvSpPr>
          <p:cNvPr id="4" name="Половина рамки 3"/>
          <p:cNvSpPr/>
          <p:nvPr/>
        </p:nvSpPr>
        <p:spPr>
          <a:xfrm rot="5400000">
            <a:off x="10132512" y="-119725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824119" y="386620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7710271"/>
              </p:ext>
            </p:extLst>
          </p:nvPr>
        </p:nvGraphicFramePr>
        <p:xfrm>
          <a:off x="629768" y="1682641"/>
          <a:ext cx="11150600" cy="48768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6256807">
                  <a:extLst>
                    <a:ext uri="{9D8B030D-6E8A-4147-A177-3AD203B41FA5}">
                      <a16:colId xmlns:a16="http://schemas.microsoft.com/office/drawing/2014/main" val="761486371"/>
                    </a:ext>
                  </a:extLst>
                </a:gridCol>
                <a:gridCol w="4893793">
                  <a:extLst>
                    <a:ext uri="{9D8B030D-6E8A-4147-A177-3AD203B41FA5}">
                      <a16:colId xmlns:a16="http://schemas.microsoft.com/office/drawing/2014/main" val="2739576451"/>
                    </a:ext>
                  </a:extLst>
                </a:gridCol>
              </a:tblGrid>
              <a:tr h="413811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«+»</a:t>
                      </a:r>
                      <a:endParaRPr lang="ru-RU" sz="2800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«-»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5892711"/>
                  </a:ext>
                </a:extLst>
              </a:tr>
              <a:tr h="22547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2000" b="1" i="0" kern="12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На уровне производства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Исключение посредников.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Оптимизация издержек.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Ускорение всех бизнес-процессов.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Быстрая реакция на рыночные изменения.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Гибкое и даже индивидуальное производство товаров и услуг.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ru-RU" sz="2000" b="1" i="0" kern="1200" dirty="0" smtClean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2000" b="1" i="0" kern="12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На уровне общества</a:t>
                      </a:r>
                      <a:endParaRPr lang="ru-RU" sz="2000" b="0" i="0" kern="1200" dirty="0" smtClean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Рост качества жизни за счёт лучшего удовлетворения потребностей.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Рост производительности труда.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Доступность и эффективное продвижение товаров и услуг.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Прозрачность экономических операций и их мониторинга.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sz="2000" dirty="0" smtClean="0">
                        <a:latin typeface="Arial Narrow" panose="020B060602020203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>
                          <a:latin typeface="Arial Narrow" panose="020B0606020202030204" pitchFamily="34" charset="0"/>
                        </a:rPr>
                        <a:t>Увеличение разрыва между развитыми и развивающимися странами.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>
                          <a:latin typeface="Arial Narrow" panose="020B0606020202030204" pitchFamily="34" charset="0"/>
                        </a:rPr>
                        <a:t>Рост безработицы из-за исчезновения профессий.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>
                          <a:latin typeface="Arial Narrow" panose="020B0606020202030204" pitchFamily="34" charset="0"/>
                        </a:rPr>
                        <a:t>«Цифровое рабство» – не только как зависимость от гаджетов, но и как уязвимость перед тем, кто может </a:t>
                      </a:r>
                      <a:r>
                        <a:rPr lang="ru-RU" sz="2000" b="1" dirty="0" smtClean="0">
                          <a:latin typeface="Arial Narrow" panose="020B0606020202030204" pitchFamily="34" charset="0"/>
                        </a:rPr>
                        <a:t>завладеть персональными данными</a:t>
                      </a:r>
                      <a:r>
                        <a:rPr lang="ru-RU" sz="2000" dirty="0" smtClean="0">
                          <a:latin typeface="Arial Narrow" panose="020B0606020202030204" pitchFamily="34" charset="0"/>
                        </a:rPr>
                        <a:t>.</a:t>
                      </a:r>
                      <a:endParaRPr lang="ru-RU" sz="20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534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3471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2784" y="369652"/>
            <a:ext cx="9924569" cy="92891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atin typeface="Arial Narrow" panose="020B0606020202030204" pitchFamily="34" charset="0"/>
              </a:rPr>
              <a:t>Как изменились управленческие решения у условиях </a:t>
            </a:r>
            <a:r>
              <a:rPr lang="ru-RU" sz="4000" b="1" dirty="0" err="1" smtClean="0">
                <a:latin typeface="Arial Narrow" panose="020B0606020202030204" pitchFamily="34" charset="0"/>
              </a:rPr>
              <a:t>цифровизации</a:t>
            </a:r>
            <a:r>
              <a:rPr lang="ru-RU" sz="4000" b="1" dirty="0" smtClean="0">
                <a:latin typeface="Arial Narrow" panose="020B0606020202030204" pitchFamily="34" charset="0"/>
              </a:rPr>
              <a:t>?</a:t>
            </a:r>
            <a:endParaRPr lang="ru-RU" sz="4000" b="1" dirty="0">
              <a:latin typeface="Arial Narrow" panose="020B0606020202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66148" y="1644902"/>
            <a:ext cx="10515600" cy="484344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endParaRPr lang="ru-RU" sz="2400" dirty="0" smtClean="0">
              <a:latin typeface="Arial Narrow" panose="020B0606020202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 smtClean="0">
                <a:latin typeface="Arial Narrow" panose="020B0606020202030204" pitchFamily="34" charset="0"/>
              </a:rPr>
              <a:t>Возросла </a:t>
            </a:r>
            <a:r>
              <a:rPr lang="ru-RU" sz="2400" b="1" dirty="0" smtClean="0">
                <a:latin typeface="Arial Narrow" panose="020B0606020202030204" pitchFamily="34" charset="0"/>
              </a:rPr>
              <a:t>скорость принятия </a:t>
            </a:r>
            <a:r>
              <a:rPr lang="ru-RU" sz="2400" dirty="0" smtClean="0">
                <a:latin typeface="Arial Narrow" panose="020B0606020202030204" pitchFamily="34" charset="0"/>
              </a:rPr>
              <a:t>управленческих решений;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 smtClean="0">
                <a:latin typeface="Arial Narrow" panose="020B0606020202030204" pitchFamily="34" charset="0"/>
              </a:rPr>
              <a:t>Управленческие решения принимаются </a:t>
            </a:r>
            <a:r>
              <a:rPr lang="ru-RU" sz="2400" b="1" dirty="0" smtClean="0">
                <a:latin typeface="Arial Narrow" panose="020B0606020202030204" pitchFamily="34" charset="0"/>
              </a:rPr>
              <a:t>чаще</a:t>
            </a:r>
            <a:r>
              <a:rPr lang="ru-RU" sz="2400" dirty="0" smtClean="0">
                <a:latin typeface="Arial Narrow" panose="020B0606020202030204" pitchFamily="34" charset="0"/>
              </a:rPr>
              <a:t>;</a:t>
            </a:r>
            <a:r>
              <a:rPr lang="ru-RU" sz="2400" dirty="0">
                <a:latin typeface="Arial Narrow" panose="020B0606020202030204" pitchFamily="34" charset="0"/>
              </a:rPr>
              <a:t> </a:t>
            </a:r>
            <a:endParaRPr lang="ru-RU" sz="2400" dirty="0" smtClean="0">
              <a:latin typeface="Arial Narrow" panose="020B0606020202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 smtClean="0">
                <a:latin typeface="Arial Narrow" panose="020B0606020202030204" pitchFamily="34" charset="0"/>
              </a:rPr>
              <a:t>Условия </a:t>
            </a:r>
            <a:r>
              <a:rPr lang="ru-RU" sz="2400" dirty="0">
                <a:latin typeface="Arial Narrow" panose="020B0606020202030204" pitchFamily="34" charset="0"/>
              </a:rPr>
              <a:t>неопределенности превалируют на определенностью и условиями риска</a:t>
            </a:r>
            <a:r>
              <a:rPr lang="ru-RU" sz="2400" dirty="0" smtClean="0">
                <a:latin typeface="Arial Narrow" panose="020B0606020202030204" pitchFamily="34" charset="0"/>
              </a:rPr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 smtClean="0">
                <a:latin typeface="Arial Narrow" panose="020B0606020202030204" pitchFamily="34" charset="0"/>
              </a:rPr>
              <a:t>Увеличение информационной базы (информационное перенасыщение»), необходимой для принятий управленческого решений (стратегия </a:t>
            </a:r>
            <a:r>
              <a:rPr lang="ru-RU" sz="2400" b="1" dirty="0" smtClean="0">
                <a:latin typeface="Arial Narrow" panose="020B0606020202030204" pitchFamily="34" charset="0"/>
              </a:rPr>
              <a:t>«отсеивания», проверки </a:t>
            </a:r>
            <a:r>
              <a:rPr lang="ru-RU" sz="2400" dirty="0" smtClean="0">
                <a:latin typeface="Arial Narrow" panose="020B0606020202030204" pitchFamily="34" charset="0"/>
              </a:rPr>
              <a:t>и </a:t>
            </a:r>
            <a:r>
              <a:rPr lang="ru-RU" sz="2400" b="1" dirty="0" smtClean="0">
                <a:latin typeface="Arial Narrow" panose="020B0606020202030204" pitchFamily="34" charset="0"/>
              </a:rPr>
              <a:t>«фильтрации» </a:t>
            </a:r>
            <a:r>
              <a:rPr lang="ru-RU" sz="2400" dirty="0" smtClean="0">
                <a:latin typeface="Arial Narrow" panose="020B0606020202030204" pitchFamily="34" charset="0"/>
              </a:rPr>
              <a:t>информации вместо стратегии «сбора»);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 smtClean="0">
                <a:latin typeface="Arial Narrow" panose="020B0606020202030204" pitchFamily="34" charset="0"/>
              </a:rPr>
              <a:t>Часть решений делегируется технологиям;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b="1" dirty="0" smtClean="0">
                <a:latin typeface="Arial Narrow" panose="020B0606020202030204" pitchFamily="34" charset="0"/>
              </a:rPr>
              <a:t>Простые</a:t>
            </a:r>
            <a:r>
              <a:rPr lang="ru-RU" sz="2400" dirty="0" smtClean="0">
                <a:latin typeface="Arial Narrow" panose="020B0606020202030204" pitchFamily="34" charset="0"/>
              </a:rPr>
              <a:t> управленческие решения </a:t>
            </a:r>
            <a:r>
              <a:rPr lang="ru-RU" sz="2400" b="1" dirty="0" smtClean="0">
                <a:latin typeface="Arial Narrow" panose="020B0606020202030204" pitchFamily="34" charset="0"/>
              </a:rPr>
              <a:t>усложняются</a:t>
            </a:r>
            <a:r>
              <a:rPr lang="ru-RU" sz="2400" dirty="0" smtClean="0">
                <a:latin typeface="Arial Narrow" panose="020B0606020202030204" pitchFamily="34" charset="0"/>
              </a:rPr>
              <a:t>, а </a:t>
            </a:r>
            <a:r>
              <a:rPr lang="ru-RU" sz="2400" b="1" dirty="0" smtClean="0">
                <a:latin typeface="Arial Narrow" panose="020B0606020202030204" pitchFamily="34" charset="0"/>
              </a:rPr>
              <a:t>сложные</a:t>
            </a:r>
            <a:r>
              <a:rPr lang="ru-RU" sz="2400" dirty="0" smtClean="0">
                <a:latin typeface="Arial Narrow" panose="020B0606020202030204" pitchFamily="34" charset="0"/>
              </a:rPr>
              <a:t> – </a:t>
            </a:r>
            <a:r>
              <a:rPr lang="ru-RU" sz="2400" b="1" dirty="0" smtClean="0">
                <a:latin typeface="Arial Narrow" panose="020B0606020202030204" pitchFamily="34" charset="0"/>
              </a:rPr>
              <a:t>упрощаются</a:t>
            </a:r>
            <a:r>
              <a:rPr lang="ru-RU" sz="2400" dirty="0" smtClean="0">
                <a:latin typeface="Arial Narrow" panose="020B0606020202030204" pitchFamily="34" charset="0"/>
              </a:rPr>
              <a:t>.</a:t>
            </a:r>
          </a:p>
        </p:txBody>
      </p:sp>
      <p:sp>
        <p:nvSpPr>
          <p:cNvPr id="4" name="Половина рамки 3"/>
          <p:cNvSpPr/>
          <p:nvPr/>
        </p:nvSpPr>
        <p:spPr>
          <a:xfrm rot="5400000">
            <a:off x="10233234" y="-200107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690768" y="437518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6" name="Выгнутая влево стрелка 15"/>
          <p:cNvSpPr/>
          <p:nvPr/>
        </p:nvSpPr>
        <p:spPr>
          <a:xfrm>
            <a:off x="360309" y="3677056"/>
            <a:ext cx="622185" cy="1566154"/>
          </a:xfrm>
          <a:prstGeom prst="curvedRightArrow">
            <a:avLst>
              <a:gd name="adj1" fmla="val 12290"/>
              <a:gd name="adj2" fmla="val 27936"/>
              <a:gd name="adj3" fmla="val 250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Стрелка углом 18"/>
          <p:cNvSpPr/>
          <p:nvPr/>
        </p:nvSpPr>
        <p:spPr>
          <a:xfrm rot="5400000">
            <a:off x="6922860" y="4156913"/>
            <a:ext cx="379410" cy="1520807"/>
          </a:xfrm>
          <a:prstGeom prst="bentArrow">
            <a:avLst>
              <a:gd name="adj1" fmla="val 10576"/>
              <a:gd name="adj2" fmla="val 14699"/>
              <a:gd name="adj3" fmla="val 13271"/>
              <a:gd name="adj4" fmla="val 696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5798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2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"/>
          <p:cNvSpPr txBox="1"/>
          <p:nvPr/>
        </p:nvSpPr>
        <p:spPr>
          <a:xfrm>
            <a:off x="1765981" y="2495000"/>
            <a:ext cx="9239249" cy="1230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>
                <a:solidFill>
                  <a:prstClr val="black"/>
                </a:solidFill>
                <a:sym typeface="Montserrat SemiBold"/>
              </a:rPr>
              <a:t>Какие угрозы возникают на предприятии из-за </a:t>
            </a:r>
            <a:r>
              <a:rPr lang="ru-RU" dirty="0" err="1" smtClean="0">
                <a:solidFill>
                  <a:prstClr val="black"/>
                </a:solidFill>
                <a:sym typeface="Montserrat SemiBold"/>
              </a:rPr>
              <a:t>цифровизации</a:t>
            </a:r>
            <a:r>
              <a:rPr lang="ru-RU" dirty="0" smtClean="0">
                <a:solidFill>
                  <a:prstClr val="black"/>
                </a:solidFill>
                <a:sym typeface="Montserrat SemiBold"/>
              </a:rPr>
              <a:t>?</a:t>
            </a:r>
            <a:endParaRPr kumimoji="0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13609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2784" y="369652"/>
            <a:ext cx="9924569" cy="92891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atin typeface="Arial Narrow" panose="020B0606020202030204" pitchFamily="34" charset="0"/>
              </a:rPr>
              <a:t>Угрозы</a:t>
            </a:r>
            <a:endParaRPr lang="ru-RU" sz="4000" b="1" dirty="0">
              <a:latin typeface="Arial Narrow" panose="020B0606020202030204" pitchFamily="34" charset="0"/>
            </a:endParaRPr>
          </a:p>
        </p:txBody>
      </p:sp>
      <p:sp>
        <p:nvSpPr>
          <p:cNvPr id="4" name="Половина рамки 3"/>
          <p:cNvSpPr/>
          <p:nvPr/>
        </p:nvSpPr>
        <p:spPr>
          <a:xfrm rot="5400000">
            <a:off x="7273206" y="-51019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4175217" y="161780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51333" y="5444037"/>
            <a:ext cx="99132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smtClean="0">
                <a:latin typeface="Arial Narrow" panose="020B0606020202030204" pitchFamily="34" charset="0"/>
              </a:rPr>
              <a:t>«Стало </a:t>
            </a:r>
            <a:r>
              <a:rPr lang="ru-RU" i="1" dirty="0">
                <a:latin typeface="Arial Narrow" panose="020B0606020202030204" pitchFamily="34" charset="0"/>
              </a:rPr>
              <a:t>чудовищно очевидно, что наши технологии превзошли нашу </a:t>
            </a:r>
            <a:r>
              <a:rPr lang="ru-RU" i="1" dirty="0" smtClean="0">
                <a:latin typeface="Arial Narrow" panose="020B0606020202030204" pitchFamily="34" charset="0"/>
              </a:rPr>
              <a:t>человечность»</a:t>
            </a:r>
            <a:r>
              <a:rPr lang="ru-RU" b="1" dirty="0">
                <a:latin typeface="Arial Narrow" panose="020B0606020202030204" pitchFamily="34" charset="0"/>
              </a:rPr>
              <a:t> </a:t>
            </a:r>
            <a:endParaRPr lang="ru-RU" b="1" dirty="0" smtClean="0">
              <a:latin typeface="Arial Narrow" panose="020B0606020202030204" pitchFamily="34" charset="0"/>
            </a:endParaRPr>
          </a:p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А. Эйнштейн</a:t>
            </a:r>
            <a:endParaRPr lang="ru-RU" i="1" dirty="0" smtClean="0">
              <a:latin typeface="Arial Narrow" panose="020B0606020202030204" pitchFamily="34" charset="0"/>
            </a:endParaRPr>
          </a:p>
          <a:p>
            <a:pPr algn="ctr"/>
            <a:r>
              <a:rPr lang="ru-RU" i="1" dirty="0">
                <a:latin typeface="Arial Narrow" panose="020B0606020202030204" pitchFamily="34" charset="0"/>
              </a:rPr>
              <a:t>«Развиваясь, цивилизация и культура накапливают потенциал саморазрушения» </a:t>
            </a:r>
            <a:endParaRPr lang="ru-RU" i="1" dirty="0" smtClean="0">
              <a:latin typeface="Arial Narrow" panose="020B0606020202030204" pitchFamily="34" charset="0"/>
            </a:endParaRPr>
          </a:p>
          <a:p>
            <a:pPr algn="ctr">
              <a:spcAft>
                <a:spcPts val="1200"/>
              </a:spcAft>
            </a:pPr>
            <a:r>
              <a:rPr lang="ru-RU" b="1" i="1" dirty="0" smtClean="0">
                <a:latin typeface="Arial Narrow" panose="020B0606020202030204" pitchFamily="34" charset="0"/>
              </a:rPr>
              <a:t>О.С. Кривченко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46306" y="2098785"/>
            <a:ext cx="3229583" cy="65175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Угроза утечки данных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68483" y="4096513"/>
            <a:ext cx="3307406" cy="65175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Этические угрозы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941653" y="4096513"/>
            <a:ext cx="6527257" cy="65175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Arial Narrow" panose="020B0606020202030204" pitchFamily="34" charset="0"/>
              </a:rPr>
              <a:t>Проблемы распределения ответственности за принятое ИИ решение;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Arial Narrow" panose="020B0606020202030204" pitchFamily="34" charset="0"/>
              </a:rPr>
              <a:t>Цифровая дискриминация.</a:t>
            </a:r>
          </a:p>
        </p:txBody>
      </p:sp>
      <p:sp>
        <p:nvSpPr>
          <p:cNvPr id="10" name="Стрелка вправо 9"/>
          <p:cNvSpPr/>
          <p:nvPr/>
        </p:nvSpPr>
        <p:spPr>
          <a:xfrm>
            <a:off x="4338537" y="2293337"/>
            <a:ext cx="340468" cy="262647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8100000" scaled="1"/>
            <a:tileRect/>
          </a:gra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>
              <a:solidFill>
                <a:schemeClr val="dk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Стрелка вправо 10"/>
          <p:cNvSpPr/>
          <p:nvPr/>
        </p:nvSpPr>
        <p:spPr>
          <a:xfrm>
            <a:off x="4338537" y="4127029"/>
            <a:ext cx="340468" cy="262647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8100000" scaled="1"/>
            <a:tileRect/>
          </a:gra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>
              <a:solidFill>
                <a:schemeClr val="dk1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904803" y="1645676"/>
            <a:ext cx="2887051" cy="180063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варианты</a:t>
            </a:r>
          </a:p>
          <a:p>
            <a:pPr marL="174625" indent="-174625" algn="just">
              <a:buFontTx/>
              <a:buChar char="-"/>
            </a:pPr>
            <a:r>
              <a:rPr lang="ru-RU" sz="1600" dirty="0" smtClean="0">
                <a:latin typeface="Arial Narrow" panose="020B0606020202030204" pitchFamily="34" charset="0"/>
              </a:rPr>
              <a:t>переход по ссылке;</a:t>
            </a:r>
          </a:p>
          <a:p>
            <a:pPr marL="174625" indent="-174625" algn="just">
              <a:buFontTx/>
              <a:buChar char="-"/>
            </a:pPr>
            <a:r>
              <a:rPr lang="ru-RU" sz="1600" dirty="0">
                <a:latin typeface="Arial Narrow" panose="020B0606020202030204" pitchFamily="34" charset="0"/>
              </a:rPr>
              <a:t>в</a:t>
            </a:r>
            <a:r>
              <a:rPr lang="ru-RU" sz="1600" dirty="0" smtClean="0">
                <a:latin typeface="Arial Narrow" panose="020B0606020202030204" pitchFamily="34" charset="0"/>
              </a:rPr>
              <a:t>вод логина, пароля на поддельном сайте;</a:t>
            </a:r>
          </a:p>
          <a:p>
            <a:pPr marL="174625" indent="-174625" algn="just">
              <a:buFontTx/>
              <a:buChar char="-"/>
            </a:pPr>
            <a:r>
              <a:rPr lang="ru-RU" sz="1600" dirty="0">
                <a:latin typeface="Arial Narrow" panose="020B0606020202030204" pitchFamily="34" charset="0"/>
              </a:rPr>
              <a:t>т</a:t>
            </a:r>
            <a:r>
              <a:rPr lang="ru-RU" sz="1600" dirty="0" smtClean="0">
                <a:latin typeface="Arial Narrow" panose="020B0606020202030204" pitchFamily="34" charset="0"/>
              </a:rPr>
              <a:t>роянский конь </a:t>
            </a:r>
          </a:p>
          <a:p>
            <a:pPr indent="174625" algn="just"/>
            <a:r>
              <a:rPr lang="ru-RU" sz="1600" dirty="0" smtClean="0">
                <a:latin typeface="Arial Narrow" panose="020B0606020202030204" pitchFamily="34" charset="0"/>
              </a:rPr>
              <a:t>(как вложение к письму)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898859" y="1645677"/>
            <a:ext cx="3570051" cy="18006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способы</a:t>
            </a:r>
            <a:endParaRPr lang="ru-RU" sz="1600" b="1" dirty="0">
              <a:solidFill>
                <a:schemeClr val="accent6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marL="174625" indent="-174625" algn="just">
              <a:buFontTx/>
              <a:buChar char="-"/>
            </a:pPr>
            <a:r>
              <a:rPr lang="ru-RU" sz="1600" dirty="0" err="1" smtClean="0">
                <a:latin typeface="Arial Narrow" panose="020B0606020202030204" pitchFamily="34" charset="0"/>
              </a:rPr>
              <a:t>тайпсквоттинг</a:t>
            </a:r>
            <a:r>
              <a:rPr lang="ru-RU" sz="1600" dirty="0" smtClean="0">
                <a:latin typeface="Arial Narrow" panose="020B0606020202030204" pitchFamily="34" charset="0"/>
              </a:rPr>
              <a:t>;</a:t>
            </a:r>
            <a:endParaRPr lang="ru-RU" sz="1600" dirty="0">
              <a:latin typeface="Arial Narrow" panose="020B0606020202030204" pitchFamily="34" charset="0"/>
            </a:endParaRPr>
          </a:p>
          <a:p>
            <a:pPr marL="174625" indent="-174625" algn="just">
              <a:buFontTx/>
              <a:buChar char="-"/>
            </a:pPr>
            <a:r>
              <a:rPr lang="ru-RU" sz="1600" dirty="0">
                <a:latin typeface="Arial Narrow" panose="020B0606020202030204" pitchFamily="34" charset="0"/>
              </a:rPr>
              <a:t>троянский </a:t>
            </a:r>
            <a:r>
              <a:rPr lang="ru-RU" sz="1600" dirty="0" smtClean="0">
                <a:latin typeface="Arial Narrow" panose="020B0606020202030204" pitchFamily="34" charset="0"/>
              </a:rPr>
              <a:t>конь</a:t>
            </a:r>
          </a:p>
          <a:p>
            <a:pPr indent="174625" algn="just"/>
            <a:r>
              <a:rPr lang="ru-RU" sz="1600" dirty="0" smtClean="0">
                <a:latin typeface="Arial Narrow" panose="020B0606020202030204" pitchFamily="34" charset="0"/>
              </a:rPr>
              <a:t>(сезонный, универсальный, уникальный)</a:t>
            </a:r>
            <a:endParaRPr lang="ru-RU" sz="1600" dirty="0">
              <a:latin typeface="Arial Narrow" panose="020B0606020202030204" pitchFamily="34" charset="0"/>
            </a:endParaRPr>
          </a:p>
          <a:p>
            <a:pPr marL="174625" indent="-174625" algn="just">
              <a:buFontTx/>
              <a:buChar char="-"/>
            </a:pPr>
            <a:r>
              <a:rPr lang="ru-RU" sz="1600" dirty="0" err="1" smtClean="0">
                <a:latin typeface="Arial Narrow" panose="020B0606020202030204" pitchFamily="34" charset="0"/>
              </a:rPr>
              <a:t>Квид</a:t>
            </a:r>
            <a:r>
              <a:rPr lang="ru-RU" sz="1600" dirty="0" smtClean="0">
                <a:latin typeface="Arial Narrow" panose="020B0606020202030204" pitchFamily="34" charset="0"/>
              </a:rPr>
              <a:t> про </a:t>
            </a:r>
            <a:r>
              <a:rPr lang="ru-RU" sz="1600" dirty="0" err="1" smtClean="0">
                <a:latin typeface="Arial Narrow" panose="020B0606020202030204" pitchFamily="34" charset="0"/>
              </a:rPr>
              <a:t>Кво</a:t>
            </a:r>
            <a:r>
              <a:rPr lang="ru-RU" sz="1600" dirty="0" smtClean="0">
                <a:latin typeface="Arial Narrow" panose="020B0606020202030204" pitchFamily="34" charset="0"/>
              </a:rPr>
              <a:t> (кража личности)</a:t>
            </a:r>
          </a:p>
          <a:p>
            <a:pPr marL="174625" indent="-174625" algn="just">
              <a:buFontTx/>
              <a:buChar char="-"/>
            </a:pPr>
            <a:r>
              <a:rPr lang="ru-RU" sz="1600" dirty="0" err="1" smtClean="0">
                <a:latin typeface="Arial Narrow" panose="020B0606020202030204" pitchFamily="34" charset="0"/>
              </a:rPr>
              <a:t>Претекстинг</a:t>
            </a:r>
            <a:r>
              <a:rPr lang="ru-RU" sz="1600" dirty="0" smtClean="0">
                <a:latin typeface="Arial Narrow" panose="020B0606020202030204" pitchFamily="34" charset="0"/>
              </a:rPr>
              <a:t> (сценарий </a:t>
            </a:r>
            <a:r>
              <a:rPr lang="ru-RU" sz="1600" dirty="0" err="1" smtClean="0">
                <a:latin typeface="Arial Narrow" panose="020B0606020202030204" pitchFamily="34" charset="0"/>
              </a:rPr>
              <a:t>фишинга</a:t>
            </a:r>
            <a:r>
              <a:rPr lang="ru-RU" sz="1600" dirty="0" smtClean="0">
                <a:latin typeface="Arial Narrow" panose="020B0606020202030204" pitchFamily="34" charset="0"/>
              </a:rPr>
              <a:t>)</a:t>
            </a:r>
          </a:p>
          <a:p>
            <a:pPr marL="174625" indent="-174625" algn="just">
              <a:buFontTx/>
              <a:buChar char="-"/>
            </a:pPr>
            <a:r>
              <a:rPr lang="ru-RU" sz="1600" dirty="0" smtClean="0">
                <a:latin typeface="Arial Narrow" panose="020B0606020202030204" pitchFamily="34" charset="0"/>
              </a:rPr>
              <a:t>«</a:t>
            </a:r>
            <a:r>
              <a:rPr lang="ru-RU" sz="1600" dirty="0">
                <a:latin typeface="Arial Narrow" panose="020B0606020202030204" pitchFamily="34" charset="0"/>
              </a:rPr>
              <a:t>Д</a:t>
            </a:r>
            <a:r>
              <a:rPr lang="ru-RU" sz="1600" dirty="0" smtClean="0">
                <a:latin typeface="Arial Narrow" panose="020B0606020202030204" pitchFamily="34" charset="0"/>
              </a:rPr>
              <a:t>орожное яблоко»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904805" y="1264598"/>
            <a:ext cx="6564106" cy="31247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latin typeface="Arial Narrow" panose="020B0606020202030204" pitchFamily="34" charset="0"/>
              </a:rPr>
              <a:t>Фишинг</a:t>
            </a:r>
            <a:endParaRPr lang="ru-RU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8604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2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"/>
          <p:cNvSpPr txBox="1"/>
          <p:nvPr/>
        </p:nvSpPr>
        <p:spPr>
          <a:xfrm>
            <a:off x="1765981" y="2495000"/>
            <a:ext cx="9239249" cy="1230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>
                <a:solidFill>
                  <a:prstClr val="black"/>
                </a:solidFill>
                <a:sym typeface="Montserrat SemiBold"/>
              </a:rPr>
              <a:t>Существует ли угроза негативного влияния </a:t>
            </a:r>
            <a:r>
              <a:rPr lang="ru-RU" dirty="0" err="1" smtClean="0">
                <a:solidFill>
                  <a:prstClr val="black"/>
                </a:solidFill>
                <a:sym typeface="Montserrat SemiBold"/>
              </a:rPr>
              <a:t>цифровизации</a:t>
            </a:r>
            <a:r>
              <a:rPr lang="ru-RU" dirty="0" smtClean="0">
                <a:solidFill>
                  <a:prstClr val="black"/>
                </a:solidFill>
                <a:sym typeface="Montserrat SemiBold"/>
              </a:rPr>
              <a:t> на ЛПР</a:t>
            </a: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+mj-cs"/>
                <a:sym typeface="Montserrat SemiBold"/>
              </a:rPr>
              <a:t>?</a:t>
            </a:r>
            <a:endParaRPr kumimoji="0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21991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2784" y="369652"/>
            <a:ext cx="9924569" cy="92891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atin typeface="Arial Narrow" panose="020B0606020202030204" pitchFamily="34" charset="0"/>
              </a:rPr>
              <a:t>Влияние </a:t>
            </a:r>
            <a:r>
              <a:rPr lang="ru-RU" sz="4000" b="1" dirty="0" err="1" smtClean="0">
                <a:latin typeface="Arial Narrow" panose="020B0606020202030204" pitchFamily="34" charset="0"/>
              </a:rPr>
              <a:t>цифровизации</a:t>
            </a:r>
            <a:r>
              <a:rPr lang="ru-RU" sz="4000" b="1" dirty="0" smtClean="0">
                <a:latin typeface="Arial Narrow" panose="020B0606020202030204" pitchFamily="34" charset="0"/>
              </a:rPr>
              <a:t> на человека</a:t>
            </a:r>
            <a:endParaRPr lang="ru-RU" sz="4000" b="1" dirty="0">
              <a:latin typeface="Arial Narrow" panose="020B0606020202030204" pitchFamily="34" charset="0"/>
            </a:endParaRPr>
          </a:p>
        </p:txBody>
      </p:sp>
      <p:sp>
        <p:nvSpPr>
          <p:cNvPr id="4" name="Половина рамки 3"/>
          <p:cNvSpPr/>
          <p:nvPr/>
        </p:nvSpPr>
        <p:spPr>
          <a:xfrm rot="5400000">
            <a:off x="10132512" y="-119725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824119" y="386620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 rot="10800000" flipH="1" flipV="1">
            <a:off x="678853" y="2127003"/>
            <a:ext cx="6346874" cy="20572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66700" indent="-266700" algn="just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Arial Narrow" panose="020B0606020202030204" pitchFamily="34" charset="0"/>
              </a:rPr>
              <a:t>Влияние на сознание</a:t>
            </a:r>
          </a:p>
          <a:p>
            <a:pPr marL="266700" indent="-266700" algn="just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Arial Narrow" panose="020B0606020202030204" pitchFamily="34" charset="0"/>
              </a:rPr>
              <a:t>Влияние на коммуникативные навыки</a:t>
            </a:r>
          </a:p>
          <a:p>
            <a:pPr marL="266700" indent="-266700" algn="just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Arial Narrow" panose="020B0606020202030204" pitchFamily="34" charset="0"/>
              </a:rPr>
              <a:t>Психическое влияние</a:t>
            </a:r>
          </a:p>
          <a:p>
            <a:pPr marL="266700" indent="-266700" algn="just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Arial Narrow" panose="020B0606020202030204" pitchFamily="34" charset="0"/>
              </a:rPr>
              <a:t>Физическое влияние на здоровье человека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645134" y="5012671"/>
            <a:ext cx="64223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smtClean="0">
                <a:latin typeface="Arial Narrow" panose="020B0606020202030204" pitchFamily="34" charset="0"/>
              </a:rPr>
              <a:t>«Все </a:t>
            </a:r>
            <a:r>
              <a:rPr lang="ru-RU" i="1" dirty="0">
                <a:latin typeface="Arial Narrow" panose="020B0606020202030204" pitchFamily="34" charset="0"/>
              </a:rPr>
              <a:t>самые большие технологические изобретения, созданные человеком – самолет, автомобиль, компьютер – больше свидетельствуют о его лени, чем о высоком </a:t>
            </a:r>
            <a:r>
              <a:rPr lang="ru-RU" i="1" dirty="0" smtClean="0">
                <a:latin typeface="Arial Narrow" panose="020B0606020202030204" pitchFamily="34" charset="0"/>
              </a:rPr>
              <a:t>интеллекте»</a:t>
            </a:r>
          </a:p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 </a:t>
            </a:r>
            <a:r>
              <a:rPr lang="ru-RU" b="1" dirty="0">
                <a:latin typeface="Arial Narrow" panose="020B0606020202030204" pitchFamily="34" charset="0"/>
              </a:rPr>
              <a:t>Марк Кеннеди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lumMod val="60000"/>
                <a:lumOff val="4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7472" y="3004928"/>
            <a:ext cx="3988341" cy="3725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876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2159" y="450034"/>
            <a:ext cx="9924569" cy="92891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atin typeface="Arial Narrow" panose="020B0606020202030204" pitchFamily="34" charset="0"/>
              </a:rPr>
              <a:t>Информационный </a:t>
            </a:r>
            <a:r>
              <a:rPr lang="ru-RU" sz="4000" b="1" dirty="0">
                <a:latin typeface="Arial Narrow" panose="020B0606020202030204" pitchFamily="34" charset="0"/>
              </a:rPr>
              <a:t>шум и информационная </a:t>
            </a:r>
            <a:r>
              <a:rPr lang="ru-RU" sz="4000" b="1" dirty="0" smtClean="0">
                <a:latin typeface="Arial Narrow" panose="020B0606020202030204" pitchFamily="34" charset="0"/>
              </a:rPr>
              <a:t>гигиена</a:t>
            </a:r>
            <a:endParaRPr lang="ru-RU" sz="4000" b="1" dirty="0">
              <a:latin typeface="Arial Narrow" panose="020B0606020202030204" pitchFamily="34" charset="0"/>
            </a:endParaRPr>
          </a:p>
        </p:txBody>
      </p:sp>
      <p:sp>
        <p:nvSpPr>
          <p:cNvPr id="4" name="Половина рамки 3"/>
          <p:cNvSpPr/>
          <p:nvPr/>
        </p:nvSpPr>
        <p:spPr>
          <a:xfrm rot="5400000">
            <a:off x="10132512" y="-119725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824119" y="386620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84796" y="1672669"/>
            <a:ext cx="418937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rgbClr val="000000"/>
                </a:solidFill>
                <a:latin typeface="Arial Narrow" panose="020B0606020202030204" pitchFamily="34" charset="0"/>
              </a:rPr>
              <a:t>Информационный шум </a:t>
            </a:r>
            <a:endParaRPr lang="ru-RU" sz="2000" b="1" dirty="0" smtClean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pPr algn="ctr"/>
            <a:endParaRPr lang="ru-RU" sz="2000" b="1" dirty="0" smtClean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pPr algn="r"/>
            <a:r>
              <a:rPr lang="ru-RU" sz="2000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- </a:t>
            </a:r>
            <a:r>
              <a:rPr lang="ru-RU" sz="2000" dirty="0">
                <a:solidFill>
                  <a:srgbClr val="000000"/>
                </a:solidFill>
                <a:latin typeface="Arial Narrow" panose="020B0606020202030204" pitchFamily="34" charset="0"/>
              </a:rPr>
              <a:t>это неотфильтрованный поток информации, в котором полезность полученных данных уменьшается прямо пропорционально количеству этих данных.</a:t>
            </a:r>
            <a:endParaRPr lang="ru-RU" sz="2000" dirty="0">
              <a:latin typeface="Arial Narrow" panose="020B0606020202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77055" y="4415605"/>
            <a:ext cx="8514945" cy="2262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b="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Информационная гигиена </a:t>
            </a:r>
          </a:p>
          <a:p>
            <a:pPr>
              <a:spcAft>
                <a:spcPts val="600"/>
              </a:spcAft>
            </a:pPr>
            <a:r>
              <a:rPr lang="ru-RU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– это раздел </a:t>
            </a:r>
            <a:r>
              <a:rPr lang="ru-RU" dirty="0">
                <a:solidFill>
                  <a:srgbClr val="000000"/>
                </a:solidFill>
                <a:latin typeface="Arial Narrow" panose="020B0606020202030204" pitchFamily="34" charset="0"/>
              </a:rPr>
              <a:t>медицинской науки, изучающий закономерности влияния информации на психическое, физическое и социальное благополучие человека, его работоспособность, продолжительность жизни, общественное здоровье социума, разрабатывающий нормативы и мероприятия по оздоровлению окружающей информационной среды и оптимизации интеллектуальной </a:t>
            </a:r>
            <a:r>
              <a:rPr lang="ru-RU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деятельности. </a:t>
            </a:r>
          </a:p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«</a:t>
            </a:r>
            <a:r>
              <a:rPr lang="ru-RU" b="1" dirty="0">
                <a:latin typeface="Arial Narrow" panose="020B0606020202030204" pitchFamily="34" charset="0"/>
              </a:rPr>
              <a:t>Цифровая диета», </a:t>
            </a:r>
            <a:r>
              <a:rPr lang="ru-RU" b="1" dirty="0" smtClean="0">
                <a:latin typeface="Arial Narrow" panose="020B0606020202030204" pitchFamily="34" charset="0"/>
              </a:rPr>
              <a:t>«</a:t>
            </a:r>
            <a:r>
              <a:rPr lang="ru-RU" b="1" dirty="0">
                <a:latin typeface="Arial Narrow" panose="020B0606020202030204" pitchFamily="34" charset="0"/>
              </a:rPr>
              <a:t>информационный </a:t>
            </a:r>
            <a:r>
              <a:rPr lang="ru-RU" b="1" dirty="0" err="1">
                <a:latin typeface="Arial Narrow" panose="020B0606020202030204" pitchFamily="34" charset="0"/>
              </a:rPr>
              <a:t>детокс</a:t>
            </a:r>
            <a:r>
              <a:rPr lang="ru-RU" b="1" dirty="0">
                <a:latin typeface="Arial Narrow" panose="020B0606020202030204" pitchFamily="34" charset="0"/>
              </a:rPr>
              <a:t>», «</a:t>
            </a:r>
            <a:r>
              <a:rPr lang="ru-RU" b="1" dirty="0" err="1">
                <a:latin typeface="Arial Narrow" panose="020B0606020202030204" pitchFamily="34" charset="0"/>
              </a:rPr>
              <a:t>диджитал</a:t>
            </a:r>
            <a:r>
              <a:rPr lang="ru-RU" b="1" dirty="0">
                <a:latin typeface="Arial Narrow" panose="020B0606020202030204" pitchFamily="34" charset="0"/>
              </a:rPr>
              <a:t>-минимализм»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7" b="7951"/>
          <a:stretch/>
        </p:blipFill>
        <p:spPr>
          <a:xfrm>
            <a:off x="5474174" y="1645210"/>
            <a:ext cx="5692554" cy="28792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91" y="3919438"/>
            <a:ext cx="3114675" cy="27572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6898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2784" y="369652"/>
            <a:ext cx="9924569" cy="92891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atin typeface="Arial Narrow" panose="020B0606020202030204" pitchFamily="34" charset="0"/>
              </a:rPr>
              <a:t>Правила информационной гигиены</a:t>
            </a:r>
            <a:endParaRPr lang="ru-RU" sz="4000" b="1" dirty="0">
              <a:latin typeface="Arial Narrow" panose="020B0606020202030204" pitchFamily="34" charset="0"/>
            </a:endParaRPr>
          </a:p>
        </p:txBody>
      </p:sp>
      <p:sp>
        <p:nvSpPr>
          <p:cNvPr id="4" name="Половина рамки 3"/>
          <p:cNvSpPr/>
          <p:nvPr/>
        </p:nvSpPr>
        <p:spPr>
          <a:xfrm rot="5400000">
            <a:off x="10132512" y="-119725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824119" y="386620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6211" y="1804911"/>
            <a:ext cx="11197714" cy="2308324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Arial Narrow" panose="020B0606020202030204" pitchFamily="34" charset="0"/>
              </a:rPr>
              <a:t>читайте больше книг – они дают реальную пользу и снимают стресс;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Arial Narrow" panose="020B0606020202030204" pitchFamily="34" charset="0"/>
              </a:rPr>
              <a:t>выделите специальное время, когда вы не потребляете информацию;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Arial Narrow" panose="020B0606020202030204" pitchFamily="34" charset="0"/>
              </a:rPr>
              <a:t>читайте новости только с </a:t>
            </a:r>
            <a:r>
              <a:rPr lang="ru-RU" dirty="0" err="1">
                <a:latin typeface="Arial Narrow" panose="020B0606020202030204" pitchFamily="34" charset="0"/>
              </a:rPr>
              <a:t>десктопных</a:t>
            </a:r>
            <a:r>
              <a:rPr lang="ru-RU" dirty="0">
                <a:latin typeface="Arial Narrow" panose="020B0606020202030204" pitchFamily="34" charset="0"/>
              </a:rPr>
              <a:t> устройств;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Arial Narrow" panose="020B0606020202030204" pitchFamily="34" charset="0"/>
              </a:rPr>
              <a:t>читайте дайджесты (недельные или хотя бы ежедневные);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Arial Narrow" panose="020B0606020202030204" pitchFamily="34" charset="0"/>
              </a:rPr>
              <a:t>уделяйте больше внимания местным и профессиональным новостям;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Arial Narrow" panose="020B0606020202030204" pitchFamily="34" charset="0"/>
              </a:rPr>
              <a:t>пользуйтесь </a:t>
            </a:r>
            <a:r>
              <a:rPr lang="ru-RU" dirty="0" err="1">
                <a:latin typeface="Arial Narrow" panose="020B0606020202030204" pitchFamily="34" charset="0"/>
              </a:rPr>
              <a:t>блокировщиками</a:t>
            </a:r>
            <a:r>
              <a:rPr lang="ru-RU" dirty="0">
                <a:latin typeface="Arial Narrow" panose="020B0606020202030204" pitchFamily="34" charset="0"/>
              </a:rPr>
              <a:t> рекламы;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Arial Narrow" panose="020B0606020202030204" pitchFamily="34" charset="0"/>
              </a:rPr>
              <a:t>отпишитесь от бесполезного контента;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Arial Narrow" panose="020B0606020202030204" pitchFamily="34" charset="0"/>
              </a:rPr>
              <a:t>не читайте статьи в Интернете сразу – дайте им отлежаться</a:t>
            </a:r>
            <a:r>
              <a:rPr lang="ru-RU" dirty="0" smtClean="0">
                <a:latin typeface="Arial Narrow" panose="020B0606020202030204" pitchFamily="34" charset="0"/>
              </a:rPr>
              <a:t>.</a:t>
            </a:r>
          </a:p>
        </p:txBody>
      </p:sp>
      <p:sp>
        <p:nvSpPr>
          <p:cNvPr id="7" name="Стрелка вниз 6"/>
          <p:cNvSpPr/>
          <p:nvPr/>
        </p:nvSpPr>
        <p:spPr>
          <a:xfrm>
            <a:off x="5321031" y="4253336"/>
            <a:ext cx="1264595" cy="487948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294361" y="4881385"/>
            <a:ext cx="5032515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Оптимизация мозговой активности ЛПР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294361" y="5948185"/>
            <a:ext cx="5032515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Рост эффективности управленческих решений</a:t>
            </a:r>
          </a:p>
        </p:txBody>
      </p:sp>
      <p:sp>
        <p:nvSpPr>
          <p:cNvPr id="10" name="Стрелка вниз 9"/>
          <p:cNvSpPr/>
          <p:nvPr/>
        </p:nvSpPr>
        <p:spPr>
          <a:xfrm>
            <a:off x="5282121" y="5360577"/>
            <a:ext cx="1264595" cy="487948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6976" y="1733388"/>
            <a:ext cx="2636949" cy="2379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520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0625" y="254566"/>
            <a:ext cx="9725025" cy="843986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Сквозные технологии цифровой экономики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54661" y="1611177"/>
            <a:ext cx="3930279" cy="584238"/>
          </a:xfrm>
          <a:prstGeom prst="rect">
            <a:avLst/>
          </a:prstGeom>
          <a:gradFill>
            <a:gsLst>
              <a:gs pos="100000">
                <a:schemeClr val="accent1">
                  <a:lumMod val="40000"/>
                  <a:lumOff val="60000"/>
                  <a:alpha val="17000"/>
                </a:schemeClr>
              </a:gs>
              <a:gs pos="61000">
                <a:schemeClr val="accent1">
                  <a:lumMod val="20000"/>
                  <a:lumOff val="80000"/>
                  <a:alpha val="45000"/>
                </a:schemeClr>
              </a:gs>
              <a:gs pos="0">
                <a:schemeClr val="bg1">
                  <a:lumMod val="85000"/>
                  <a:alpha val="28000"/>
                </a:schemeClr>
              </a:gs>
              <a:gs pos="29000">
                <a:schemeClr val="accent3">
                  <a:lumMod val="20000"/>
                  <a:lumOff val="80000"/>
                  <a:alpha val="43000"/>
                </a:schemeClr>
              </a:gs>
            </a:gsLst>
            <a:lin ang="5400000" scaled="1"/>
          </a:gradFill>
          <a:ln w="12700">
            <a:solidFill>
              <a:srgbClr val="AA85DB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Arial Narrow" panose="020B0606020202030204" pitchFamily="34" charset="0"/>
              </a:rPr>
              <a:t>Сквозные технологии</a:t>
            </a:r>
            <a:r>
              <a:rPr lang="ru-RU" sz="2800" baseline="30000" dirty="0">
                <a:latin typeface="Arial Narrow" panose="020B0606020202030204" pitchFamily="34" charset="0"/>
              </a:rPr>
              <a:t>1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873" y="2784549"/>
            <a:ext cx="1148830" cy="1100774"/>
          </a:xfrm>
          <a:prstGeom prst="rect">
            <a:avLst/>
          </a:prstGeom>
          <a:gradFill>
            <a:gsLst>
              <a:gs pos="83000">
                <a:schemeClr val="accent4">
                  <a:lumMod val="20000"/>
                  <a:lumOff val="80000"/>
                  <a:alpha val="42000"/>
                </a:schemeClr>
              </a:gs>
              <a:gs pos="61000">
                <a:srgbClr val="FFFF00">
                  <a:alpha val="8000"/>
                </a:srgbClr>
              </a:gs>
              <a:gs pos="39000">
                <a:srgbClr val="C4FC8C">
                  <a:alpha val="39000"/>
                </a:srgbClr>
              </a:gs>
              <a:gs pos="0">
                <a:schemeClr val="accent6">
                  <a:lumMod val="60000"/>
                  <a:lumOff val="40000"/>
                  <a:alpha val="48000"/>
                </a:schemeClr>
              </a:gs>
            </a:gsLst>
            <a:lin ang="5400000" scaled="1"/>
          </a:gradFill>
          <a:ln w="12700">
            <a:solidFill>
              <a:srgbClr val="AA85DB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700" dirty="0">
                <a:latin typeface="Arial Narrow" panose="020B0606020202030204" pitchFamily="34" charset="0"/>
              </a:rPr>
              <a:t>Большие данные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225118" y="2785855"/>
            <a:ext cx="1875224" cy="1099468"/>
          </a:xfrm>
          <a:prstGeom prst="rect">
            <a:avLst/>
          </a:prstGeom>
          <a:gradFill>
            <a:gsLst>
              <a:gs pos="83000">
                <a:schemeClr val="accent4">
                  <a:lumMod val="20000"/>
                  <a:lumOff val="80000"/>
                  <a:alpha val="42000"/>
                </a:schemeClr>
              </a:gs>
              <a:gs pos="61000">
                <a:srgbClr val="FFFF00">
                  <a:alpha val="8000"/>
                </a:srgbClr>
              </a:gs>
              <a:gs pos="39000">
                <a:srgbClr val="C4FC8C">
                  <a:alpha val="39000"/>
                </a:srgbClr>
              </a:gs>
              <a:gs pos="0">
                <a:schemeClr val="accent6">
                  <a:lumMod val="60000"/>
                  <a:lumOff val="40000"/>
                  <a:alpha val="48000"/>
                </a:schemeClr>
              </a:gs>
            </a:gsLst>
            <a:lin ang="5400000" scaled="1"/>
          </a:gradFill>
          <a:ln w="12700">
            <a:solidFill>
              <a:srgbClr val="AA85DB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700" dirty="0" err="1">
                <a:latin typeface="Arial Narrow" panose="020B0606020202030204" pitchFamily="34" charset="0"/>
              </a:rPr>
              <a:t>Нейротехнологии</a:t>
            </a:r>
            <a:r>
              <a:rPr lang="ru-RU" sz="1700" dirty="0">
                <a:latin typeface="Arial Narrow" panose="020B0606020202030204" pitchFamily="34" charset="0"/>
              </a:rPr>
              <a:t> и искусственный интеллект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157488" y="2790387"/>
            <a:ext cx="1799336" cy="1094936"/>
          </a:xfrm>
          <a:prstGeom prst="rect">
            <a:avLst/>
          </a:prstGeom>
          <a:gradFill>
            <a:gsLst>
              <a:gs pos="83000">
                <a:schemeClr val="accent4">
                  <a:lumMod val="20000"/>
                  <a:lumOff val="80000"/>
                  <a:alpha val="42000"/>
                </a:schemeClr>
              </a:gs>
              <a:gs pos="61000">
                <a:srgbClr val="FFFF00">
                  <a:alpha val="8000"/>
                </a:srgbClr>
              </a:gs>
              <a:gs pos="39000">
                <a:srgbClr val="C4FC8C">
                  <a:alpha val="39000"/>
                </a:srgbClr>
              </a:gs>
              <a:gs pos="0">
                <a:schemeClr val="accent6">
                  <a:lumMod val="60000"/>
                  <a:lumOff val="40000"/>
                  <a:alpha val="48000"/>
                </a:schemeClr>
              </a:gs>
            </a:gsLst>
            <a:lin ang="5400000" scaled="1"/>
          </a:gradFill>
          <a:ln w="12700">
            <a:solidFill>
              <a:srgbClr val="AA85DB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700" dirty="0">
                <a:latin typeface="Arial Narrow" panose="020B0606020202030204" pitchFamily="34" charset="0"/>
              </a:rPr>
              <a:t>Системы распределенного реестра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4129585"/>
            <a:ext cx="1190625" cy="2067192"/>
          </a:xfrm>
          <a:prstGeom prst="rect">
            <a:avLst/>
          </a:prstGeom>
          <a:gradFill>
            <a:gsLst>
              <a:gs pos="1000">
                <a:schemeClr val="accent4">
                  <a:lumMod val="20000"/>
                  <a:lumOff val="80000"/>
                  <a:alpha val="42000"/>
                </a:schemeClr>
              </a:gs>
              <a:gs pos="37000">
                <a:schemeClr val="accent6">
                  <a:lumMod val="40000"/>
                  <a:lumOff val="60000"/>
                  <a:alpha val="36000"/>
                </a:schemeClr>
              </a:gs>
              <a:gs pos="83000">
                <a:schemeClr val="accent1">
                  <a:lumMod val="60000"/>
                  <a:lumOff val="40000"/>
                  <a:alpha val="60000"/>
                </a:schemeClr>
              </a:gs>
              <a:gs pos="100000">
                <a:schemeClr val="accent5">
                  <a:lumMod val="50000"/>
                  <a:alpha val="1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latin typeface="Arial Narrow" panose="020B0606020202030204" pitchFamily="34" charset="0"/>
              </a:rPr>
              <a:t>технологическое направление, связанное с обработкой и аналитикой </a:t>
            </a:r>
            <a:r>
              <a:rPr lang="ru-RU" sz="1200" b="1" dirty="0">
                <a:latin typeface="Arial Narrow" panose="020B0606020202030204" pitchFamily="34" charset="0"/>
              </a:rPr>
              <a:t>крупных массивов данных, </a:t>
            </a:r>
            <a:r>
              <a:rPr lang="ru-RU" sz="1200" dirty="0">
                <a:latin typeface="Arial Narrow" panose="020B0606020202030204" pitchFamily="34" charset="0"/>
              </a:rPr>
              <a:t>которые постоянно растут.</a:t>
            </a:r>
          </a:p>
        </p:txBody>
      </p:sp>
      <p:sp>
        <p:nvSpPr>
          <p:cNvPr id="15" name="Половина рамки 14"/>
          <p:cNvSpPr/>
          <p:nvPr/>
        </p:nvSpPr>
        <p:spPr>
          <a:xfrm rot="16200000">
            <a:off x="1481788" y="219453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6" name="Половина рамки 15"/>
          <p:cNvSpPr/>
          <p:nvPr/>
        </p:nvSpPr>
        <p:spPr>
          <a:xfrm rot="5400000">
            <a:off x="9978819" y="-12621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028239" y="2784549"/>
            <a:ext cx="1328174" cy="1100774"/>
          </a:xfrm>
          <a:prstGeom prst="rect">
            <a:avLst/>
          </a:prstGeom>
          <a:gradFill>
            <a:gsLst>
              <a:gs pos="83000">
                <a:schemeClr val="accent4">
                  <a:lumMod val="20000"/>
                  <a:lumOff val="80000"/>
                  <a:alpha val="42000"/>
                </a:schemeClr>
              </a:gs>
              <a:gs pos="61000">
                <a:srgbClr val="FFFF00">
                  <a:alpha val="8000"/>
                </a:srgbClr>
              </a:gs>
              <a:gs pos="39000">
                <a:srgbClr val="C4FC8C">
                  <a:alpha val="39000"/>
                </a:srgbClr>
              </a:gs>
              <a:gs pos="0">
                <a:schemeClr val="accent6">
                  <a:lumMod val="60000"/>
                  <a:lumOff val="40000"/>
                  <a:alpha val="48000"/>
                </a:schemeClr>
              </a:gs>
            </a:gsLst>
            <a:lin ang="5400000" scaled="1"/>
          </a:gradFill>
          <a:ln w="12700">
            <a:solidFill>
              <a:srgbClr val="AA85DB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700" dirty="0">
                <a:latin typeface="Arial Narrow" panose="020B0606020202030204" pitchFamily="34" charset="0"/>
              </a:rPr>
              <a:t>Квантовые технологии</a:t>
            </a:r>
          </a:p>
        </p:txBody>
      </p:sp>
      <p:cxnSp>
        <p:nvCxnSpPr>
          <p:cNvPr id="30" name="Соединительная линия уступом 29"/>
          <p:cNvCxnSpPr>
            <a:stCxn id="5" idx="2"/>
            <a:endCxn id="6" idx="0"/>
          </p:cNvCxnSpPr>
          <p:nvPr/>
        </p:nvCxnSpPr>
        <p:spPr>
          <a:xfrm rot="5400000">
            <a:off x="1954978" y="819726"/>
            <a:ext cx="589134" cy="3340513"/>
          </a:xfrm>
          <a:prstGeom prst="bentConnector3">
            <a:avLst/>
          </a:prstGeom>
          <a:ln w="19050">
            <a:solidFill>
              <a:srgbClr val="AA85D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Соединительная линия уступом 31"/>
          <p:cNvCxnSpPr>
            <a:stCxn id="5" idx="2"/>
            <a:endCxn id="7" idx="0"/>
          </p:cNvCxnSpPr>
          <p:nvPr/>
        </p:nvCxnSpPr>
        <p:spPr>
          <a:xfrm rot="5400000">
            <a:off x="2746046" y="1612100"/>
            <a:ext cx="590440" cy="1757071"/>
          </a:xfrm>
          <a:prstGeom prst="bentConnector3">
            <a:avLst/>
          </a:prstGeom>
          <a:ln w="19050">
            <a:solidFill>
              <a:srgbClr val="AA85D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Соединительная линия уступом 33"/>
          <p:cNvCxnSpPr>
            <a:stCxn id="5" idx="2"/>
            <a:endCxn id="8" idx="0"/>
          </p:cNvCxnSpPr>
          <p:nvPr/>
        </p:nvCxnSpPr>
        <p:spPr>
          <a:xfrm rot="16200000" flipH="1">
            <a:off x="3690992" y="2424223"/>
            <a:ext cx="594972" cy="137355"/>
          </a:xfrm>
          <a:prstGeom prst="bentConnector3">
            <a:avLst/>
          </a:prstGeom>
          <a:ln>
            <a:solidFill>
              <a:srgbClr val="AA85D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Соединительная линия уступом 35"/>
          <p:cNvCxnSpPr>
            <a:stCxn id="5" idx="2"/>
            <a:endCxn id="17" idx="0"/>
          </p:cNvCxnSpPr>
          <p:nvPr/>
        </p:nvCxnSpPr>
        <p:spPr>
          <a:xfrm rot="16200000" flipH="1">
            <a:off x="4511496" y="1603719"/>
            <a:ext cx="589134" cy="1772525"/>
          </a:xfrm>
          <a:prstGeom prst="bentConnector3">
            <a:avLst/>
          </a:prstGeom>
          <a:ln w="19050">
            <a:solidFill>
              <a:srgbClr val="AA85D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6280134" y="1254662"/>
            <a:ext cx="57682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 Narrow" panose="020B0606020202030204" pitchFamily="34" charset="0"/>
              </a:rPr>
              <a:t>ключевые научно-технические направления, которые оказывают наиболее существенное влияние на развитие </a:t>
            </a:r>
            <a:r>
              <a:rPr lang="ru-RU" dirty="0" smtClean="0">
                <a:latin typeface="Arial Narrow" panose="020B0606020202030204" pitchFamily="34" charset="0"/>
              </a:rPr>
              <a:t>рынков, т.е. те </a:t>
            </a:r>
            <a:r>
              <a:rPr lang="ru-RU" dirty="0">
                <a:latin typeface="Arial Narrow" panose="020B0606020202030204" pitchFamily="34" charset="0"/>
              </a:rPr>
              <a:t>технологии, которые одновременно охватывают несколько трендов или </a:t>
            </a:r>
            <a:r>
              <a:rPr lang="ru-RU" dirty="0" smtClean="0">
                <a:latin typeface="Arial Narrow" panose="020B0606020202030204" pitchFamily="34" charset="0"/>
              </a:rPr>
              <a:t>отраслей</a:t>
            </a:r>
            <a:r>
              <a:rPr lang="ru-RU" baseline="30000" dirty="0">
                <a:latin typeface="Arial Narrow" panose="020B0606020202030204" pitchFamily="34" charset="0"/>
              </a:rPr>
              <a:t>2</a:t>
            </a:r>
            <a:r>
              <a:rPr lang="ru-RU" dirty="0" smtClean="0">
                <a:latin typeface="Arial Narrow" panose="020B0606020202030204" pitchFamily="34" charset="0"/>
              </a:rPr>
              <a:t>.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0" y="6198083"/>
            <a:ext cx="61611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AutoNum type="arabicPeriod"/>
              <a:defRPr/>
            </a:pPr>
            <a:r>
              <a:rPr lang="ru-RU" sz="1600" dirty="0" smtClean="0">
                <a:solidFill>
                  <a:srgbClr val="333333"/>
                </a:solidFill>
                <a:latin typeface="Roboto"/>
              </a:rPr>
              <a:t>Программа "Цифровая </a:t>
            </a:r>
            <a:r>
              <a:rPr lang="ru-RU" sz="1600" dirty="0">
                <a:solidFill>
                  <a:srgbClr val="333333"/>
                </a:solidFill>
                <a:latin typeface="Roboto"/>
              </a:rPr>
              <a:t>экономика Российской Федерации" </a:t>
            </a:r>
            <a:endParaRPr lang="ru-RU" sz="1600" dirty="0" smtClean="0">
              <a:solidFill>
                <a:srgbClr val="333333"/>
              </a:solidFill>
              <a:latin typeface="Roboto"/>
            </a:endParaRPr>
          </a:p>
          <a:p>
            <a:pPr marL="342900" indent="-342900">
              <a:buFontTx/>
              <a:buAutoNum type="arabicPeriod"/>
              <a:defRPr/>
            </a:pPr>
            <a:r>
              <a:rPr lang="ru-RU" sz="1600" dirty="0">
                <a:solidFill>
                  <a:srgbClr val="333333"/>
                </a:solidFill>
                <a:latin typeface="Roboto"/>
              </a:rPr>
              <a:t>Национальная технологическая инициатива </a:t>
            </a:r>
            <a:r>
              <a:rPr lang="ru-RU" sz="1600" dirty="0" smtClean="0">
                <a:solidFill>
                  <a:srgbClr val="333333"/>
                </a:solidFill>
                <a:latin typeface="Roboto"/>
              </a:rPr>
              <a:t>НТИ</a:t>
            </a:r>
            <a:endParaRPr lang="ru-RU" sz="1600" dirty="0">
              <a:solidFill>
                <a:srgbClr val="333333"/>
              </a:solidFill>
              <a:latin typeface="Roboto"/>
            </a:endParaRPr>
          </a:p>
        </p:txBody>
      </p:sp>
      <p:cxnSp>
        <p:nvCxnSpPr>
          <p:cNvPr id="33" name="Google Shape;249;p2"/>
          <p:cNvCxnSpPr/>
          <p:nvPr/>
        </p:nvCxnSpPr>
        <p:spPr>
          <a:xfrm flipH="1">
            <a:off x="6147257" y="6296358"/>
            <a:ext cx="4970" cy="388224"/>
          </a:xfrm>
          <a:prstGeom prst="straightConnector1">
            <a:avLst/>
          </a:prstGeom>
          <a:ln w="28575"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/>
          <p:cNvSpPr/>
          <p:nvPr/>
        </p:nvSpPr>
        <p:spPr>
          <a:xfrm>
            <a:off x="6460611" y="2784549"/>
            <a:ext cx="2177362" cy="1100774"/>
          </a:xfrm>
          <a:prstGeom prst="rect">
            <a:avLst/>
          </a:prstGeom>
          <a:gradFill>
            <a:gsLst>
              <a:gs pos="83000">
                <a:schemeClr val="accent4">
                  <a:lumMod val="20000"/>
                  <a:lumOff val="80000"/>
                  <a:alpha val="42000"/>
                </a:schemeClr>
              </a:gs>
              <a:gs pos="61000">
                <a:srgbClr val="FFFF00">
                  <a:alpha val="8000"/>
                </a:srgbClr>
              </a:gs>
              <a:gs pos="39000">
                <a:srgbClr val="C4FC8C">
                  <a:alpha val="39000"/>
                </a:srgbClr>
              </a:gs>
              <a:gs pos="0">
                <a:schemeClr val="accent6">
                  <a:lumMod val="60000"/>
                  <a:lumOff val="40000"/>
                  <a:alpha val="48000"/>
                </a:schemeClr>
              </a:gs>
            </a:gsLst>
            <a:lin ang="5400000" scaled="1"/>
          </a:gradFill>
          <a:ln w="12700">
            <a:solidFill>
              <a:srgbClr val="AA85DB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700" dirty="0">
                <a:latin typeface="Arial Narrow" panose="020B0606020202030204" pitchFamily="34" charset="0"/>
              </a:rPr>
              <a:t>Промышленный интернет, технологии беспроводной связи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8742172" y="2784548"/>
            <a:ext cx="1547048" cy="1103869"/>
          </a:xfrm>
          <a:prstGeom prst="rect">
            <a:avLst/>
          </a:prstGeom>
          <a:gradFill>
            <a:gsLst>
              <a:gs pos="83000">
                <a:schemeClr val="accent4">
                  <a:lumMod val="20000"/>
                  <a:lumOff val="80000"/>
                  <a:alpha val="42000"/>
                </a:schemeClr>
              </a:gs>
              <a:gs pos="61000">
                <a:srgbClr val="FFFF00">
                  <a:alpha val="8000"/>
                </a:srgbClr>
              </a:gs>
              <a:gs pos="39000">
                <a:srgbClr val="C4FC8C">
                  <a:alpha val="39000"/>
                </a:srgbClr>
              </a:gs>
              <a:gs pos="0">
                <a:schemeClr val="accent6">
                  <a:lumMod val="60000"/>
                  <a:lumOff val="40000"/>
                  <a:alpha val="48000"/>
                </a:schemeClr>
              </a:gs>
            </a:gsLst>
            <a:lin ang="5400000" scaled="1"/>
          </a:gradFill>
          <a:ln w="12700">
            <a:solidFill>
              <a:srgbClr val="AA85DB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700" dirty="0">
                <a:latin typeface="Arial Narrow" panose="020B0606020202030204" pitchFamily="34" charset="0"/>
              </a:rPr>
              <a:t>Компоненты робототехники и </a:t>
            </a:r>
            <a:r>
              <a:rPr lang="ru-RU" sz="1700" dirty="0" err="1">
                <a:latin typeface="Arial Narrow" panose="020B0606020202030204" pitchFamily="34" charset="0"/>
              </a:rPr>
              <a:t>сенсорика</a:t>
            </a:r>
            <a:endParaRPr lang="ru-RU" sz="1700" dirty="0">
              <a:latin typeface="Arial Narrow" panose="020B0606020202030204" pitchFamily="34" charset="0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10393420" y="2775099"/>
            <a:ext cx="1768988" cy="1113319"/>
          </a:xfrm>
          <a:prstGeom prst="rect">
            <a:avLst/>
          </a:prstGeom>
          <a:gradFill>
            <a:gsLst>
              <a:gs pos="83000">
                <a:schemeClr val="accent4">
                  <a:lumMod val="20000"/>
                  <a:lumOff val="80000"/>
                  <a:alpha val="42000"/>
                </a:schemeClr>
              </a:gs>
              <a:gs pos="61000">
                <a:srgbClr val="FFFF00">
                  <a:alpha val="8000"/>
                </a:srgbClr>
              </a:gs>
              <a:gs pos="39000">
                <a:srgbClr val="C4FC8C">
                  <a:alpha val="39000"/>
                </a:srgbClr>
              </a:gs>
              <a:gs pos="0">
                <a:schemeClr val="accent6">
                  <a:lumMod val="60000"/>
                  <a:lumOff val="40000"/>
                  <a:alpha val="48000"/>
                </a:schemeClr>
              </a:gs>
            </a:gsLst>
            <a:lin ang="5400000" scaled="1"/>
          </a:gradFill>
          <a:ln w="12700">
            <a:solidFill>
              <a:srgbClr val="AA85DB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700" dirty="0">
                <a:latin typeface="Arial Narrow" panose="020B0606020202030204" pitchFamily="34" charset="0"/>
              </a:rPr>
              <a:t>Технологии виртуальной и дополненной реальностей</a:t>
            </a:r>
          </a:p>
        </p:txBody>
      </p:sp>
      <p:cxnSp>
        <p:nvCxnSpPr>
          <p:cNvPr id="83" name="Соединительная линия уступом 82"/>
          <p:cNvCxnSpPr>
            <a:stCxn id="5" idx="2"/>
            <a:endCxn id="48" idx="0"/>
          </p:cNvCxnSpPr>
          <p:nvPr/>
        </p:nvCxnSpPr>
        <p:spPr>
          <a:xfrm rot="16200000" flipH="1">
            <a:off x="5439979" y="675236"/>
            <a:ext cx="589134" cy="3629491"/>
          </a:xfrm>
          <a:prstGeom prst="bentConnector3">
            <a:avLst>
              <a:gd name="adj1" fmla="val 50000"/>
            </a:avLst>
          </a:prstGeom>
          <a:ln w="19050">
            <a:solidFill>
              <a:srgbClr val="AA85D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Соединительная линия уступом 85"/>
          <p:cNvCxnSpPr>
            <a:stCxn id="5" idx="2"/>
            <a:endCxn id="55" idx="0"/>
          </p:cNvCxnSpPr>
          <p:nvPr/>
        </p:nvCxnSpPr>
        <p:spPr>
          <a:xfrm rot="16200000" flipH="1">
            <a:off x="6423182" y="-307967"/>
            <a:ext cx="589133" cy="5595895"/>
          </a:xfrm>
          <a:prstGeom prst="bentConnector3">
            <a:avLst>
              <a:gd name="adj1" fmla="val 50000"/>
            </a:avLst>
          </a:prstGeom>
          <a:ln w="19050">
            <a:solidFill>
              <a:srgbClr val="AA85D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Соединительная линия уступом 88"/>
          <p:cNvCxnSpPr>
            <a:stCxn id="5" idx="2"/>
            <a:endCxn id="64" idx="0"/>
          </p:cNvCxnSpPr>
          <p:nvPr/>
        </p:nvCxnSpPr>
        <p:spPr>
          <a:xfrm rot="16200000" flipH="1">
            <a:off x="7309015" y="-1193800"/>
            <a:ext cx="579684" cy="7358113"/>
          </a:xfrm>
          <a:prstGeom prst="bentConnector3">
            <a:avLst>
              <a:gd name="adj1" fmla="val 50000"/>
            </a:avLst>
          </a:prstGeom>
          <a:ln w="19050">
            <a:solidFill>
              <a:srgbClr val="AA85D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Прямоугольник 92"/>
          <p:cNvSpPr/>
          <p:nvPr/>
        </p:nvSpPr>
        <p:spPr>
          <a:xfrm>
            <a:off x="1266361" y="4129585"/>
            <a:ext cx="1796737" cy="2067192"/>
          </a:xfrm>
          <a:prstGeom prst="rect">
            <a:avLst/>
          </a:prstGeom>
          <a:gradFill>
            <a:gsLst>
              <a:gs pos="1000">
                <a:schemeClr val="accent4">
                  <a:lumMod val="20000"/>
                  <a:lumOff val="80000"/>
                  <a:alpha val="42000"/>
                </a:schemeClr>
              </a:gs>
              <a:gs pos="37000">
                <a:schemeClr val="accent6">
                  <a:lumMod val="40000"/>
                  <a:lumOff val="60000"/>
                  <a:alpha val="36000"/>
                </a:schemeClr>
              </a:gs>
              <a:gs pos="83000">
                <a:schemeClr val="accent1">
                  <a:lumMod val="60000"/>
                  <a:lumOff val="40000"/>
                  <a:alpha val="60000"/>
                </a:schemeClr>
              </a:gs>
              <a:gs pos="100000">
                <a:schemeClr val="accent5">
                  <a:lumMod val="50000"/>
                  <a:alpha val="1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latin typeface="Arial Narrow" panose="020B0606020202030204" pitchFamily="34" charset="0"/>
              </a:rPr>
              <a:t>ИИ - комплекс решений</a:t>
            </a:r>
            <a:r>
              <a:rPr lang="ru-RU" sz="1200" dirty="0">
                <a:latin typeface="Arial Narrow" panose="020B0606020202030204" pitchFamily="34" charset="0"/>
              </a:rPr>
              <a:t>, имитирующий </a:t>
            </a:r>
            <a:r>
              <a:rPr lang="ru-RU" sz="1200" b="1" dirty="0">
                <a:latin typeface="Arial Narrow" panose="020B0606020202030204" pitchFamily="34" charset="0"/>
              </a:rPr>
              <a:t>когнитивные функции человека </a:t>
            </a:r>
            <a:r>
              <a:rPr lang="ru-RU" sz="1200" dirty="0" smtClean="0">
                <a:latin typeface="Arial Narrow" panose="020B0606020202030204" pitchFamily="34" charset="0"/>
              </a:rPr>
              <a:t>и </a:t>
            </a:r>
            <a:r>
              <a:rPr lang="ru-RU" sz="1200" dirty="0">
                <a:latin typeface="Arial Narrow" panose="020B0606020202030204" pitchFamily="34" charset="0"/>
              </a:rPr>
              <a:t>позволяющий при выполнении задач достигать результаты, </a:t>
            </a:r>
            <a:r>
              <a:rPr lang="ru-RU" sz="1200" dirty="0" smtClean="0">
                <a:latin typeface="Arial Narrow" panose="020B0606020202030204" pitchFamily="34" charset="0"/>
              </a:rPr>
              <a:t>сопоставимые </a:t>
            </a:r>
            <a:r>
              <a:rPr lang="ru-RU" sz="1200" dirty="0">
                <a:latin typeface="Arial Narrow" panose="020B0606020202030204" pitchFamily="34" charset="0"/>
              </a:rPr>
              <a:t>с результатами </a:t>
            </a:r>
            <a:r>
              <a:rPr lang="ru-RU" sz="1200" b="1" dirty="0">
                <a:latin typeface="Arial Narrow" panose="020B0606020202030204" pitchFamily="34" charset="0"/>
              </a:rPr>
              <a:t>интеллектуальной деятельности </a:t>
            </a:r>
            <a:r>
              <a:rPr lang="ru-RU" sz="1200" dirty="0">
                <a:latin typeface="Arial Narrow" panose="020B0606020202030204" pitchFamily="34" charset="0"/>
              </a:rPr>
              <a:t>человека</a:t>
            </a:r>
            <a:r>
              <a:rPr lang="ru-RU" sz="1200" dirty="0" smtClean="0">
                <a:latin typeface="Arial Narrow" panose="020B0606020202030204" pitchFamily="34" charset="0"/>
              </a:rPr>
              <a:t>..</a:t>
            </a:r>
            <a:endParaRPr lang="ru-RU" sz="1200" dirty="0">
              <a:latin typeface="Arial Narrow" panose="020B0606020202030204" pitchFamily="34" charset="0"/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3160087" y="4084440"/>
            <a:ext cx="1796737" cy="2112333"/>
          </a:xfrm>
          <a:prstGeom prst="rect">
            <a:avLst/>
          </a:prstGeom>
          <a:gradFill>
            <a:gsLst>
              <a:gs pos="1000">
                <a:schemeClr val="accent4">
                  <a:lumMod val="20000"/>
                  <a:lumOff val="80000"/>
                  <a:alpha val="42000"/>
                </a:schemeClr>
              </a:gs>
              <a:gs pos="37000">
                <a:schemeClr val="accent6">
                  <a:lumMod val="40000"/>
                  <a:lumOff val="60000"/>
                  <a:alpha val="36000"/>
                </a:schemeClr>
              </a:gs>
              <a:gs pos="83000">
                <a:schemeClr val="accent1">
                  <a:lumMod val="60000"/>
                  <a:lumOff val="40000"/>
                  <a:alpha val="60000"/>
                </a:schemeClr>
              </a:gs>
              <a:gs pos="100000">
                <a:schemeClr val="accent5">
                  <a:lumMod val="50000"/>
                  <a:alpha val="1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latin typeface="Arial Narrow" panose="020B0606020202030204" pitchFamily="34" charset="0"/>
              </a:rPr>
              <a:t>электронная </a:t>
            </a:r>
            <a:r>
              <a:rPr lang="ru-RU" sz="1200" dirty="0">
                <a:latin typeface="Arial Narrow" panose="020B0606020202030204" pitchFamily="34" charset="0"/>
              </a:rPr>
              <a:t>система </a:t>
            </a:r>
            <a:r>
              <a:rPr lang="ru-RU" sz="1200" dirty="0" smtClean="0">
                <a:latin typeface="Arial Narrow" panose="020B0606020202030204" pitchFamily="34" charset="0"/>
              </a:rPr>
              <a:t>БД, </a:t>
            </a:r>
            <a:r>
              <a:rPr lang="ru-RU" sz="1200" dirty="0">
                <a:latin typeface="Arial Narrow" panose="020B0606020202030204" pitchFamily="34" charset="0"/>
              </a:rPr>
              <a:t>распределенная между </a:t>
            </a:r>
            <a:r>
              <a:rPr lang="ru-RU" sz="1200" b="1" dirty="0" smtClean="0">
                <a:latin typeface="Arial Narrow" panose="020B0606020202030204" pitchFamily="34" charset="0"/>
              </a:rPr>
              <a:t>сетевыми </a:t>
            </a:r>
            <a:r>
              <a:rPr lang="ru-RU" sz="1200" b="1" dirty="0">
                <a:latin typeface="Arial Narrow" panose="020B0606020202030204" pitchFamily="34" charset="0"/>
              </a:rPr>
              <a:t>узлами или </a:t>
            </a:r>
            <a:r>
              <a:rPr lang="ru-RU" sz="1200" b="1" dirty="0" smtClean="0">
                <a:latin typeface="Arial Narrow" panose="020B0606020202030204" pitchFamily="34" charset="0"/>
              </a:rPr>
              <a:t>устройствами</a:t>
            </a:r>
            <a:r>
              <a:rPr lang="ru-RU" sz="1200" dirty="0" smtClean="0">
                <a:latin typeface="Arial Narrow" panose="020B0606020202030204" pitchFamily="34" charset="0"/>
              </a:rPr>
              <a:t>. (отсутствие </a:t>
            </a:r>
            <a:r>
              <a:rPr lang="ru-RU" sz="1200" dirty="0">
                <a:latin typeface="Arial Narrow" panose="020B0606020202030204" pitchFamily="34" charset="0"/>
              </a:rPr>
              <a:t>единого контролирующего </a:t>
            </a:r>
            <a:r>
              <a:rPr lang="ru-RU" sz="1200" dirty="0" smtClean="0">
                <a:latin typeface="Arial Narrow" panose="020B0606020202030204" pitchFamily="34" charset="0"/>
              </a:rPr>
              <a:t>органа).</a:t>
            </a:r>
            <a:endParaRPr lang="ru-RU" sz="1200" dirty="0">
              <a:latin typeface="Arial Narrow" panose="020B0606020202030204" pitchFamily="34" charset="0"/>
            </a:endParaRPr>
          </a:p>
          <a:p>
            <a:r>
              <a:rPr lang="ru-RU" sz="1200" b="1" u="sng" dirty="0" err="1" smtClean="0">
                <a:latin typeface="Arial Narrow" panose="020B0606020202030204" pitchFamily="34" charset="0"/>
              </a:rPr>
              <a:t>Блокчейн</a:t>
            </a:r>
            <a:r>
              <a:rPr lang="ru-RU" sz="1200" dirty="0">
                <a:latin typeface="Arial Narrow" panose="020B0606020202030204" pitchFamily="34" charset="0"/>
              </a:rPr>
              <a:t> (</a:t>
            </a:r>
            <a:r>
              <a:rPr lang="ru-RU" sz="1200" dirty="0" smtClean="0">
                <a:latin typeface="Arial Narrow" panose="020B0606020202030204" pitchFamily="34" charset="0"/>
              </a:rPr>
              <a:t>группировка  всех </a:t>
            </a:r>
            <a:r>
              <a:rPr lang="ru-RU" sz="1200" dirty="0">
                <a:latin typeface="Arial Narrow" panose="020B0606020202030204" pitchFamily="34" charset="0"/>
              </a:rPr>
              <a:t>данных в цепочку блоков с криптографической </a:t>
            </a:r>
            <a:r>
              <a:rPr lang="ru-RU" sz="1200" dirty="0" smtClean="0">
                <a:latin typeface="Arial Narrow" panose="020B0606020202030204" pitchFamily="34" charset="0"/>
              </a:rPr>
              <a:t>защитой)</a:t>
            </a:r>
            <a:endParaRPr lang="ru-RU" sz="1200" dirty="0">
              <a:latin typeface="Arial Narrow" panose="020B0606020202030204" pitchFamily="34" charset="0"/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5028240" y="4084440"/>
            <a:ext cx="1328174" cy="2102885"/>
          </a:xfrm>
          <a:prstGeom prst="rect">
            <a:avLst/>
          </a:prstGeom>
          <a:gradFill>
            <a:gsLst>
              <a:gs pos="1000">
                <a:schemeClr val="accent4">
                  <a:lumMod val="20000"/>
                  <a:lumOff val="80000"/>
                  <a:alpha val="42000"/>
                </a:schemeClr>
              </a:gs>
              <a:gs pos="37000">
                <a:schemeClr val="accent6">
                  <a:lumMod val="40000"/>
                  <a:lumOff val="60000"/>
                  <a:alpha val="36000"/>
                </a:schemeClr>
              </a:gs>
              <a:gs pos="83000">
                <a:schemeClr val="accent1">
                  <a:lumMod val="60000"/>
                  <a:lumOff val="40000"/>
                  <a:alpha val="60000"/>
                </a:schemeClr>
              </a:gs>
              <a:gs pos="100000">
                <a:schemeClr val="accent5">
                  <a:lumMod val="50000"/>
                  <a:alpha val="1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1" dirty="0">
                <a:latin typeface="Arial Narrow" panose="020B0606020202030204" pitchFamily="34" charset="0"/>
              </a:rPr>
              <a:t>Квантовые </a:t>
            </a:r>
            <a:r>
              <a:rPr lang="ru-RU" sz="1200" b="1" dirty="0" smtClean="0">
                <a:latin typeface="Arial Narrow" panose="020B0606020202030204" pitchFamily="34" charset="0"/>
              </a:rPr>
              <a:t>вычисления;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200" b="1" dirty="0" smtClean="0">
              <a:latin typeface="Arial Narrow" panose="020B0606020202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1" dirty="0">
                <a:latin typeface="Arial Narrow" panose="020B0606020202030204" pitchFamily="34" charset="0"/>
              </a:rPr>
              <a:t> Квантовые сенсоры и </a:t>
            </a:r>
            <a:r>
              <a:rPr lang="ru-RU" sz="1200" b="1" dirty="0" smtClean="0">
                <a:latin typeface="Arial Narrow" panose="020B0606020202030204" pitchFamily="34" charset="0"/>
              </a:rPr>
              <a:t>метрология;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200" b="1" dirty="0" smtClean="0">
              <a:latin typeface="Arial Narrow" panose="020B0606020202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1" dirty="0">
                <a:latin typeface="Arial Narrow" panose="020B0606020202030204" pitchFamily="34" charset="0"/>
              </a:rPr>
              <a:t>Квантовые </a:t>
            </a:r>
            <a:r>
              <a:rPr lang="ru-RU" sz="1200" b="1" dirty="0" smtClean="0">
                <a:latin typeface="Arial Narrow" panose="020B0606020202030204" pitchFamily="34" charset="0"/>
              </a:rPr>
              <a:t>коммуникации</a:t>
            </a:r>
            <a:r>
              <a:rPr lang="ru-RU" sz="1200" dirty="0" smtClean="0">
                <a:latin typeface="Arial Narrow" panose="020B0606020202030204" pitchFamily="34" charset="0"/>
              </a:rPr>
              <a:t>.</a:t>
            </a:r>
            <a:endParaRPr lang="ru-RU" sz="1200" dirty="0">
              <a:latin typeface="Arial Narrow" panose="020B0606020202030204" pitchFamily="34" charset="0"/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6460611" y="4084441"/>
            <a:ext cx="2177362" cy="2112332"/>
          </a:xfrm>
          <a:prstGeom prst="rect">
            <a:avLst/>
          </a:prstGeom>
          <a:gradFill>
            <a:gsLst>
              <a:gs pos="1000">
                <a:schemeClr val="accent4">
                  <a:lumMod val="20000"/>
                  <a:lumOff val="80000"/>
                  <a:alpha val="42000"/>
                </a:schemeClr>
              </a:gs>
              <a:gs pos="37000">
                <a:schemeClr val="accent6">
                  <a:lumMod val="40000"/>
                  <a:lumOff val="60000"/>
                  <a:alpha val="36000"/>
                </a:schemeClr>
              </a:gs>
              <a:gs pos="83000">
                <a:schemeClr val="accent1">
                  <a:lumMod val="60000"/>
                  <a:lumOff val="40000"/>
                  <a:alpha val="60000"/>
                </a:schemeClr>
              </a:gs>
              <a:gs pos="100000">
                <a:schemeClr val="accent5">
                  <a:lumMod val="50000"/>
                  <a:alpha val="1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Arial Narrow" panose="020B0606020202030204" pitchFamily="34" charset="0"/>
              </a:rPr>
              <a:t>Bluetooth</a:t>
            </a:r>
            <a:r>
              <a:rPr lang="en-US" sz="1200" dirty="0">
                <a:latin typeface="Arial Narrow" panose="020B0606020202030204" pitchFamily="34" charset="0"/>
              </a:rPr>
              <a:t>, Trusted Wireless </a:t>
            </a:r>
            <a:r>
              <a:rPr lang="en-US" sz="1200" dirty="0" smtClean="0">
                <a:latin typeface="Arial Narrow" panose="020B0606020202030204" pitchFamily="34" charset="0"/>
              </a:rPr>
              <a:t>2.0</a:t>
            </a:r>
            <a:r>
              <a:rPr lang="ru-RU" sz="1200" dirty="0" smtClean="0">
                <a:latin typeface="Arial Narrow" panose="020B0606020202030204" pitchFamily="34" charset="0"/>
              </a:rPr>
              <a:t>, </a:t>
            </a:r>
            <a:r>
              <a:rPr lang="en-US" sz="1200" dirty="0" err="1" smtClean="0">
                <a:latin typeface="Arial Narrow" panose="020B0606020202030204" pitchFamily="34" charset="0"/>
              </a:rPr>
              <a:t>WirelessHART</a:t>
            </a:r>
            <a:r>
              <a:rPr lang="ru-RU" sz="1200" dirty="0">
                <a:latin typeface="Arial Narrow" panose="020B0606020202030204" pitchFamily="34" charset="0"/>
              </a:rPr>
              <a:t> </a:t>
            </a:r>
            <a:r>
              <a:rPr lang="ru-RU" sz="1200" dirty="0" smtClean="0">
                <a:latin typeface="Arial Narrow" panose="020B0606020202030204" pitchFamily="34" charset="0"/>
              </a:rPr>
              <a:t>и </a:t>
            </a:r>
            <a:r>
              <a:rPr lang="en-US" sz="1200" dirty="0" err="1">
                <a:latin typeface="Arial Narrow" panose="020B0606020202030204" pitchFamily="34" charset="0"/>
              </a:rPr>
              <a:t>WiFi</a:t>
            </a:r>
            <a:endParaRPr lang="ru-RU" sz="1200" dirty="0" smtClean="0">
              <a:latin typeface="Arial Narrow" panose="020B0606020202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latin typeface="Arial Narrow" panose="020B0606020202030204" pitchFamily="34" charset="0"/>
              </a:rPr>
              <a:t>позволяют </a:t>
            </a:r>
            <a:r>
              <a:rPr lang="ru-RU" sz="1200" b="1" dirty="0">
                <a:latin typeface="Arial Narrow" panose="020B0606020202030204" pitchFamily="34" charset="0"/>
              </a:rPr>
              <a:t>снизить расходы </a:t>
            </a:r>
            <a:r>
              <a:rPr lang="ru-RU" sz="1200" dirty="0">
                <a:latin typeface="Arial Narrow" panose="020B0606020202030204" pitchFamily="34" charset="0"/>
              </a:rPr>
              <a:t>на организацию внутренних сетей;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1" dirty="0">
                <a:latin typeface="Arial Narrow" panose="020B0606020202030204" pitchFamily="34" charset="0"/>
              </a:rPr>
              <a:t>сокращают сроки </a:t>
            </a:r>
            <a:r>
              <a:rPr lang="ru-RU" sz="1200" dirty="0">
                <a:latin typeface="Arial Narrow" panose="020B0606020202030204" pitchFamily="34" charset="0"/>
              </a:rPr>
              <a:t>выполнения работ;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1" dirty="0">
                <a:latin typeface="Arial Narrow" panose="020B0606020202030204" pitchFamily="34" charset="0"/>
              </a:rPr>
              <a:t>обеспечивают связь </a:t>
            </a:r>
            <a:r>
              <a:rPr lang="ru-RU" sz="1200" dirty="0">
                <a:latin typeface="Arial Narrow" panose="020B0606020202030204" pitchFamily="34" charset="0"/>
              </a:rPr>
              <a:t>в труднодоступных местах;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1" dirty="0" smtClean="0">
                <a:latin typeface="Arial Narrow" panose="020B0606020202030204" pitchFamily="34" charset="0"/>
              </a:rPr>
              <a:t>повышают эффективность </a:t>
            </a:r>
            <a:r>
              <a:rPr lang="ru-RU" sz="1200" dirty="0" smtClean="0">
                <a:latin typeface="Arial Narrow" panose="020B0606020202030204" pitchFamily="34" charset="0"/>
              </a:rPr>
              <a:t>бизнес-процессов.</a:t>
            </a:r>
            <a:endParaRPr lang="ru-RU" sz="1200" dirty="0">
              <a:latin typeface="Arial Narrow" panose="020B0606020202030204" pitchFamily="34" charset="0"/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8738288" y="4084441"/>
            <a:ext cx="1550932" cy="2102884"/>
          </a:xfrm>
          <a:prstGeom prst="rect">
            <a:avLst/>
          </a:prstGeom>
          <a:gradFill>
            <a:gsLst>
              <a:gs pos="1000">
                <a:schemeClr val="accent4">
                  <a:lumMod val="20000"/>
                  <a:lumOff val="80000"/>
                  <a:alpha val="42000"/>
                </a:schemeClr>
              </a:gs>
              <a:gs pos="37000">
                <a:schemeClr val="accent6">
                  <a:lumMod val="40000"/>
                  <a:lumOff val="60000"/>
                  <a:alpha val="36000"/>
                </a:schemeClr>
              </a:gs>
              <a:gs pos="83000">
                <a:schemeClr val="accent1">
                  <a:lumMod val="60000"/>
                  <a:lumOff val="40000"/>
                  <a:alpha val="60000"/>
                </a:schemeClr>
              </a:gs>
              <a:gs pos="100000">
                <a:schemeClr val="accent5">
                  <a:lumMod val="50000"/>
                  <a:alpha val="1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latin typeface="Arial Narrow" panose="020B0606020202030204" pitchFamily="34" charset="0"/>
              </a:rPr>
              <a:t>Производственные системы, </a:t>
            </a:r>
            <a:r>
              <a:rPr lang="ru-RU" sz="1200" dirty="0" smtClean="0">
                <a:latin typeface="Arial Narrow" panose="020B0606020202030204" pitchFamily="34" charset="0"/>
              </a:rPr>
              <a:t>построенные </a:t>
            </a:r>
            <a:r>
              <a:rPr lang="ru-RU" sz="1200" dirty="0">
                <a:latin typeface="Arial Narrow" panose="020B0606020202030204" pitchFamily="34" charset="0"/>
              </a:rPr>
              <a:t>на основе сенсоров и </a:t>
            </a:r>
            <a:r>
              <a:rPr lang="ru-RU" sz="1200" dirty="0" smtClean="0">
                <a:latin typeface="Arial Narrow" panose="020B0606020202030204" pitchFamily="34" charset="0"/>
              </a:rPr>
              <a:t>ИИ, </a:t>
            </a:r>
            <a:r>
              <a:rPr lang="ru-RU" sz="1200" dirty="0">
                <a:latin typeface="Arial Narrow" panose="020B0606020202030204" pitchFamily="34" charset="0"/>
              </a:rPr>
              <a:t>способные контролировать свои действия,</a:t>
            </a:r>
          </a:p>
          <a:p>
            <a:r>
              <a:rPr lang="ru-RU" sz="1200" dirty="0">
                <a:latin typeface="Arial Narrow" panose="020B0606020202030204" pitchFamily="34" charset="0"/>
              </a:rPr>
              <a:t>воспринимать окружающую среду и адаптироваться к ее </a:t>
            </a:r>
            <a:r>
              <a:rPr lang="ru-RU" sz="1200" dirty="0" smtClean="0">
                <a:latin typeface="Arial Narrow" panose="020B0606020202030204" pitchFamily="34" charset="0"/>
              </a:rPr>
              <a:t>изменениям.</a:t>
            </a:r>
            <a:endParaRPr lang="ru-RU" sz="1200" dirty="0">
              <a:solidFill>
                <a:schemeClr val="dk1"/>
              </a:solidFill>
              <a:latin typeface="Arial Narrow" panose="020B0606020202030204" pitchFamily="34" charset="0"/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0389534" y="4084441"/>
            <a:ext cx="1772873" cy="2102884"/>
          </a:xfrm>
          <a:prstGeom prst="rect">
            <a:avLst/>
          </a:prstGeom>
          <a:gradFill>
            <a:gsLst>
              <a:gs pos="1000">
                <a:schemeClr val="accent4">
                  <a:lumMod val="20000"/>
                  <a:lumOff val="80000"/>
                  <a:alpha val="42000"/>
                </a:schemeClr>
              </a:gs>
              <a:gs pos="37000">
                <a:schemeClr val="accent6">
                  <a:lumMod val="40000"/>
                  <a:lumOff val="60000"/>
                  <a:alpha val="36000"/>
                </a:schemeClr>
              </a:gs>
              <a:gs pos="83000">
                <a:schemeClr val="accent1">
                  <a:lumMod val="60000"/>
                  <a:lumOff val="40000"/>
                  <a:alpha val="60000"/>
                </a:schemeClr>
              </a:gs>
              <a:gs pos="100000">
                <a:schemeClr val="accent5">
                  <a:lumMod val="50000"/>
                  <a:alpha val="1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latin typeface="Arial Narrow" panose="020B0606020202030204" pitchFamily="34" charset="0"/>
              </a:rPr>
              <a:t>Комп. моделирование </a:t>
            </a:r>
            <a:r>
              <a:rPr lang="ru-RU" sz="1200" dirty="0">
                <a:latin typeface="Arial Narrow" panose="020B0606020202030204" pitchFamily="34" charset="0"/>
              </a:rPr>
              <a:t>трехмерного изображения или пространства, с помощью </a:t>
            </a:r>
            <a:r>
              <a:rPr lang="ru-RU" sz="1200" dirty="0" smtClean="0">
                <a:latin typeface="Arial Narrow" panose="020B0606020202030204" pitchFamily="34" charset="0"/>
              </a:rPr>
              <a:t>которого </a:t>
            </a:r>
            <a:r>
              <a:rPr lang="ru-RU" sz="1200" dirty="0">
                <a:latin typeface="Arial Narrow" panose="020B0606020202030204" pitchFamily="34" charset="0"/>
              </a:rPr>
              <a:t>человек </a:t>
            </a:r>
            <a:r>
              <a:rPr lang="ru-RU" sz="1200" b="1" dirty="0">
                <a:latin typeface="Arial Narrow" panose="020B0606020202030204" pitchFamily="34" charset="0"/>
              </a:rPr>
              <a:t>взаимодействует с синтетической («виртуальной») средой с последующей сенсорной обратной связью</a:t>
            </a:r>
          </a:p>
        </p:txBody>
      </p:sp>
    </p:spTree>
    <p:extLst>
      <p:ext uri="{BB962C8B-B14F-4D97-AF65-F5344CB8AC3E}">
        <p14:creationId xmlns:p14="http://schemas.microsoft.com/office/powerpoint/2010/main" val="154437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025" y="397022"/>
            <a:ext cx="10515600" cy="83759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ru-RU" b="1" dirty="0" err="1">
                <a:latin typeface="Arial Narrow" panose="020B0606020202030204" pitchFamily="34" charset="0"/>
              </a:rPr>
              <a:t>Data-driven</a:t>
            </a:r>
            <a:r>
              <a:rPr lang="ru-RU" b="1" dirty="0">
                <a:latin typeface="Arial Narrow" panose="020B0606020202030204" pitchFamily="34" charset="0"/>
              </a:rPr>
              <a:t> подход к принятию УР</a:t>
            </a: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135360" y="23583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10728132" y="-551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5537" y="1451699"/>
            <a:ext cx="1115795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Зачем нужен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Data-Driven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подход?</a:t>
            </a:r>
          </a:p>
          <a:p>
            <a:pPr fontAlgn="base"/>
            <a:endParaRPr lang="ru-RU" dirty="0" smtClean="0">
              <a:latin typeface="Arial Narrow" panose="020B0606020202030204" pitchFamily="34" charset="0"/>
            </a:endParaRPr>
          </a:p>
          <a:p>
            <a:pPr fontAlgn="base"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 Narrow" panose="020B0606020202030204" pitchFamily="34" charset="0"/>
              </a:rPr>
              <a:t>Все </a:t>
            </a:r>
            <a:r>
              <a:rPr lang="ru-RU" dirty="0">
                <a:latin typeface="Arial Narrow" panose="020B0606020202030204" pitchFamily="34" charset="0"/>
              </a:rPr>
              <a:t>ключевые решения в </a:t>
            </a:r>
            <a:r>
              <a:rPr lang="ru-RU" dirty="0" smtClean="0">
                <a:latin typeface="Arial Narrow" panose="020B0606020202030204" pitchFamily="34" charset="0"/>
              </a:rPr>
              <a:t>менеджменте и </a:t>
            </a:r>
            <a:r>
              <a:rPr lang="ru-RU" dirty="0">
                <a:latin typeface="Arial Narrow" panose="020B0606020202030204" pitchFamily="34" charset="0"/>
              </a:rPr>
              <a:t>маркетинге </a:t>
            </a:r>
            <a:r>
              <a:rPr lang="ru-RU" b="1" dirty="0">
                <a:latin typeface="Arial Narrow" panose="020B0606020202030204" pitchFamily="34" charset="0"/>
              </a:rPr>
              <a:t>опираются только на цифры и факты. </a:t>
            </a:r>
            <a:endParaRPr lang="ru-RU" dirty="0" smtClean="0">
              <a:latin typeface="Arial Narrow" panose="020B0606020202030204" pitchFamily="34" charset="0"/>
            </a:endParaRPr>
          </a:p>
          <a:p>
            <a:pPr fontAlgn="base"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 Narrow" panose="020B0606020202030204" pitchFamily="34" charset="0"/>
              </a:rPr>
              <a:t>Актуальные </a:t>
            </a:r>
            <a:r>
              <a:rPr lang="ru-RU" dirty="0">
                <a:latin typeface="Arial Narrow" panose="020B0606020202030204" pitchFamily="34" charset="0"/>
              </a:rPr>
              <a:t>данные, а это позволяет </a:t>
            </a:r>
            <a:r>
              <a:rPr lang="ru-RU" b="1" dirty="0">
                <a:latin typeface="Arial Narrow" panose="020B0606020202030204" pitchFamily="34" charset="0"/>
              </a:rPr>
              <a:t>исключить человеческий фактор</a:t>
            </a:r>
            <a:r>
              <a:rPr lang="ru-RU" dirty="0">
                <a:latin typeface="Arial Narrow" panose="020B0606020202030204" pitchFamily="34" charset="0"/>
              </a:rPr>
              <a:t>. </a:t>
            </a:r>
            <a:endParaRPr lang="ru-RU" dirty="0" smtClean="0">
              <a:latin typeface="Arial Narrow" panose="020B0606020202030204" pitchFamily="34" charset="0"/>
            </a:endParaRPr>
          </a:p>
          <a:p>
            <a:pPr fontAlgn="base"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 Narrow" panose="020B0606020202030204" pitchFamily="34" charset="0"/>
              </a:rPr>
              <a:t>Повышение </a:t>
            </a:r>
            <a:r>
              <a:rPr lang="ru-RU" b="1" dirty="0" smtClean="0">
                <a:latin typeface="Arial Narrow" panose="020B0606020202030204" pitchFamily="34" charset="0"/>
              </a:rPr>
              <a:t>эффективности инвестиций.</a:t>
            </a:r>
          </a:p>
          <a:p>
            <a:pPr fontAlgn="base">
              <a:buFont typeface="Wingdings" panose="05000000000000000000" pitchFamily="2" charset="2"/>
              <a:buChar char="§"/>
            </a:pPr>
            <a:r>
              <a:rPr lang="ru-RU" b="1" dirty="0" smtClean="0">
                <a:latin typeface="Arial Narrow" panose="020B0606020202030204" pitchFamily="34" charset="0"/>
              </a:rPr>
              <a:t>Оперативное реагирование </a:t>
            </a:r>
            <a:r>
              <a:rPr lang="ru-RU" dirty="0" smtClean="0">
                <a:latin typeface="Arial Narrow" panose="020B0606020202030204" pitchFamily="34" charset="0"/>
              </a:rPr>
              <a:t>на изменения рынка.</a:t>
            </a:r>
          </a:p>
          <a:p>
            <a:pPr fontAlgn="base"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 Narrow" panose="020B0606020202030204" pitchFamily="34" charset="0"/>
              </a:rPr>
              <a:t>Улучшение </a:t>
            </a:r>
            <a:r>
              <a:rPr lang="ru-RU" b="1" dirty="0" smtClean="0">
                <a:latin typeface="Arial Narrow" panose="020B0606020202030204" pitchFamily="34" charset="0"/>
              </a:rPr>
              <a:t>маркетинговой стратегии</a:t>
            </a:r>
            <a:r>
              <a:rPr lang="ru-RU" dirty="0" smtClean="0">
                <a:latin typeface="Arial Narrow" panose="020B0606020202030204" pitchFamily="34" charset="0"/>
              </a:rPr>
              <a:t>. </a:t>
            </a:r>
          </a:p>
          <a:p>
            <a:pPr fontAlgn="base">
              <a:buFont typeface="Wingdings" panose="05000000000000000000" pitchFamily="2" charset="2"/>
              <a:buChar char="§"/>
            </a:pPr>
            <a:r>
              <a:rPr lang="ru-RU" b="1" dirty="0" smtClean="0">
                <a:latin typeface="Arial Narrow" panose="020B0606020202030204" pitchFamily="34" charset="0"/>
              </a:rPr>
              <a:t>Прокачивает </a:t>
            </a:r>
            <a:r>
              <a:rPr lang="ru-RU" b="1" dirty="0">
                <a:latin typeface="Arial Narrow" panose="020B0606020202030204" pitchFamily="34" charset="0"/>
              </a:rPr>
              <a:t>уровень клиентского сервиса</a:t>
            </a:r>
            <a:r>
              <a:rPr lang="ru-RU" dirty="0">
                <a:latin typeface="Arial Narrow" panose="020B0606020202030204" pitchFamily="34" charset="0"/>
              </a:rPr>
              <a:t>. </a:t>
            </a:r>
            <a:endParaRPr lang="ru-RU" dirty="0" smtClean="0">
              <a:latin typeface="Arial Narrow" panose="020B0606020202030204" pitchFamily="34" charset="0"/>
            </a:endParaRPr>
          </a:p>
          <a:p>
            <a:pPr fontAlgn="base">
              <a:buFont typeface="Wingdings" panose="05000000000000000000" pitchFamily="2" charset="2"/>
              <a:buChar char="§"/>
            </a:pPr>
            <a:endParaRPr lang="ru-RU" dirty="0">
              <a:latin typeface="Arial Narrow" panose="020B0606020202030204" pitchFamily="34" charset="0"/>
            </a:endParaRPr>
          </a:p>
          <a:p>
            <a:pPr algn="ctr" fontAlgn="base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Какие шаги предпринять для внедрения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Data-Driven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подхода?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445537" y="1854457"/>
            <a:ext cx="4736592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241818" y="4690108"/>
            <a:ext cx="1440413" cy="1100774"/>
          </a:xfrm>
          <a:prstGeom prst="rect">
            <a:avLst/>
          </a:prstGeom>
          <a:gradFill flip="none" rotWithShape="1">
            <a:gsLst>
              <a:gs pos="83000">
                <a:schemeClr val="accent4">
                  <a:lumMod val="20000"/>
                  <a:lumOff val="80000"/>
                  <a:alpha val="42000"/>
                </a:schemeClr>
              </a:gs>
              <a:gs pos="61000">
                <a:schemeClr val="accent3">
                  <a:lumMod val="40000"/>
                  <a:lumOff val="60000"/>
                  <a:alpha val="19000"/>
                </a:schemeClr>
              </a:gs>
              <a:gs pos="29000">
                <a:schemeClr val="accent1">
                  <a:lumMod val="40000"/>
                  <a:lumOff val="60000"/>
                  <a:alpha val="33000"/>
                </a:schemeClr>
              </a:gs>
              <a:gs pos="0">
                <a:srgbClr val="BE9CEC">
                  <a:alpha val="20000"/>
                </a:srgbClr>
              </a:gs>
            </a:gsLst>
            <a:lin ang="8100000" scaled="1"/>
            <a:tileRect/>
          </a:gradFill>
          <a:ln w="12700">
            <a:solidFill>
              <a:srgbClr val="0020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Arial Narrow" panose="020B0606020202030204" pitchFamily="34" charset="0"/>
              </a:rPr>
              <a:t>Определить и проверить источники данных </a:t>
            </a:r>
            <a:endParaRPr lang="ru-RU" sz="1600" dirty="0">
              <a:latin typeface="Arial Narrow" panose="020B060602020203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831754" y="4690108"/>
            <a:ext cx="1435322" cy="1121015"/>
          </a:xfrm>
          <a:prstGeom prst="rect">
            <a:avLst/>
          </a:prstGeom>
          <a:gradFill flip="none" rotWithShape="1">
            <a:gsLst>
              <a:gs pos="83000">
                <a:schemeClr val="accent4">
                  <a:lumMod val="20000"/>
                  <a:lumOff val="80000"/>
                  <a:alpha val="42000"/>
                </a:schemeClr>
              </a:gs>
              <a:gs pos="61000">
                <a:schemeClr val="accent3">
                  <a:lumMod val="40000"/>
                  <a:lumOff val="60000"/>
                  <a:alpha val="19000"/>
                </a:schemeClr>
              </a:gs>
              <a:gs pos="29000">
                <a:schemeClr val="accent1">
                  <a:lumMod val="40000"/>
                  <a:lumOff val="60000"/>
                  <a:alpha val="33000"/>
                </a:schemeClr>
              </a:gs>
              <a:gs pos="0">
                <a:srgbClr val="BE9CEC">
                  <a:alpha val="20000"/>
                </a:srgbClr>
              </a:gs>
            </a:gsLst>
            <a:lin ang="8100000" scaled="1"/>
            <a:tileRect/>
          </a:gradFill>
          <a:ln w="12700">
            <a:solidFill>
              <a:srgbClr val="0020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Arial Narrow" panose="020B0606020202030204" pitchFamily="34" charset="0"/>
              </a:rPr>
              <a:t>Сформировать команду</a:t>
            </a:r>
            <a:endParaRPr lang="ru-RU" sz="1600" dirty="0">
              <a:latin typeface="Arial Narrow" panose="020B060602020203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398618" y="4690108"/>
            <a:ext cx="2764388" cy="1121015"/>
          </a:xfrm>
          <a:prstGeom prst="rect">
            <a:avLst/>
          </a:prstGeom>
          <a:gradFill flip="none" rotWithShape="1">
            <a:gsLst>
              <a:gs pos="83000">
                <a:schemeClr val="accent4">
                  <a:lumMod val="20000"/>
                  <a:lumOff val="80000"/>
                  <a:alpha val="42000"/>
                </a:schemeClr>
              </a:gs>
              <a:gs pos="61000">
                <a:schemeClr val="accent3">
                  <a:lumMod val="40000"/>
                  <a:lumOff val="60000"/>
                  <a:alpha val="19000"/>
                </a:schemeClr>
              </a:gs>
              <a:gs pos="29000">
                <a:schemeClr val="accent1">
                  <a:lumMod val="40000"/>
                  <a:lumOff val="60000"/>
                  <a:alpha val="33000"/>
                </a:schemeClr>
              </a:gs>
              <a:gs pos="0">
                <a:srgbClr val="BE9CEC">
                  <a:alpha val="20000"/>
                </a:srgbClr>
              </a:gs>
            </a:gsLst>
            <a:lin ang="8100000" scaled="1"/>
            <a:tileRect/>
          </a:gradFill>
          <a:ln w="12700">
            <a:solidFill>
              <a:srgbClr val="0020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Arial Narrow" panose="020B0606020202030204" pitchFamily="34" charset="0"/>
              </a:rPr>
              <a:t>Собрать все источники на одной платформе </a:t>
            </a:r>
            <a:r>
              <a:rPr lang="ru-RU" sz="1600" dirty="0">
                <a:solidFill>
                  <a:srgbClr val="212121"/>
                </a:solidFill>
                <a:latin typeface="Arial Narrow" panose="020B0606020202030204" pitchFamily="34" charset="0"/>
              </a:rPr>
              <a:t> </a:t>
            </a:r>
            <a:endParaRPr lang="ru-RU" sz="1600" dirty="0" smtClean="0">
              <a:solidFill>
                <a:srgbClr val="212121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600" dirty="0" smtClean="0">
                <a:solidFill>
                  <a:srgbClr val="212121"/>
                </a:solidFill>
                <a:latin typeface="Arial Narrow" panose="020B0606020202030204" pitchFamily="34" charset="0"/>
              </a:rPr>
              <a:t>(продукт</a:t>
            </a:r>
            <a:r>
              <a:rPr lang="ru-RU" sz="1600" dirty="0">
                <a:solidFill>
                  <a:srgbClr val="212121"/>
                </a:solidFill>
                <a:latin typeface="Arial Narrow" panose="020B0606020202030204" pitchFamily="34" charset="0"/>
              </a:rPr>
              <a:t>, рекламные кабинеты, CRM, ERP система и т.д</a:t>
            </a:r>
            <a:r>
              <a:rPr lang="ru-RU" sz="1600" dirty="0" smtClean="0">
                <a:solidFill>
                  <a:srgbClr val="212121"/>
                </a:solidFill>
                <a:latin typeface="Arial Narrow" panose="020B0606020202030204" pitchFamily="34" charset="0"/>
              </a:rPr>
              <a:t>.)</a:t>
            </a:r>
            <a:endParaRPr lang="ru-RU" sz="1600" dirty="0">
              <a:latin typeface="Arial Narrow" panose="020B0606020202030204" pitchFamily="34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3064912" y="4314021"/>
            <a:ext cx="5802863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6312529" y="4699633"/>
            <a:ext cx="1603815" cy="1101369"/>
          </a:xfrm>
          <a:prstGeom prst="rect">
            <a:avLst/>
          </a:prstGeom>
          <a:gradFill flip="none" rotWithShape="1">
            <a:gsLst>
              <a:gs pos="83000">
                <a:schemeClr val="accent4">
                  <a:lumMod val="20000"/>
                  <a:lumOff val="80000"/>
                  <a:alpha val="42000"/>
                </a:schemeClr>
              </a:gs>
              <a:gs pos="61000">
                <a:schemeClr val="accent3">
                  <a:lumMod val="40000"/>
                  <a:lumOff val="60000"/>
                  <a:alpha val="19000"/>
                </a:schemeClr>
              </a:gs>
              <a:gs pos="29000">
                <a:schemeClr val="accent1">
                  <a:lumMod val="40000"/>
                  <a:lumOff val="60000"/>
                  <a:alpha val="33000"/>
                </a:schemeClr>
              </a:gs>
              <a:gs pos="0">
                <a:srgbClr val="BE9CEC">
                  <a:alpha val="20000"/>
                </a:srgbClr>
              </a:gs>
            </a:gsLst>
            <a:lin ang="8100000" scaled="1"/>
            <a:tileRect/>
          </a:gradFill>
          <a:ln w="12700">
            <a:solidFill>
              <a:srgbClr val="0020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Arial Narrow" panose="020B0606020202030204" pitchFamily="34" charset="0"/>
              </a:rPr>
              <a:t>Создать инфраструктуру для хранения данных</a:t>
            </a:r>
            <a:endParaRPr lang="ru-RU" sz="1600" dirty="0">
              <a:latin typeface="Arial Narrow" panose="020B060602020203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065867" y="4699633"/>
            <a:ext cx="1006735" cy="1121015"/>
          </a:xfrm>
          <a:prstGeom prst="rect">
            <a:avLst/>
          </a:prstGeom>
          <a:gradFill flip="none" rotWithShape="1">
            <a:gsLst>
              <a:gs pos="83000">
                <a:schemeClr val="accent4">
                  <a:lumMod val="20000"/>
                  <a:lumOff val="80000"/>
                  <a:alpha val="42000"/>
                </a:schemeClr>
              </a:gs>
              <a:gs pos="61000">
                <a:schemeClr val="accent3">
                  <a:lumMod val="40000"/>
                  <a:lumOff val="60000"/>
                  <a:alpha val="19000"/>
                </a:schemeClr>
              </a:gs>
              <a:gs pos="29000">
                <a:schemeClr val="accent1">
                  <a:lumMod val="40000"/>
                  <a:lumOff val="60000"/>
                  <a:alpha val="33000"/>
                </a:schemeClr>
              </a:gs>
              <a:gs pos="0">
                <a:srgbClr val="BE9CEC">
                  <a:alpha val="20000"/>
                </a:srgbClr>
              </a:gs>
            </a:gsLst>
            <a:lin ang="8100000" scaled="1"/>
            <a:tileRect/>
          </a:gradFill>
          <a:ln w="12700">
            <a:solidFill>
              <a:srgbClr val="0020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Arial Narrow" panose="020B0606020202030204" pitchFamily="34" charset="0"/>
              </a:rPr>
              <a:t>Анализ и оценка данных</a:t>
            </a:r>
            <a:endParaRPr lang="ru-RU" sz="1600" dirty="0">
              <a:latin typeface="Arial Narrow" panose="020B060602020203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9222125" y="4693203"/>
            <a:ext cx="1240058" cy="1121015"/>
          </a:xfrm>
          <a:prstGeom prst="rect">
            <a:avLst/>
          </a:prstGeom>
          <a:gradFill flip="none" rotWithShape="1">
            <a:gsLst>
              <a:gs pos="83000">
                <a:schemeClr val="accent4">
                  <a:lumMod val="20000"/>
                  <a:lumOff val="80000"/>
                  <a:alpha val="42000"/>
                </a:schemeClr>
              </a:gs>
              <a:gs pos="61000">
                <a:schemeClr val="accent3">
                  <a:lumMod val="40000"/>
                  <a:lumOff val="60000"/>
                  <a:alpha val="19000"/>
                </a:schemeClr>
              </a:gs>
              <a:gs pos="29000">
                <a:schemeClr val="accent1">
                  <a:lumMod val="40000"/>
                  <a:lumOff val="60000"/>
                  <a:alpha val="33000"/>
                </a:schemeClr>
              </a:gs>
              <a:gs pos="0">
                <a:srgbClr val="BE9CEC">
                  <a:alpha val="20000"/>
                </a:srgbClr>
              </a:gs>
            </a:gsLst>
            <a:lin ang="8100000" scaled="1"/>
            <a:tileRect/>
          </a:gradFill>
          <a:ln w="12700">
            <a:solidFill>
              <a:srgbClr val="0020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Arial Narrow" panose="020B0606020202030204" pitchFamily="34" charset="0"/>
              </a:rPr>
              <a:t>Оптимизация работы</a:t>
            </a:r>
            <a:endParaRPr lang="ru-RU" sz="1600" dirty="0">
              <a:latin typeface="Arial Narrow" panose="020B060602020203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0611706" y="4699632"/>
            <a:ext cx="1501955" cy="1121015"/>
          </a:xfrm>
          <a:prstGeom prst="rect">
            <a:avLst/>
          </a:prstGeom>
          <a:gradFill flip="none" rotWithShape="1">
            <a:gsLst>
              <a:gs pos="83000">
                <a:schemeClr val="accent4">
                  <a:lumMod val="20000"/>
                  <a:lumOff val="80000"/>
                  <a:alpha val="42000"/>
                </a:schemeClr>
              </a:gs>
              <a:gs pos="61000">
                <a:schemeClr val="accent3">
                  <a:lumMod val="40000"/>
                  <a:lumOff val="60000"/>
                  <a:alpha val="19000"/>
                </a:schemeClr>
              </a:gs>
              <a:gs pos="29000">
                <a:schemeClr val="accent1">
                  <a:lumMod val="40000"/>
                  <a:lumOff val="60000"/>
                  <a:alpha val="33000"/>
                </a:schemeClr>
              </a:gs>
              <a:gs pos="0">
                <a:srgbClr val="BE9CEC">
                  <a:alpha val="20000"/>
                </a:srgbClr>
              </a:gs>
            </a:gsLst>
            <a:lin ang="8100000" scaled="1"/>
            <a:tileRect/>
          </a:gradFill>
          <a:ln w="12700">
            <a:solidFill>
              <a:srgbClr val="0020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Arial Narrow" panose="020B0606020202030204" pitchFamily="34" charset="0"/>
              </a:rPr>
              <a:t>Формирование культуры </a:t>
            </a:r>
            <a:r>
              <a:rPr lang="ru-RU" sz="1600" dirty="0">
                <a:latin typeface="Arial Narrow" panose="020B0606020202030204" pitchFamily="34" charset="0"/>
              </a:rPr>
              <a:t>работы с данными.</a:t>
            </a:r>
          </a:p>
        </p:txBody>
      </p:sp>
      <p:sp>
        <p:nvSpPr>
          <p:cNvPr id="21" name="Стрелка вправо 20"/>
          <p:cNvSpPr/>
          <p:nvPr/>
        </p:nvSpPr>
        <p:spPr>
          <a:xfrm>
            <a:off x="1696210" y="5143500"/>
            <a:ext cx="117563" cy="285750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>
            <a:off x="3285057" y="5143500"/>
            <a:ext cx="113561" cy="285750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право 22"/>
          <p:cNvSpPr/>
          <p:nvPr/>
        </p:nvSpPr>
        <p:spPr>
          <a:xfrm>
            <a:off x="6132020" y="5143500"/>
            <a:ext cx="163189" cy="285750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право 23"/>
          <p:cNvSpPr/>
          <p:nvPr/>
        </p:nvSpPr>
        <p:spPr>
          <a:xfrm>
            <a:off x="7916344" y="5143500"/>
            <a:ext cx="163189" cy="285750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право 24"/>
          <p:cNvSpPr/>
          <p:nvPr/>
        </p:nvSpPr>
        <p:spPr>
          <a:xfrm>
            <a:off x="9083001" y="5143500"/>
            <a:ext cx="163189" cy="285750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право 25"/>
          <p:cNvSpPr/>
          <p:nvPr/>
        </p:nvSpPr>
        <p:spPr>
          <a:xfrm>
            <a:off x="10476723" y="5143500"/>
            <a:ext cx="163189" cy="285750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80" b="98204" l="10000" r="90000">
                        <a14:foregroundMark x1="30978" y1="76248" x2="30978" y2="76248"/>
                        <a14:foregroundMark x1="36522" y1="77246" x2="36522" y2="77246"/>
                        <a14:foregroundMark x1="39457" y1="75649" x2="39457" y2="75649"/>
                        <a14:foregroundMark x1="43261" y1="76048" x2="43261" y2="76048"/>
                        <a14:foregroundMark x1="52065" y1="76647" x2="52065" y2="76647"/>
                        <a14:foregroundMark x1="47500" y1="79641" x2="47500" y2="79641"/>
                        <a14:foregroundMark x1="55652" y1="77645" x2="55652" y2="77645"/>
                        <a14:foregroundMark x1="58261" y1="77246" x2="58261" y2="77246"/>
                        <a14:foregroundMark x1="58261" y1="73653" x2="58261" y2="73653"/>
                        <a14:foregroundMark x1="61413" y1="80040" x2="61413" y2="80040"/>
                        <a14:foregroundMark x1="65435" y1="80040" x2="65435" y2="80040"/>
                        <a14:foregroundMark x1="71630" y1="76647" x2="71630" y2="76647"/>
                        <a14:backgroundMark x1="66848" y1="77246" x2="66848" y2="772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810" y="1278473"/>
            <a:ext cx="5203577" cy="2833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807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025" y="397022"/>
            <a:ext cx="10515600" cy="83759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ru-RU" b="1" dirty="0" err="1">
                <a:latin typeface="Arial Narrow" panose="020B0606020202030204" pitchFamily="34" charset="0"/>
              </a:rPr>
              <a:t>Data-driven</a:t>
            </a:r>
            <a:r>
              <a:rPr lang="ru-RU" b="1" dirty="0">
                <a:latin typeface="Arial Narrow" panose="020B0606020202030204" pitchFamily="34" charset="0"/>
              </a:rPr>
              <a:t> подход к принятию УР</a:t>
            </a: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135360" y="23583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10728132" y="-551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5220" y="1646302"/>
            <a:ext cx="9219190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К чему приводит отсутствие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Data-Driven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Decision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?</a:t>
            </a:r>
          </a:p>
          <a:p>
            <a:pPr fontAlgn="base"/>
            <a:endParaRPr lang="ru-RU" dirty="0" smtClean="0">
              <a:latin typeface="Arial Narrow" panose="020B0606020202030204" pitchFamily="34" charset="0"/>
            </a:endParaRPr>
          </a:p>
          <a:p>
            <a:pPr fontAlgn="base"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 Narrow" panose="020B0606020202030204" pitchFamily="34" charset="0"/>
              </a:rPr>
              <a:t>Решения </a:t>
            </a:r>
            <a:r>
              <a:rPr lang="ru-RU" dirty="0">
                <a:latin typeface="Arial Narrow" panose="020B0606020202030204" pitchFamily="34" charset="0"/>
              </a:rPr>
              <a:t>принимаются на основе прошлого опыта, не зафиксированного в четкой </a:t>
            </a:r>
            <a:r>
              <a:rPr lang="ru-RU" dirty="0" smtClean="0">
                <a:latin typeface="Arial Narrow" panose="020B0606020202030204" pitchFamily="34" charset="0"/>
              </a:rPr>
              <a:t>форме. </a:t>
            </a:r>
            <a:endParaRPr lang="ru-RU" dirty="0">
              <a:latin typeface="Arial Narrow" panose="020B0606020202030204" pitchFamily="34" charset="0"/>
            </a:endParaRPr>
          </a:p>
          <a:p>
            <a:pPr fontAlgn="base"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 Narrow" panose="020B0606020202030204" pitchFamily="34" charset="0"/>
              </a:rPr>
              <a:t>Отчетность </a:t>
            </a:r>
            <a:r>
              <a:rPr lang="ru-RU" dirty="0">
                <a:latin typeface="Arial Narrow" panose="020B0606020202030204" pitchFamily="34" charset="0"/>
              </a:rPr>
              <a:t>строится из данных, не соединенных с центральной базой </a:t>
            </a:r>
            <a:r>
              <a:rPr lang="ru-RU" dirty="0" smtClean="0">
                <a:latin typeface="Arial Narrow" panose="020B0606020202030204" pitchFamily="34" charset="0"/>
              </a:rPr>
              <a:t>данных.</a:t>
            </a:r>
          </a:p>
          <a:p>
            <a:pPr fontAlgn="base"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 Narrow" panose="020B0606020202030204" pitchFamily="34" charset="0"/>
              </a:rPr>
              <a:t>Нет </a:t>
            </a:r>
            <a:r>
              <a:rPr lang="ru-RU" dirty="0">
                <a:latin typeface="Arial Narrow" panose="020B0606020202030204" pitchFamily="34" charset="0"/>
              </a:rPr>
              <a:t>возможности отследить влияние одних параметров на </a:t>
            </a:r>
            <a:r>
              <a:rPr lang="ru-RU" dirty="0" smtClean="0">
                <a:latin typeface="Arial Narrow" panose="020B0606020202030204" pitchFamily="34" charset="0"/>
              </a:rPr>
              <a:t>другие.</a:t>
            </a:r>
            <a:endParaRPr lang="ru-RU" dirty="0">
              <a:latin typeface="Arial Narrow" panose="020B0606020202030204" pitchFamily="34" charset="0"/>
            </a:endParaRPr>
          </a:p>
          <a:p>
            <a:pPr fontAlgn="base"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 Narrow" panose="020B0606020202030204" pitchFamily="34" charset="0"/>
              </a:rPr>
              <a:t>Для технически неподкованного </a:t>
            </a:r>
            <a:r>
              <a:rPr lang="ru-RU" dirty="0">
                <a:latin typeface="Arial Narrow" panose="020B0606020202030204" pitchFamily="34" charset="0"/>
              </a:rPr>
              <a:t>персонала нет возможности принимать решения на основе </a:t>
            </a:r>
            <a:r>
              <a:rPr lang="ru-RU" dirty="0" smtClean="0">
                <a:latin typeface="Arial Narrow" panose="020B0606020202030204" pitchFamily="34" charset="0"/>
              </a:rPr>
              <a:t>данных.</a:t>
            </a:r>
          </a:p>
          <a:p>
            <a:pPr fontAlgn="base"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 Narrow" panose="020B0606020202030204" pitchFamily="34" charset="0"/>
              </a:rPr>
              <a:t>Нет </a:t>
            </a:r>
            <a:r>
              <a:rPr lang="ru-RU" dirty="0">
                <a:latin typeface="Arial Narrow" panose="020B0606020202030204" pitchFamily="34" charset="0"/>
              </a:rPr>
              <a:t>возможности делать </a:t>
            </a:r>
            <a:r>
              <a:rPr lang="ru-RU" dirty="0" smtClean="0">
                <a:latin typeface="Arial Narrow" panose="020B0606020202030204" pitchFamily="34" charset="0"/>
              </a:rPr>
              <a:t>прогноз.</a:t>
            </a:r>
          </a:p>
          <a:p>
            <a:pPr fontAlgn="base"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 Narrow" panose="020B0606020202030204" pitchFamily="34" charset="0"/>
              </a:rPr>
              <a:t>Нет </a:t>
            </a:r>
            <a:r>
              <a:rPr lang="ru-RU" dirty="0">
                <a:latin typeface="Arial Narrow" panose="020B0606020202030204" pitchFamily="34" charset="0"/>
              </a:rPr>
              <a:t>возможности моделировать процессы внутри </a:t>
            </a:r>
            <a:r>
              <a:rPr lang="ru-RU" dirty="0" smtClean="0">
                <a:latin typeface="Arial Narrow" panose="020B0606020202030204" pitchFamily="34" charset="0"/>
              </a:rPr>
              <a:t>предприятия.</a:t>
            </a:r>
            <a:endParaRPr lang="ru-RU" dirty="0">
              <a:latin typeface="Arial Narrow" panose="020B0606020202030204" pitchFamily="34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751650" y="2042922"/>
            <a:ext cx="4736592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2419350" y="4358402"/>
            <a:ext cx="96989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Какие сложности во внедрении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Data-Driven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подхода?</a:t>
            </a:r>
          </a:p>
          <a:p>
            <a:pPr fontAlgn="base"/>
            <a:endParaRPr lang="ru-RU" dirty="0" smtClean="0">
              <a:latin typeface="Arial Narrow" panose="020B0606020202030204" pitchFamily="34" charset="0"/>
            </a:endParaRPr>
          </a:p>
          <a:p>
            <a:pPr fontAlgn="base">
              <a:buFont typeface="Wingdings" panose="05000000000000000000" pitchFamily="2" charset="2"/>
              <a:buChar char="§"/>
            </a:pPr>
            <a:r>
              <a:rPr lang="ru-RU" dirty="0">
                <a:latin typeface="Arial Narrow" panose="020B0606020202030204" pitchFamily="34" charset="0"/>
              </a:rPr>
              <a:t>Просто собирать данные недостаточно, их необходимо обрабатывать, анализировать, интерпретировать, строить гипотезы, проверять и снова </a:t>
            </a:r>
            <a:r>
              <a:rPr lang="ru-RU" dirty="0" smtClean="0">
                <a:latin typeface="Arial Narrow" panose="020B0606020202030204" pitchFamily="34" charset="0"/>
              </a:rPr>
              <a:t>анализировать. </a:t>
            </a:r>
            <a:endParaRPr lang="ru-RU" dirty="0">
              <a:latin typeface="Arial Narrow" panose="020B0606020202030204" pitchFamily="34" charset="0"/>
            </a:endParaRPr>
          </a:p>
          <a:p>
            <a:pPr fontAlgn="base">
              <a:buFont typeface="Wingdings" panose="05000000000000000000" pitchFamily="2" charset="2"/>
              <a:buChar char="§"/>
            </a:pPr>
            <a:r>
              <a:rPr lang="ru-RU" dirty="0">
                <a:latin typeface="Arial Narrow" panose="020B0606020202030204" pitchFamily="34" charset="0"/>
              </a:rPr>
              <a:t>Недешевая </a:t>
            </a:r>
            <a:r>
              <a:rPr lang="ru-RU" dirty="0" smtClean="0">
                <a:latin typeface="Arial Narrow" panose="020B0606020202030204" pitchFamily="34" charset="0"/>
              </a:rPr>
              <a:t>инфраструктура.</a:t>
            </a:r>
          </a:p>
          <a:p>
            <a:pPr fontAlgn="base">
              <a:buFont typeface="Wingdings" panose="05000000000000000000" pitchFamily="2" charset="2"/>
              <a:buChar char="§"/>
            </a:pPr>
            <a:r>
              <a:rPr lang="ru-RU" dirty="0">
                <a:latin typeface="Arial Narrow" panose="020B0606020202030204" pitchFamily="34" charset="0"/>
              </a:rPr>
              <a:t>Необходима команда технических </a:t>
            </a:r>
            <a:r>
              <a:rPr lang="ru-RU" dirty="0" smtClean="0">
                <a:latin typeface="Arial Narrow" panose="020B0606020202030204" pitchFamily="34" charset="0"/>
              </a:rPr>
              <a:t>специалистов.</a:t>
            </a:r>
            <a:endParaRPr lang="ru-RU" dirty="0">
              <a:latin typeface="Arial Narrow" panose="020B0606020202030204" pitchFamily="34" charset="0"/>
            </a:endParaRPr>
          </a:p>
          <a:p>
            <a:pPr fontAlgn="base">
              <a:buFont typeface="Wingdings" panose="05000000000000000000" pitchFamily="2" charset="2"/>
              <a:buChar char="§"/>
            </a:pPr>
            <a:r>
              <a:rPr lang="ru-RU" dirty="0">
                <a:latin typeface="Arial Narrow" panose="020B0606020202030204" pitchFamily="34" charset="0"/>
              </a:rPr>
              <a:t>Нужна культура управления </a:t>
            </a:r>
            <a:r>
              <a:rPr lang="ru-RU" dirty="0" smtClean="0">
                <a:latin typeface="Arial Narrow" panose="020B0606020202030204" pitchFamily="34" charset="0"/>
              </a:rPr>
              <a:t>данными.</a:t>
            </a:r>
          </a:p>
          <a:p>
            <a:pPr fontAlgn="base">
              <a:buFont typeface="Wingdings" panose="05000000000000000000" pitchFamily="2" charset="2"/>
              <a:buChar char="§"/>
            </a:pPr>
            <a:r>
              <a:rPr lang="ru-RU" dirty="0">
                <a:latin typeface="Arial Narrow" panose="020B0606020202030204" pitchFamily="34" charset="0"/>
              </a:rPr>
              <a:t>Результаты требуют определенного </a:t>
            </a:r>
            <a:r>
              <a:rPr lang="ru-RU" dirty="0" smtClean="0">
                <a:latin typeface="Arial Narrow" panose="020B0606020202030204" pitchFamily="34" charset="0"/>
              </a:rPr>
              <a:t>времени.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2554224" y="4732071"/>
            <a:ext cx="5059680" cy="3048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000" b="94674" l="0" r="97826">
                        <a14:foregroundMark x1="50978" y1="50978" x2="50978" y2="50978"/>
                        <a14:foregroundMark x1="25978" y1="43587" x2="25978" y2="4358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2315" y="4805981"/>
            <a:ext cx="2781134" cy="2781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217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365127"/>
            <a:ext cx="9258300" cy="110121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ru-RU" b="1" dirty="0">
                <a:latin typeface="Arial Narrow" panose="020B0606020202030204" pitchFamily="34" charset="0"/>
              </a:rPr>
              <a:t>Инструменты разработки и принятия УР</a:t>
            </a:r>
          </a:p>
        </p:txBody>
      </p:sp>
      <p:sp>
        <p:nvSpPr>
          <p:cNvPr id="6" name="Половина рамки 5"/>
          <p:cNvSpPr/>
          <p:nvPr/>
        </p:nvSpPr>
        <p:spPr>
          <a:xfrm rot="16200000">
            <a:off x="1621135" y="470980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Половина рамки 6"/>
          <p:cNvSpPr/>
          <p:nvPr/>
        </p:nvSpPr>
        <p:spPr>
          <a:xfrm rot="5400000">
            <a:off x="9870884" y="-40839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5884" y="1466337"/>
            <a:ext cx="1127889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1. Инструменты, используемые на этапе поиска информации</a:t>
            </a:r>
          </a:p>
          <a:p>
            <a:pPr fontAlgn="base"/>
            <a:endParaRPr lang="ru-RU" dirty="0" smtClean="0">
              <a:latin typeface="Arial Narrow" panose="020B0606020202030204" pitchFamily="34" charset="0"/>
            </a:endParaRP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 Narrow" panose="020B0606020202030204" pitchFamily="34" charset="0"/>
              </a:rPr>
              <a:t>Справочно-правовые системы: Гарант, </a:t>
            </a:r>
            <a:r>
              <a:rPr lang="ru-RU" dirty="0" err="1" smtClean="0">
                <a:latin typeface="Arial Narrow" panose="020B0606020202030204" pitchFamily="34" charset="0"/>
              </a:rPr>
              <a:t>КонсультантПлюс</a:t>
            </a:r>
            <a:r>
              <a:rPr lang="ru-RU" dirty="0" smtClean="0">
                <a:latin typeface="Arial Narrow" panose="020B0606020202030204" pitchFamily="34" charset="0"/>
              </a:rPr>
              <a:t>, </a:t>
            </a:r>
            <a:r>
              <a:rPr lang="ru-RU" dirty="0" err="1" smtClean="0">
                <a:latin typeface="Arial Narrow" panose="020B0606020202030204" pitchFamily="34" charset="0"/>
              </a:rPr>
              <a:t>Право.ру</a:t>
            </a:r>
            <a:r>
              <a:rPr lang="ru-RU" dirty="0" smtClean="0">
                <a:latin typeface="Arial Narrow" panose="020B0606020202030204" pitchFamily="34" charset="0"/>
              </a:rPr>
              <a:t>, Кодекс, Референт и т.д.</a:t>
            </a:r>
            <a:endParaRPr lang="en-US" dirty="0" smtClean="0">
              <a:latin typeface="Arial Narrow" panose="020B0606020202030204" pitchFamily="34" charset="0"/>
            </a:endParaRP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 Narrow" panose="020B0606020202030204" pitchFamily="34" charset="0"/>
              </a:rPr>
              <a:t>Сервисы для проведения онлайн-опросов: </a:t>
            </a:r>
            <a:r>
              <a:rPr lang="en-US" dirty="0" smtClean="0">
                <a:latin typeface="Arial Narrow" panose="020B0606020202030204" pitchFamily="34" charset="0"/>
              </a:rPr>
              <a:t>Google </a:t>
            </a:r>
            <a:r>
              <a:rPr lang="ru-RU" dirty="0" smtClean="0">
                <a:latin typeface="Arial Narrow" panose="020B0606020202030204" pitchFamily="34" charset="0"/>
              </a:rPr>
              <a:t>формы,</a:t>
            </a:r>
            <a:r>
              <a:rPr lang="en-US" dirty="0">
                <a:latin typeface="Arial Narrow" panose="020B0606020202030204" pitchFamily="34" charset="0"/>
              </a:rPr>
              <a:t> Microsoft </a:t>
            </a:r>
            <a:r>
              <a:rPr lang="en-US" dirty="0" smtClean="0">
                <a:latin typeface="Arial Narrow" panose="020B0606020202030204" pitchFamily="34" charset="0"/>
              </a:rPr>
              <a:t>Forms</a:t>
            </a:r>
            <a:r>
              <a:rPr lang="ru-RU" dirty="0" smtClean="0">
                <a:latin typeface="Arial Narrow" panose="020B0606020202030204" pitchFamily="34" charset="0"/>
              </a:rPr>
              <a:t>, О</a:t>
            </a:r>
            <a:r>
              <a:rPr lang="en-US" dirty="0" err="1" smtClean="0">
                <a:latin typeface="Arial Narrow" panose="020B0606020202030204" pitchFamily="34" charset="0"/>
              </a:rPr>
              <a:t>nline</a:t>
            </a:r>
            <a:r>
              <a:rPr lang="en-US" dirty="0" smtClean="0">
                <a:latin typeface="Arial Narrow" panose="020B0606020202030204" pitchFamily="34" charset="0"/>
              </a:rPr>
              <a:t> test pad, Socrative.com</a:t>
            </a:r>
            <a:r>
              <a:rPr lang="ru-RU" dirty="0" smtClean="0">
                <a:latin typeface="Arial Narrow" panose="020B0606020202030204" pitchFamily="34" charset="0"/>
              </a:rPr>
              <a:t> и </a:t>
            </a:r>
            <a:r>
              <a:rPr lang="ru-RU" dirty="0" err="1" smtClean="0">
                <a:latin typeface="Arial Narrow" panose="020B0606020202030204" pitchFamily="34" charset="0"/>
              </a:rPr>
              <a:t>мн.др</a:t>
            </a:r>
            <a:r>
              <a:rPr lang="ru-RU" dirty="0" smtClean="0">
                <a:latin typeface="Arial Narrow" panose="020B0606020202030204" pitchFamily="34" charset="0"/>
              </a:rPr>
              <a:t>.</a:t>
            </a: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 Narrow" panose="020B0606020202030204" pitchFamily="34" charset="0"/>
              </a:rPr>
              <a:t>Официальные сайты органов государственной власти</a:t>
            </a:r>
            <a:r>
              <a:rPr lang="ru-RU" dirty="0">
                <a:latin typeface="Arial Narrow" panose="020B0606020202030204" pitchFamily="34" charset="0"/>
              </a:rPr>
              <a:t>, </a:t>
            </a:r>
            <a:r>
              <a:rPr lang="ru-RU" dirty="0" smtClean="0">
                <a:latin typeface="Arial Narrow" panose="020B0606020202030204" pitchFamily="34" charset="0"/>
              </a:rPr>
              <a:t>Федеральной службы </a:t>
            </a:r>
            <a:r>
              <a:rPr lang="ru-RU" dirty="0">
                <a:latin typeface="Arial Narrow" panose="020B0606020202030204" pitchFamily="34" charset="0"/>
              </a:rPr>
              <a:t>государственной </a:t>
            </a:r>
            <a:r>
              <a:rPr lang="ru-RU" dirty="0" smtClean="0">
                <a:latin typeface="Arial Narrow" panose="020B0606020202030204" pitchFamily="34" charset="0"/>
              </a:rPr>
              <a:t>статистики (статистические сборники, аналитические отчеты).</a:t>
            </a: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 Narrow" panose="020B0606020202030204" pitchFamily="34" charset="0"/>
              </a:rPr>
              <a:t>Справочно-поисковые системы, онлайн-карты.</a:t>
            </a: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en-US" dirty="0" smtClean="0">
                <a:latin typeface="Arial Narrow" panose="020B0606020202030204" pitchFamily="34" charset="0"/>
              </a:rPr>
              <a:t>World </a:t>
            </a:r>
            <a:r>
              <a:rPr lang="en-US" dirty="0">
                <a:latin typeface="Arial Narrow" panose="020B0606020202030204" pitchFamily="34" charset="0"/>
              </a:rPr>
              <a:t>Bank Open Data, </a:t>
            </a:r>
            <a:r>
              <a:rPr lang="en-US" dirty="0" err="1" smtClean="0">
                <a:latin typeface="Arial Narrow" panose="020B0606020202030204" pitchFamily="34" charset="0"/>
              </a:rPr>
              <a:t>Knoema</a:t>
            </a:r>
            <a:r>
              <a:rPr lang="en-US" dirty="0" smtClean="0">
                <a:latin typeface="Arial Narrow" panose="020B0606020202030204" pitchFamily="34" charset="0"/>
              </a:rPr>
              <a:t>, </a:t>
            </a:r>
            <a:r>
              <a:rPr lang="en-US" dirty="0">
                <a:latin typeface="Arial Narrow" panose="020B0606020202030204" pitchFamily="34" charset="0"/>
              </a:rPr>
              <a:t>Google dataset </a:t>
            </a:r>
            <a:r>
              <a:rPr lang="en-US" dirty="0" smtClean="0">
                <a:latin typeface="Arial Narrow" panose="020B0606020202030204" pitchFamily="34" charset="0"/>
              </a:rPr>
              <a:t>Search</a:t>
            </a:r>
            <a:r>
              <a:rPr lang="ru-RU" dirty="0" smtClean="0">
                <a:latin typeface="Arial Narrow" panose="020B0606020202030204" pitchFamily="34" charset="0"/>
              </a:rPr>
              <a:t>.</a:t>
            </a:r>
            <a:endParaRPr lang="en-US" dirty="0">
              <a:latin typeface="Arial Narrow" panose="020B0606020202030204" pitchFamily="34" charset="0"/>
            </a:endParaRPr>
          </a:p>
          <a:p>
            <a:pPr fontAlgn="base"/>
            <a:endParaRPr lang="ru-RU" dirty="0" smtClean="0">
              <a:latin typeface="Arial Narrow" panose="020B0606020202030204" pitchFamily="34" charset="0"/>
            </a:endParaRPr>
          </a:p>
          <a:p>
            <a:pPr fontAlgn="base">
              <a:buFont typeface="Wingdings" panose="05000000000000000000" pitchFamily="2" charset="2"/>
              <a:buChar char="§"/>
            </a:pPr>
            <a:endParaRPr lang="ru-RU" dirty="0" smtClean="0">
              <a:latin typeface="Arial Narrow" panose="020B0606020202030204" pitchFamily="34" charset="0"/>
            </a:endParaRPr>
          </a:p>
          <a:p>
            <a:pPr fontAlgn="base">
              <a:buFont typeface="Wingdings" panose="05000000000000000000" pitchFamily="2" charset="2"/>
              <a:buChar char="§"/>
            </a:pPr>
            <a:endParaRPr lang="ru-RU" dirty="0" smtClean="0">
              <a:latin typeface="Arial Narrow" panose="020B060602020203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954689" y="4094227"/>
            <a:ext cx="990927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2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. Инструменты, используемые на этапе «фильтрации» информации</a:t>
            </a:r>
          </a:p>
          <a:p>
            <a:pPr fontAlgn="base"/>
            <a:endParaRPr lang="ru-RU" dirty="0" smtClean="0">
              <a:latin typeface="Arial Narrow" panose="020B0606020202030204" pitchFamily="34" charset="0"/>
            </a:endParaRP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 Narrow" panose="020B0606020202030204" pitchFamily="34" charset="0"/>
              </a:rPr>
              <a:t>Сайт федеральной налоговой службы </a:t>
            </a:r>
            <a:r>
              <a:rPr lang="en-US" dirty="0" smtClean="0">
                <a:latin typeface="Arial Narrow" panose="020B0606020202030204" pitchFamily="34" charset="0"/>
              </a:rPr>
              <a:t>nalog.ru</a:t>
            </a:r>
            <a:r>
              <a:rPr lang="ru-RU" dirty="0" smtClean="0">
                <a:latin typeface="Arial Narrow" panose="020B0606020202030204" pitchFamily="34" charset="0"/>
              </a:rPr>
              <a:t>.</a:t>
            </a:r>
            <a:endParaRPr lang="ru-RU" dirty="0">
              <a:latin typeface="Arial Narrow" panose="020B0606020202030204" pitchFamily="34" charset="0"/>
            </a:endParaRP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 Narrow" panose="020B0606020202030204" pitchFamily="34" charset="0"/>
              </a:rPr>
              <a:t>Сервисы банков и электронной отчетности: </a:t>
            </a:r>
            <a:r>
              <a:rPr lang="en-US" dirty="0" err="1" smtClean="0">
                <a:latin typeface="Arial Narrow" panose="020B0606020202030204" pitchFamily="34" charset="0"/>
              </a:rPr>
              <a:t>alfa</a:t>
            </a:r>
            <a:r>
              <a:rPr lang="ru-RU" dirty="0" smtClean="0">
                <a:latin typeface="Arial Narrow" panose="020B0606020202030204" pitchFamily="34" charset="0"/>
              </a:rPr>
              <a:t>-бизнес, </a:t>
            </a:r>
            <a:r>
              <a:rPr lang="ru-RU" dirty="0" err="1" smtClean="0">
                <a:latin typeface="Arial Narrow" panose="020B0606020202030204" pitchFamily="34" charset="0"/>
              </a:rPr>
              <a:t>Сбер</a:t>
            </a:r>
            <a:r>
              <a:rPr lang="ru-RU" dirty="0" smtClean="0">
                <a:latin typeface="Arial Narrow" panose="020B0606020202030204" pitchFamily="34" charset="0"/>
              </a:rPr>
              <a:t> инвестиции, контур, СБИС.</a:t>
            </a:r>
            <a:endParaRPr lang="ru-RU" dirty="0">
              <a:latin typeface="Arial Narrow" panose="020B0606020202030204" pitchFamily="34" charset="0"/>
            </a:endParaRP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 Narrow" panose="020B0606020202030204" pitchFamily="34" charset="0"/>
              </a:rPr>
              <a:t>Реестр недобросовестных </a:t>
            </a:r>
            <a:r>
              <a:rPr lang="ru-RU" dirty="0">
                <a:latin typeface="Arial Narrow" panose="020B0606020202030204" pitchFamily="34" charset="0"/>
              </a:rPr>
              <a:t>поставщиков (подрядчиков, исполнителей) и реестра недобросовестных подрядных </a:t>
            </a:r>
            <a:r>
              <a:rPr lang="ru-RU" dirty="0" smtClean="0">
                <a:latin typeface="Arial Narrow" panose="020B0606020202030204" pitchFamily="34" charset="0"/>
              </a:rPr>
              <a:t>организаций.</a:t>
            </a: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 Narrow" panose="020B0606020202030204" pitchFamily="34" charset="0"/>
              </a:rPr>
              <a:t>Единый </a:t>
            </a:r>
            <a:r>
              <a:rPr lang="ru-RU" dirty="0">
                <a:latin typeface="Arial Narrow" panose="020B0606020202030204" pitchFamily="34" charset="0"/>
              </a:rPr>
              <a:t>федеральный реестр сведений о фактах деятельности юридических </a:t>
            </a:r>
            <a:r>
              <a:rPr lang="ru-RU" dirty="0" smtClean="0">
                <a:latin typeface="Arial Narrow" panose="020B0606020202030204" pitchFamily="34" charset="0"/>
              </a:rPr>
              <a:t>лиц.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346687" y="6373639"/>
            <a:ext cx="78453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Данные перечни не являются закрытыми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1349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365127"/>
            <a:ext cx="9258300" cy="110121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ru-RU" b="1" dirty="0">
                <a:latin typeface="Arial Narrow" panose="020B0606020202030204" pitchFamily="34" charset="0"/>
              </a:rPr>
              <a:t>Инструменты разработки и принятия УР</a:t>
            </a:r>
          </a:p>
        </p:txBody>
      </p:sp>
      <p:sp>
        <p:nvSpPr>
          <p:cNvPr id="6" name="Половина рамки 5"/>
          <p:cNvSpPr/>
          <p:nvPr/>
        </p:nvSpPr>
        <p:spPr>
          <a:xfrm rot="16200000">
            <a:off x="1621135" y="470980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Половина рамки 6"/>
          <p:cNvSpPr/>
          <p:nvPr/>
        </p:nvSpPr>
        <p:spPr>
          <a:xfrm rot="5400000">
            <a:off x="9870884" y="-40839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2125" y="1690083"/>
            <a:ext cx="5220991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3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. Инструменты, используемые на этапе анализа информации</a:t>
            </a:r>
          </a:p>
          <a:p>
            <a:pPr fontAlgn="base"/>
            <a:endParaRPr lang="ru-RU" sz="1100" dirty="0" smtClean="0">
              <a:latin typeface="Arial Narrow" panose="020B0606020202030204" pitchFamily="34" charset="0"/>
            </a:endParaRP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en-US" dirty="0">
                <a:latin typeface="Arial Narrow" panose="020B0606020202030204" pitchFamily="34" charset="0"/>
              </a:rPr>
              <a:t>Microsoft </a:t>
            </a:r>
            <a:r>
              <a:rPr lang="en-US" dirty="0" smtClean="0">
                <a:latin typeface="Arial Narrow" panose="020B0606020202030204" pitchFamily="34" charset="0"/>
              </a:rPr>
              <a:t>Excel</a:t>
            </a:r>
            <a:r>
              <a:rPr lang="ru-RU" dirty="0" smtClean="0">
                <a:latin typeface="Arial Narrow" panose="020B0606020202030204" pitchFamily="34" charset="0"/>
              </a:rPr>
              <a:t>,</a:t>
            </a: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en-US" dirty="0">
                <a:latin typeface="Arial Narrow" panose="020B0606020202030204" pitchFamily="34" charset="0"/>
              </a:rPr>
              <a:t>Google </a:t>
            </a:r>
            <a:r>
              <a:rPr lang="en-US" dirty="0" smtClean="0">
                <a:latin typeface="Arial Narrow" panose="020B0606020202030204" pitchFamily="34" charset="0"/>
              </a:rPr>
              <a:t>Analytics</a:t>
            </a:r>
            <a:r>
              <a:rPr lang="ru-RU" dirty="0" smtClean="0">
                <a:latin typeface="Arial Narrow" panose="020B0606020202030204" pitchFamily="34" charset="0"/>
              </a:rPr>
              <a:t>,</a:t>
            </a: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en-US" dirty="0">
                <a:latin typeface="Arial Narrow" panose="020B0606020202030204" pitchFamily="34" charset="0"/>
              </a:rPr>
              <a:t>Data </a:t>
            </a:r>
            <a:r>
              <a:rPr lang="en-US" dirty="0" smtClean="0">
                <a:latin typeface="Arial Narrow" panose="020B0606020202030204" pitchFamily="34" charset="0"/>
              </a:rPr>
              <a:t>Plexus</a:t>
            </a:r>
            <a:r>
              <a:rPr lang="ru-RU" dirty="0" smtClean="0">
                <a:latin typeface="Arial Narrow" panose="020B0606020202030204" pitchFamily="34" charset="0"/>
              </a:rPr>
              <a:t>,</a:t>
            </a: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en-US" dirty="0" err="1">
                <a:latin typeface="Arial Narrow" panose="020B0606020202030204" pitchFamily="34" charset="0"/>
              </a:rPr>
              <a:t>Informatica</a:t>
            </a:r>
            <a:r>
              <a:rPr lang="en-US" dirty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PowerCenter</a:t>
            </a:r>
            <a:r>
              <a:rPr lang="ru-RU" dirty="0" smtClean="0">
                <a:latin typeface="Arial Narrow" panose="020B0606020202030204" pitchFamily="34" charset="0"/>
              </a:rPr>
              <a:t>,</a:t>
            </a: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en-US" dirty="0" err="1">
                <a:latin typeface="Arial Narrow" panose="020B0606020202030204" pitchFamily="34" charset="0"/>
              </a:rPr>
              <a:t>Yandex</a:t>
            </a:r>
            <a:r>
              <a:rPr lang="en-US" dirty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DataLens</a:t>
            </a:r>
            <a:r>
              <a:rPr lang="ru-RU" dirty="0" smtClean="0">
                <a:latin typeface="Arial Narrow" panose="020B0606020202030204" pitchFamily="34" charset="0"/>
              </a:rPr>
              <a:t>,</a:t>
            </a: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en-US" dirty="0" err="1" smtClean="0">
                <a:latin typeface="Arial Narrow" panose="020B0606020202030204" pitchFamily="34" charset="0"/>
              </a:rPr>
              <a:t>Statsbot</a:t>
            </a:r>
            <a:r>
              <a:rPr lang="ru-RU" dirty="0" smtClean="0">
                <a:latin typeface="Arial Narrow" panose="020B0606020202030204" pitchFamily="34" charset="0"/>
              </a:rPr>
              <a:t>.</a:t>
            </a:r>
          </a:p>
          <a:p>
            <a:pPr fontAlgn="base">
              <a:buFont typeface="Wingdings" panose="05000000000000000000" pitchFamily="2" charset="2"/>
              <a:buChar char="§"/>
            </a:pPr>
            <a:endParaRPr lang="ru-RU" dirty="0" smtClean="0">
              <a:latin typeface="Arial Narrow" panose="020B0606020202030204" pitchFamily="34" charset="0"/>
            </a:endParaRPr>
          </a:p>
          <a:p>
            <a:pPr fontAlgn="base">
              <a:buFont typeface="Wingdings" panose="05000000000000000000" pitchFamily="2" charset="2"/>
              <a:buChar char="§"/>
            </a:pPr>
            <a:endParaRPr lang="ru-RU" dirty="0" smtClean="0">
              <a:latin typeface="Arial Narrow" panose="020B060602020203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438900" y="1637433"/>
            <a:ext cx="5396487" cy="24776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4. Инструменты, используемые для визуализации </a:t>
            </a:r>
          </a:p>
          <a:p>
            <a:pPr fontAlgn="base"/>
            <a:endParaRPr lang="ru-RU" sz="1050" dirty="0" smtClean="0">
              <a:latin typeface="Arial Narrow" panose="020B0606020202030204" pitchFamily="34" charset="0"/>
            </a:endParaRP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 Narrow" panose="020B0606020202030204" pitchFamily="34" charset="0"/>
              </a:rPr>
              <a:t>Инструменты </a:t>
            </a:r>
            <a:r>
              <a:rPr lang="en-US" dirty="0" smtClean="0">
                <a:latin typeface="Arial Narrow" panose="020B0606020202030204" pitchFamily="34" charset="0"/>
              </a:rPr>
              <a:t>Microsoft</a:t>
            </a:r>
            <a:r>
              <a:rPr lang="ru-RU" dirty="0" smtClean="0">
                <a:latin typeface="Arial Narrow" panose="020B0606020202030204" pitchFamily="34" charset="0"/>
              </a:rPr>
              <a:t>, </a:t>
            </a:r>
            <a:r>
              <a:rPr lang="en-US" dirty="0" err="1" smtClean="0">
                <a:latin typeface="Arial Narrow" panose="020B0606020202030204" pitchFamily="34" charset="0"/>
              </a:rPr>
              <a:t>PicMonkey</a:t>
            </a:r>
            <a:r>
              <a:rPr lang="en-US" dirty="0">
                <a:latin typeface="Arial Narrow" panose="020B0606020202030204" pitchFamily="34" charset="0"/>
              </a:rPr>
              <a:t>, </a:t>
            </a:r>
            <a:r>
              <a:rPr lang="en-US" dirty="0" err="1" smtClean="0">
                <a:latin typeface="Arial Narrow" panose="020B0606020202030204" pitchFamily="34" charset="0"/>
              </a:rPr>
              <a:t>RelayThat</a:t>
            </a:r>
            <a:r>
              <a:rPr lang="en-US" dirty="0" smtClean="0">
                <a:latin typeface="Arial Narrow" panose="020B0606020202030204" pitchFamily="34" charset="0"/>
              </a:rPr>
              <a:t>, </a:t>
            </a:r>
            <a:r>
              <a:rPr lang="en-US" dirty="0" err="1" smtClean="0">
                <a:latin typeface="Arial Narrow" panose="020B0606020202030204" pitchFamily="34" charset="0"/>
              </a:rPr>
              <a:t>Visme</a:t>
            </a:r>
            <a:r>
              <a:rPr lang="en-US" dirty="0" smtClean="0">
                <a:latin typeface="Arial Narrow" panose="020B0606020202030204" pitchFamily="34" charset="0"/>
              </a:rPr>
              <a:t> (</a:t>
            </a:r>
            <a:r>
              <a:rPr lang="ru-RU" dirty="0" smtClean="0">
                <a:latin typeface="Arial Narrow" panose="020B0606020202030204" pitchFamily="34" charset="0"/>
              </a:rPr>
              <a:t>совместная работа).</a:t>
            </a: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 Narrow" panose="020B0606020202030204" pitchFamily="34" charset="0"/>
              </a:rPr>
              <a:t>Для создания алгоритмов и диаграмм: </a:t>
            </a:r>
            <a:r>
              <a:rPr lang="en-US" dirty="0" err="1" smtClean="0">
                <a:latin typeface="Arial Narrow" panose="020B0606020202030204" pitchFamily="34" charset="0"/>
              </a:rPr>
              <a:t>LibreOffice</a:t>
            </a:r>
            <a:r>
              <a:rPr lang="en-US" dirty="0" smtClean="0">
                <a:latin typeface="Arial Narrow" panose="020B0606020202030204" pitchFamily="34" charset="0"/>
              </a:rPr>
              <a:t> Draw,</a:t>
            </a:r>
            <a:r>
              <a:rPr lang="ru-RU" dirty="0" smtClean="0">
                <a:latin typeface="Arial Narrow" panose="020B0606020202030204" pitchFamily="34" charset="0"/>
              </a:rPr>
              <a:t> </a:t>
            </a:r>
            <a:r>
              <a:rPr lang="en-US" dirty="0">
                <a:latin typeface="Arial Narrow" panose="020B0606020202030204" pitchFamily="34" charset="0"/>
              </a:rPr>
              <a:t>Diagram </a:t>
            </a:r>
            <a:r>
              <a:rPr lang="en-US" dirty="0" smtClean="0">
                <a:latin typeface="Arial Narrow" panose="020B0606020202030204" pitchFamily="34" charset="0"/>
              </a:rPr>
              <a:t>Designer</a:t>
            </a:r>
            <a:r>
              <a:rPr lang="ru-RU" dirty="0" smtClean="0">
                <a:latin typeface="Arial Narrow" panose="020B0606020202030204" pitchFamily="34" charset="0"/>
              </a:rPr>
              <a:t>, </a:t>
            </a:r>
            <a:r>
              <a:rPr lang="en-US" dirty="0">
                <a:latin typeface="Arial Narrow" panose="020B0606020202030204" pitchFamily="34" charset="0"/>
              </a:rPr>
              <a:t>Pencil </a:t>
            </a:r>
            <a:r>
              <a:rPr lang="en-US" dirty="0" smtClean="0">
                <a:latin typeface="Arial Narrow" panose="020B0606020202030204" pitchFamily="34" charset="0"/>
              </a:rPr>
              <a:t>Project</a:t>
            </a:r>
            <a:r>
              <a:rPr lang="ru-RU" dirty="0" smtClean="0">
                <a:latin typeface="Arial Narrow" panose="020B0606020202030204" pitchFamily="34" charset="0"/>
              </a:rPr>
              <a:t>.</a:t>
            </a:r>
            <a:endParaRPr lang="en-US" dirty="0" smtClean="0">
              <a:latin typeface="Arial Narrow" panose="020B0606020202030204" pitchFamily="34" charset="0"/>
            </a:endParaRP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 Narrow" panose="020B0606020202030204" pitchFamily="34" charset="0"/>
              </a:rPr>
              <a:t>Онлайн-доски: 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Jamboard</a:t>
            </a:r>
            <a:r>
              <a:rPr lang="ru-RU" dirty="0" smtClean="0">
                <a:latin typeface="Arial Narrow" panose="020B0606020202030204" pitchFamily="34" charset="0"/>
              </a:rPr>
              <a:t>, </a:t>
            </a:r>
            <a:r>
              <a:rPr lang="en-US" dirty="0" smtClean="0">
                <a:latin typeface="Arial Narrow" panose="020B0606020202030204" pitchFamily="34" charset="0"/>
              </a:rPr>
              <a:t>Miro</a:t>
            </a:r>
            <a:r>
              <a:rPr lang="ru-RU" dirty="0" smtClean="0">
                <a:latin typeface="Arial Narrow" panose="020B0606020202030204" pitchFamily="34" charset="0"/>
              </a:rPr>
              <a:t>.</a:t>
            </a: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en-US" dirty="0" smtClean="0">
                <a:latin typeface="Arial Narrow" panose="020B0606020202030204" pitchFamily="34" charset="0"/>
              </a:rPr>
              <a:t>VYM </a:t>
            </a:r>
            <a:r>
              <a:rPr lang="en-US" dirty="0">
                <a:latin typeface="Arial Narrow" panose="020B0606020202030204" pitchFamily="34" charset="0"/>
              </a:rPr>
              <a:t>(View Your Mind), </a:t>
            </a:r>
            <a:r>
              <a:rPr lang="en-US" dirty="0" err="1">
                <a:latin typeface="Arial Narrow" panose="020B0606020202030204" pitchFamily="34" charset="0"/>
              </a:rPr>
              <a:t>XMind</a:t>
            </a:r>
            <a:r>
              <a:rPr lang="en-US" dirty="0">
                <a:latin typeface="Arial Narrow" panose="020B0606020202030204" pitchFamily="34" charset="0"/>
              </a:rPr>
              <a:t> </a:t>
            </a:r>
            <a:r>
              <a:rPr lang="ru-RU" dirty="0">
                <a:latin typeface="Arial Narrow" panose="020B0606020202030204" pitchFamily="34" charset="0"/>
              </a:rPr>
              <a:t>– построение интеллектуальной карты.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346687" y="6468318"/>
            <a:ext cx="78453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Данные перечни не являются закрытыми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5684" y="4283708"/>
            <a:ext cx="11850132" cy="2385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5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. Инструменты, для комплексного принятия решений</a:t>
            </a:r>
          </a:p>
          <a:p>
            <a:pPr fontAlgn="base"/>
            <a:endParaRPr lang="ru-RU" sz="1050" dirty="0" smtClean="0">
              <a:latin typeface="Arial Narrow" panose="020B0606020202030204" pitchFamily="34" charset="0"/>
            </a:endParaRP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en-US" dirty="0" smtClean="0">
                <a:latin typeface="Arial Narrow" panose="020B0606020202030204" pitchFamily="34" charset="0"/>
              </a:rPr>
              <a:t>Microsoft </a:t>
            </a:r>
            <a:r>
              <a:rPr lang="en-US" dirty="0">
                <a:latin typeface="Arial Narrow" panose="020B0606020202030204" pitchFamily="34" charset="0"/>
              </a:rPr>
              <a:t>Power </a:t>
            </a:r>
            <a:r>
              <a:rPr lang="en-US" dirty="0" smtClean="0">
                <a:latin typeface="Arial Narrow" panose="020B0606020202030204" pitchFamily="34" charset="0"/>
              </a:rPr>
              <a:t>BI</a:t>
            </a:r>
            <a:r>
              <a:rPr lang="ru-RU" dirty="0">
                <a:latin typeface="Arial Narrow" panose="020B0606020202030204" pitchFamily="34" charset="0"/>
              </a:rPr>
              <a:t> - </a:t>
            </a:r>
            <a:r>
              <a:rPr lang="ru-RU" sz="1600" dirty="0" smtClean="0">
                <a:latin typeface="Arial Narrow" panose="020B0606020202030204" pitchFamily="34" charset="0"/>
              </a:rPr>
              <a:t>система</a:t>
            </a:r>
            <a:r>
              <a:rPr lang="ru-RU" sz="1600" dirty="0">
                <a:latin typeface="Arial Narrow" panose="020B0606020202030204" pitchFamily="34" charset="0"/>
              </a:rPr>
              <a:t>, включающая в себя инструменты и сервисы, призванные облегчить процесс </a:t>
            </a:r>
            <a:r>
              <a:rPr lang="ru-RU" sz="1600" dirty="0" smtClean="0">
                <a:latin typeface="Arial Narrow" panose="020B0606020202030204" pitchFamily="34" charset="0"/>
              </a:rPr>
              <a:t>бизнес-аналитики.</a:t>
            </a: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en-US" dirty="0">
                <a:latin typeface="Arial Narrow" panose="020B0606020202030204" pitchFamily="34" charset="0"/>
              </a:rPr>
              <a:t>OWOX </a:t>
            </a:r>
            <a:r>
              <a:rPr lang="en-US" dirty="0" smtClean="0">
                <a:latin typeface="Arial Narrow" panose="020B0606020202030204" pitchFamily="34" charset="0"/>
              </a:rPr>
              <a:t>BI</a:t>
            </a:r>
            <a:r>
              <a:rPr lang="ru-RU" dirty="0">
                <a:latin typeface="Arial Narrow" panose="020B0606020202030204" pitchFamily="34" charset="0"/>
              </a:rPr>
              <a:t> </a:t>
            </a:r>
            <a:r>
              <a:rPr lang="ru-RU" dirty="0" smtClean="0">
                <a:latin typeface="Arial Narrow" panose="020B0606020202030204" pitchFamily="34" charset="0"/>
              </a:rPr>
              <a:t>-</a:t>
            </a:r>
            <a:r>
              <a:rPr lang="ru-RU" sz="1600" dirty="0" smtClean="0">
                <a:latin typeface="Arial Narrow" panose="020B0606020202030204" pitchFamily="34" charset="0"/>
              </a:rPr>
              <a:t> получение </a:t>
            </a:r>
            <a:r>
              <a:rPr lang="ru-RU" sz="1600" dirty="0">
                <a:latin typeface="Arial Narrow" panose="020B0606020202030204" pitchFamily="34" charset="0"/>
              </a:rPr>
              <a:t>маркетинговых </a:t>
            </a:r>
            <a:r>
              <a:rPr lang="ru-RU" sz="1600" dirty="0" err="1">
                <a:latin typeface="Arial Narrow" panose="020B0606020202030204" pitchFamily="34" charset="0"/>
              </a:rPr>
              <a:t>инсайтов</a:t>
            </a:r>
            <a:r>
              <a:rPr lang="ru-RU" sz="1600" dirty="0">
                <a:latin typeface="Arial Narrow" panose="020B0606020202030204" pitchFamily="34" charset="0"/>
              </a:rPr>
              <a:t> на основании данных из рекламных кабинетов, CRM и </a:t>
            </a:r>
            <a:r>
              <a:rPr lang="ru-RU" sz="1600" dirty="0" err="1">
                <a:latin typeface="Arial Narrow" panose="020B0606020202030204" pitchFamily="34" charset="0"/>
              </a:rPr>
              <a:t>Google</a:t>
            </a:r>
            <a:r>
              <a:rPr lang="ru-RU" sz="1600" dirty="0">
                <a:latin typeface="Arial Narrow" panose="020B0606020202030204" pitchFamily="34" charset="0"/>
              </a:rPr>
              <a:t> </a:t>
            </a:r>
            <a:r>
              <a:rPr lang="ru-RU" sz="1600" dirty="0" err="1">
                <a:latin typeface="Arial Narrow" panose="020B0606020202030204" pitchFamily="34" charset="0"/>
              </a:rPr>
              <a:t>Analytics</a:t>
            </a:r>
            <a:r>
              <a:rPr lang="ru-RU" sz="1600" dirty="0">
                <a:latin typeface="Arial Narrow" panose="020B0606020202030204" pitchFamily="34" charset="0"/>
              </a:rPr>
              <a:t>. Позволяет создавать интерактивные </a:t>
            </a:r>
            <a:r>
              <a:rPr lang="ru-RU" sz="1600" dirty="0" err="1">
                <a:latin typeface="Arial Narrow" panose="020B0606020202030204" pitchFamily="34" charset="0"/>
              </a:rPr>
              <a:t>дашборды</a:t>
            </a:r>
            <a:r>
              <a:rPr lang="ru-RU" sz="1600" dirty="0">
                <a:latin typeface="Arial Narrow" panose="020B0606020202030204" pitchFamily="34" charset="0"/>
              </a:rPr>
              <a:t> с ключевыми маркетинговыми показателями, а также своевременно оценивать реальную эффективность рекламных кампаний.</a:t>
            </a: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en-US" dirty="0">
                <a:latin typeface="Arial Narrow" panose="020B0606020202030204" pitchFamily="34" charset="0"/>
              </a:rPr>
              <a:t>Business </a:t>
            </a:r>
            <a:r>
              <a:rPr lang="en-US" dirty="0" smtClean="0">
                <a:latin typeface="Arial Narrow" panose="020B0606020202030204" pitchFamily="34" charset="0"/>
              </a:rPr>
              <a:t>Scanner</a:t>
            </a:r>
            <a:r>
              <a:rPr lang="ru-RU" dirty="0" smtClean="0">
                <a:latin typeface="Arial Narrow" panose="020B0606020202030204" pitchFamily="34" charset="0"/>
              </a:rPr>
              <a:t> </a:t>
            </a:r>
            <a:r>
              <a:rPr lang="ru-RU" dirty="0">
                <a:latin typeface="Arial Narrow" panose="020B0606020202030204" pitchFamily="34" charset="0"/>
              </a:rPr>
              <a:t>-  </a:t>
            </a:r>
            <a:r>
              <a:rPr lang="ru-RU" sz="1600" dirty="0">
                <a:latin typeface="Arial Narrow" panose="020B0606020202030204" pitchFamily="34" charset="0"/>
              </a:rPr>
              <a:t>сервис бизнес-аналитики с возможностью построения прогнозов даже в условиях кризиса</a:t>
            </a:r>
            <a:r>
              <a:rPr lang="ru-RU" sz="1600" dirty="0" smtClean="0">
                <a:latin typeface="Arial Narrow" panose="020B0606020202030204" pitchFamily="34" charset="0"/>
              </a:rPr>
              <a:t>.</a:t>
            </a: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en-US" dirty="0" err="1" smtClean="0">
                <a:latin typeface="Arial Narrow" panose="020B0606020202030204" pitchFamily="34" charset="0"/>
              </a:rPr>
              <a:t>Databox</a:t>
            </a:r>
            <a:r>
              <a:rPr lang="ru-RU" dirty="0" smtClean="0">
                <a:latin typeface="Arial Narrow" panose="020B0606020202030204" pitchFamily="34" charset="0"/>
              </a:rPr>
              <a:t> </a:t>
            </a:r>
            <a:r>
              <a:rPr lang="ru-RU" sz="1600" dirty="0" smtClean="0">
                <a:latin typeface="Arial Narrow" panose="020B0606020202030204" pitchFamily="34" charset="0"/>
              </a:rPr>
              <a:t>– платформа, которая объединяет облачные </a:t>
            </a:r>
            <a:r>
              <a:rPr lang="ru-RU" sz="1600" dirty="0">
                <a:latin typeface="Arial Narrow" panose="020B0606020202030204" pitchFamily="34" charset="0"/>
              </a:rPr>
              <a:t>сервисы, электронные таблицы, базы данных и пользовательские интеграции для организации всех ключевых показателей эффективности </a:t>
            </a:r>
            <a:r>
              <a:rPr lang="ru-RU" sz="1600" dirty="0" smtClean="0">
                <a:latin typeface="Arial Narrow" panose="020B0606020202030204" pitchFamily="34" charset="0"/>
              </a:rPr>
              <a:t>бизнеса.</a:t>
            </a:r>
            <a:endParaRPr lang="ru-RU" sz="16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4144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752C2F-DA7C-4804-A569-62B0C6F5C8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4367" y="1894938"/>
            <a:ext cx="9761430" cy="2060812"/>
          </a:xfrm>
        </p:spPr>
        <p:txBody>
          <a:bodyPr/>
          <a:lstStyle/>
          <a:p>
            <a:r>
              <a:rPr lang="ru-RU" sz="6600" dirty="0" smtClean="0">
                <a:latin typeface="Arial Narrow" panose="020B0606020202030204" pitchFamily="34" charset="0"/>
              </a:rPr>
              <a:t>Спасибо за внимание!</a:t>
            </a:r>
            <a:endParaRPr lang="ru-RU" sz="66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565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365127"/>
            <a:ext cx="9258300" cy="11012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Пример интеллектуальной карты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16200000">
            <a:off x="1621135" y="470980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Половина рамки 6"/>
          <p:cNvSpPr/>
          <p:nvPr/>
        </p:nvSpPr>
        <p:spPr>
          <a:xfrm rot="5400000">
            <a:off x="9870884" y="-40839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450128" cy="8625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775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2c32e93c9ff4e20f2e81049b85a8cc6f586b08a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2056</TotalTime>
  <Words>1736</Words>
  <Application>Microsoft Office PowerPoint</Application>
  <PresentationFormat>Широкоэкранный</PresentationFormat>
  <Paragraphs>279</Paragraphs>
  <Slides>23</Slides>
  <Notes>23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23</vt:i4>
      </vt:variant>
    </vt:vector>
  </HeadingPairs>
  <TitlesOfParts>
    <vt:vector size="32" baseType="lpstr">
      <vt:lpstr>Arial</vt:lpstr>
      <vt:lpstr>Arial Narrow</vt:lpstr>
      <vt:lpstr>Calibri</vt:lpstr>
      <vt:lpstr>Calibri Light</vt:lpstr>
      <vt:lpstr>Montserrat SemiBold</vt:lpstr>
      <vt:lpstr>Roboto</vt:lpstr>
      <vt:lpstr>Wingdings</vt:lpstr>
      <vt:lpstr>Тема Office</vt:lpstr>
      <vt:lpstr>Diseño predeterminado</vt:lpstr>
      <vt:lpstr>Презентация PowerPoint</vt:lpstr>
      <vt:lpstr>Презентация PowerPoint</vt:lpstr>
      <vt:lpstr>План лекции</vt:lpstr>
      <vt:lpstr>Презентация PowerPoint</vt:lpstr>
      <vt:lpstr>Основные понятия и определения</vt:lpstr>
      <vt:lpstr>Основные понятия и определения</vt:lpstr>
      <vt:lpstr>Основные понятия и определения</vt:lpstr>
      <vt:lpstr>Влияние цифровизации на принятие управленческих решений</vt:lpstr>
      <vt:lpstr>Влияние цифровизации на принятие управленческих решений</vt:lpstr>
      <vt:lpstr>Как изменились управленческие решения у условиях цифровизации?</vt:lpstr>
      <vt:lpstr>Презентация PowerPoint</vt:lpstr>
      <vt:lpstr>Угрозы</vt:lpstr>
      <vt:lpstr>Презентация PowerPoint</vt:lpstr>
      <vt:lpstr>Влияние цифровизации на человека</vt:lpstr>
      <vt:lpstr>Информационный шум и информационная гигиена</vt:lpstr>
      <vt:lpstr>Правила информационной гигиены</vt:lpstr>
      <vt:lpstr>Сквозные технологии цифровой экономики</vt:lpstr>
      <vt:lpstr>Data-driven подход к принятию УР</vt:lpstr>
      <vt:lpstr>Data-driven подход к принятию УР</vt:lpstr>
      <vt:lpstr>Инструменты разработки и принятия УР</vt:lpstr>
      <vt:lpstr>Инструменты разработки и принятия УР</vt:lpstr>
      <vt:lpstr>Спасибо за внимание!</vt:lpstr>
      <vt:lpstr>Пример интеллектуальной карты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Принятие управленческих решений. Процесс, принципы и реализация</dc:title>
  <dc:creator>Пользователь Windows</dc:creator>
  <cp:lastModifiedBy>Natalia Kravchenko</cp:lastModifiedBy>
  <cp:revision>148</cp:revision>
  <cp:lastPrinted>2021-12-20T21:51:29Z</cp:lastPrinted>
  <dcterms:created xsi:type="dcterms:W3CDTF">2021-08-16T09:27:53Z</dcterms:created>
  <dcterms:modified xsi:type="dcterms:W3CDTF">2023-01-15T22:19:30Z</dcterms:modified>
</cp:coreProperties>
</file>