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8" r:id="rId2"/>
    <p:sldId id="256" r:id="rId3"/>
    <p:sldId id="257" r:id="rId4"/>
    <p:sldId id="259" r:id="rId5"/>
    <p:sldId id="261" r:id="rId6"/>
    <p:sldId id="262" r:id="rId7"/>
    <p:sldId id="265" r:id="rId8"/>
    <p:sldId id="292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9" r:id="rId20"/>
    <p:sldId id="280" r:id="rId21"/>
    <p:sldId id="281" r:id="rId22"/>
    <p:sldId id="282" r:id="rId23"/>
    <p:sldId id="284" r:id="rId24"/>
    <p:sldId id="283" r:id="rId25"/>
    <p:sldId id="286" r:id="rId26"/>
    <p:sldId id="287" r:id="rId27"/>
    <p:sldId id="288" r:id="rId28"/>
    <p:sldId id="289" r:id="rId29"/>
    <p:sldId id="29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4109C0-83C6-4046-A88E-0095477A2DC3}" type="doc">
      <dgm:prSet loTypeId="urn:microsoft.com/office/officeart/2005/8/layout/cycle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E4A7493-3D98-447B-88FB-212BB990F913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Технологические инновации</a:t>
          </a:r>
          <a:endParaRPr lang="ru-RU" sz="1400" dirty="0">
            <a:solidFill>
              <a:schemeClr val="tx1"/>
            </a:solidFill>
          </a:endParaRPr>
        </a:p>
      </dgm:t>
    </dgm:pt>
    <dgm:pt modelId="{3580861A-84D0-47AD-8602-ED84FDA1F944}" type="parTrans" cxnId="{3BE26138-CC39-410F-9B48-BAE254B14596}">
      <dgm:prSet/>
      <dgm:spPr/>
      <dgm:t>
        <a:bodyPr/>
        <a:lstStyle/>
        <a:p>
          <a:endParaRPr lang="ru-RU"/>
        </a:p>
      </dgm:t>
    </dgm:pt>
    <dgm:pt modelId="{B9616B52-78BE-4DEB-BD73-7CA118D75F0A}" type="sibTrans" cxnId="{3BE26138-CC39-410F-9B48-BAE254B14596}">
      <dgm:prSet/>
      <dgm:spPr/>
      <dgm:t>
        <a:bodyPr/>
        <a:lstStyle/>
        <a:p>
          <a:endParaRPr lang="ru-RU"/>
        </a:p>
      </dgm:t>
    </dgm:pt>
    <dgm:pt modelId="{943BFC8B-176F-4490-86AA-D130800F2FED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Организационные инновации</a:t>
          </a:r>
          <a:endParaRPr lang="ru-RU" sz="1400" dirty="0">
            <a:solidFill>
              <a:schemeClr val="tx1"/>
            </a:solidFill>
          </a:endParaRPr>
        </a:p>
      </dgm:t>
    </dgm:pt>
    <dgm:pt modelId="{4F7080CF-1256-4ED9-8EDB-C6389DACCF27}" type="parTrans" cxnId="{8AF772BE-9521-4D6A-9075-54F98D522F72}">
      <dgm:prSet/>
      <dgm:spPr/>
      <dgm:t>
        <a:bodyPr/>
        <a:lstStyle/>
        <a:p>
          <a:endParaRPr lang="ru-RU"/>
        </a:p>
      </dgm:t>
    </dgm:pt>
    <dgm:pt modelId="{0FB043D8-1AFD-46CB-B389-BEEEF67B4DCD}" type="sibTrans" cxnId="{8AF772BE-9521-4D6A-9075-54F98D522F72}">
      <dgm:prSet/>
      <dgm:spPr/>
      <dgm:t>
        <a:bodyPr/>
        <a:lstStyle/>
        <a:p>
          <a:endParaRPr lang="ru-RU"/>
        </a:p>
      </dgm:t>
    </dgm:pt>
    <dgm:pt modelId="{3A315E9C-8DE3-4E47-A89C-0360E25DE864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Управленческие инновации</a:t>
          </a:r>
          <a:endParaRPr lang="ru-RU" sz="1400" dirty="0">
            <a:solidFill>
              <a:schemeClr val="tx1"/>
            </a:solidFill>
          </a:endParaRPr>
        </a:p>
      </dgm:t>
    </dgm:pt>
    <dgm:pt modelId="{E85D4A70-15A8-4F3F-A0CC-03072C711EA2}" type="parTrans" cxnId="{5AD34975-DE57-4D45-AE89-66BE0FBA7473}">
      <dgm:prSet/>
      <dgm:spPr/>
      <dgm:t>
        <a:bodyPr/>
        <a:lstStyle/>
        <a:p>
          <a:endParaRPr lang="ru-RU"/>
        </a:p>
      </dgm:t>
    </dgm:pt>
    <dgm:pt modelId="{2CA4A92A-BCBB-4EF4-A3F2-D764ED30DF8A}" type="sibTrans" cxnId="{5AD34975-DE57-4D45-AE89-66BE0FBA7473}">
      <dgm:prSet/>
      <dgm:spPr/>
      <dgm:t>
        <a:bodyPr/>
        <a:lstStyle/>
        <a:p>
          <a:endParaRPr lang="ru-RU"/>
        </a:p>
      </dgm:t>
    </dgm:pt>
    <dgm:pt modelId="{C4AA108E-1BFF-4F68-BF51-A8573C4E5588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Маркетинговые инновации</a:t>
          </a:r>
          <a:endParaRPr lang="ru-RU" sz="1400" dirty="0">
            <a:solidFill>
              <a:schemeClr val="tx1"/>
            </a:solidFill>
          </a:endParaRPr>
        </a:p>
      </dgm:t>
    </dgm:pt>
    <dgm:pt modelId="{D329BD7B-634C-4190-A907-6DC435C3DF6F}" type="parTrans" cxnId="{27668651-E75D-4DC7-8DE3-7E53B783B893}">
      <dgm:prSet/>
      <dgm:spPr/>
      <dgm:t>
        <a:bodyPr/>
        <a:lstStyle/>
        <a:p>
          <a:endParaRPr lang="ru-RU"/>
        </a:p>
      </dgm:t>
    </dgm:pt>
    <dgm:pt modelId="{4B62DDDD-D379-4DCF-BFC9-81F9CA25E0B4}" type="sibTrans" cxnId="{27668651-E75D-4DC7-8DE3-7E53B783B893}">
      <dgm:prSet/>
      <dgm:spPr/>
      <dgm:t>
        <a:bodyPr/>
        <a:lstStyle/>
        <a:p>
          <a:endParaRPr lang="ru-RU"/>
        </a:p>
      </dgm:t>
    </dgm:pt>
    <dgm:pt modelId="{8EA97A27-A03C-4029-905F-580B71633F5F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solidFill>
                <a:schemeClr val="tx1"/>
              </a:solidFill>
            </a:rPr>
            <a:t>Ресурсные инновации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dirty="0"/>
        </a:p>
      </dgm:t>
    </dgm:pt>
    <dgm:pt modelId="{FAF55112-A57B-4531-B9DB-1EF374DA0830}" type="parTrans" cxnId="{DDE651CB-4837-498D-BDE8-91210264B833}">
      <dgm:prSet/>
      <dgm:spPr/>
      <dgm:t>
        <a:bodyPr/>
        <a:lstStyle/>
        <a:p>
          <a:endParaRPr lang="ru-RU"/>
        </a:p>
      </dgm:t>
    </dgm:pt>
    <dgm:pt modelId="{3CE2E55F-7A08-46F7-96C1-BB64EADA51AE}" type="sibTrans" cxnId="{DDE651CB-4837-498D-BDE8-91210264B833}">
      <dgm:prSet/>
      <dgm:spPr/>
      <dgm:t>
        <a:bodyPr/>
        <a:lstStyle/>
        <a:p>
          <a:endParaRPr lang="ru-RU"/>
        </a:p>
      </dgm:t>
    </dgm:pt>
    <dgm:pt modelId="{31712F12-F1A7-4B5B-9286-2605561CEE5B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Процессные инновации</a:t>
          </a:r>
          <a:endParaRPr lang="ru-RU" sz="1400" dirty="0">
            <a:solidFill>
              <a:schemeClr val="tx1"/>
            </a:solidFill>
          </a:endParaRPr>
        </a:p>
      </dgm:t>
    </dgm:pt>
    <dgm:pt modelId="{F9A790BF-3EAB-4528-8EA3-0C6F1C55CE0A}" type="parTrans" cxnId="{B9F2999D-28A2-4347-927F-CA58FEF76058}">
      <dgm:prSet/>
      <dgm:spPr/>
      <dgm:t>
        <a:bodyPr/>
        <a:lstStyle/>
        <a:p>
          <a:endParaRPr lang="ru-RU"/>
        </a:p>
      </dgm:t>
    </dgm:pt>
    <dgm:pt modelId="{4BCA0FF5-6C75-4218-BC68-CE91A648B3D4}" type="sibTrans" cxnId="{B9F2999D-28A2-4347-927F-CA58FEF76058}">
      <dgm:prSet/>
      <dgm:spPr/>
      <dgm:t>
        <a:bodyPr/>
        <a:lstStyle/>
        <a:p>
          <a:endParaRPr lang="ru-RU"/>
        </a:p>
      </dgm:t>
    </dgm:pt>
    <dgm:pt modelId="{B2D03B0B-E55C-421B-8C0F-39A721732F5B}" type="pres">
      <dgm:prSet presAssocID="{A34109C0-83C6-4046-A88E-0095477A2DC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B6FE39-6CEA-4AED-9EB9-EBEFCF30BC7D}" type="pres">
      <dgm:prSet presAssocID="{2E4A7493-3D98-447B-88FB-212BB990F913}" presName="node" presStyleLbl="node1" presStyleIdx="0" presStyleCnt="6" custScaleX="1358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7477A8-322C-48CD-88A8-45B7CB448C51}" type="pres">
      <dgm:prSet presAssocID="{2E4A7493-3D98-447B-88FB-212BB990F913}" presName="spNode" presStyleCnt="0"/>
      <dgm:spPr/>
    </dgm:pt>
    <dgm:pt modelId="{969C5762-DCA3-40DD-B990-BD3B28447F61}" type="pres">
      <dgm:prSet presAssocID="{B9616B52-78BE-4DEB-BD73-7CA118D75F0A}" presName="sibTrans" presStyleLbl="sibTrans1D1" presStyleIdx="0" presStyleCnt="6"/>
      <dgm:spPr/>
      <dgm:t>
        <a:bodyPr/>
        <a:lstStyle/>
        <a:p>
          <a:endParaRPr lang="ru-RU"/>
        </a:p>
      </dgm:t>
    </dgm:pt>
    <dgm:pt modelId="{95C8901C-647B-4242-BA7B-E506120F5C54}" type="pres">
      <dgm:prSet presAssocID="{31712F12-F1A7-4B5B-9286-2605561CEE5B}" presName="node" presStyleLbl="node1" presStyleIdx="1" presStyleCnt="6" custScaleX="1293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5003C4-A235-4D8D-91A8-DFFF8A6B05E6}" type="pres">
      <dgm:prSet presAssocID="{31712F12-F1A7-4B5B-9286-2605561CEE5B}" presName="spNode" presStyleCnt="0"/>
      <dgm:spPr/>
    </dgm:pt>
    <dgm:pt modelId="{CB63339E-023C-4CCF-9CE9-CF6F2EE050D8}" type="pres">
      <dgm:prSet presAssocID="{4BCA0FF5-6C75-4218-BC68-CE91A648B3D4}" presName="sibTrans" presStyleLbl="sibTrans1D1" presStyleIdx="1" presStyleCnt="6"/>
      <dgm:spPr/>
      <dgm:t>
        <a:bodyPr/>
        <a:lstStyle/>
        <a:p>
          <a:endParaRPr lang="ru-RU"/>
        </a:p>
      </dgm:t>
    </dgm:pt>
    <dgm:pt modelId="{865427CF-8BFA-4D34-B4D4-2629DA56C318}" type="pres">
      <dgm:prSet presAssocID="{943BFC8B-176F-4490-86AA-D130800F2FED}" presName="node" presStyleLbl="node1" presStyleIdx="2" presStyleCnt="6" custScaleX="1570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F710D8-D955-4F02-A511-CA56AA39FC93}" type="pres">
      <dgm:prSet presAssocID="{943BFC8B-176F-4490-86AA-D130800F2FED}" presName="spNode" presStyleCnt="0"/>
      <dgm:spPr/>
    </dgm:pt>
    <dgm:pt modelId="{1D3B5CCE-AB15-4081-B24E-B28DE61B07C1}" type="pres">
      <dgm:prSet presAssocID="{0FB043D8-1AFD-46CB-B389-BEEEF67B4DCD}" presName="sibTrans" presStyleLbl="sibTrans1D1" presStyleIdx="2" presStyleCnt="6"/>
      <dgm:spPr/>
      <dgm:t>
        <a:bodyPr/>
        <a:lstStyle/>
        <a:p>
          <a:endParaRPr lang="ru-RU"/>
        </a:p>
      </dgm:t>
    </dgm:pt>
    <dgm:pt modelId="{21120F6F-EAEB-45BC-9EC6-2DC127451A51}" type="pres">
      <dgm:prSet presAssocID="{3A315E9C-8DE3-4E47-A89C-0360E25DE864}" presName="node" presStyleLbl="node1" presStyleIdx="3" presStyleCnt="6" custScaleX="125629" custRadScaleRad="101358" custRadScaleInc="-127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92DD79-A66F-46E4-8A5B-4E59CD8B45FD}" type="pres">
      <dgm:prSet presAssocID="{3A315E9C-8DE3-4E47-A89C-0360E25DE864}" presName="spNode" presStyleCnt="0"/>
      <dgm:spPr/>
    </dgm:pt>
    <dgm:pt modelId="{B94C546F-E669-4C9F-8172-DECBB762F268}" type="pres">
      <dgm:prSet presAssocID="{2CA4A92A-BCBB-4EF4-A3F2-D764ED30DF8A}" presName="sibTrans" presStyleLbl="sibTrans1D1" presStyleIdx="3" presStyleCnt="6"/>
      <dgm:spPr/>
      <dgm:t>
        <a:bodyPr/>
        <a:lstStyle/>
        <a:p>
          <a:endParaRPr lang="ru-RU"/>
        </a:p>
      </dgm:t>
    </dgm:pt>
    <dgm:pt modelId="{F5993127-1385-4B8C-B609-64DB03A57D6A}" type="pres">
      <dgm:prSet presAssocID="{C4AA108E-1BFF-4F68-BF51-A8573C4E5588}" presName="node" presStyleLbl="node1" presStyleIdx="4" presStyleCnt="6" custScaleX="136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6696E-C380-4BFB-AAAA-98A58476F12B}" type="pres">
      <dgm:prSet presAssocID="{C4AA108E-1BFF-4F68-BF51-A8573C4E5588}" presName="spNode" presStyleCnt="0"/>
      <dgm:spPr/>
    </dgm:pt>
    <dgm:pt modelId="{DD4140BA-F913-40BB-B344-EE84A6EE9AB3}" type="pres">
      <dgm:prSet presAssocID="{4B62DDDD-D379-4DCF-BFC9-81F9CA25E0B4}" presName="sibTrans" presStyleLbl="sibTrans1D1" presStyleIdx="4" presStyleCnt="6"/>
      <dgm:spPr/>
      <dgm:t>
        <a:bodyPr/>
        <a:lstStyle/>
        <a:p>
          <a:endParaRPr lang="ru-RU"/>
        </a:p>
      </dgm:t>
    </dgm:pt>
    <dgm:pt modelId="{6F430D91-E399-4C2B-94E2-ADE9060F185B}" type="pres">
      <dgm:prSet presAssocID="{8EA97A27-A03C-4029-905F-580B71633F5F}" presName="node" presStyleLbl="node1" presStyleIdx="5" presStyleCnt="6" custScaleX="162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96E33C-86CB-4459-B00E-C0B5C5513A63}" type="pres">
      <dgm:prSet presAssocID="{8EA97A27-A03C-4029-905F-580B71633F5F}" presName="spNode" presStyleCnt="0"/>
      <dgm:spPr/>
    </dgm:pt>
    <dgm:pt modelId="{2DE5CA56-DC3E-4765-8085-1BA83B853C14}" type="pres">
      <dgm:prSet presAssocID="{3CE2E55F-7A08-46F7-96C1-BB64EADA51AE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F84D2BC9-3F18-41A3-AE3A-45C8F99FFFC3}" type="presOf" srcId="{8EA97A27-A03C-4029-905F-580B71633F5F}" destId="{6F430D91-E399-4C2B-94E2-ADE9060F185B}" srcOrd="0" destOrd="0" presId="urn:microsoft.com/office/officeart/2005/8/layout/cycle5"/>
    <dgm:cxn modelId="{43555BDE-CC41-4D8D-8A29-DE89D69C0C46}" type="presOf" srcId="{31712F12-F1A7-4B5B-9286-2605561CEE5B}" destId="{95C8901C-647B-4242-BA7B-E506120F5C54}" srcOrd="0" destOrd="0" presId="urn:microsoft.com/office/officeart/2005/8/layout/cycle5"/>
    <dgm:cxn modelId="{921B9E97-8C64-4D7D-B8CF-29159FE66191}" type="presOf" srcId="{2CA4A92A-BCBB-4EF4-A3F2-D764ED30DF8A}" destId="{B94C546F-E669-4C9F-8172-DECBB762F268}" srcOrd="0" destOrd="0" presId="urn:microsoft.com/office/officeart/2005/8/layout/cycle5"/>
    <dgm:cxn modelId="{C2E29B4E-11FF-4167-83D9-F2808658F419}" type="presOf" srcId="{3CE2E55F-7A08-46F7-96C1-BB64EADA51AE}" destId="{2DE5CA56-DC3E-4765-8085-1BA83B853C14}" srcOrd="0" destOrd="0" presId="urn:microsoft.com/office/officeart/2005/8/layout/cycle5"/>
    <dgm:cxn modelId="{D1CCC977-B8B8-45E4-81A0-E34FD2B7A6A5}" type="presOf" srcId="{A34109C0-83C6-4046-A88E-0095477A2DC3}" destId="{B2D03B0B-E55C-421B-8C0F-39A721732F5B}" srcOrd="0" destOrd="0" presId="urn:microsoft.com/office/officeart/2005/8/layout/cycle5"/>
    <dgm:cxn modelId="{4A1AA2FF-4E52-47FC-9712-069FCDD2E10A}" type="presOf" srcId="{C4AA108E-1BFF-4F68-BF51-A8573C4E5588}" destId="{F5993127-1385-4B8C-B609-64DB03A57D6A}" srcOrd="0" destOrd="0" presId="urn:microsoft.com/office/officeart/2005/8/layout/cycle5"/>
    <dgm:cxn modelId="{B9F2999D-28A2-4347-927F-CA58FEF76058}" srcId="{A34109C0-83C6-4046-A88E-0095477A2DC3}" destId="{31712F12-F1A7-4B5B-9286-2605561CEE5B}" srcOrd="1" destOrd="0" parTransId="{F9A790BF-3EAB-4528-8EA3-0C6F1C55CE0A}" sibTransId="{4BCA0FF5-6C75-4218-BC68-CE91A648B3D4}"/>
    <dgm:cxn modelId="{27668651-E75D-4DC7-8DE3-7E53B783B893}" srcId="{A34109C0-83C6-4046-A88E-0095477A2DC3}" destId="{C4AA108E-1BFF-4F68-BF51-A8573C4E5588}" srcOrd="4" destOrd="0" parTransId="{D329BD7B-634C-4190-A907-6DC435C3DF6F}" sibTransId="{4B62DDDD-D379-4DCF-BFC9-81F9CA25E0B4}"/>
    <dgm:cxn modelId="{BDF31C7B-AFE4-4DC3-859F-C3DCD011282A}" type="presOf" srcId="{3A315E9C-8DE3-4E47-A89C-0360E25DE864}" destId="{21120F6F-EAEB-45BC-9EC6-2DC127451A51}" srcOrd="0" destOrd="0" presId="urn:microsoft.com/office/officeart/2005/8/layout/cycle5"/>
    <dgm:cxn modelId="{5AD34975-DE57-4D45-AE89-66BE0FBA7473}" srcId="{A34109C0-83C6-4046-A88E-0095477A2DC3}" destId="{3A315E9C-8DE3-4E47-A89C-0360E25DE864}" srcOrd="3" destOrd="0" parTransId="{E85D4A70-15A8-4F3F-A0CC-03072C711EA2}" sibTransId="{2CA4A92A-BCBB-4EF4-A3F2-D764ED30DF8A}"/>
    <dgm:cxn modelId="{0AA91D21-BE32-40CB-83D9-32B8D8B54F20}" type="presOf" srcId="{B9616B52-78BE-4DEB-BD73-7CA118D75F0A}" destId="{969C5762-DCA3-40DD-B990-BD3B28447F61}" srcOrd="0" destOrd="0" presId="urn:microsoft.com/office/officeart/2005/8/layout/cycle5"/>
    <dgm:cxn modelId="{3BE26138-CC39-410F-9B48-BAE254B14596}" srcId="{A34109C0-83C6-4046-A88E-0095477A2DC3}" destId="{2E4A7493-3D98-447B-88FB-212BB990F913}" srcOrd="0" destOrd="0" parTransId="{3580861A-84D0-47AD-8602-ED84FDA1F944}" sibTransId="{B9616B52-78BE-4DEB-BD73-7CA118D75F0A}"/>
    <dgm:cxn modelId="{11B1140A-F98A-449E-8DA5-F1E99669D96F}" type="presOf" srcId="{0FB043D8-1AFD-46CB-B389-BEEEF67B4DCD}" destId="{1D3B5CCE-AB15-4081-B24E-B28DE61B07C1}" srcOrd="0" destOrd="0" presId="urn:microsoft.com/office/officeart/2005/8/layout/cycle5"/>
    <dgm:cxn modelId="{86C944D3-234D-466A-B117-7F9A49EA6C9B}" type="presOf" srcId="{4B62DDDD-D379-4DCF-BFC9-81F9CA25E0B4}" destId="{DD4140BA-F913-40BB-B344-EE84A6EE9AB3}" srcOrd="0" destOrd="0" presId="urn:microsoft.com/office/officeart/2005/8/layout/cycle5"/>
    <dgm:cxn modelId="{CDEBFD04-AD0A-435D-BC14-DEF60B560BA3}" type="presOf" srcId="{2E4A7493-3D98-447B-88FB-212BB990F913}" destId="{47B6FE39-6CEA-4AED-9EB9-EBEFCF30BC7D}" srcOrd="0" destOrd="0" presId="urn:microsoft.com/office/officeart/2005/8/layout/cycle5"/>
    <dgm:cxn modelId="{8AF772BE-9521-4D6A-9075-54F98D522F72}" srcId="{A34109C0-83C6-4046-A88E-0095477A2DC3}" destId="{943BFC8B-176F-4490-86AA-D130800F2FED}" srcOrd="2" destOrd="0" parTransId="{4F7080CF-1256-4ED9-8EDB-C6389DACCF27}" sibTransId="{0FB043D8-1AFD-46CB-B389-BEEEF67B4DCD}"/>
    <dgm:cxn modelId="{49661B49-CC9C-437E-BB34-15749705A3C6}" type="presOf" srcId="{4BCA0FF5-6C75-4218-BC68-CE91A648B3D4}" destId="{CB63339E-023C-4CCF-9CE9-CF6F2EE050D8}" srcOrd="0" destOrd="0" presId="urn:microsoft.com/office/officeart/2005/8/layout/cycle5"/>
    <dgm:cxn modelId="{991D1126-8E23-43B2-9D39-5BAB32C76494}" type="presOf" srcId="{943BFC8B-176F-4490-86AA-D130800F2FED}" destId="{865427CF-8BFA-4D34-B4D4-2629DA56C318}" srcOrd="0" destOrd="0" presId="urn:microsoft.com/office/officeart/2005/8/layout/cycle5"/>
    <dgm:cxn modelId="{DDE651CB-4837-498D-BDE8-91210264B833}" srcId="{A34109C0-83C6-4046-A88E-0095477A2DC3}" destId="{8EA97A27-A03C-4029-905F-580B71633F5F}" srcOrd="5" destOrd="0" parTransId="{FAF55112-A57B-4531-B9DB-1EF374DA0830}" sibTransId="{3CE2E55F-7A08-46F7-96C1-BB64EADA51AE}"/>
    <dgm:cxn modelId="{399774D8-0807-4D2B-88B1-42F55EC2C534}" type="presParOf" srcId="{B2D03B0B-E55C-421B-8C0F-39A721732F5B}" destId="{47B6FE39-6CEA-4AED-9EB9-EBEFCF30BC7D}" srcOrd="0" destOrd="0" presId="urn:microsoft.com/office/officeart/2005/8/layout/cycle5"/>
    <dgm:cxn modelId="{8187F100-6BBD-4408-AA9B-6720531BC6F0}" type="presParOf" srcId="{B2D03B0B-E55C-421B-8C0F-39A721732F5B}" destId="{9C7477A8-322C-48CD-88A8-45B7CB448C51}" srcOrd="1" destOrd="0" presId="urn:microsoft.com/office/officeart/2005/8/layout/cycle5"/>
    <dgm:cxn modelId="{13759532-DE1A-49DB-AD81-B50EB5DF5D6E}" type="presParOf" srcId="{B2D03B0B-E55C-421B-8C0F-39A721732F5B}" destId="{969C5762-DCA3-40DD-B990-BD3B28447F61}" srcOrd="2" destOrd="0" presId="urn:microsoft.com/office/officeart/2005/8/layout/cycle5"/>
    <dgm:cxn modelId="{16DB8672-FB87-4E52-B808-86A269327944}" type="presParOf" srcId="{B2D03B0B-E55C-421B-8C0F-39A721732F5B}" destId="{95C8901C-647B-4242-BA7B-E506120F5C54}" srcOrd="3" destOrd="0" presId="urn:microsoft.com/office/officeart/2005/8/layout/cycle5"/>
    <dgm:cxn modelId="{CD32562A-2AF6-40EA-AD69-D9F757A64304}" type="presParOf" srcId="{B2D03B0B-E55C-421B-8C0F-39A721732F5B}" destId="{675003C4-A235-4D8D-91A8-DFFF8A6B05E6}" srcOrd="4" destOrd="0" presId="urn:microsoft.com/office/officeart/2005/8/layout/cycle5"/>
    <dgm:cxn modelId="{8EA78CF0-AA26-4023-8325-0483EB0D68EC}" type="presParOf" srcId="{B2D03B0B-E55C-421B-8C0F-39A721732F5B}" destId="{CB63339E-023C-4CCF-9CE9-CF6F2EE050D8}" srcOrd="5" destOrd="0" presId="urn:microsoft.com/office/officeart/2005/8/layout/cycle5"/>
    <dgm:cxn modelId="{A1050276-29E6-439C-BD07-6CE87A8CC097}" type="presParOf" srcId="{B2D03B0B-E55C-421B-8C0F-39A721732F5B}" destId="{865427CF-8BFA-4D34-B4D4-2629DA56C318}" srcOrd="6" destOrd="0" presId="urn:microsoft.com/office/officeart/2005/8/layout/cycle5"/>
    <dgm:cxn modelId="{376EEEF2-78EA-4C3F-8DE7-D73C18FC4C80}" type="presParOf" srcId="{B2D03B0B-E55C-421B-8C0F-39A721732F5B}" destId="{28F710D8-D955-4F02-A511-CA56AA39FC93}" srcOrd="7" destOrd="0" presId="urn:microsoft.com/office/officeart/2005/8/layout/cycle5"/>
    <dgm:cxn modelId="{48F036F1-4AFF-4FDF-85CC-F9FD65241271}" type="presParOf" srcId="{B2D03B0B-E55C-421B-8C0F-39A721732F5B}" destId="{1D3B5CCE-AB15-4081-B24E-B28DE61B07C1}" srcOrd="8" destOrd="0" presId="urn:microsoft.com/office/officeart/2005/8/layout/cycle5"/>
    <dgm:cxn modelId="{A713C9EE-D328-49D8-BF6A-F50B67A03BF5}" type="presParOf" srcId="{B2D03B0B-E55C-421B-8C0F-39A721732F5B}" destId="{21120F6F-EAEB-45BC-9EC6-2DC127451A51}" srcOrd="9" destOrd="0" presId="urn:microsoft.com/office/officeart/2005/8/layout/cycle5"/>
    <dgm:cxn modelId="{7C477C4B-E81C-46DF-923D-7E9D2078430C}" type="presParOf" srcId="{B2D03B0B-E55C-421B-8C0F-39A721732F5B}" destId="{5392DD79-A66F-46E4-8A5B-4E59CD8B45FD}" srcOrd="10" destOrd="0" presId="urn:microsoft.com/office/officeart/2005/8/layout/cycle5"/>
    <dgm:cxn modelId="{2CCAB628-A887-42BF-B55D-FA51DD6D9CF4}" type="presParOf" srcId="{B2D03B0B-E55C-421B-8C0F-39A721732F5B}" destId="{B94C546F-E669-4C9F-8172-DECBB762F268}" srcOrd="11" destOrd="0" presId="urn:microsoft.com/office/officeart/2005/8/layout/cycle5"/>
    <dgm:cxn modelId="{529C69DD-15A7-4FA1-9B93-E96D4F869131}" type="presParOf" srcId="{B2D03B0B-E55C-421B-8C0F-39A721732F5B}" destId="{F5993127-1385-4B8C-B609-64DB03A57D6A}" srcOrd="12" destOrd="0" presId="urn:microsoft.com/office/officeart/2005/8/layout/cycle5"/>
    <dgm:cxn modelId="{EE57D42E-8CAC-4C3B-8232-6245B7E4DD7C}" type="presParOf" srcId="{B2D03B0B-E55C-421B-8C0F-39A721732F5B}" destId="{6D86696E-C380-4BFB-AAAA-98A58476F12B}" srcOrd="13" destOrd="0" presId="urn:microsoft.com/office/officeart/2005/8/layout/cycle5"/>
    <dgm:cxn modelId="{2EE79A60-DC5E-4361-8342-B2037E777DC6}" type="presParOf" srcId="{B2D03B0B-E55C-421B-8C0F-39A721732F5B}" destId="{DD4140BA-F913-40BB-B344-EE84A6EE9AB3}" srcOrd="14" destOrd="0" presId="urn:microsoft.com/office/officeart/2005/8/layout/cycle5"/>
    <dgm:cxn modelId="{1D1F5D8E-11C9-4A19-BE98-2017EE25BB74}" type="presParOf" srcId="{B2D03B0B-E55C-421B-8C0F-39A721732F5B}" destId="{6F430D91-E399-4C2B-94E2-ADE9060F185B}" srcOrd="15" destOrd="0" presId="urn:microsoft.com/office/officeart/2005/8/layout/cycle5"/>
    <dgm:cxn modelId="{FD8A3000-7A9E-4986-ABB5-8EDA8A303EFF}" type="presParOf" srcId="{B2D03B0B-E55C-421B-8C0F-39A721732F5B}" destId="{8896E33C-86CB-4459-B00E-C0B5C5513A63}" srcOrd="16" destOrd="0" presId="urn:microsoft.com/office/officeart/2005/8/layout/cycle5"/>
    <dgm:cxn modelId="{E56533FB-C2B4-4086-835D-83B99E76ACB8}" type="presParOf" srcId="{B2D03B0B-E55C-421B-8C0F-39A721732F5B}" destId="{2DE5CA56-DC3E-4765-8085-1BA83B853C14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0CDCDA-5708-4D00-9275-D24740B016E8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63162778-4211-4C61-8324-2C6D0D04A222}">
      <dgm:prSet phldrT="[Текст]" custT="1"/>
      <dgm:spPr/>
      <dgm:t>
        <a:bodyPr/>
        <a:lstStyle/>
        <a:p>
          <a:r>
            <a:rPr lang="ru-RU" sz="2400" dirty="0" smtClean="0"/>
            <a:t>Топливно-энергетический комплекс</a:t>
          </a:r>
          <a:endParaRPr lang="ru-RU" sz="2400" dirty="0"/>
        </a:p>
      </dgm:t>
    </dgm:pt>
    <dgm:pt modelId="{6FC7B595-B271-4686-85B0-36893F37D26D}" type="parTrans" cxnId="{D32F3787-4B50-460E-B018-FF6FC6F0F821}">
      <dgm:prSet/>
      <dgm:spPr/>
      <dgm:t>
        <a:bodyPr/>
        <a:lstStyle/>
        <a:p>
          <a:endParaRPr lang="ru-RU"/>
        </a:p>
      </dgm:t>
    </dgm:pt>
    <dgm:pt modelId="{96792EC1-085F-4D93-9675-09C9935533A0}" type="sibTrans" cxnId="{D32F3787-4B50-460E-B018-FF6FC6F0F821}">
      <dgm:prSet/>
      <dgm:spPr/>
      <dgm:t>
        <a:bodyPr/>
        <a:lstStyle/>
        <a:p>
          <a:endParaRPr lang="ru-RU"/>
        </a:p>
      </dgm:t>
    </dgm:pt>
    <dgm:pt modelId="{F0B14F65-4B50-45FA-B189-AAACFEC53B98}">
      <dgm:prSet phldrT="[Текст]" custT="1"/>
      <dgm:spPr/>
      <dgm:t>
        <a:bodyPr/>
        <a:lstStyle/>
        <a:p>
          <a:r>
            <a:rPr lang="ru-RU" sz="2400" dirty="0" smtClean="0"/>
            <a:t>Металлургический комплекс</a:t>
          </a:r>
          <a:endParaRPr lang="ru-RU" sz="2400" dirty="0"/>
        </a:p>
      </dgm:t>
    </dgm:pt>
    <dgm:pt modelId="{D25BABCF-B256-4DDE-95DC-2D645139C09A}" type="parTrans" cxnId="{AFD09895-16D4-44DA-B105-322C73A6FAE5}">
      <dgm:prSet/>
      <dgm:spPr/>
      <dgm:t>
        <a:bodyPr/>
        <a:lstStyle/>
        <a:p>
          <a:endParaRPr lang="ru-RU"/>
        </a:p>
      </dgm:t>
    </dgm:pt>
    <dgm:pt modelId="{A363B7DB-2DB3-4FE8-B9B7-3D2703C6E90F}" type="sibTrans" cxnId="{AFD09895-16D4-44DA-B105-322C73A6FAE5}">
      <dgm:prSet/>
      <dgm:spPr/>
      <dgm:t>
        <a:bodyPr/>
        <a:lstStyle/>
        <a:p>
          <a:endParaRPr lang="ru-RU"/>
        </a:p>
      </dgm:t>
    </dgm:pt>
    <dgm:pt modelId="{BE445BF0-73FC-4960-99D2-018CC32B4084}">
      <dgm:prSet phldrT="[Текст]" custT="1"/>
      <dgm:spPr/>
      <dgm:t>
        <a:bodyPr/>
        <a:lstStyle/>
        <a:p>
          <a:r>
            <a:rPr lang="ru-RU" sz="2400" dirty="0" smtClean="0"/>
            <a:t>Машиностроительный комплекс</a:t>
          </a:r>
          <a:endParaRPr lang="ru-RU" sz="2400" dirty="0"/>
        </a:p>
      </dgm:t>
    </dgm:pt>
    <dgm:pt modelId="{6F396469-6770-47EE-8B8B-1279FC445777}" type="parTrans" cxnId="{7AEE6537-B401-42BF-A4C9-61776E007B82}">
      <dgm:prSet/>
      <dgm:spPr/>
      <dgm:t>
        <a:bodyPr/>
        <a:lstStyle/>
        <a:p>
          <a:endParaRPr lang="ru-RU"/>
        </a:p>
      </dgm:t>
    </dgm:pt>
    <dgm:pt modelId="{5E574FF7-AFBE-44E9-BB15-5EF95E6F8B52}" type="sibTrans" cxnId="{7AEE6537-B401-42BF-A4C9-61776E007B82}">
      <dgm:prSet/>
      <dgm:spPr/>
      <dgm:t>
        <a:bodyPr/>
        <a:lstStyle/>
        <a:p>
          <a:endParaRPr lang="ru-RU"/>
        </a:p>
      </dgm:t>
    </dgm:pt>
    <dgm:pt modelId="{CDED8AB6-071B-4403-B5B4-9C605BED17F4}">
      <dgm:prSet phldrT="[Текст]" custT="1"/>
      <dgm:spPr/>
      <dgm:t>
        <a:bodyPr/>
        <a:lstStyle/>
        <a:p>
          <a:r>
            <a:rPr lang="ru-RU" sz="2400" dirty="0" smtClean="0"/>
            <a:t>Химический комплекс</a:t>
          </a:r>
          <a:endParaRPr lang="ru-RU" sz="2400" dirty="0"/>
        </a:p>
      </dgm:t>
    </dgm:pt>
    <dgm:pt modelId="{A52266EE-F242-483E-87F4-DC17393EBDC4}" type="parTrans" cxnId="{6185164C-9AD3-4EE5-8FD8-74ED0ACBC7F8}">
      <dgm:prSet/>
      <dgm:spPr/>
      <dgm:t>
        <a:bodyPr/>
        <a:lstStyle/>
        <a:p>
          <a:endParaRPr lang="ru-RU"/>
        </a:p>
      </dgm:t>
    </dgm:pt>
    <dgm:pt modelId="{0389A6F7-9402-4BFC-8DC2-6DDD6FCBD9AB}" type="sibTrans" cxnId="{6185164C-9AD3-4EE5-8FD8-74ED0ACBC7F8}">
      <dgm:prSet/>
      <dgm:spPr/>
      <dgm:t>
        <a:bodyPr/>
        <a:lstStyle/>
        <a:p>
          <a:endParaRPr lang="ru-RU"/>
        </a:p>
      </dgm:t>
    </dgm:pt>
    <dgm:pt modelId="{A93EA487-D3D1-4BB1-BD19-BA22C40D6F68}">
      <dgm:prSet phldrT="[Текст]" custT="1"/>
      <dgm:spPr/>
      <dgm:t>
        <a:bodyPr/>
        <a:lstStyle/>
        <a:p>
          <a:r>
            <a:rPr lang="ru-RU" sz="2400" dirty="0" smtClean="0"/>
            <a:t>Аграрно-промышленный комплекс</a:t>
          </a:r>
          <a:endParaRPr lang="ru-RU" sz="2400" dirty="0"/>
        </a:p>
      </dgm:t>
    </dgm:pt>
    <dgm:pt modelId="{A9B879FC-9936-4079-80FA-AC4A43BB6D80}" type="parTrans" cxnId="{A2859062-DB3E-433E-B486-0AD07C451954}">
      <dgm:prSet/>
      <dgm:spPr/>
      <dgm:t>
        <a:bodyPr/>
        <a:lstStyle/>
        <a:p>
          <a:endParaRPr lang="ru-RU"/>
        </a:p>
      </dgm:t>
    </dgm:pt>
    <dgm:pt modelId="{052E7F30-7AED-47F9-8FAC-A72A4C193271}" type="sibTrans" cxnId="{A2859062-DB3E-433E-B486-0AD07C451954}">
      <dgm:prSet/>
      <dgm:spPr/>
      <dgm:t>
        <a:bodyPr/>
        <a:lstStyle/>
        <a:p>
          <a:endParaRPr lang="ru-RU"/>
        </a:p>
      </dgm:t>
    </dgm:pt>
    <dgm:pt modelId="{BAAD889A-D9A9-453D-A44B-F09711D1F2AE}">
      <dgm:prSet phldrT="[Текст]" custT="1"/>
      <dgm:spPr/>
      <dgm:t>
        <a:bodyPr/>
        <a:lstStyle/>
        <a:p>
          <a:r>
            <a:rPr lang="ru-RU" sz="2400" dirty="0" smtClean="0"/>
            <a:t>Военно-промышленный комплекс</a:t>
          </a:r>
          <a:endParaRPr lang="ru-RU" sz="2400" dirty="0"/>
        </a:p>
      </dgm:t>
    </dgm:pt>
    <dgm:pt modelId="{034E56CB-57B8-4449-994D-41C52FD135CD}" type="parTrans" cxnId="{894D3E3D-BEC3-43D9-9DB0-B285F893CF45}">
      <dgm:prSet/>
      <dgm:spPr/>
      <dgm:t>
        <a:bodyPr/>
        <a:lstStyle/>
        <a:p>
          <a:endParaRPr lang="ru-RU"/>
        </a:p>
      </dgm:t>
    </dgm:pt>
    <dgm:pt modelId="{19F4C509-FD73-4FF7-8891-9795EF7C651B}" type="sibTrans" cxnId="{894D3E3D-BEC3-43D9-9DB0-B285F893CF45}">
      <dgm:prSet/>
      <dgm:spPr/>
      <dgm:t>
        <a:bodyPr/>
        <a:lstStyle/>
        <a:p>
          <a:endParaRPr lang="ru-RU"/>
        </a:p>
      </dgm:t>
    </dgm:pt>
    <dgm:pt modelId="{39915B5A-763C-41DC-A1F7-E93053FF156E}" type="pres">
      <dgm:prSet presAssocID="{280CDCDA-5708-4D00-9275-D24740B016E8}" presName="Name0" presStyleCnt="0">
        <dgm:presLayoutVars>
          <dgm:dir/>
          <dgm:animLvl val="lvl"/>
          <dgm:resizeHandles val="exact"/>
        </dgm:presLayoutVars>
      </dgm:prSet>
      <dgm:spPr/>
    </dgm:pt>
    <dgm:pt modelId="{1C3C1FA5-6DAA-4549-A856-2F374E55266C}" type="pres">
      <dgm:prSet presAssocID="{63162778-4211-4C61-8324-2C6D0D04A222}" presName="Name8" presStyleCnt="0"/>
      <dgm:spPr/>
    </dgm:pt>
    <dgm:pt modelId="{286824F0-DACC-421A-8D21-A0A08F9B7CEB}" type="pres">
      <dgm:prSet presAssocID="{63162778-4211-4C61-8324-2C6D0D04A222}" presName="level" presStyleLbl="node1" presStyleIdx="0" presStyleCnt="6" custScaleX="101417" custScaleY="59442" custLinFactNeighborX="-1145" custLinFactNeighborY="-134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3A2BA3-E708-4BBB-A2E6-76F2D360770F}" type="pres">
      <dgm:prSet presAssocID="{63162778-4211-4C61-8324-2C6D0D04A22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99E65-AC94-4E39-9467-D8B3836D5A90}" type="pres">
      <dgm:prSet presAssocID="{F0B14F65-4B50-45FA-B189-AAACFEC53B98}" presName="Name8" presStyleCnt="0"/>
      <dgm:spPr/>
    </dgm:pt>
    <dgm:pt modelId="{F4FEAAB8-B7BD-43F1-927D-DC29174E7FD1}" type="pres">
      <dgm:prSet presAssocID="{F0B14F65-4B50-45FA-B189-AAACFEC53B98}" presName="level" presStyleLbl="node1" presStyleIdx="1" presStyleCnt="6" custScaleX="101492" custScaleY="509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E4D37-9130-4799-95F6-174AD7CC3890}" type="pres">
      <dgm:prSet presAssocID="{F0B14F65-4B50-45FA-B189-AAACFEC53B9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387B02-649B-473F-9EEC-DE86C667DB9F}" type="pres">
      <dgm:prSet presAssocID="{BAAD889A-D9A9-453D-A44B-F09711D1F2AE}" presName="Name8" presStyleCnt="0"/>
      <dgm:spPr/>
    </dgm:pt>
    <dgm:pt modelId="{641ABEAB-F5AD-4567-8A79-83114D4FEFF3}" type="pres">
      <dgm:prSet presAssocID="{BAAD889A-D9A9-453D-A44B-F09711D1F2AE}" presName="level" presStyleLbl="node1" presStyleIdx="2" presStyleCnt="6" custScaleY="331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9BDAD0-6DF5-47D4-9BF1-4EDED8E7D5CC}" type="pres">
      <dgm:prSet presAssocID="{BAAD889A-D9A9-453D-A44B-F09711D1F2A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BFE1EB-F85D-4426-B5C9-EEFCC15FB036}" type="pres">
      <dgm:prSet presAssocID="{BE445BF0-73FC-4960-99D2-018CC32B4084}" presName="Name8" presStyleCnt="0"/>
      <dgm:spPr/>
    </dgm:pt>
    <dgm:pt modelId="{B8F8FA2F-57EA-4B70-8F85-0E79D34EB39D}" type="pres">
      <dgm:prSet presAssocID="{BE445BF0-73FC-4960-99D2-018CC32B4084}" presName="level" presStyleLbl="node1" presStyleIdx="3" presStyleCnt="6" custScaleX="101174" custScaleY="292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DBE8C-A816-4D4A-BF31-FED1497DDC51}" type="pres">
      <dgm:prSet presAssocID="{BE445BF0-73FC-4960-99D2-018CC32B408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C27EE9-4FFD-426D-85B9-CE3A6BD73331}" type="pres">
      <dgm:prSet presAssocID="{CDED8AB6-071B-4403-B5B4-9C605BED17F4}" presName="Name8" presStyleCnt="0"/>
      <dgm:spPr/>
    </dgm:pt>
    <dgm:pt modelId="{285B4DF5-68D4-4DB5-8DA0-15EAAE34CAAC}" type="pres">
      <dgm:prSet presAssocID="{CDED8AB6-071B-4403-B5B4-9C605BED17F4}" presName="level" presStyleLbl="node1" presStyleIdx="4" presStyleCnt="6" custScaleX="100188" custScaleY="3291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2579A-9341-4F3F-82E5-0870D8A89006}" type="pres">
      <dgm:prSet presAssocID="{CDED8AB6-071B-4403-B5B4-9C605BED17F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502B05-2329-4F7B-8057-A4B1E637858B}" type="pres">
      <dgm:prSet presAssocID="{A93EA487-D3D1-4BB1-BD19-BA22C40D6F68}" presName="Name8" presStyleCnt="0"/>
      <dgm:spPr/>
    </dgm:pt>
    <dgm:pt modelId="{94157286-73F6-4238-9AFF-A6934FC0467E}" type="pres">
      <dgm:prSet presAssocID="{A93EA487-D3D1-4BB1-BD19-BA22C40D6F68}" presName="level" presStyleLbl="node1" presStyleIdx="5" presStyleCnt="6" custScaleX="100000" custScaleY="348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22010-01ED-455A-9718-417CC0A0EF40}" type="pres">
      <dgm:prSet presAssocID="{A93EA487-D3D1-4BB1-BD19-BA22C40D6F6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EE6537-B401-42BF-A4C9-61776E007B82}" srcId="{280CDCDA-5708-4D00-9275-D24740B016E8}" destId="{BE445BF0-73FC-4960-99D2-018CC32B4084}" srcOrd="3" destOrd="0" parTransId="{6F396469-6770-47EE-8B8B-1279FC445777}" sibTransId="{5E574FF7-AFBE-44E9-BB15-5EF95E6F8B52}"/>
    <dgm:cxn modelId="{6185164C-9AD3-4EE5-8FD8-74ED0ACBC7F8}" srcId="{280CDCDA-5708-4D00-9275-D24740B016E8}" destId="{CDED8AB6-071B-4403-B5B4-9C605BED17F4}" srcOrd="4" destOrd="0" parTransId="{A52266EE-F242-483E-87F4-DC17393EBDC4}" sibTransId="{0389A6F7-9402-4BFC-8DC2-6DDD6FCBD9AB}"/>
    <dgm:cxn modelId="{F20A87C2-DB6F-4688-ADCD-66BFE4A4B025}" type="presOf" srcId="{CDED8AB6-071B-4403-B5B4-9C605BED17F4}" destId="{8242579A-9341-4F3F-82E5-0870D8A89006}" srcOrd="1" destOrd="0" presId="urn:microsoft.com/office/officeart/2005/8/layout/pyramid1"/>
    <dgm:cxn modelId="{7DC8EE26-6877-4465-82C3-253359E12C7C}" type="presOf" srcId="{BAAD889A-D9A9-453D-A44B-F09711D1F2AE}" destId="{DA9BDAD0-6DF5-47D4-9BF1-4EDED8E7D5CC}" srcOrd="1" destOrd="0" presId="urn:microsoft.com/office/officeart/2005/8/layout/pyramid1"/>
    <dgm:cxn modelId="{1C7B09BB-F265-46CF-B6FB-9E7686B5588C}" type="presOf" srcId="{63162778-4211-4C61-8324-2C6D0D04A222}" destId="{286824F0-DACC-421A-8D21-A0A08F9B7CEB}" srcOrd="0" destOrd="0" presId="urn:microsoft.com/office/officeart/2005/8/layout/pyramid1"/>
    <dgm:cxn modelId="{AFD09895-16D4-44DA-B105-322C73A6FAE5}" srcId="{280CDCDA-5708-4D00-9275-D24740B016E8}" destId="{F0B14F65-4B50-45FA-B189-AAACFEC53B98}" srcOrd="1" destOrd="0" parTransId="{D25BABCF-B256-4DDE-95DC-2D645139C09A}" sibTransId="{A363B7DB-2DB3-4FE8-B9B7-3D2703C6E90F}"/>
    <dgm:cxn modelId="{894D3E3D-BEC3-43D9-9DB0-B285F893CF45}" srcId="{280CDCDA-5708-4D00-9275-D24740B016E8}" destId="{BAAD889A-D9A9-453D-A44B-F09711D1F2AE}" srcOrd="2" destOrd="0" parTransId="{034E56CB-57B8-4449-994D-41C52FD135CD}" sibTransId="{19F4C509-FD73-4FF7-8891-9795EF7C651B}"/>
    <dgm:cxn modelId="{B452DE94-D43B-4FB6-B7D1-F3F44272E72E}" type="presOf" srcId="{63162778-4211-4C61-8324-2C6D0D04A222}" destId="{A23A2BA3-E708-4BBB-A2E6-76F2D360770F}" srcOrd="1" destOrd="0" presId="urn:microsoft.com/office/officeart/2005/8/layout/pyramid1"/>
    <dgm:cxn modelId="{E64CBC22-5EE8-453D-888E-9A3A4265FC6D}" type="presOf" srcId="{BE445BF0-73FC-4960-99D2-018CC32B4084}" destId="{B8F8FA2F-57EA-4B70-8F85-0E79D34EB39D}" srcOrd="0" destOrd="0" presId="urn:microsoft.com/office/officeart/2005/8/layout/pyramid1"/>
    <dgm:cxn modelId="{2B4C26DA-DC8D-4BC6-BAD0-5968F8E55F20}" type="presOf" srcId="{CDED8AB6-071B-4403-B5B4-9C605BED17F4}" destId="{285B4DF5-68D4-4DB5-8DA0-15EAAE34CAAC}" srcOrd="0" destOrd="0" presId="urn:microsoft.com/office/officeart/2005/8/layout/pyramid1"/>
    <dgm:cxn modelId="{66E1F6AE-3706-4345-93B2-063527E30EA6}" type="presOf" srcId="{280CDCDA-5708-4D00-9275-D24740B016E8}" destId="{39915B5A-763C-41DC-A1F7-E93053FF156E}" srcOrd="0" destOrd="0" presId="urn:microsoft.com/office/officeart/2005/8/layout/pyramid1"/>
    <dgm:cxn modelId="{D32F3787-4B50-460E-B018-FF6FC6F0F821}" srcId="{280CDCDA-5708-4D00-9275-D24740B016E8}" destId="{63162778-4211-4C61-8324-2C6D0D04A222}" srcOrd="0" destOrd="0" parTransId="{6FC7B595-B271-4686-85B0-36893F37D26D}" sibTransId="{96792EC1-085F-4D93-9675-09C9935533A0}"/>
    <dgm:cxn modelId="{AB9B1B67-67A9-4DAD-B921-CECC0AC14E3C}" type="presOf" srcId="{BAAD889A-D9A9-453D-A44B-F09711D1F2AE}" destId="{641ABEAB-F5AD-4567-8A79-83114D4FEFF3}" srcOrd="0" destOrd="0" presId="urn:microsoft.com/office/officeart/2005/8/layout/pyramid1"/>
    <dgm:cxn modelId="{570982DF-9C17-4E8C-B8F5-4CC0685D597D}" type="presOf" srcId="{A93EA487-D3D1-4BB1-BD19-BA22C40D6F68}" destId="{94157286-73F6-4238-9AFF-A6934FC0467E}" srcOrd="0" destOrd="0" presId="urn:microsoft.com/office/officeart/2005/8/layout/pyramid1"/>
    <dgm:cxn modelId="{44608F33-17AC-47DB-A544-FF4463832B9D}" type="presOf" srcId="{F0B14F65-4B50-45FA-B189-AAACFEC53B98}" destId="{F4FEAAB8-B7BD-43F1-927D-DC29174E7FD1}" srcOrd="0" destOrd="0" presId="urn:microsoft.com/office/officeart/2005/8/layout/pyramid1"/>
    <dgm:cxn modelId="{A2859062-DB3E-433E-B486-0AD07C451954}" srcId="{280CDCDA-5708-4D00-9275-D24740B016E8}" destId="{A93EA487-D3D1-4BB1-BD19-BA22C40D6F68}" srcOrd="5" destOrd="0" parTransId="{A9B879FC-9936-4079-80FA-AC4A43BB6D80}" sibTransId="{052E7F30-7AED-47F9-8FAC-A72A4C193271}"/>
    <dgm:cxn modelId="{B73D4ED0-8DC5-4811-8BA3-C7FFDC08836B}" type="presOf" srcId="{BE445BF0-73FC-4960-99D2-018CC32B4084}" destId="{7E0DBE8C-A816-4D4A-BF31-FED1497DDC51}" srcOrd="1" destOrd="0" presId="urn:microsoft.com/office/officeart/2005/8/layout/pyramid1"/>
    <dgm:cxn modelId="{4F932445-C16C-4F9D-AE84-03F7892A06A2}" type="presOf" srcId="{A93EA487-D3D1-4BB1-BD19-BA22C40D6F68}" destId="{CA522010-01ED-455A-9718-417CC0A0EF40}" srcOrd="1" destOrd="0" presId="urn:microsoft.com/office/officeart/2005/8/layout/pyramid1"/>
    <dgm:cxn modelId="{34FC26A9-01CD-4922-AE56-C00B067C61D7}" type="presOf" srcId="{F0B14F65-4B50-45FA-B189-AAACFEC53B98}" destId="{24AE4D37-9130-4799-95F6-174AD7CC3890}" srcOrd="1" destOrd="0" presId="urn:microsoft.com/office/officeart/2005/8/layout/pyramid1"/>
    <dgm:cxn modelId="{DB874FA2-5B8E-4C7E-9249-47263342F03F}" type="presParOf" srcId="{39915B5A-763C-41DC-A1F7-E93053FF156E}" destId="{1C3C1FA5-6DAA-4549-A856-2F374E55266C}" srcOrd="0" destOrd="0" presId="urn:microsoft.com/office/officeart/2005/8/layout/pyramid1"/>
    <dgm:cxn modelId="{BE67E2BF-31AA-40E1-B9EB-3B0977E36508}" type="presParOf" srcId="{1C3C1FA5-6DAA-4549-A856-2F374E55266C}" destId="{286824F0-DACC-421A-8D21-A0A08F9B7CEB}" srcOrd="0" destOrd="0" presId="urn:microsoft.com/office/officeart/2005/8/layout/pyramid1"/>
    <dgm:cxn modelId="{979E517E-0B41-4044-BBFF-64B6CA793D85}" type="presParOf" srcId="{1C3C1FA5-6DAA-4549-A856-2F374E55266C}" destId="{A23A2BA3-E708-4BBB-A2E6-76F2D360770F}" srcOrd="1" destOrd="0" presId="urn:microsoft.com/office/officeart/2005/8/layout/pyramid1"/>
    <dgm:cxn modelId="{796AD4D2-BCC4-48B5-845D-46EAFB71397A}" type="presParOf" srcId="{39915B5A-763C-41DC-A1F7-E93053FF156E}" destId="{64C99E65-AC94-4E39-9467-D8B3836D5A90}" srcOrd="1" destOrd="0" presId="urn:microsoft.com/office/officeart/2005/8/layout/pyramid1"/>
    <dgm:cxn modelId="{44DF769A-081A-4E74-B0B4-033AA9A22CD4}" type="presParOf" srcId="{64C99E65-AC94-4E39-9467-D8B3836D5A90}" destId="{F4FEAAB8-B7BD-43F1-927D-DC29174E7FD1}" srcOrd="0" destOrd="0" presId="urn:microsoft.com/office/officeart/2005/8/layout/pyramid1"/>
    <dgm:cxn modelId="{716FC165-6459-4588-9B6D-D408B95EF8A7}" type="presParOf" srcId="{64C99E65-AC94-4E39-9467-D8B3836D5A90}" destId="{24AE4D37-9130-4799-95F6-174AD7CC3890}" srcOrd="1" destOrd="0" presId="urn:microsoft.com/office/officeart/2005/8/layout/pyramid1"/>
    <dgm:cxn modelId="{374237EF-139A-4CF6-9310-738CF3DB5B99}" type="presParOf" srcId="{39915B5A-763C-41DC-A1F7-E93053FF156E}" destId="{E9387B02-649B-473F-9EEC-DE86C667DB9F}" srcOrd="2" destOrd="0" presId="urn:microsoft.com/office/officeart/2005/8/layout/pyramid1"/>
    <dgm:cxn modelId="{A2C691F9-16F5-42DB-BA7F-2E0D5C688A6F}" type="presParOf" srcId="{E9387B02-649B-473F-9EEC-DE86C667DB9F}" destId="{641ABEAB-F5AD-4567-8A79-83114D4FEFF3}" srcOrd="0" destOrd="0" presId="urn:microsoft.com/office/officeart/2005/8/layout/pyramid1"/>
    <dgm:cxn modelId="{7335BDBB-5FEE-41DB-8B98-955D263D929B}" type="presParOf" srcId="{E9387B02-649B-473F-9EEC-DE86C667DB9F}" destId="{DA9BDAD0-6DF5-47D4-9BF1-4EDED8E7D5CC}" srcOrd="1" destOrd="0" presId="urn:microsoft.com/office/officeart/2005/8/layout/pyramid1"/>
    <dgm:cxn modelId="{610F8C23-5949-4456-973C-6D211E19A9FE}" type="presParOf" srcId="{39915B5A-763C-41DC-A1F7-E93053FF156E}" destId="{E6BFE1EB-F85D-4426-B5C9-EEFCC15FB036}" srcOrd="3" destOrd="0" presId="urn:microsoft.com/office/officeart/2005/8/layout/pyramid1"/>
    <dgm:cxn modelId="{68E437D4-5AEA-401F-B81A-2D9F51929A39}" type="presParOf" srcId="{E6BFE1EB-F85D-4426-B5C9-EEFCC15FB036}" destId="{B8F8FA2F-57EA-4B70-8F85-0E79D34EB39D}" srcOrd="0" destOrd="0" presId="urn:microsoft.com/office/officeart/2005/8/layout/pyramid1"/>
    <dgm:cxn modelId="{BA6AD86D-291E-47B2-BF91-7DF3CDC1F15B}" type="presParOf" srcId="{E6BFE1EB-F85D-4426-B5C9-EEFCC15FB036}" destId="{7E0DBE8C-A816-4D4A-BF31-FED1497DDC51}" srcOrd="1" destOrd="0" presId="urn:microsoft.com/office/officeart/2005/8/layout/pyramid1"/>
    <dgm:cxn modelId="{2DB6BBF4-BAF0-44CC-85CC-50BCB56090A6}" type="presParOf" srcId="{39915B5A-763C-41DC-A1F7-E93053FF156E}" destId="{58C27EE9-4FFD-426D-85B9-CE3A6BD73331}" srcOrd="4" destOrd="0" presId="urn:microsoft.com/office/officeart/2005/8/layout/pyramid1"/>
    <dgm:cxn modelId="{E6F6C7B4-ED8C-4FD4-BA5E-DA3F2A6F579E}" type="presParOf" srcId="{58C27EE9-4FFD-426D-85B9-CE3A6BD73331}" destId="{285B4DF5-68D4-4DB5-8DA0-15EAAE34CAAC}" srcOrd="0" destOrd="0" presId="urn:microsoft.com/office/officeart/2005/8/layout/pyramid1"/>
    <dgm:cxn modelId="{E901D0D9-C691-43DC-B1D8-3B1D83003A08}" type="presParOf" srcId="{58C27EE9-4FFD-426D-85B9-CE3A6BD73331}" destId="{8242579A-9341-4F3F-82E5-0870D8A89006}" srcOrd="1" destOrd="0" presId="urn:microsoft.com/office/officeart/2005/8/layout/pyramid1"/>
    <dgm:cxn modelId="{5A1D3139-8E9A-4C42-B99E-8663928EDE71}" type="presParOf" srcId="{39915B5A-763C-41DC-A1F7-E93053FF156E}" destId="{60502B05-2329-4F7B-8057-A4B1E637858B}" srcOrd="5" destOrd="0" presId="urn:microsoft.com/office/officeart/2005/8/layout/pyramid1"/>
    <dgm:cxn modelId="{E89744F7-54DF-46CF-8D08-1A7BC7A5FB5E}" type="presParOf" srcId="{60502B05-2329-4F7B-8057-A4B1E637858B}" destId="{94157286-73F6-4238-9AFF-A6934FC0467E}" srcOrd="0" destOrd="0" presId="urn:microsoft.com/office/officeart/2005/8/layout/pyramid1"/>
    <dgm:cxn modelId="{3A1188F8-EC8B-48CA-BAE2-E1894D079FDF}" type="presParOf" srcId="{60502B05-2329-4F7B-8057-A4B1E637858B}" destId="{CA522010-01ED-455A-9718-417CC0A0EF4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6FE39-6CEA-4AED-9EB9-EBEFCF30BC7D}">
      <dsp:nvSpPr>
        <dsp:cNvPr id="0" name=""/>
        <dsp:cNvSpPr/>
      </dsp:nvSpPr>
      <dsp:spPr>
        <a:xfrm>
          <a:off x="3024925" y="2871"/>
          <a:ext cx="1617564" cy="7739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Технологические инновации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062709" y="40655"/>
        <a:ext cx="1541996" cy="698431"/>
      </dsp:txXfrm>
    </dsp:sp>
    <dsp:sp modelId="{969C5762-DCA3-40DD-B990-BD3B28447F61}">
      <dsp:nvSpPr>
        <dsp:cNvPr id="0" name=""/>
        <dsp:cNvSpPr/>
      </dsp:nvSpPr>
      <dsp:spPr>
        <a:xfrm>
          <a:off x="2010902" y="389871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2733443" y="243768"/>
              </a:moveTo>
              <a:arcTo wR="1822805" hR="1822805" stAng="17998334" swAng="65836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C8901C-647B-4242-BA7B-E506120F5C54}">
      <dsp:nvSpPr>
        <dsp:cNvPr id="0" name=""/>
        <dsp:cNvSpPr/>
      </dsp:nvSpPr>
      <dsp:spPr>
        <a:xfrm>
          <a:off x="4641960" y="914274"/>
          <a:ext cx="1540688" cy="773999"/>
        </a:xfrm>
        <a:prstGeom prst="roundRect">
          <a:avLst/>
        </a:prstGeom>
        <a:solidFill>
          <a:schemeClr val="accent2">
            <a:hueOff val="-942110"/>
            <a:satOff val="-1258"/>
            <a:lumOff val="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Процессные инновации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4679744" y="952058"/>
        <a:ext cx="1465120" cy="698431"/>
      </dsp:txXfrm>
    </dsp:sp>
    <dsp:sp modelId="{CB63339E-023C-4CCF-9CE9-CF6F2EE050D8}">
      <dsp:nvSpPr>
        <dsp:cNvPr id="0" name=""/>
        <dsp:cNvSpPr/>
      </dsp:nvSpPr>
      <dsp:spPr>
        <a:xfrm>
          <a:off x="2010902" y="389871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3617217" y="1502321"/>
              </a:moveTo>
              <a:arcTo wR="1822805" hR="1822805" stAng="20992420" swAng="1215161"/>
            </a:path>
          </a:pathLst>
        </a:custGeom>
        <a:noFill/>
        <a:ln w="9525" cap="flat" cmpd="sng" algn="ctr">
          <a:solidFill>
            <a:schemeClr val="accent2">
              <a:hueOff val="-942110"/>
              <a:satOff val="-1258"/>
              <a:lumOff val="74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5427CF-8BFA-4D34-B4D4-2629DA56C318}">
      <dsp:nvSpPr>
        <dsp:cNvPr id="0" name=""/>
        <dsp:cNvSpPr/>
      </dsp:nvSpPr>
      <dsp:spPr>
        <a:xfrm>
          <a:off x="4477419" y="2737080"/>
          <a:ext cx="1869769" cy="773999"/>
        </a:xfrm>
        <a:prstGeom prst="roundRect">
          <a:avLst/>
        </a:prstGeom>
        <a:solidFill>
          <a:schemeClr val="accent2">
            <a:hueOff val="-1884221"/>
            <a:satOff val="-2516"/>
            <a:lumOff val="14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Организационные инновации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4515203" y="2774864"/>
        <a:ext cx="1794201" cy="698431"/>
      </dsp:txXfrm>
    </dsp:sp>
    <dsp:sp modelId="{1D3B5CCE-AB15-4081-B24E-B28DE61B07C1}">
      <dsp:nvSpPr>
        <dsp:cNvPr id="0" name=""/>
        <dsp:cNvSpPr/>
      </dsp:nvSpPr>
      <dsp:spPr>
        <a:xfrm>
          <a:off x="1999786" y="400918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3032250" y="3186574"/>
              </a:moveTo>
              <a:arcTo wR="1822805" hR="1822805" stAng="2905926" swAng="634407"/>
            </a:path>
          </a:pathLst>
        </a:custGeom>
        <a:noFill/>
        <a:ln w="9525" cap="flat" cmpd="sng" algn="ctr">
          <a:solidFill>
            <a:schemeClr val="accent2">
              <a:hueOff val="-1884221"/>
              <a:satOff val="-2516"/>
              <a:lumOff val="149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120F6F-EAEB-45BC-9EC6-2DC127451A51}">
      <dsp:nvSpPr>
        <dsp:cNvPr id="0" name=""/>
        <dsp:cNvSpPr/>
      </dsp:nvSpPr>
      <dsp:spPr>
        <a:xfrm>
          <a:off x="3168119" y="3651355"/>
          <a:ext cx="1495951" cy="773999"/>
        </a:xfrm>
        <a:prstGeom prst="roundRect">
          <a:avLst/>
        </a:prstGeom>
        <a:solidFill>
          <a:schemeClr val="accent2">
            <a:hueOff val="-2826331"/>
            <a:satOff val="-3774"/>
            <a:lumOff val="223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Управленческие инновации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05903" y="3689139"/>
        <a:ext cx="1420383" cy="698431"/>
      </dsp:txXfrm>
    </dsp:sp>
    <dsp:sp modelId="{B94C546F-E669-4C9F-8172-DECBB762F268}">
      <dsp:nvSpPr>
        <dsp:cNvPr id="0" name=""/>
        <dsp:cNvSpPr/>
      </dsp:nvSpPr>
      <dsp:spPr>
        <a:xfrm>
          <a:off x="2019414" y="398314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1014538" y="3456612"/>
              </a:moveTo>
              <a:arcTo wR="1822805" hR="1822805" stAng="6979336" swAng="840801"/>
            </a:path>
          </a:pathLst>
        </a:custGeom>
        <a:noFill/>
        <a:ln w="9525" cap="flat" cmpd="sng" algn="ctr">
          <a:solidFill>
            <a:schemeClr val="accent2">
              <a:hueOff val="-2826331"/>
              <a:satOff val="-3774"/>
              <a:lumOff val="223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993127-1385-4B8C-B609-64DB03A57D6A}">
      <dsp:nvSpPr>
        <dsp:cNvPr id="0" name=""/>
        <dsp:cNvSpPr/>
      </dsp:nvSpPr>
      <dsp:spPr>
        <a:xfrm>
          <a:off x="1440161" y="2737080"/>
          <a:ext cx="1629900" cy="773999"/>
        </a:xfrm>
        <a:prstGeom prst="roundRect">
          <a:avLst/>
        </a:prstGeom>
        <a:solidFill>
          <a:schemeClr val="accent2">
            <a:hueOff val="-3768441"/>
            <a:satOff val="-5032"/>
            <a:lumOff val="298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Маркетинговые инновации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1477945" y="2774864"/>
        <a:ext cx="1554332" cy="698431"/>
      </dsp:txXfrm>
    </dsp:sp>
    <dsp:sp modelId="{DD4140BA-F913-40BB-B344-EE84A6EE9AB3}">
      <dsp:nvSpPr>
        <dsp:cNvPr id="0" name=""/>
        <dsp:cNvSpPr/>
      </dsp:nvSpPr>
      <dsp:spPr>
        <a:xfrm>
          <a:off x="2010902" y="389871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28394" y="2143290"/>
              </a:moveTo>
              <a:arcTo wR="1822805" hR="1822805" stAng="10192420" swAng="1215161"/>
            </a:path>
          </a:pathLst>
        </a:custGeom>
        <a:noFill/>
        <a:ln w="9525" cap="flat" cmpd="sng" algn="ctr">
          <a:solidFill>
            <a:schemeClr val="accent2">
              <a:hueOff val="-3768441"/>
              <a:satOff val="-5032"/>
              <a:lumOff val="298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430D91-E399-4C2B-94E2-ADE9060F185B}">
      <dsp:nvSpPr>
        <dsp:cNvPr id="0" name=""/>
        <dsp:cNvSpPr/>
      </dsp:nvSpPr>
      <dsp:spPr>
        <a:xfrm>
          <a:off x="1285659" y="914274"/>
          <a:ext cx="1938905" cy="773999"/>
        </a:xfrm>
        <a:prstGeom prst="roundRect">
          <a:avLst/>
        </a:prstGeom>
        <a:solidFill>
          <a:schemeClr val="accent2">
            <a:hueOff val="-4710551"/>
            <a:satOff val="-6290"/>
            <a:lumOff val="372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>
              <a:solidFill>
                <a:schemeClr val="tx1"/>
              </a:solidFill>
            </a:rPr>
            <a:t>Ресурсные инновации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1323443" y="952058"/>
        <a:ext cx="1863337" cy="698431"/>
      </dsp:txXfrm>
    </dsp:sp>
    <dsp:sp modelId="{2DE5CA56-DC3E-4765-8085-1BA83B853C14}">
      <dsp:nvSpPr>
        <dsp:cNvPr id="0" name=""/>
        <dsp:cNvSpPr/>
      </dsp:nvSpPr>
      <dsp:spPr>
        <a:xfrm>
          <a:off x="2010902" y="389871"/>
          <a:ext cx="3645611" cy="3645611"/>
        </a:xfrm>
        <a:custGeom>
          <a:avLst/>
          <a:gdLst/>
          <a:ahLst/>
          <a:cxnLst/>
          <a:rect l="0" t="0" r="0" b="0"/>
          <a:pathLst>
            <a:path>
              <a:moveTo>
                <a:pt x="628261" y="445967"/>
              </a:moveTo>
              <a:arcTo wR="1822805" hR="1822805" stAng="13743306" swAng="658360"/>
            </a:path>
          </a:pathLst>
        </a:custGeom>
        <a:noFill/>
        <a:ln w="9525" cap="flat" cmpd="sng" algn="ctr">
          <a:solidFill>
            <a:schemeClr val="accent2">
              <a:hueOff val="-4710551"/>
              <a:satOff val="-6290"/>
              <a:lumOff val="372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6824F0-DACC-421A-8D21-A0A08F9B7CEB}">
      <dsp:nvSpPr>
        <dsp:cNvPr id="0" name=""/>
        <dsp:cNvSpPr/>
      </dsp:nvSpPr>
      <dsp:spPr>
        <a:xfrm>
          <a:off x="3240039" y="0"/>
          <a:ext cx="2183269" cy="1441160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Топливно-энергетический комплекс</a:t>
          </a:r>
          <a:endParaRPr lang="ru-RU" sz="2400" kern="1200" dirty="0"/>
        </a:p>
      </dsp:txBody>
      <dsp:txXfrm>
        <a:off x="3240039" y="0"/>
        <a:ext cx="2183269" cy="1441160"/>
      </dsp:txXfrm>
    </dsp:sp>
    <dsp:sp modelId="{F4FEAAB8-B7BD-43F1-927D-DC29174E7FD1}">
      <dsp:nvSpPr>
        <dsp:cNvPr id="0" name=""/>
        <dsp:cNvSpPr/>
      </dsp:nvSpPr>
      <dsp:spPr>
        <a:xfrm>
          <a:off x="2327249" y="1441160"/>
          <a:ext cx="4058146" cy="1235612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Металлургический комплекс</a:t>
          </a:r>
          <a:endParaRPr lang="ru-RU" sz="2400" kern="1200" dirty="0"/>
        </a:p>
      </dsp:txBody>
      <dsp:txXfrm>
        <a:off x="3037425" y="1441160"/>
        <a:ext cx="2637794" cy="1235612"/>
      </dsp:txXfrm>
    </dsp:sp>
    <dsp:sp modelId="{641ABEAB-F5AD-4567-8A79-83114D4FEFF3}">
      <dsp:nvSpPr>
        <dsp:cNvPr id="0" name=""/>
        <dsp:cNvSpPr/>
      </dsp:nvSpPr>
      <dsp:spPr>
        <a:xfrm>
          <a:off x="1756541" y="2676773"/>
          <a:ext cx="5199563" cy="804055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Военно-промышленный комплекс</a:t>
          </a:r>
          <a:endParaRPr lang="ru-RU" sz="2400" kern="1200" dirty="0"/>
        </a:p>
      </dsp:txBody>
      <dsp:txXfrm>
        <a:off x="2666464" y="2676773"/>
        <a:ext cx="3379716" cy="804055"/>
      </dsp:txXfrm>
    </dsp:sp>
    <dsp:sp modelId="{B8F8FA2F-57EA-4B70-8F85-0E79D34EB39D}">
      <dsp:nvSpPr>
        <dsp:cNvPr id="0" name=""/>
        <dsp:cNvSpPr/>
      </dsp:nvSpPr>
      <dsp:spPr>
        <a:xfrm>
          <a:off x="1190615" y="3480828"/>
          <a:ext cx="6331414" cy="708530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Машиностроительный комплекс</a:t>
          </a:r>
          <a:endParaRPr lang="ru-RU" sz="2400" kern="1200" dirty="0"/>
        </a:p>
      </dsp:txBody>
      <dsp:txXfrm>
        <a:off x="2298613" y="3480828"/>
        <a:ext cx="4115419" cy="708530"/>
      </dsp:txXfrm>
    </dsp:sp>
    <dsp:sp modelId="{285B4DF5-68D4-4DB5-8DA0-15EAAE34CAAC}">
      <dsp:nvSpPr>
        <dsp:cNvPr id="0" name=""/>
        <dsp:cNvSpPr/>
      </dsp:nvSpPr>
      <dsp:spPr>
        <a:xfrm>
          <a:off x="624245" y="4189358"/>
          <a:ext cx="7464154" cy="798115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Химический комплекс</a:t>
          </a:r>
          <a:endParaRPr lang="ru-RU" sz="2400" kern="1200" dirty="0"/>
        </a:p>
      </dsp:txBody>
      <dsp:txXfrm>
        <a:off x="1930472" y="4189358"/>
        <a:ext cx="4851700" cy="798115"/>
      </dsp:txXfrm>
    </dsp:sp>
    <dsp:sp modelId="{94157286-73F6-4238-9AFF-A6934FC0467E}">
      <dsp:nvSpPr>
        <dsp:cNvPr id="0" name=""/>
        <dsp:cNvSpPr/>
      </dsp:nvSpPr>
      <dsp:spPr>
        <a:xfrm>
          <a:off x="0" y="4987473"/>
          <a:ext cx="8712646" cy="845174"/>
        </a:xfrm>
        <a:prstGeom prst="trapezoid">
          <a:avLst>
            <a:gd name="adj" fmla="val 7468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Аграрно-промышленный комплекс</a:t>
          </a:r>
          <a:endParaRPr lang="ru-RU" sz="2400" kern="1200" dirty="0"/>
        </a:p>
      </dsp:txBody>
      <dsp:txXfrm>
        <a:off x="1524713" y="4987473"/>
        <a:ext cx="5663219" cy="845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252028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ru-RU" sz="2800" dirty="0" smtClean="0">
                <a:solidFill>
                  <a:schemeClr val="tx1"/>
                </a:solidFill>
              </a:rPr>
              <a:t>Лекция №2</a:t>
            </a:r>
            <a:r>
              <a:rPr lang="ru-RU" sz="800" dirty="0">
                <a:solidFill>
                  <a:schemeClr val="tx1"/>
                </a:solidFill>
              </a:rPr>
              <a:t/>
            </a:r>
            <a:br>
              <a:rPr lang="ru-RU" sz="800" dirty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</a:rPr>
              <a:t>Цели, методы и инструменты </a:t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</a:rPr>
              <a:t>промышленной политики</a:t>
            </a:r>
            <a:br>
              <a:rPr lang="ru-RU" sz="4000" b="1" dirty="0" smtClean="0">
                <a:solidFill>
                  <a:schemeClr val="tx1"/>
                </a:solidFill>
              </a:rPr>
            </a:b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284985"/>
            <a:ext cx="7920880" cy="216024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Кандидат политических наук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Кошевая Елена Сергеевна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Кафедра Управления</a:t>
            </a:r>
          </a:p>
          <a:p>
            <a:pPr algn="l"/>
            <a:endParaRPr lang="ru-RU" sz="2400" dirty="0" smtClean="0">
              <a:solidFill>
                <a:schemeClr val="tx1"/>
              </a:solidFill>
            </a:endParaRPr>
          </a:p>
          <a:p>
            <a:pPr algn="l"/>
            <a:endParaRPr lang="ru-RU" sz="2400" dirty="0">
              <a:solidFill>
                <a:schemeClr val="tx1"/>
              </a:solidFill>
            </a:endParaRP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Презентация по курсу «Основы промышленной политики»</a:t>
            </a:r>
            <a:endParaRPr lang="ru-RU" sz="24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241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352928" cy="100811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ЦЕЛИ, МЕТОДЫ И ИНСТРУМЕНТЫ ПРОМЫШЛЕННОЙ </a:t>
            </a:r>
            <a:r>
              <a:rPr lang="ru-RU" sz="3200" b="1" dirty="0" smtClean="0"/>
              <a:t>ПОЛИТИКИ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804" y="1700808"/>
            <a:ext cx="8033651" cy="4320480"/>
          </a:xfrm>
        </p:spPr>
        <p:txBody>
          <a:bodyPr/>
          <a:lstStyle/>
          <a:p>
            <a:r>
              <a:rPr lang="ru-RU" dirty="0"/>
              <a:t>План лекции: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Особенности формирования высокотехнологичной, конкурентоспособной промышленности.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Создание конкурентных условий осуществления деятельности в сфере промышленности. 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Стимулирование субъектов деятельности в сфере промышленности.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Цели, задачи и принципы промышленной политики. 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Отрасли промышленности. 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Методы регулирования промышленной политики</a:t>
            </a:r>
          </a:p>
          <a:p>
            <a:pPr marL="342900" lvl="0" indent="-342900" algn="l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Инструменты регулирования промышленной политики.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21083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8136904" cy="1440160"/>
          </a:xfrm>
        </p:spPr>
        <p:txBody>
          <a:bodyPr>
            <a:normAutofit fontScale="90000"/>
          </a:bodyPr>
          <a:lstStyle/>
          <a:p>
            <a:pPr indent="360000" algn="l"/>
            <a:r>
              <a:rPr lang="ru-RU" sz="2000" dirty="0">
                <a:solidFill>
                  <a:schemeClr val="tx2"/>
                </a:solidFill>
              </a:rPr>
              <a:t>В современной хозяйственной системе, охваченной процессами глобализации, концепция создания высокотехнологичных производств формирует конкурентоспособность и перспективу ускоренного развития национальных экономик. Базовыми элементами такого производства </a:t>
            </a:r>
            <a:r>
              <a:rPr lang="ru-RU" sz="2000" dirty="0" smtClean="0">
                <a:solidFill>
                  <a:schemeClr val="tx2"/>
                </a:solidFill>
              </a:rPr>
              <a:t>являются: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988840"/>
            <a:ext cx="8064896" cy="3744416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3200" dirty="0"/>
              <a:t>новые наукоемкие </a:t>
            </a:r>
            <a:r>
              <a:rPr lang="ru-RU" sz="3200" dirty="0" smtClean="0"/>
              <a:t>технологии;</a:t>
            </a:r>
          </a:p>
          <a:p>
            <a:pPr marL="457200" indent="-457200" algn="l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3200" dirty="0" smtClean="0"/>
              <a:t> </a:t>
            </a:r>
            <a:r>
              <a:rPr lang="ru-RU" sz="3200" dirty="0"/>
              <a:t>продукция с высоким уровнем затрат </a:t>
            </a:r>
            <a:r>
              <a:rPr lang="ru-RU" sz="3200" dirty="0" smtClean="0"/>
              <a:t>интеллектуального </a:t>
            </a:r>
            <a:r>
              <a:rPr lang="ru-RU" sz="3200" dirty="0"/>
              <a:t>труда</a:t>
            </a:r>
            <a:r>
              <a:rPr lang="ru-RU" sz="3200" dirty="0" smtClean="0"/>
              <a:t>.</a:t>
            </a:r>
          </a:p>
          <a:p>
            <a:pPr algn="l">
              <a:buClr>
                <a:schemeClr val="tx2">
                  <a:lumMod val="60000"/>
                  <a:lumOff val="40000"/>
                </a:schemeClr>
              </a:buClr>
            </a:pPr>
            <a:endParaRPr lang="ru-RU" sz="3200" dirty="0"/>
          </a:p>
          <a:p>
            <a:pPr indent="360000" algn="just">
              <a:lnSpc>
                <a:spcPct val="12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r>
              <a:rPr lang="ru-RU" sz="2200" dirty="0" smtClean="0">
                <a:solidFill>
                  <a:schemeClr val="tx1"/>
                </a:solidFill>
              </a:rPr>
              <a:t>Высокотехнологичные предприятия представляющие </a:t>
            </a:r>
            <a:r>
              <a:rPr lang="ru-RU" sz="2200" dirty="0">
                <a:solidFill>
                  <a:schemeClr val="tx1"/>
                </a:solidFill>
              </a:rPr>
              <a:t>собой достаточно сложную производственно-технологическую и организационно-экономическую систему. В современной экономике данные предприятия являются одним из основных структурообразующих элементов </a:t>
            </a:r>
            <a:r>
              <a:rPr lang="ru-RU" sz="2200" dirty="0">
                <a:solidFill>
                  <a:srgbClr val="C00000"/>
                </a:solidFill>
              </a:rPr>
              <a:t>национальной инновационной </a:t>
            </a:r>
            <a:r>
              <a:rPr lang="ru-RU" sz="2200" dirty="0" smtClean="0">
                <a:solidFill>
                  <a:srgbClr val="C00000"/>
                </a:solidFill>
              </a:rPr>
              <a:t>системы</a:t>
            </a:r>
            <a:r>
              <a:rPr lang="ru-RU" sz="2200" dirty="0" smtClean="0">
                <a:solidFill>
                  <a:schemeClr val="tx1"/>
                </a:solidFill>
              </a:rPr>
              <a:t>.</a:t>
            </a:r>
            <a:endParaRPr lang="ru-RU" sz="2200" dirty="0">
              <a:solidFill>
                <a:srgbClr val="C0000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740352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2087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79092"/>
              </p:ext>
            </p:extLst>
          </p:nvPr>
        </p:nvGraphicFramePr>
        <p:xfrm>
          <a:off x="971600" y="1700808"/>
          <a:ext cx="7632848" cy="442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8328"/>
            <a:ext cx="8712968" cy="1434488"/>
          </a:xfrm>
        </p:spPr>
        <p:txBody>
          <a:bodyPr>
            <a:noAutofit/>
          </a:bodyPr>
          <a:lstStyle/>
          <a:p>
            <a:pPr indent="360000" algn="just"/>
            <a:r>
              <a:rPr lang="ru-RU" sz="2400" dirty="0" smtClean="0">
                <a:solidFill>
                  <a:schemeClr val="tx2"/>
                </a:solidFill>
              </a:rPr>
              <a:t>Высокотехнологичные предприятия в </a:t>
            </a:r>
            <a:r>
              <a:rPr lang="ru-RU" sz="2400" dirty="0">
                <a:solidFill>
                  <a:schemeClr val="tx2"/>
                </a:solidFill>
              </a:rPr>
              <a:t>своей деятельности </a:t>
            </a:r>
            <a:r>
              <a:rPr lang="ru-RU" sz="2400" dirty="0" smtClean="0">
                <a:solidFill>
                  <a:schemeClr val="tx2"/>
                </a:solidFill>
              </a:rPr>
              <a:t>ориентированы </a:t>
            </a:r>
            <a:r>
              <a:rPr lang="ru-RU" sz="2400" dirty="0">
                <a:solidFill>
                  <a:schemeClr val="tx2"/>
                </a:solidFill>
              </a:rPr>
              <a:t>на создание, освоение и практическое использование совокупности </a:t>
            </a:r>
            <a:r>
              <a:rPr lang="ru-RU" sz="2400" dirty="0" smtClean="0">
                <a:solidFill>
                  <a:schemeClr val="tx2"/>
                </a:solidFill>
              </a:rPr>
              <a:t>инноваций.</a:t>
            </a:r>
            <a:endParaRPr lang="ru-RU" sz="2400" dirty="0">
              <a:solidFill>
                <a:schemeClr val="tx2"/>
              </a:solidFill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4368" y="6237312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7600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496944" cy="936104"/>
          </a:xfrm>
        </p:spPr>
        <p:txBody>
          <a:bodyPr>
            <a:normAutofit/>
          </a:bodyPr>
          <a:lstStyle/>
          <a:p>
            <a:pPr algn="l"/>
            <a:r>
              <a:rPr lang="ru-RU" sz="2600" dirty="0" smtClean="0">
                <a:solidFill>
                  <a:schemeClr val="tx2"/>
                </a:solidFill>
              </a:rPr>
              <a:t>Процессы </a:t>
            </a:r>
            <a:r>
              <a:rPr lang="ru-RU" sz="2600" dirty="0">
                <a:solidFill>
                  <a:schemeClr val="tx2"/>
                </a:solidFill>
              </a:rPr>
              <a:t>создания и практического использования различных видов </a:t>
            </a:r>
            <a:r>
              <a:rPr lang="ru-RU" sz="2600" dirty="0" smtClean="0">
                <a:solidFill>
                  <a:schemeClr val="tx2"/>
                </a:solidFill>
              </a:rPr>
              <a:t>инноваций определили:</a:t>
            </a:r>
            <a:endParaRPr lang="ru-RU" sz="2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496944" cy="4896544"/>
          </a:xfrm>
        </p:spPr>
        <p:txBody>
          <a:bodyPr/>
          <a:lstStyle/>
          <a:p>
            <a:pPr marL="342900" indent="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динамику </a:t>
            </a:r>
            <a:r>
              <a:rPr lang="ru-RU" sz="2100" dirty="0">
                <a:solidFill>
                  <a:schemeClr val="tx2"/>
                </a:solidFill>
              </a:rPr>
              <a:t>и качество экономического </a:t>
            </a:r>
            <a:r>
              <a:rPr lang="ru-RU" sz="2100" dirty="0" smtClean="0">
                <a:solidFill>
                  <a:schemeClr val="tx2"/>
                </a:solidFill>
              </a:rPr>
              <a:t>роста;</a:t>
            </a:r>
          </a:p>
          <a:p>
            <a:pPr marL="3429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42900" indent="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уровень конкурентоспособности;</a:t>
            </a:r>
          </a:p>
          <a:p>
            <a:pPr marL="3429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42900" indent="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Зависимость внедрения </a:t>
            </a:r>
            <a:r>
              <a:rPr lang="ru-RU" sz="2100" dirty="0">
                <a:solidFill>
                  <a:schemeClr val="tx2"/>
                </a:solidFill>
              </a:rPr>
              <a:t>достижений науки в производство, </a:t>
            </a:r>
            <a:r>
              <a:rPr lang="ru-RU" sz="2100" dirty="0" smtClean="0">
                <a:solidFill>
                  <a:schemeClr val="tx2"/>
                </a:solidFill>
              </a:rPr>
              <a:t>эффективность </a:t>
            </a:r>
            <a:r>
              <a:rPr lang="ru-RU" sz="2100" dirty="0">
                <a:solidFill>
                  <a:schemeClr val="tx2"/>
                </a:solidFill>
              </a:rPr>
              <a:t>и результативность </a:t>
            </a:r>
            <a:r>
              <a:rPr lang="ru-RU" sz="2100" dirty="0" smtClean="0">
                <a:solidFill>
                  <a:schemeClr val="tx2"/>
                </a:solidFill>
              </a:rPr>
              <a:t> его функционирования от </a:t>
            </a:r>
            <a:r>
              <a:rPr lang="ru-RU" sz="2100" dirty="0">
                <a:solidFill>
                  <a:schemeClr val="tx2"/>
                </a:solidFill>
              </a:rPr>
              <a:t>макроэкономических </a:t>
            </a:r>
            <a:r>
              <a:rPr lang="ru-RU" sz="2100" dirty="0" smtClean="0">
                <a:solidFill>
                  <a:schemeClr val="tx2"/>
                </a:solidFill>
              </a:rPr>
              <a:t>факторов;</a:t>
            </a:r>
          </a:p>
          <a:p>
            <a:pPr marL="3429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42900" indent="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создание </a:t>
            </a:r>
            <a:r>
              <a:rPr lang="ru-RU" sz="2100" dirty="0">
                <a:solidFill>
                  <a:schemeClr val="tx2"/>
                </a:solidFill>
              </a:rPr>
              <a:t>по заказу Министерства промышленности и торговли Российской Федерации </a:t>
            </a:r>
            <a:r>
              <a:rPr lang="ru-RU" sz="2100" dirty="0" smtClean="0">
                <a:solidFill>
                  <a:schemeClr val="tx2"/>
                </a:solidFill>
              </a:rPr>
              <a:t>Государственной информационной системы промышленности - </a:t>
            </a:r>
            <a:r>
              <a:rPr lang="ru-RU" sz="2100" dirty="0">
                <a:solidFill>
                  <a:schemeClr val="tx2"/>
                </a:solidFill>
              </a:rPr>
              <a:t>предоставляет сервисы для всех субъектов промышленной деятельности — от органов власти Российской Федерации до отдельных предприятий и индивидуальных предпринимателей</a:t>
            </a:r>
            <a:endParaRPr lang="ru-RU" sz="2100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16530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01528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93610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Создание конкурентных условий осуществления деятельности в сфере промышленности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496944" cy="5040560"/>
          </a:xfrm>
        </p:spPr>
        <p:txBody>
          <a:bodyPr>
            <a:normAutofit fontScale="85000" lnSpcReduction="20000"/>
          </a:bodyPr>
          <a:lstStyle/>
          <a:p>
            <a:pPr indent="360000" algn="just">
              <a:spcBef>
                <a:spcPts val="0"/>
              </a:spcBef>
            </a:pPr>
            <a:r>
              <a:rPr lang="ru-RU" sz="2200" dirty="0">
                <a:solidFill>
                  <a:schemeClr val="tx2"/>
                </a:solidFill>
              </a:rPr>
              <a:t>Создание конкурентных условий для развития промышленности определяется особенностями социально-экономической политики государства. </a:t>
            </a:r>
            <a:endParaRPr lang="ru-RU" sz="2200" dirty="0" smtClean="0">
              <a:solidFill>
                <a:schemeClr val="tx2"/>
              </a:solidFill>
            </a:endParaRPr>
          </a:p>
          <a:p>
            <a:pPr indent="360000" algn="just">
              <a:spcBef>
                <a:spcPts val="0"/>
              </a:spcBef>
            </a:pPr>
            <a:r>
              <a:rPr lang="ru-RU" sz="2200" dirty="0" smtClean="0">
                <a:solidFill>
                  <a:schemeClr val="tx2"/>
                </a:solidFill>
              </a:rPr>
              <a:t>Источники </a:t>
            </a:r>
            <a:r>
              <a:rPr lang="ru-RU" sz="2200" dirty="0" smtClean="0">
                <a:solidFill>
                  <a:schemeClr val="tx2"/>
                </a:solidFill>
              </a:rPr>
              <a:t>конкурентных </a:t>
            </a:r>
            <a:r>
              <a:rPr lang="ru-RU" sz="2200" dirty="0">
                <a:solidFill>
                  <a:schemeClr val="tx2"/>
                </a:solidFill>
              </a:rPr>
              <a:t>преимуществ </a:t>
            </a:r>
            <a:r>
              <a:rPr lang="ru-RU" sz="2200" dirty="0" smtClean="0">
                <a:solidFill>
                  <a:schemeClr val="tx2"/>
                </a:solidFill>
              </a:rPr>
              <a:t>зависят:</a:t>
            </a:r>
          </a:p>
          <a:p>
            <a:pPr indent="360000" algn="just">
              <a:spcBef>
                <a:spcPts val="0"/>
              </a:spcBef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chemeClr val="tx2"/>
                </a:solidFill>
              </a:rPr>
              <a:t>изменения роли </a:t>
            </a:r>
            <a:r>
              <a:rPr lang="ru-RU" sz="2200" dirty="0" smtClean="0">
                <a:solidFill>
                  <a:schemeClr val="tx2"/>
                </a:solidFill>
              </a:rPr>
              <a:t>государства;</a:t>
            </a: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 </a:t>
            </a:r>
            <a:r>
              <a:rPr lang="ru-RU" sz="2200" dirty="0">
                <a:solidFill>
                  <a:schemeClr val="tx2"/>
                </a:solidFill>
              </a:rPr>
              <a:t>децентрализации управления и повышения экономической самостоятельности </a:t>
            </a:r>
            <a:r>
              <a:rPr lang="ru-RU" sz="2200" dirty="0" smtClean="0">
                <a:solidFill>
                  <a:schemeClr val="tx2"/>
                </a:solidFill>
              </a:rPr>
              <a:t>субъектов;</a:t>
            </a: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 </a:t>
            </a:r>
            <a:r>
              <a:rPr lang="ru-RU" sz="2200" dirty="0">
                <a:solidFill>
                  <a:schemeClr val="tx2"/>
                </a:solidFill>
              </a:rPr>
              <a:t>применяемых прямых или косвенных методов </a:t>
            </a:r>
            <a:r>
              <a:rPr lang="ru-RU" sz="2200" dirty="0" smtClean="0">
                <a:solidFill>
                  <a:schemeClr val="tx2"/>
                </a:solidFill>
              </a:rPr>
              <a:t>регулирования;</a:t>
            </a: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2"/>
                </a:solidFill>
              </a:rPr>
              <a:t> </a:t>
            </a:r>
            <a:r>
              <a:rPr lang="ru-RU" sz="2200" dirty="0">
                <a:solidFill>
                  <a:schemeClr val="tx2"/>
                </a:solidFill>
              </a:rPr>
              <a:t>уровня развития предпринимательской активности и рыночных </a:t>
            </a:r>
            <a:r>
              <a:rPr lang="ru-RU" sz="2200" dirty="0" smtClean="0">
                <a:solidFill>
                  <a:schemeClr val="tx2"/>
                </a:solidFill>
              </a:rPr>
              <a:t>отношений;</a:t>
            </a: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tx2"/>
                </a:solidFill>
              </a:rPr>
              <a:t> </a:t>
            </a:r>
            <a:r>
              <a:rPr lang="ru-RU" sz="2200" dirty="0">
                <a:solidFill>
                  <a:schemeClr val="tx2"/>
                </a:solidFill>
              </a:rPr>
              <a:t>соотношения государственных и частных источников финансирования инвестиционной </a:t>
            </a:r>
            <a:r>
              <a:rPr lang="ru-RU" sz="2200" dirty="0" smtClean="0">
                <a:solidFill>
                  <a:schemeClr val="tx2"/>
                </a:solidFill>
              </a:rPr>
              <a:t>деятельности;</a:t>
            </a: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2"/>
                </a:solidFill>
              </a:rPr>
              <a:t> </a:t>
            </a:r>
            <a:r>
              <a:rPr lang="ru-RU" sz="2200" dirty="0">
                <a:solidFill>
                  <a:schemeClr val="tx2"/>
                </a:solidFill>
              </a:rPr>
              <a:t>принципов размещения и территориальной организации производительных </a:t>
            </a:r>
            <a:r>
              <a:rPr lang="ru-RU" sz="2200" dirty="0" smtClean="0">
                <a:solidFill>
                  <a:schemeClr val="tx2"/>
                </a:solidFill>
              </a:rPr>
              <a:t>сил;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900" dirty="0" smtClean="0">
              <a:solidFill>
                <a:schemeClr val="tx2"/>
              </a:solidFill>
            </a:endParaRPr>
          </a:p>
          <a:p>
            <a:pPr marL="360000" indent="-360000" algn="just">
              <a:lnSpc>
                <a:spcPct val="110000"/>
              </a:lnSpc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sz="2200" dirty="0" smtClean="0">
                <a:solidFill>
                  <a:schemeClr val="tx2"/>
                </a:solidFill>
              </a:rPr>
              <a:t>факторов, формирующихся на </a:t>
            </a:r>
            <a:r>
              <a:rPr lang="ru-RU" sz="2200" dirty="0">
                <a:solidFill>
                  <a:schemeClr val="tx2"/>
                </a:solidFill>
              </a:rPr>
              <a:t>мезоэкономическом </a:t>
            </a:r>
            <a:r>
              <a:rPr lang="ru-RU" sz="2200" dirty="0" smtClean="0">
                <a:solidFill>
                  <a:schemeClr val="tx2"/>
                </a:solidFill>
              </a:rPr>
              <a:t>уровне, это</a:t>
            </a:r>
            <a:r>
              <a:rPr lang="ru-RU" sz="2200" dirty="0">
                <a:solidFill>
                  <a:schemeClr val="tx2"/>
                </a:solidFill>
              </a:rPr>
              <a:t/>
            </a:r>
            <a:br>
              <a:rPr lang="ru-RU" sz="2200" dirty="0">
                <a:solidFill>
                  <a:schemeClr val="tx2"/>
                </a:solidFill>
              </a:rPr>
            </a:br>
            <a:r>
              <a:rPr lang="ru-RU" sz="2200" dirty="0" smtClean="0">
                <a:solidFill>
                  <a:schemeClr val="tx2"/>
                </a:solidFill>
              </a:rPr>
              <a:t>выбор и способ </a:t>
            </a:r>
            <a:r>
              <a:rPr lang="ru-RU" sz="2200" dirty="0">
                <a:solidFill>
                  <a:schemeClr val="tx2"/>
                </a:solidFill>
              </a:rPr>
              <a:t>реализации </a:t>
            </a:r>
            <a:r>
              <a:rPr lang="ru-RU" sz="2200" dirty="0" smtClean="0">
                <a:solidFill>
                  <a:schemeClr val="tx2"/>
                </a:solidFill>
              </a:rPr>
              <a:t>направлений набора </a:t>
            </a:r>
            <a:r>
              <a:rPr lang="ru-RU" sz="2200" dirty="0">
                <a:solidFill>
                  <a:schemeClr val="tx2"/>
                </a:solidFill>
              </a:rPr>
              <a:t>инструментов</a:t>
            </a:r>
            <a:r>
              <a:rPr lang="ru-RU" dirty="0">
                <a:solidFill>
                  <a:schemeClr val="tx2"/>
                </a:solidFill>
              </a:rPr>
              <a:t>. 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 smtClean="0"/>
              <a:t>     </a:t>
            </a:r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354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420472" cy="936104"/>
          </a:xfrm>
        </p:spPr>
        <p:txBody>
          <a:bodyPr>
            <a:noAutofit/>
          </a:bodyPr>
          <a:lstStyle/>
          <a:p>
            <a:r>
              <a:rPr lang="ru-RU" sz="2500" b="1" dirty="0"/>
              <a:t>С</a:t>
            </a:r>
            <a:r>
              <a:rPr lang="ru-RU" sz="2500" b="1" dirty="0" smtClean="0"/>
              <a:t>тимулирование субъектов деятельности в сфере промышленности</a:t>
            </a: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568952" cy="5184576"/>
          </a:xfrm>
        </p:spPr>
        <p:txBody>
          <a:bodyPr/>
          <a:lstStyle/>
          <a:p>
            <a:r>
              <a:rPr lang="ru-RU" dirty="0"/>
              <a:t>Механизм реализации промышленной политики предполагает </a:t>
            </a:r>
            <a:r>
              <a:rPr lang="ru-RU" b="1" i="1" dirty="0"/>
              <a:t>систему стимулирования деятельности в сфере </a:t>
            </a:r>
            <a:r>
              <a:rPr lang="ru-RU" b="1" i="1" dirty="0" smtClean="0"/>
              <a:t>промышленности</a:t>
            </a:r>
            <a:r>
              <a:rPr lang="ru-RU" i="1" dirty="0" smtClean="0"/>
              <a:t>. </a:t>
            </a:r>
          </a:p>
          <a:p>
            <a:r>
              <a:rPr lang="ru-RU" sz="2400" b="1" i="1" dirty="0" smtClean="0">
                <a:solidFill>
                  <a:schemeClr val="tx2"/>
                </a:solidFill>
              </a:rPr>
              <a:t>Виды стимулирования деятельности субъектов промышленности:</a:t>
            </a:r>
            <a:endParaRPr lang="ru-RU" sz="2400" b="1" i="1" dirty="0">
              <a:solidFill>
                <a:schemeClr val="tx2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Финансовая поддержка; </a:t>
            </a:r>
            <a:endParaRPr lang="ru-RU" sz="800" dirty="0" smtClean="0">
              <a:solidFill>
                <a:schemeClr val="tx2"/>
              </a:solidFill>
            </a:endParaRPr>
          </a:p>
          <a:p>
            <a:pPr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информационно-консультационная поддержка;</a:t>
            </a:r>
          </a:p>
          <a:p>
            <a:pPr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научно-техническая </a:t>
            </a:r>
            <a:r>
              <a:rPr lang="ru-RU" sz="2400" dirty="0">
                <a:solidFill>
                  <a:schemeClr val="tx2"/>
                </a:solidFill>
              </a:rPr>
              <a:t>и </a:t>
            </a:r>
            <a:r>
              <a:rPr lang="ru-RU" sz="2400" dirty="0" smtClean="0">
                <a:solidFill>
                  <a:schemeClr val="tx2"/>
                </a:solidFill>
              </a:rPr>
              <a:t>инновационная поддержка;</a:t>
            </a: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 поддержка </a:t>
            </a:r>
            <a:r>
              <a:rPr lang="ru-RU" sz="2400" dirty="0">
                <a:solidFill>
                  <a:schemeClr val="tx2"/>
                </a:solidFill>
              </a:rPr>
              <a:t>развития 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dirty="0">
                <a:solidFill>
                  <a:schemeClr val="tx2"/>
                </a:solidFill>
              </a:rPr>
              <a:t>кадрового </a:t>
            </a:r>
            <a:r>
              <a:rPr lang="ru-RU" sz="2400" dirty="0" smtClean="0">
                <a:solidFill>
                  <a:schemeClr val="tx2"/>
                </a:solidFill>
              </a:rPr>
              <a:t>потенциала; </a:t>
            </a:r>
          </a:p>
          <a:p>
            <a:pPr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Поддержка внешнеэкономической деятельности;</a:t>
            </a:r>
          </a:p>
          <a:p>
            <a:pPr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</a:pPr>
            <a:endParaRPr lang="ru-RU" sz="800" dirty="0" smtClean="0">
              <a:solidFill>
                <a:schemeClr val="tx2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2"/>
                </a:solidFill>
              </a:rPr>
              <a:t>иные меры поддержки предоставления государственных и муниципальных преференций</a:t>
            </a:r>
            <a:endParaRPr lang="ru-RU" sz="2400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124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296144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chemeClr val="accent4"/>
                </a:solidFill>
              </a:rPr>
              <a:t>Федеральный закон от 31 декабря 2014 г. N 488-ФЗ "О промышленной политике в Российской Федерации" </a:t>
            </a:r>
            <a:br>
              <a:rPr lang="ru-RU" sz="2000" dirty="0">
                <a:solidFill>
                  <a:schemeClr val="accent4"/>
                </a:solidFill>
              </a:rPr>
            </a:br>
            <a:r>
              <a:rPr lang="ru-RU" sz="2000" dirty="0">
                <a:solidFill>
                  <a:schemeClr val="accent4"/>
                </a:solidFill>
              </a:rPr>
              <a:t>Глава 2 Стимулирование субъектов деятельности в сере промышленности.</a:t>
            </a:r>
            <a:r>
              <a:rPr lang="ru-RU" sz="2000" b="1" dirty="0">
                <a:solidFill>
                  <a:schemeClr val="accent4"/>
                </a:solidFill>
              </a:rPr>
              <a:t> </a:t>
            </a:r>
            <a:r>
              <a:rPr lang="ru-RU" sz="2400" b="1" dirty="0">
                <a:solidFill>
                  <a:schemeClr val="accent4"/>
                </a:solidFill>
              </a:rPr>
              <a:t/>
            </a:r>
            <a:br>
              <a:rPr lang="ru-RU" sz="2400" b="1" dirty="0">
                <a:solidFill>
                  <a:schemeClr val="accent4"/>
                </a:solidFill>
              </a:rPr>
            </a:br>
            <a:r>
              <a:rPr lang="ru-RU" sz="2000" b="1" dirty="0">
                <a:solidFill>
                  <a:schemeClr val="tx2"/>
                </a:solidFill>
              </a:rPr>
              <a:t>Статья 9-10 - Стимулирование деятельности в сфере промышленности</a:t>
            </a:r>
            <a:r>
              <a:rPr lang="ru-RU" sz="2200" b="1" dirty="0">
                <a:solidFill>
                  <a:schemeClr val="tx2"/>
                </a:solidFill>
              </a:rPr>
              <a:t>: 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772816"/>
            <a:ext cx="7704856" cy="4320480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осуществляется </a:t>
            </a:r>
            <a:r>
              <a:rPr lang="ru-RU" dirty="0">
                <a:solidFill>
                  <a:schemeClr val="tx2"/>
                </a:solidFill>
              </a:rPr>
              <a:t>путем предоставления ее субъектам: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 различных мер поддержки, установленных настоящим Федеральным законом;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 другими федеральными законами и нормативными правовыми актами Президента Российской Федерации;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 нормативными правовыми актами Правительства Российской Федерации;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законами субъектов Российской Федерации;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 уставами муниципальных образований.</a:t>
            </a:r>
            <a:br>
              <a:rPr lang="ru-RU" dirty="0">
                <a:solidFill>
                  <a:schemeClr val="tx2"/>
                </a:solidFill>
              </a:rPr>
            </a:br>
            <a:endParaRPr lang="ru-RU" dirty="0" smtClean="0">
              <a:solidFill>
                <a:schemeClr val="tx2"/>
              </a:solidFill>
            </a:endParaRPr>
          </a:p>
          <a:p>
            <a:pPr marL="457200" indent="-457200" algn="l">
              <a:spcBef>
                <a:spcPts val="600"/>
              </a:spcBef>
              <a:spcAft>
                <a:spcPts val="600"/>
              </a:spcAft>
              <a:buClrTx/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>
                <a:solidFill>
                  <a:schemeClr val="tx2"/>
                </a:solidFill>
              </a:rPr>
              <a:t>устанавливаются отдельными федеральными законами особенности применения мер стимулирования деятельности в сфере промышленности, учитывающие состояние отдельных отраслей промышленности.</a:t>
            </a:r>
            <a:br>
              <a:rPr lang="ru-RU" dirty="0">
                <a:solidFill>
                  <a:schemeClr val="tx2"/>
                </a:solidFill>
              </a:rPr>
            </a:br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0661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568952" cy="792088"/>
          </a:xfrm>
        </p:spPr>
        <p:txBody>
          <a:bodyPr>
            <a:noAutofit/>
          </a:bodyPr>
          <a:lstStyle/>
          <a:p>
            <a:r>
              <a:rPr lang="ru-RU" sz="2700" dirty="0">
                <a:solidFill>
                  <a:schemeClr val="tx1"/>
                </a:solidFill>
              </a:rPr>
              <a:t>При определении мер стимулирования в сфере промышленности необходимо </a:t>
            </a:r>
            <a:r>
              <a:rPr lang="ru-RU" sz="2700" dirty="0" smtClean="0">
                <a:solidFill>
                  <a:schemeClr val="tx1"/>
                </a:solidFill>
              </a:rPr>
              <a:t>учитывать: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340768"/>
            <a:ext cx="8496944" cy="4320480"/>
          </a:xfrm>
        </p:spPr>
        <p:txBody>
          <a:bodyPr>
            <a:normAutofit/>
          </a:bodyPr>
          <a:lstStyle/>
          <a:p>
            <a:pPr marL="360000" indent="-360000" algn="l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приоритеты </a:t>
            </a:r>
            <a:r>
              <a:rPr lang="ru-RU" dirty="0">
                <a:solidFill>
                  <a:schemeClr val="tx1"/>
                </a:solidFill>
              </a:rPr>
              <a:t>структурных преобразований экономики </a:t>
            </a:r>
            <a:r>
              <a:rPr lang="ru-RU" dirty="0" smtClean="0">
                <a:solidFill>
                  <a:schemeClr val="tx1"/>
                </a:solidFill>
              </a:rPr>
              <a:t>страны;</a:t>
            </a:r>
          </a:p>
          <a:p>
            <a:pPr algn="l">
              <a:spcBef>
                <a:spcPts val="0"/>
              </a:spcBef>
              <a:buClr>
                <a:schemeClr val="tx2"/>
              </a:buClr>
            </a:pPr>
            <a:endParaRPr lang="ru-RU" dirty="0" smtClean="0">
              <a:solidFill>
                <a:schemeClr val="tx1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особенности </a:t>
            </a:r>
            <a:r>
              <a:rPr lang="ru-RU" dirty="0">
                <a:solidFill>
                  <a:schemeClr val="tx1"/>
                </a:solidFill>
              </a:rPr>
              <a:t>экономического развития </a:t>
            </a:r>
            <a:r>
              <a:rPr lang="ru-RU" dirty="0" smtClean="0">
                <a:solidFill>
                  <a:schemeClr val="tx1"/>
                </a:solidFill>
              </a:rPr>
              <a:t>региона;</a:t>
            </a:r>
          </a:p>
          <a:p>
            <a:pPr marL="360000" indent="-360000" algn="l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приоритеты реализации промышленного потенциала </a:t>
            </a:r>
            <a:r>
              <a:rPr lang="ru-RU" dirty="0" smtClean="0">
                <a:solidFill>
                  <a:schemeClr val="tx1"/>
                </a:solidFill>
              </a:rPr>
              <a:t>региона;</a:t>
            </a:r>
          </a:p>
          <a:p>
            <a:pPr algn="l">
              <a:spcBef>
                <a:spcPts val="0"/>
              </a:spcBef>
              <a:buClr>
                <a:schemeClr val="tx2"/>
              </a:buClr>
            </a:pPr>
            <a:endParaRPr lang="ru-RU" dirty="0" smtClean="0">
              <a:solidFill>
                <a:schemeClr val="tx1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необходимость формирования и развития благоприятной институциональной среды.</a:t>
            </a:r>
          </a:p>
          <a:p>
            <a:pPr marL="360000" indent="-360000" algn="l">
              <a:spcBef>
                <a:spcPts val="0"/>
              </a:spcBef>
            </a:pPr>
            <a:endParaRPr lang="ru-RU" dirty="0" smtClean="0"/>
          </a:p>
          <a:p>
            <a:pPr indent="360000" algn="l"/>
            <a:r>
              <a:rPr lang="ru-RU" dirty="0" smtClean="0">
                <a:solidFill>
                  <a:schemeClr val="tx1"/>
                </a:solidFill>
              </a:rPr>
              <a:t>Выбор </a:t>
            </a:r>
            <a:r>
              <a:rPr lang="ru-RU" dirty="0">
                <a:solidFill>
                  <a:schemeClr val="tx1"/>
                </a:solidFill>
              </a:rPr>
              <a:t>приоритетных видов деятельности в промышленности и оказание им соответствующей поддержки находится в сфере ведения разных субъектов промышленной политики.</a:t>
            </a:r>
          </a:p>
          <a:p>
            <a:pPr indent="360000" algn="l"/>
            <a:endParaRPr lang="ru-RU" sz="24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3892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504056"/>
          </a:xfrm>
        </p:spPr>
        <p:txBody>
          <a:bodyPr>
            <a:noAutofit/>
          </a:bodyPr>
          <a:lstStyle/>
          <a:p>
            <a:r>
              <a:rPr lang="ru-RU" sz="2800" dirty="0" smtClean="0"/>
              <a:t>Субъекты промышленной политики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8424936" cy="5184576"/>
          </a:xfrm>
        </p:spPr>
        <p:txBody>
          <a:bodyPr>
            <a:normAutofit/>
          </a:bodyPr>
          <a:lstStyle/>
          <a:p>
            <a:pPr algn="l">
              <a:buClr>
                <a:schemeClr val="tx2">
                  <a:lumMod val="75000"/>
                </a:schemeClr>
              </a:buClr>
            </a:pPr>
            <a:r>
              <a:rPr lang="ru-RU" sz="2400" dirty="0">
                <a:solidFill>
                  <a:schemeClr val="tx1"/>
                </a:solidFill>
              </a:rPr>
              <a:t>Основным субъектом промышленной </a:t>
            </a:r>
            <a:r>
              <a:rPr lang="ru-RU" sz="2400" dirty="0" smtClean="0">
                <a:solidFill>
                  <a:schemeClr val="tx1"/>
                </a:solidFill>
              </a:rPr>
              <a:t>политики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государство;</a:t>
            </a:r>
          </a:p>
          <a:p>
            <a:pPr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36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федеральные министерства:</a:t>
            </a:r>
          </a:p>
          <a:p>
            <a:pPr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Минпромторга</a:t>
            </a:r>
            <a:r>
              <a:rPr lang="ru-RU" sz="2400" dirty="0" smtClean="0">
                <a:solidFill>
                  <a:schemeClr val="tx1"/>
                </a:solidFill>
              </a:rPr>
              <a:t> России;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Минобороны </a:t>
            </a:r>
            <a:r>
              <a:rPr lang="ru-RU" sz="2400" dirty="0" smtClean="0">
                <a:solidFill>
                  <a:schemeClr val="tx1"/>
                </a:solidFill>
              </a:rPr>
              <a:t>России;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Минэнерго </a:t>
            </a:r>
            <a:r>
              <a:rPr lang="ru-RU" sz="2400" dirty="0" smtClean="0">
                <a:solidFill>
                  <a:schemeClr val="tx1"/>
                </a:solidFill>
              </a:rPr>
              <a:t>России; 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Минприроды России;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Минсельхоза </a:t>
            </a:r>
            <a:r>
              <a:rPr lang="ru-RU" sz="2400" dirty="0" smtClean="0">
                <a:solidFill>
                  <a:schemeClr val="tx1"/>
                </a:solidFill>
              </a:rPr>
              <a:t>России;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Минстроя </a:t>
            </a:r>
            <a:r>
              <a:rPr lang="ru-RU" sz="2400" dirty="0" smtClean="0">
                <a:solidFill>
                  <a:schemeClr val="tx1"/>
                </a:solidFill>
              </a:rPr>
              <a:t>России;</a:t>
            </a:r>
          </a:p>
          <a:p>
            <a:pPr marL="18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54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Минэкономразвития </a:t>
            </a:r>
            <a:r>
              <a:rPr lang="ru-RU" sz="2400" dirty="0" smtClean="0">
                <a:solidFill>
                  <a:schemeClr val="tx1"/>
                </a:solidFill>
              </a:rPr>
              <a:t>России 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61365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04056"/>
          </a:xfrm>
        </p:spPr>
        <p:txBody>
          <a:bodyPr>
            <a:noAutofit/>
          </a:bodyPr>
          <a:lstStyle/>
          <a:p>
            <a:r>
              <a:rPr lang="ru-RU" sz="2800" dirty="0"/>
              <a:t>Субъекты промышленной политики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908720"/>
            <a:ext cx="8640960" cy="5544616"/>
          </a:xfrm>
        </p:spPr>
        <p:txBody>
          <a:bodyPr>
            <a:normAutofit fontScale="92500" lnSpcReduction="10000"/>
          </a:bodyPr>
          <a:lstStyle/>
          <a:p>
            <a:pPr marL="360000" indent="-36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корпоративный сектор</a:t>
            </a:r>
            <a:r>
              <a:rPr lang="ru-RU" dirty="0">
                <a:solidFill>
                  <a:schemeClr val="tx1"/>
                </a:solidFill>
              </a:rPr>
              <a:t>: </a:t>
            </a:r>
            <a:endParaRPr lang="ru-RU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360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государственные корпорации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marL="36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err="1" smtClean="0">
                <a:solidFill>
                  <a:schemeClr val="tx1"/>
                </a:solidFill>
              </a:rPr>
              <a:t>Росатом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Роскосмос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Ростех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marL="720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360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системообразующие компании с государственным участием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marL="360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ОАО </a:t>
            </a:r>
            <a:r>
              <a:rPr lang="ru-RU" sz="2400" dirty="0">
                <a:solidFill>
                  <a:schemeClr val="tx1"/>
                </a:solidFill>
              </a:rPr>
              <a:t>«РЖД</a:t>
            </a:r>
            <a:r>
              <a:rPr lang="ru-RU" sz="2400" dirty="0" smtClean="0">
                <a:solidFill>
                  <a:schemeClr val="tx1"/>
                </a:solidFill>
              </a:rPr>
              <a:t>»;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Газпром;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Роснефть.</a:t>
            </a:r>
          </a:p>
          <a:p>
            <a:pPr marL="720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720000" indent="-36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400" dirty="0">
                <a:solidFill>
                  <a:schemeClr val="tx1"/>
                </a:solidFill>
              </a:rPr>
              <a:t>общественный (некоммерческий) </a:t>
            </a:r>
            <a:r>
              <a:rPr lang="ru-RU" sz="2400" dirty="0" smtClean="0">
                <a:solidFill>
                  <a:schemeClr val="tx1"/>
                </a:solidFill>
              </a:rPr>
              <a:t>сектор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marL="360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Торгово-промышленная </a:t>
            </a:r>
            <a:r>
              <a:rPr lang="ru-RU" sz="2400" dirty="0">
                <a:solidFill>
                  <a:schemeClr val="tx1"/>
                </a:solidFill>
              </a:rPr>
              <a:t>палата </a:t>
            </a:r>
            <a:r>
              <a:rPr lang="ru-RU" sz="2400" dirty="0" smtClean="0">
                <a:solidFill>
                  <a:schemeClr val="tx1"/>
                </a:solidFill>
              </a:rPr>
              <a:t>России;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Российский союз промышленников и </a:t>
            </a:r>
            <a:r>
              <a:rPr lang="ru-RU" sz="2400" dirty="0" smtClean="0">
                <a:solidFill>
                  <a:schemeClr val="tx1"/>
                </a:solidFill>
              </a:rPr>
              <a:t>предпринимателей;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«ОПОРА России</a:t>
            </a:r>
            <a:r>
              <a:rPr lang="ru-RU" sz="2400" dirty="0" smtClean="0">
                <a:solidFill>
                  <a:schemeClr val="tx1"/>
                </a:solidFill>
              </a:rPr>
              <a:t>»;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«Деловая Россия</a:t>
            </a:r>
            <a:r>
              <a:rPr lang="ru-RU" sz="2400" dirty="0" smtClean="0">
                <a:solidFill>
                  <a:schemeClr val="tx1"/>
                </a:solidFill>
              </a:rPr>
              <a:t>»;</a:t>
            </a:r>
          </a:p>
          <a:p>
            <a:pPr marL="90000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различные </a:t>
            </a:r>
            <a:r>
              <a:rPr lang="ru-RU" sz="2400" dirty="0" smtClean="0">
                <a:solidFill>
                  <a:schemeClr val="tx1"/>
                </a:solidFill>
              </a:rPr>
              <a:t>ассоциации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5357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5904656"/>
          </a:xfrm>
        </p:spPr>
        <p:txBody>
          <a:bodyPr>
            <a:normAutofit fontScale="90000"/>
          </a:bodyPr>
          <a:lstStyle/>
          <a:p>
            <a:pPr algn="l">
              <a:buClr>
                <a:schemeClr val="bg2">
                  <a:lumMod val="25000"/>
                </a:schemeClr>
              </a:buClr>
            </a:pPr>
            <a:r>
              <a:rPr lang="ru-RU" sz="2500" dirty="0" smtClean="0">
                <a:solidFill>
                  <a:schemeClr val="tx1"/>
                </a:solidFill>
              </a:rPr>
              <a:t>  </a:t>
            </a:r>
            <a:r>
              <a:rPr lang="ru-RU" sz="2800" dirty="0" smtClean="0">
                <a:solidFill>
                  <a:srgbClr val="C00000"/>
                </a:solidFill>
              </a:rPr>
              <a:t>Вывод: </a:t>
            </a:r>
            <a:r>
              <a:rPr lang="ru-RU" sz="2800" dirty="0" smtClean="0">
                <a:solidFill>
                  <a:schemeClr val="tx1"/>
                </a:solidFill>
              </a:rPr>
              <a:t>Все </a:t>
            </a:r>
            <a:r>
              <a:rPr lang="ru-RU" sz="2800" dirty="0">
                <a:solidFill>
                  <a:schemeClr val="tx1"/>
                </a:solidFill>
              </a:rPr>
              <a:t>перечисленные субъекты промышленной политики имеют свои специфические интересы, используют различные методы влияния на субъекты промышленной деятельности</a:t>
            </a:r>
            <a:r>
              <a:rPr lang="ru-RU" sz="2500" dirty="0">
                <a:solidFill>
                  <a:schemeClr val="tx1"/>
                </a:solidFill>
              </a:rPr>
              <a:t>.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Промышленная </a:t>
            </a:r>
            <a:r>
              <a:rPr lang="ru-RU" sz="2800" dirty="0">
                <a:solidFill>
                  <a:schemeClr val="tx1"/>
                </a:solidFill>
              </a:rPr>
              <a:t>политика </a:t>
            </a:r>
            <a:r>
              <a:rPr lang="ru-RU" sz="2800" dirty="0" smtClean="0">
                <a:solidFill>
                  <a:schemeClr val="tx1"/>
                </a:solidFill>
              </a:rPr>
              <a:t>- </a:t>
            </a:r>
            <a:r>
              <a:rPr lang="ru-RU" sz="2800" dirty="0" smtClean="0">
                <a:solidFill>
                  <a:srgbClr val="FF0000"/>
                </a:solidFill>
              </a:rPr>
              <a:t>многосубъектная </a:t>
            </a: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  * государство </a:t>
            </a:r>
            <a:r>
              <a:rPr lang="ru-RU" sz="2800" dirty="0">
                <a:solidFill>
                  <a:schemeClr val="tx1"/>
                </a:solidFill>
              </a:rPr>
              <a:t>в лице своих многообразных </a:t>
            </a:r>
            <a:r>
              <a:rPr lang="ru-RU" sz="2800" dirty="0" smtClean="0">
                <a:solidFill>
                  <a:schemeClr val="tx1"/>
                </a:solidFill>
              </a:rPr>
              <a:t>структур;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  *бизнес;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  *наука;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  *образовательные учреждения;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    *институты </a:t>
            </a:r>
            <a:r>
              <a:rPr lang="ru-RU" sz="2800" dirty="0">
                <a:solidFill>
                  <a:schemeClr val="tx1"/>
                </a:solidFill>
              </a:rPr>
              <a:t>гражданского </a:t>
            </a:r>
            <a:r>
              <a:rPr lang="ru-RU" sz="2800" dirty="0" smtClean="0">
                <a:solidFill>
                  <a:schemeClr val="tx1"/>
                </a:solidFill>
              </a:rPr>
              <a:t>общества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500" dirty="0" smtClean="0">
                <a:solidFill>
                  <a:schemeClr val="tx1"/>
                </a:solidFill>
              </a:rPr>
              <a:t> </a:t>
            </a:r>
            <a:br>
              <a:rPr lang="ru-RU" sz="2500" dirty="0" smtClean="0">
                <a:solidFill>
                  <a:schemeClr val="tx1"/>
                </a:solidFill>
              </a:rPr>
            </a:br>
            <a:r>
              <a:rPr lang="ru-RU" sz="2500" dirty="0">
                <a:solidFill>
                  <a:schemeClr val="tx1"/>
                </a:solidFill>
              </a:rPr>
              <a:t/>
            </a:r>
            <a:br>
              <a:rPr lang="ru-RU" sz="2500" dirty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Принимают </a:t>
            </a:r>
            <a:r>
              <a:rPr lang="ru-RU" sz="2800" dirty="0">
                <a:solidFill>
                  <a:schemeClr val="tx1"/>
                </a:solidFill>
              </a:rPr>
              <a:t>участие в разработке идеологии формирования промышленной политики и ее реализации. 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4217252" y="1808820"/>
            <a:ext cx="368779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4224356" y="4951873"/>
            <a:ext cx="37407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681961" y="6226075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36104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936104"/>
          </a:xfrm>
        </p:spPr>
        <p:txBody>
          <a:bodyPr>
            <a:noAutofit/>
          </a:bodyPr>
          <a:lstStyle/>
          <a:p>
            <a:r>
              <a:rPr lang="ru-RU" sz="2800" dirty="0"/>
              <a:t>Способы стимулирование субъектов деятельности в сфере промышленности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640960" cy="5256584"/>
          </a:xfrm>
        </p:spPr>
        <p:txBody>
          <a:bodyPr/>
          <a:lstStyle/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Финансовая поддержка: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предоставление </a:t>
            </a:r>
            <a:r>
              <a:rPr lang="ru-RU" sz="2200" dirty="0">
                <a:solidFill>
                  <a:schemeClr val="tx1"/>
                </a:solidFill>
              </a:rPr>
              <a:t>субсидий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spcBef>
                <a:spcPts val="0"/>
              </a:spcBef>
            </a:pPr>
            <a:endParaRPr lang="ru-RU" sz="800" dirty="0">
              <a:solidFill>
                <a:schemeClr val="tx1"/>
              </a:solidFill>
            </a:endParaRP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Создание </a:t>
            </a:r>
            <a:r>
              <a:rPr lang="ru-RU" sz="2200" dirty="0">
                <a:solidFill>
                  <a:schemeClr val="tx1"/>
                </a:solidFill>
              </a:rPr>
              <a:t>государственных фондов - организации, входящие в состав инфраструктуры поддержки деятельности в сфере </a:t>
            </a:r>
            <a:r>
              <a:rPr lang="ru-RU" sz="2200" dirty="0" smtClean="0">
                <a:solidFill>
                  <a:schemeClr val="tx1"/>
                </a:solidFill>
              </a:rPr>
              <a:t>промышленности. Помощь оказывается в форме: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займов;</a:t>
            </a: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sz="2200" dirty="0" smtClean="0">
                <a:solidFill>
                  <a:schemeClr val="tx1"/>
                </a:solidFill>
              </a:rPr>
              <a:t> Грантов;</a:t>
            </a: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sz="2200" dirty="0" smtClean="0">
                <a:solidFill>
                  <a:schemeClr val="tx1"/>
                </a:solidFill>
              </a:rPr>
              <a:t> взносов </a:t>
            </a:r>
            <a:r>
              <a:rPr lang="ru-RU" sz="2200" dirty="0">
                <a:solidFill>
                  <a:schemeClr val="tx1"/>
                </a:solidFill>
              </a:rPr>
              <a:t>в уставный </a:t>
            </a:r>
            <a:r>
              <a:rPr lang="ru-RU" sz="2200" dirty="0" smtClean="0">
                <a:solidFill>
                  <a:schemeClr val="tx1"/>
                </a:solidFill>
              </a:rPr>
              <a:t>капитал;</a:t>
            </a: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финансовой аренды (лизинга);</a:t>
            </a: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Поддержка </a:t>
            </a:r>
            <a:r>
              <a:rPr lang="ru-RU" sz="2200" dirty="0">
                <a:solidFill>
                  <a:schemeClr val="tx1"/>
                </a:solidFill>
              </a:rPr>
              <a:t>научно-технической и инновационной </a:t>
            </a:r>
            <a:r>
              <a:rPr lang="ru-RU" sz="2200" dirty="0" smtClean="0">
                <a:solidFill>
                  <a:schemeClr val="tx1"/>
                </a:solidFill>
              </a:rPr>
              <a:t>деятельности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субсидирование;</a:t>
            </a:r>
          </a:p>
          <a:p>
            <a:pPr marL="36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>
              <a:solidFill>
                <a:schemeClr val="tx1"/>
              </a:solidFill>
            </a:endParaRP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chemeClr val="tx1"/>
                </a:solidFill>
              </a:rPr>
              <a:t>Информационно-консультативная поддержка;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4557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864096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Способы стимулирование субъектов деятельности в сфере промышленности</a:t>
            </a:r>
            <a:r>
              <a:rPr lang="ru-RU" sz="2800" dirty="0"/>
              <a:t>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640960" cy="5112568"/>
          </a:xfrm>
        </p:spPr>
        <p:txBody>
          <a:bodyPr>
            <a:normAutofit fontScale="92500" lnSpcReduction="10000"/>
          </a:bodyPr>
          <a:lstStyle/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/>
              <a:t> </a:t>
            </a:r>
            <a:r>
              <a:rPr lang="ru-RU" sz="2300" dirty="0" smtClean="0">
                <a:solidFill>
                  <a:schemeClr val="tx1"/>
                </a:solidFill>
              </a:rPr>
              <a:t>Создание </a:t>
            </a:r>
            <a:r>
              <a:rPr lang="ru-RU" sz="2300" dirty="0">
                <a:solidFill>
                  <a:schemeClr val="tx1"/>
                </a:solidFill>
              </a:rPr>
              <a:t>государственной информационной системы промышленности</a:t>
            </a:r>
            <a:r>
              <a:rPr lang="ru-RU" sz="2300" dirty="0" smtClean="0">
                <a:solidFill>
                  <a:schemeClr val="tx1"/>
                </a:solidFill>
              </a:rPr>
              <a:t>;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>
              <a:solidFill>
                <a:schemeClr val="tx1"/>
              </a:solidFill>
            </a:endParaRP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300" dirty="0" smtClean="0">
                <a:solidFill>
                  <a:schemeClr val="tx1"/>
                </a:solidFill>
              </a:rPr>
              <a:t>Развитие </a:t>
            </a:r>
            <a:r>
              <a:rPr lang="ru-RU" sz="2300" dirty="0">
                <a:solidFill>
                  <a:schemeClr val="tx1"/>
                </a:solidFill>
              </a:rPr>
              <a:t>кадрового </a:t>
            </a:r>
            <a:r>
              <a:rPr lang="ru-RU" sz="2300" dirty="0" smtClean="0">
                <a:solidFill>
                  <a:schemeClr val="tx1"/>
                </a:solidFill>
              </a:rPr>
              <a:t>потенциала</a:t>
            </a:r>
            <a:r>
              <a:rPr lang="ru-RU" sz="2200" dirty="0" smtClean="0">
                <a:solidFill>
                  <a:schemeClr val="tx1"/>
                </a:solidFill>
              </a:rPr>
              <a:t>: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300" dirty="0" smtClean="0">
                <a:solidFill>
                  <a:schemeClr val="tx1"/>
                </a:solidFill>
              </a:rPr>
              <a:t>Обучение;</a:t>
            </a:r>
          </a:p>
          <a:p>
            <a:pPr marL="540000" lvl="0" indent="-180000" algn="l">
              <a:spcBef>
                <a:spcPts val="0"/>
              </a:spcBef>
              <a:buBlip>
                <a:blip r:embed="rId2"/>
              </a:buBlip>
            </a:pPr>
            <a:r>
              <a:rPr lang="ru-RU" sz="2300" dirty="0" smtClean="0">
                <a:solidFill>
                  <a:schemeClr val="tx1"/>
                </a:solidFill>
              </a:rPr>
              <a:t> финансовая </a:t>
            </a:r>
            <a:r>
              <a:rPr lang="ru-RU" sz="2300" dirty="0">
                <a:solidFill>
                  <a:schemeClr val="tx1"/>
                </a:solidFill>
              </a:rPr>
              <a:t>и информационно-консультативная поддержка</a:t>
            </a:r>
            <a:r>
              <a:rPr lang="ru-RU" sz="2300" dirty="0" smtClean="0">
                <a:solidFill>
                  <a:schemeClr val="tx1"/>
                </a:solidFill>
              </a:rPr>
              <a:t>;</a:t>
            </a:r>
          </a:p>
          <a:p>
            <a:pPr marL="360000" lvl="0" algn="l">
              <a:spcBef>
                <a:spcPts val="0"/>
              </a:spcBef>
            </a:pPr>
            <a:endParaRPr lang="ru-RU" sz="800" dirty="0">
              <a:solidFill>
                <a:schemeClr val="tx1"/>
              </a:solidFill>
            </a:endParaRP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chemeClr val="tx1"/>
                </a:solidFill>
              </a:rPr>
              <a:t>Специальный инвестиционный контракт – дает право модернизировать либо осваивать продукцию промышленного производства на территории РФ</a:t>
            </a:r>
            <a:r>
              <a:rPr lang="ru-RU" sz="2300" dirty="0" smtClean="0">
                <a:solidFill>
                  <a:schemeClr val="tx1"/>
                </a:solidFill>
              </a:rPr>
              <a:t>;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lvl="0" indent="-180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chemeClr val="tx1"/>
                </a:solidFill>
              </a:rPr>
              <a:t>Поддержка внешнеэкономической </a:t>
            </a:r>
            <a:r>
              <a:rPr lang="ru-RU" sz="2300" dirty="0" smtClean="0">
                <a:solidFill>
                  <a:schemeClr val="tx1"/>
                </a:solidFill>
              </a:rPr>
              <a:t>деятельности</a:t>
            </a:r>
          </a:p>
          <a:p>
            <a:pPr marL="180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180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300" dirty="0">
                <a:solidFill>
                  <a:schemeClr val="tx1"/>
                </a:solidFill>
              </a:rPr>
              <a:t>С</a:t>
            </a:r>
            <a:r>
              <a:rPr lang="ru-RU" sz="2300" dirty="0" smtClean="0">
                <a:solidFill>
                  <a:schemeClr val="tx1"/>
                </a:solidFill>
              </a:rPr>
              <a:t>одействие </a:t>
            </a:r>
            <a:r>
              <a:rPr lang="ru-RU" sz="2300" dirty="0">
                <a:solidFill>
                  <a:schemeClr val="tx1"/>
                </a:solidFill>
              </a:rPr>
              <a:t>в продвижении товара на иностранные </a:t>
            </a:r>
            <a:r>
              <a:rPr lang="ru-RU" sz="2300" dirty="0" smtClean="0">
                <a:solidFill>
                  <a:schemeClr val="tx1"/>
                </a:solidFill>
              </a:rPr>
              <a:t>рынки;</a:t>
            </a:r>
          </a:p>
          <a:p>
            <a:pPr marL="540000" lvl="0" indent="-180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300" dirty="0" smtClean="0">
                <a:solidFill>
                  <a:schemeClr val="tx1"/>
                </a:solidFill>
              </a:rPr>
              <a:t>финансовая поддержка;</a:t>
            </a:r>
          </a:p>
          <a:p>
            <a:pPr marL="540000" lvl="0" indent="-180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300" dirty="0" smtClean="0">
                <a:solidFill>
                  <a:schemeClr val="tx1"/>
                </a:solidFill>
              </a:rPr>
              <a:t> имущественная поддержка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marL="72000" lvl="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lvl="0" indent="-180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300" dirty="0" smtClean="0">
                <a:solidFill>
                  <a:schemeClr val="tx1"/>
                </a:solidFill>
              </a:rPr>
              <a:t>Осуществление закупок товаров, работ, услуг для обеспечения государственных и муниципальных нужд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pPr marL="360000" lvl="0" indent="-180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ru-RU" sz="23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1893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48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1800200"/>
          </a:xfrm>
        </p:spPr>
        <p:txBody>
          <a:bodyPr>
            <a:noAutofit/>
          </a:bodyPr>
          <a:lstStyle/>
          <a:p>
            <a:pPr indent="540000" algn="l"/>
            <a:r>
              <a:rPr lang="ru-RU" sz="2800" dirty="0" smtClean="0">
                <a:solidFill>
                  <a:schemeClr val="tx1"/>
                </a:solidFill>
              </a:rPr>
              <a:t>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Способы </a:t>
            </a:r>
            <a:r>
              <a:rPr lang="ru-RU" sz="2800" dirty="0">
                <a:solidFill>
                  <a:schemeClr val="tx1"/>
                </a:solidFill>
              </a:rPr>
              <a:t>стимулирования субъектов деятельности в сфере промышленности осуществляются и координируются</a:t>
            </a:r>
            <a:r>
              <a:rPr lang="ru-RU" sz="2800" dirty="0" smtClean="0">
                <a:solidFill>
                  <a:schemeClr val="tx1"/>
                </a:solidFill>
              </a:rPr>
              <a:t>: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060848"/>
            <a:ext cx="8640960" cy="3888432"/>
          </a:xfrm>
        </p:spPr>
        <p:txBody>
          <a:bodyPr>
            <a:normAutofit lnSpcReduction="10000"/>
          </a:bodyPr>
          <a:lstStyle/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endParaRPr lang="ru-RU" sz="2800" dirty="0" smtClean="0">
              <a:solidFill>
                <a:schemeClr val="tx1"/>
              </a:solidFill>
            </a:endParaRPr>
          </a:p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chemeClr val="tx1"/>
                </a:solidFill>
              </a:rPr>
              <a:t>Федеральным </a:t>
            </a:r>
            <a:r>
              <a:rPr lang="ru-RU" sz="2800" dirty="0">
                <a:solidFill>
                  <a:schemeClr val="tx1"/>
                </a:solidFill>
              </a:rPr>
              <a:t>законом РФ</a:t>
            </a:r>
            <a:r>
              <a:rPr lang="ru-RU" sz="2800" dirty="0" smtClean="0">
                <a:solidFill>
                  <a:schemeClr val="tx1"/>
                </a:solidFill>
              </a:rPr>
              <a:t>;</a:t>
            </a:r>
          </a:p>
          <a:p>
            <a:pPr marL="25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законодательными </a:t>
            </a:r>
            <a:r>
              <a:rPr lang="ru-RU" sz="2800" dirty="0" smtClean="0">
                <a:solidFill>
                  <a:schemeClr val="tx1"/>
                </a:solidFill>
              </a:rPr>
              <a:t>актами;</a:t>
            </a:r>
          </a:p>
          <a:p>
            <a:pPr marL="25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chemeClr val="tx1"/>
                </a:solidFill>
              </a:rPr>
              <a:t>нормативно-правовыми </a:t>
            </a:r>
            <a:r>
              <a:rPr lang="ru-RU" sz="2800" dirty="0">
                <a:solidFill>
                  <a:schemeClr val="tx1"/>
                </a:solidFill>
              </a:rPr>
              <a:t>документами </a:t>
            </a:r>
            <a:r>
              <a:rPr lang="ru-RU" sz="2800" dirty="0" smtClean="0">
                <a:solidFill>
                  <a:schemeClr val="tx1"/>
                </a:solidFill>
              </a:rPr>
              <a:t>принятыми государственными </a:t>
            </a:r>
            <a:r>
              <a:rPr lang="ru-RU" sz="2800" dirty="0">
                <a:solidFill>
                  <a:schemeClr val="tx1"/>
                </a:solidFill>
              </a:rPr>
              <a:t>органами </a:t>
            </a:r>
            <a:r>
              <a:rPr lang="ru-RU" sz="2800" dirty="0" smtClean="0">
                <a:solidFill>
                  <a:schemeClr val="tx1"/>
                </a:solidFill>
              </a:rPr>
              <a:t>власти;</a:t>
            </a:r>
          </a:p>
          <a:p>
            <a:pPr marL="25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chemeClr val="tx1"/>
                </a:solidFill>
              </a:rPr>
              <a:t>субъектами РФ;</a:t>
            </a:r>
          </a:p>
          <a:p>
            <a:pPr marL="25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54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chemeClr val="tx1"/>
                </a:solidFill>
              </a:rPr>
              <a:t>муниципальными </a:t>
            </a:r>
            <a:r>
              <a:rPr lang="ru-RU" sz="2800" dirty="0">
                <a:solidFill>
                  <a:schemeClr val="tx1"/>
                </a:solidFill>
              </a:rPr>
              <a:t>образованиями.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ru-RU" sz="2800" dirty="0"/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39876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936104"/>
          </a:xfrm>
        </p:spPr>
        <p:txBody>
          <a:bodyPr>
            <a:normAutofit fontScale="90000"/>
          </a:bodyPr>
          <a:lstStyle/>
          <a:p>
            <a:pPr lvl="0"/>
            <a:r>
              <a:rPr lang="ru-RU" sz="3100" b="1" dirty="0"/>
              <a:t>ЦЕЛИ, ЗАДАЧИ </a:t>
            </a:r>
            <a:r>
              <a:rPr lang="ru-RU" sz="3100" b="1" dirty="0" smtClean="0"/>
              <a:t>И ПРИНЦИПЫ ПРОМЫШЛЕННОЙ ПОЛИТИКИ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640960" cy="4968552"/>
          </a:xfrm>
        </p:spPr>
        <p:txBody>
          <a:bodyPr>
            <a:normAutofit/>
          </a:bodyPr>
          <a:lstStyle/>
          <a:p>
            <a:pPr indent="360000" algn="l">
              <a:spcBef>
                <a:spcPts val="0"/>
              </a:spcBef>
            </a:pPr>
            <a:r>
              <a:rPr lang="ru-RU" sz="2400" dirty="0">
                <a:solidFill>
                  <a:schemeClr val="tx1"/>
                </a:solidFill>
              </a:rPr>
              <a:t>Главная цель промышленной политики </a:t>
            </a:r>
            <a:r>
              <a:rPr lang="ru-RU" sz="2400" dirty="0" smtClean="0">
                <a:solidFill>
                  <a:schemeClr val="tx1"/>
                </a:solidFill>
              </a:rPr>
              <a:t>- повышение </a:t>
            </a:r>
            <a:r>
              <a:rPr lang="ru-RU" sz="2400" dirty="0">
                <a:solidFill>
                  <a:schemeClr val="tx1"/>
                </a:solidFill>
              </a:rPr>
              <a:t>эффективности и конкурентоспособности промышленности на внешнем и внутреннем рынках и перевод ее в стадию подъема. 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развитие конкурентных </a:t>
            </a:r>
            <a:r>
              <a:rPr lang="ru-RU" sz="2400" dirty="0">
                <a:solidFill>
                  <a:schemeClr val="tx1"/>
                </a:solidFill>
              </a:rPr>
              <a:t>преимуществ </a:t>
            </a:r>
            <a:r>
              <a:rPr lang="ru-RU" sz="2400" dirty="0" smtClean="0">
                <a:solidFill>
                  <a:schemeClr val="tx1"/>
                </a:solidFill>
              </a:rPr>
              <a:t>промышленности;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преодоление слабостей промышленности; 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сохранение и </a:t>
            </a:r>
            <a:r>
              <a:rPr lang="ru-RU" sz="2400" dirty="0">
                <a:solidFill>
                  <a:schemeClr val="tx1"/>
                </a:solidFill>
              </a:rPr>
              <a:t>использование </a:t>
            </a:r>
            <a:r>
              <a:rPr lang="ru-RU" sz="2400" dirty="0" smtClean="0">
                <a:solidFill>
                  <a:schemeClr val="tx1"/>
                </a:solidFill>
              </a:rPr>
              <a:t> научно-технического   потенциала </a:t>
            </a:r>
            <a:r>
              <a:rPr lang="ru-RU" sz="2400" dirty="0">
                <a:solidFill>
                  <a:schemeClr val="tx1"/>
                </a:solidFill>
              </a:rPr>
              <a:t>для становления </a:t>
            </a:r>
            <a:r>
              <a:rPr lang="ru-RU" sz="2400" dirty="0" smtClean="0">
                <a:solidFill>
                  <a:schemeClr val="tx1"/>
                </a:solidFill>
              </a:rPr>
              <a:t>промышленности;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 увеличение </a:t>
            </a:r>
            <a:r>
              <a:rPr lang="ru-RU" sz="2400" dirty="0">
                <a:solidFill>
                  <a:schemeClr val="tx1"/>
                </a:solidFill>
              </a:rPr>
              <a:t>платежеспособного спроса в стране</a:t>
            </a:r>
            <a:r>
              <a:rPr lang="ru-RU" dirty="0"/>
              <a:t>. </a:t>
            </a:r>
            <a:endParaRPr lang="ru-RU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061154" y="2492896"/>
            <a:ext cx="34061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080834" y="5553236"/>
            <a:ext cx="34061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5153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151216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Намечаемые структурные сдвиги в промышленности предполагают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44824"/>
            <a:ext cx="8640960" cy="4464496"/>
          </a:xfrm>
        </p:spPr>
        <p:txBody>
          <a:bodyPr>
            <a:normAutofit lnSpcReduction="10000"/>
          </a:bodyPr>
          <a:lstStyle/>
          <a:p>
            <a:pPr marL="342900" indent="-342900" algn="l">
              <a:buBlip>
                <a:blip r:embed="rId2"/>
              </a:buBlip>
            </a:pPr>
            <a:r>
              <a:rPr lang="ru-RU" sz="2400" dirty="0">
                <a:solidFill>
                  <a:schemeClr val="tx1"/>
                </a:solidFill>
              </a:rPr>
              <a:t>последовательное повышение доли перерабатывающих </a:t>
            </a:r>
            <a:r>
              <a:rPr lang="ru-RU" sz="2400" dirty="0" smtClean="0">
                <a:solidFill>
                  <a:schemeClr val="tx1"/>
                </a:solidFill>
              </a:rPr>
              <a:t>отраслей;</a:t>
            </a:r>
          </a:p>
          <a:p>
            <a:pPr algn="l"/>
            <a:endParaRPr lang="ru-RU" sz="800" dirty="0" smtClean="0">
              <a:solidFill>
                <a:schemeClr val="tx1"/>
              </a:solidFill>
            </a:endParaRPr>
          </a:p>
          <a:p>
            <a:pPr marL="342900" indent="-342900" algn="l"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стабилизацию </a:t>
            </a:r>
            <a:r>
              <a:rPr lang="ru-RU" sz="2400" dirty="0">
                <a:solidFill>
                  <a:schemeClr val="tx1"/>
                </a:solidFill>
              </a:rPr>
              <a:t>материалов, полуфабрикатов и комплектующих изделий 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algn="l"/>
            <a:endParaRPr lang="ru-RU" sz="800" dirty="0" smtClean="0">
              <a:solidFill>
                <a:schemeClr val="tx1"/>
              </a:solidFill>
            </a:endParaRPr>
          </a:p>
          <a:p>
            <a:pPr marL="342900" indent="-342900" algn="l"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рост </a:t>
            </a:r>
            <a:r>
              <a:rPr lang="ru-RU" sz="2400" dirty="0">
                <a:solidFill>
                  <a:schemeClr val="tx1"/>
                </a:solidFill>
              </a:rPr>
              <a:t>доли машин, оборудования и товаров народного потребления.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algn="l"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В условиях </a:t>
            </a:r>
            <a:r>
              <a:rPr lang="ru-RU" sz="2400" dirty="0">
                <a:solidFill>
                  <a:schemeClr val="tx1"/>
                </a:solidFill>
              </a:rPr>
              <a:t>открытой экономики в конкурентной борьбе за спрос, за позиции на внутреннем и мировом </a:t>
            </a:r>
            <a:r>
              <a:rPr lang="ru-RU" sz="2400" dirty="0" smtClean="0">
                <a:solidFill>
                  <a:schemeClr val="tx1"/>
                </a:solidFill>
              </a:rPr>
              <a:t>рынках создается </a:t>
            </a:r>
            <a:r>
              <a:rPr lang="ru-RU" sz="2400" dirty="0" smtClean="0">
                <a:solidFill>
                  <a:srgbClr val="C00000"/>
                </a:solidFill>
              </a:rPr>
              <a:t>структура промышленности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24" y="1340768"/>
            <a:ext cx="3968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085" y="4365104"/>
            <a:ext cx="3968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0018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64807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Цели промышленной политики: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052736"/>
            <a:ext cx="8280920" cy="5184576"/>
          </a:xfrm>
        </p:spPr>
        <p:txBody>
          <a:bodyPr>
            <a:noAutofit/>
          </a:bodyPr>
          <a:lstStyle/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формирование высокотехнологичной, конкурентоспособной промышленности, обеспечивающей переход экономики государства от экспортно-сырьевого типа развития к инновационному типу развития;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обеспечение обороны страны и безопасности государства;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обеспечение занятости населения и повышение уровня жизни граждан Российской Федерации;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обеспечение динамичного развития </a:t>
            </a:r>
            <a:r>
              <a:rPr lang="ru-RU" sz="2400" dirty="0" smtClean="0">
                <a:solidFill>
                  <a:schemeClr val="tx1"/>
                </a:solidFill>
              </a:rPr>
              <a:t>страны;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роста благосостояния 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граждан </a:t>
            </a:r>
            <a:r>
              <a:rPr lang="ru-RU" sz="2400" dirty="0" smtClean="0">
                <a:solidFill>
                  <a:schemeClr val="tx1"/>
                </a:solidFill>
              </a:rPr>
              <a:t>РФ;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</a:rPr>
              <a:t>Конкурентоспособность отечественных </a:t>
            </a:r>
            <a:r>
              <a:rPr lang="ru-RU" sz="2400" dirty="0">
                <a:solidFill>
                  <a:schemeClr val="tx1"/>
                </a:solidFill>
              </a:rPr>
              <a:t>производителей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4634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97633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06680" cy="5760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Задачи </a:t>
            </a:r>
            <a:r>
              <a:rPr lang="ru-RU" sz="2800" dirty="0">
                <a:solidFill>
                  <a:schemeClr val="tx1"/>
                </a:solidFill>
              </a:rPr>
              <a:t>промышленной </a:t>
            </a:r>
            <a:r>
              <a:rPr lang="ru-RU" sz="2800" dirty="0" smtClean="0">
                <a:solidFill>
                  <a:schemeClr val="tx1"/>
                </a:solidFill>
              </a:rPr>
              <a:t>политики: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568952" cy="5328592"/>
          </a:xfrm>
        </p:spPr>
        <p:txBody>
          <a:bodyPr>
            <a:normAutofit fontScale="92500" lnSpcReduction="10000"/>
          </a:bodyPr>
          <a:lstStyle/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создание и развитие современной промышленной </a:t>
            </a:r>
            <a:r>
              <a:rPr lang="ru-RU" dirty="0" smtClean="0">
                <a:solidFill>
                  <a:schemeClr val="tx1"/>
                </a:solidFill>
              </a:rPr>
              <a:t>инфраструктуры </a:t>
            </a:r>
            <a:r>
              <a:rPr lang="ru-RU" dirty="0">
                <a:solidFill>
                  <a:schemeClr val="tx1"/>
                </a:solidFill>
              </a:rPr>
              <a:t>инфраструктуры поддержки деятельности в сфере промышленности, соответствующих целям и задачам, определенным документами стратегического планирования на федеральном </a:t>
            </a:r>
            <a:r>
              <a:rPr lang="ru-RU" dirty="0" smtClean="0">
                <a:solidFill>
                  <a:schemeClr val="tx1"/>
                </a:solidFill>
              </a:rPr>
              <a:t>уровне;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создание </a:t>
            </a:r>
            <a:r>
              <a:rPr lang="ru-RU" dirty="0">
                <a:solidFill>
                  <a:schemeClr val="tx1"/>
                </a:solidFill>
              </a:rPr>
              <a:t>конкурентных условий осуществления деятельности в сфере промышленности по сравнению с условиями осуществления указанной деятельности на территориях иностранных </a:t>
            </a:r>
            <a:r>
              <a:rPr lang="ru-RU" dirty="0" smtClean="0">
                <a:solidFill>
                  <a:schemeClr val="tx1"/>
                </a:solidFill>
              </a:rPr>
              <a:t>государств;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стимулирование субъектов деятельности в сфере промышленности:</a:t>
            </a:r>
          </a:p>
          <a:p>
            <a:pPr marL="90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осуществлять внедрение результатов интеллектуальной деятельности;</a:t>
            </a:r>
          </a:p>
          <a:p>
            <a:pPr marL="90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освоение производства инновационной промышленной продукции;</a:t>
            </a:r>
          </a:p>
          <a:p>
            <a:pPr marL="90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стимулирование </a:t>
            </a:r>
            <a:r>
              <a:rPr lang="ru-RU" dirty="0">
                <a:solidFill>
                  <a:schemeClr val="tx1"/>
                </a:solidFill>
              </a:rPr>
              <a:t>субъектов деятельности в сфере </a:t>
            </a:r>
            <a:r>
              <a:rPr lang="ru-RU" dirty="0" smtClean="0">
                <a:solidFill>
                  <a:schemeClr val="tx1"/>
                </a:solidFill>
              </a:rPr>
              <a:t>промышленности: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рационально </a:t>
            </a:r>
            <a:r>
              <a:rPr lang="ru-RU" dirty="0">
                <a:solidFill>
                  <a:schemeClr val="tx1"/>
                </a:solidFill>
              </a:rPr>
              <a:t>и эффективно использовать материальные, финансовые, трудовые и природные </a:t>
            </a:r>
            <a:r>
              <a:rPr lang="ru-RU" dirty="0" smtClean="0">
                <a:solidFill>
                  <a:schemeClr val="tx1"/>
                </a:solidFill>
              </a:rPr>
              <a:t>ресурсы;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обеспечивать повышение производительности </a:t>
            </a:r>
            <a:r>
              <a:rPr lang="ru-RU" dirty="0" smtClean="0">
                <a:solidFill>
                  <a:schemeClr val="tx1"/>
                </a:solidFill>
              </a:rPr>
              <a:t>труда;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осуществлять внедрение </a:t>
            </a:r>
            <a:r>
              <a:rPr lang="ru-RU" dirty="0">
                <a:solidFill>
                  <a:schemeClr val="tx1"/>
                </a:solidFill>
              </a:rPr>
              <a:t>импортозамещающих, ресурсосберегающих и экологически безопасных технологий;</a:t>
            </a: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3435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Задачи промышленной политики: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496944" cy="5688632"/>
          </a:xfrm>
        </p:spPr>
        <p:txBody>
          <a:bodyPr>
            <a:normAutofit fontScale="32500" lnSpcReduction="20000"/>
          </a:bodyPr>
          <a:lstStyle/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увеличение </a:t>
            </a:r>
            <a:r>
              <a:rPr lang="ru-RU" sz="6500" dirty="0">
                <a:solidFill>
                  <a:schemeClr val="tx1"/>
                </a:solidFill>
              </a:rPr>
              <a:t>выпуска </a:t>
            </a:r>
            <a:r>
              <a:rPr lang="ru-RU" sz="6500" dirty="0" smtClean="0">
                <a:solidFill>
                  <a:schemeClr val="tx1"/>
                </a:solidFill>
              </a:rPr>
              <a:t>и </a:t>
            </a:r>
            <a:r>
              <a:rPr lang="ru-RU" sz="6500" dirty="0">
                <a:solidFill>
                  <a:schemeClr val="tx1"/>
                </a:solidFill>
              </a:rPr>
              <a:t>поддержка экспорта </a:t>
            </a:r>
            <a:r>
              <a:rPr lang="ru-RU" sz="6500" dirty="0" smtClean="0">
                <a:solidFill>
                  <a:schemeClr val="tx1"/>
                </a:solidFill>
              </a:rPr>
              <a:t>продукции </a:t>
            </a:r>
            <a:r>
              <a:rPr lang="ru-RU" sz="6500" dirty="0">
                <a:solidFill>
                  <a:schemeClr val="tx1"/>
                </a:solidFill>
              </a:rPr>
              <a:t>с высокой долей добавленной </a:t>
            </a:r>
            <a:r>
              <a:rPr lang="ru-RU" sz="6500" dirty="0" smtClean="0">
                <a:solidFill>
                  <a:schemeClr val="tx1"/>
                </a:solidFill>
              </a:rPr>
              <a:t>стоимости</a:t>
            </a:r>
            <a:r>
              <a:rPr lang="ru-RU" sz="6200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поддержка </a:t>
            </a:r>
            <a:r>
              <a:rPr lang="ru-RU" sz="6500" dirty="0">
                <a:solidFill>
                  <a:schemeClr val="tx1"/>
                </a:solidFill>
              </a:rPr>
              <a:t>технологического перевооружения субъектов деятельности в сфере </a:t>
            </a:r>
            <a:r>
              <a:rPr lang="ru-RU" sz="6500" dirty="0" smtClean="0">
                <a:solidFill>
                  <a:schemeClr val="tx1"/>
                </a:solidFill>
              </a:rPr>
              <a:t>промышленности</a:t>
            </a:r>
            <a:r>
              <a:rPr lang="ru-RU" sz="6200" dirty="0" smtClean="0">
                <a:solidFill>
                  <a:schemeClr val="tx1"/>
                </a:solidFill>
              </a:rPr>
              <a:t>; 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модернизация </a:t>
            </a:r>
            <a:r>
              <a:rPr lang="ru-RU" sz="6500" dirty="0">
                <a:solidFill>
                  <a:schemeClr val="tx1"/>
                </a:solidFill>
              </a:rPr>
              <a:t>основных производственных фондов исходя из темпов, опережающих их </a:t>
            </a:r>
            <a:r>
              <a:rPr lang="ru-RU" sz="6500" dirty="0" smtClean="0">
                <a:solidFill>
                  <a:schemeClr val="tx1"/>
                </a:solidFill>
              </a:rPr>
              <a:t>старение</a:t>
            </a:r>
            <a:r>
              <a:rPr lang="ru-RU" sz="6200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снижение </a:t>
            </a:r>
            <a:r>
              <a:rPr lang="ru-RU" sz="6500" dirty="0">
                <a:solidFill>
                  <a:schemeClr val="tx1"/>
                </a:solidFill>
              </a:rPr>
              <a:t>риска чрезвычайных ситуаций техногенного характера на объектах промышленной </a:t>
            </a:r>
            <a:r>
              <a:rPr lang="ru-RU" sz="6500" dirty="0" smtClean="0">
                <a:solidFill>
                  <a:schemeClr val="tx1"/>
                </a:solidFill>
              </a:rPr>
              <a:t>инфраструктуры</a:t>
            </a:r>
            <a:r>
              <a:rPr lang="ru-RU" sz="6200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обеспечение </a:t>
            </a:r>
            <a:r>
              <a:rPr lang="ru-RU" sz="6500" dirty="0">
                <a:solidFill>
                  <a:schemeClr val="tx1"/>
                </a:solidFill>
              </a:rPr>
              <a:t>технологической независимости национальной </a:t>
            </a:r>
            <a:r>
              <a:rPr lang="ru-RU" sz="6500" dirty="0" smtClean="0">
                <a:solidFill>
                  <a:schemeClr val="tx1"/>
                </a:solidFill>
              </a:rPr>
              <a:t>экономики</a:t>
            </a:r>
            <a:r>
              <a:rPr lang="ru-RU" sz="6200" dirty="0" smtClean="0">
                <a:solidFill>
                  <a:schemeClr val="tx1"/>
                </a:solidFill>
              </a:rPr>
              <a:t>; 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lvl="0" indent="-288000" algn="l">
              <a:lnSpc>
                <a:spcPct val="12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>
                <a:solidFill>
                  <a:schemeClr val="tx1"/>
                </a:solidFill>
              </a:rPr>
              <a:t>эффективное производство товаров и услуг российскими производителями в нужном количестве и должного качества для удовлетворения потребности жителей РФ и российского государства в этих товарах и услугах по приемлемым </a:t>
            </a:r>
            <a:r>
              <a:rPr lang="ru-RU" sz="6500" dirty="0" smtClean="0">
                <a:solidFill>
                  <a:schemeClr val="tx1"/>
                </a:solidFill>
              </a:rPr>
              <a:t>ценам</a:t>
            </a:r>
            <a:r>
              <a:rPr lang="ru-RU" sz="6200" dirty="0" smtClean="0">
                <a:solidFill>
                  <a:schemeClr val="tx1"/>
                </a:solidFill>
              </a:rPr>
              <a:t>;</a:t>
            </a:r>
          </a:p>
          <a:p>
            <a:pPr marL="72000" lvl="0" algn="l">
              <a:lnSpc>
                <a:spcPct val="12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2500" dirty="0" smtClean="0">
              <a:solidFill>
                <a:schemeClr val="tx1"/>
              </a:solidFill>
            </a:endParaRPr>
          </a:p>
          <a:p>
            <a:pPr marL="360000" lvl="0" indent="-288000" algn="l">
              <a:lnSpc>
                <a:spcPct val="12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6500" dirty="0" smtClean="0">
                <a:solidFill>
                  <a:schemeClr val="tx1"/>
                </a:solidFill>
              </a:rPr>
              <a:t>занятие </a:t>
            </a:r>
            <a:r>
              <a:rPr lang="ru-RU" sz="6500" dirty="0">
                <a:solidFill>
                  <a:schemeClr val="tx1"/>
                </a:solidFill>
              </a:rPr>
              <a:t>российскими производителями существенных позиций на внешних рынках</a:t>
            </a:r>
            <a:r>
              <a:rPr lang="ru-RU" sz="6200" dirty="0">
                <a:solidFill>
                  <a:schemeClr val="tx1"/>
                </a:solidFill>
              </a:rPr>
              <a:t>.</a:t>
            </a: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ru-RU" sz="24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545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5760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Основные принципы </a:t>
            </a:r>
            <a:r>
              <a:rPr lang="ru-RU" sz="2800" dirty="0">
                <a:solidFill>
                  <a:schemeClr val="tx1"/>
                </a:solidFill>
              </a:rPr>
              <a:t>промышленной </a:t>
            </a:r>
            <a:r>
              <a:rPr lang="ru-RU" sz="2800" dirty="0" smtClean="0">
                <a:solidFill>
                  <a:schemeClr val="tx1"/>
                </a:solidFill>
              </a:rPr>
              <a:t>политики: 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712968" cy="5760640"/>
          </a:xfrm>
        </p:spPr>
        <p:txBody>
          <a:bodyPr>
            <a:normAutofit fontScale="92500" lnSpcReduction="10000"/>
          </a:bodyPr>
          <a:lstStyle/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chemeClr val="tx1"/>
                </a:solidFill>
              </a:rPr>
              <a:t>программно-целевой метод формирования документов стратегического планирования в сфере </a:t>
            </a:r>
            <a:r>
              <a:rPr lang="ru-RU" sz="2200" dirty="0" smtClean="0">
                <a:solidFill>
                  <a:schemeClr val="tx1"/>
                </a:solidFill>
              </a:rPr>
              <a:t>промышленности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измеримость </a:t>
            </a:r>
            <a:r>
              <a:rPr lang="ru-RU" sz="2200" dirty="0">
                <a:solidFill>
                  <a:schemeClr val="tx1"/>
                </a:solidFill>
              </a:rPr>
              <a:t>целей развития промышленности и реализации мер стимулирования субъектов деятельности в сфере </a:t>
            </a:r>
            <a:r>
              <a:rPr lang="ru-RU" sz="2200" dirty="0" smtClean="0">
                <a:solidFill>
                  <a:schemeClr val="tx1"/>
                </a:solidFill>
              </a:rPr>
              <a:t>промышленности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мониторинг </a:t>
            </a:r>
            <a:r>
              <a:rPr lang="ru-RU" sz="2200" dirty="0">
                <a:solidFill>
                  <a:schemeClr val="tx1"/>
                </a:solidFill>
              </a:rPr>
              <a:t>эффективности промышленной политики и контроль за ее </a:t>
            </a:r>
            <a:r>
              <a:rPr lang="ru-RU" sz="2200" dirty="0" smtClean="0">
                <a:solidFill>
                  <a:schemeClr val="tx1"/>
                </a:solidFill>
              </a:rPr>
              <a:t>реализацией;</a:t>
            </a:r>
          </a:p>
          <a:p>
            <a:pPr marL="72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применение </a:t>
            </a:r>
            <a:r>
              <a:rPr lang="ru-RU" sz="2200" dirty="0">
                <a:solidFill>
                  <a:schemeClr val="tx1"/>
                </a:solidFill>
              </a:rPr>
              <a:t>мер стимулирования деятельности в сфере промышленности для достижения показателей и индикаторов, установленных документами стратегического </a:t>
            </a:r>
            <a:r>
              <a:rPr lang="ru-RU" sz="2200" dirty="0" smtClean="0">
                <a:solidFill>
                  <a:schemeClr val="tx1"/>
                </a:solidFill>
              </a:rPr>
              <a:t>планирования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9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координация </a:t>
            </a:r>
            <a:r>
              <a:rPr lang="ru-RU" sz="2200" dirty="0">
                <a:solidFill>
                  <a:schemeClr val="tx1"/>
                </a:solidFill>
              </a:rPr>
              <a:t>мер стимулирования деятельности в сфере промышленности, осуществляемых органами государственной власти Российской Федерации, органами государственной власти субъектов Российской Федерации, органами местного </a:t>
            </a:r>
            <a:r>
              <a:rPr lang="ru-RU" sz="2200" dirty="0" smtClean="0">
                <a:solidFill>
                  <a:schemeClr val="tx1"/>
                </a:solidFill>
              </a:rPr>
              <a:t>самоуправления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72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9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рациональное </a:t>
            </a:r>
            <a:r>
              <a:rPr lang="ru-RU" sz="2200" dirty="0">
                <a:solidFill>
                  <a:schemeClr val="tx1"/>
                </a:solidFill>
              </a:rPr>
              <a:t>сочетание форм и методов государственного регулирования и рыночной экономики, мер прямого и косвенного стимулирования деятельности в сфере промышленности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36369" y="6343551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08242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772400" cy="57606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Основные принципы промышленной политики: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908720"/>
            <a:ext cx="8712968" cy="5112568"/>
          </a:xfrm>
        </p:spPr>
        <p:txBody>
          <a:bodyPr>
            <a:normAutofit lnSpcReduction="10000"/>
          </a:bodyPr>
          <a:lstStyle/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обеспеченность </a:t>
            </a:r>
            <a:r>
              <a:rPr lang="ru-RU" sz="2200" dirty="0">
                <a:solidFill>
                  <a:schemeClr val="tx1"/>
                </a:solidFill>
              </a:rPr>
              <a:t>ресурсами и их концентрация на развитии приоритетных отраслей </a:t>
            </a:r>
            <a:r>
              <a:rPr lang="ru-RU" sz="2200" dirty="0" smtClean="0">
                <a:solidFill>
                  <a:schemeClr val="tx1"/>
                </a:solidFill>
              </a:rPr>
              <a:t>промышленности;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информационная </a:t>
            </a:r>
            <a:r>
              <a:rPr lang="ru-RU" sz="2200" dirty="0">
                <a:solidFill>
                  <a:schemeClr val="tx1"/>
                </a:solidFill>
              </a:rPr>
              <a:t>открытость при разработке промышленной политики и применении мер стимулирования деятельности в сфере промышленности с учетом интересов безопасности </a:t>
            </a:r>
            <a:r>
              <a:rPr lang="ru-RU" sz="2200" dirty="0" smtClean="0">
                <a:solidFill>
                  <a:schemeClr val="tx1"/>
                </a:solidFill>
              </a:rPr>
              <a:t>государства;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равный </a:t>
            </a:r>
            <a:r>
              <a:rPr lang="ru-RU" sz="2200" dirty="0">
                <a:solidFill>
                  <a:schemeClr val="tx1"/>
                </a:solidFill>
              </a:rPr>
              <a:t>доступ субъектов деятельности в сфере промышленности к получению государственной поддержки в соответствии с условиями ее </a:t>
            </a:r>
            <a:r>
              <a:rPr lang="ru-RU" sz="2200" dirty="0" smtClean="0">
                <a:solidFill>
                  <a:schemeClr val="tx1"/>
                </a:solidFill>
              </a:rPr>
              <a:t>предоставления;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интеграция </a:t>
            </a:r>
            <a:r>
              <a:rPr lang="ru-RU" sz="2200" dirty="0">
                <a:solidFill>
                  <a:schemeClr val="tx1"/>
                </a:solidFill>
              </a:rPr>
              <a:t>науки, образования и </a:t>
            </a:r>
            <a:r>
              <a:rPr lang="ru-RU" sz="2200" dirty="0" smtClean="0">
                <a:solidFill>
                  <a:schemeClr val="tx1"/>
                </a:solidFill>
              </a:rPr>
              <a:t>промышленности;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2200" dirty="0" smtClean="0">
                <a:solidFill>
                  <a:schemeClr val="tx1"/>
                </a:solidFill>
              </a:rPr>
              <a:t>учет </a:t>
            </a:r>
            <a:r>
              <a:rPr lang="ru-RU" sz="2200" dirty="0">
                <a:solidFill>
                  <a:schemeClr val="tx1"/>
                </a:solidFill>
              </a:rPr>
              <a:t>интересов субъектов Российской Федерации в решении вопросов функционирования и развития оборонно-промышленного комплекса при условии соблюдения приоритета федеральных интересов</a:t>
            </a:r>
            <a:r>
              <a:rPr lang="ru-RU" sz="2200" dirty="0" smtClean="0">
                <a:solidFill>
                  <a:schemeClr val="tx1"/>
                </a:solidFill>
              </a:rPr>
              <a:t>.</a:t>
            </a:r>
            <a:endParaRPr lang="ru-RU" sz="22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08745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8360138"/>
              </p:ext>
            </p:extLst>
          </p:nvPr>
        </p:nvGraphicFramePr>
        <p:xfrm>
          <a:off x="323850" y="764704"/>
          <a:ext cx="871264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2637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Отрасли промышленности</a:t>
            </a:r>
            <a:endParaRPr lang="ru-RU" sz="28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6037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5760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Отрасли промышленности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568952" cy="5472608"/>
          </a:xfrm>
        </p:spPr>
        <p:txBody>
          <a:bodyPr/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О</a:t>
            </a:r>
            <a:r>
              <a:rPr lang="ru-RU" sz="2400" dirty="0" smtClean="0">
                <a:solidFill>
                  <a:schemeClr val="tx1"/>
                </a:solidFill>
              </a:rPr>
              <a:t>траслевая </a:t>
            </a:r>
            <a:r>
              <a:rPr lang="ru-RU" sz="2400" dirty="0">
                <a:solidFill>
                  <a:schemeClr val="tx1"/>
                </a:solidFill>
              </a:rPr>
              <a:t>структура промышленности современной России характеризуется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</a:p>
          <a:p>
            <a:pPr algn="l"/>
            <a:endParaRPr lang="ru-RU" sz="800" dirty="0">
              <a:solidFill>
                <a:schemeClr val="tx1"/>
              </a:solidFill>
            </a:endParaRPr>
          </a:p>
          <a:p>
            <a:pPr marL="36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>
                <a:solidFill>
                  <a:schemeClr val="tx1"/>
                </a:solidFill>
              </a:rPr>
              <a:t>преобладанием отраслей по добыче и первичной переработке топлива и </a:t>
            </a:r>
            <a:r>
              <a:rPr lang="ru-RU" sz="2400" dirty="0" smtClean="0">
                <a:solidFill>
                  <a:schemeClr val="tx1"/>
                </a:solidFill>
              </a:rPr>
              <a:t>сырья;</a:t>
            </a:r>
          </a:p>
          <a:p>
            <a:pPr marL="7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низкой </a:t>
            </a:r>
            <a:r>
              <a:rPr lang="ru-RU" sz="2400" dirty="0">
                <a:solidFill>
                  <a:schemeClr val="tx1"/>
                </a:solidFill>
              </a:rPr>
              <a:t>долей верхних, наиболее сложных в техническом отношении </a:t>
            </a:r>
            <a:r>
              <a:rPr lang="ru-RU" sz="2400" dirty="0" smtClean="0">
                <a:solidFill>
                  <a:schemeClr val="tx1"/>
                </a:solidFill>
              </a:rPr>
              <a:t>производств;</a:t>
            </a:r>
          </a:p>
          <a:p>
            <a:pPr marL="7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низкой </a:t>
            </a:r>
            <a:r>
              <a:rPr lang="ru-RU" sz="2400" dirty="0">
                <a:solidFill>
                  <a:schemeClr val="tx1"/>
                </a:solidFill>
              </a:rPr>
              <a:t>долей легкой промышленности и других отраслей, ориентированных на непосредственные нужды </a:t>
            </a:r>
            <a:r>
              <a:rPr lang="ru-RU" sz="2400" dirty="0" smtClean="0">
                <a:solidFill>
                  <a:schemeClr val="tx1"/>
                </a:solidFill>
              </a:rPr>
              <a:t>населения;</a:t>
            </a:r>
          </a:p>
          <a:p>
            <a:pPr marL="72000" lvl="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lvl="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chemeClr val="tx1"/>
                </a:solidFill>
              </a:rPr>
              <a:t>высоким </a:t>
            </a:r>
            <a:r>
              <a:rPr lang="ru-RU" sz="2400" dirty="0">
                <a:solidFill>
                  <a:schemeClr val="tx1"/>
                </a:solidFill>
              </a:rPr>
              <a:t>удельным весом отраслей военно-промышленного комплекса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8164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57606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Методы регулирования промышленной политики</a:t>
            </a:r>
            <a:endParaRPr lang="ru-RU" sz="25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836712"/>
            <a:ext cx="8640960" cy="5616624"/>
          </a:xfrm>
        </p:spPr>
        <p:txBody>
          <a:bodyPr>
            <a:normAutofit/>
          </a:bodyPr>
          <a:lstStyle/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Формирование </a:t>
            </a:r>
            <a:r>
              <a:rPr lang="ru-RU" dirty="0">
                <a:solidFill>
                  <a:schemeClr val="tx1"/>
                </a:solidFill>
              </a:rPr>
              <a:t>институциональных и законодательных условий для развития позитивных структурных изменений в </a:t>
            </a:r>
            <a:r>
              <a:rPr lang="ru-RU" dirty="0" smtClean="0">
                <a:solidFill>
                  <a:schemeClr val="tx1"/>
                </a:solidFill>
              </a:rPr>
              <a:t>промышленности: 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общие </a:t>
            </a:r>
            <a:r>
              <a:rPr lang="ru-RU" dirty="0">
                <a:solidFill>
                  <a:schemeClr val="tx1"/>
                </a:solidFill>
              </a:rPr>
              <a:t>условия, обеспечивающие защиту прав </a:t>
            </a:r>
            <a:r>
              <a:rPr lang="ru-RU" dirty="0" smtClean="0">
                <a:solidFill>
                  <a:schemeClr val="tx1"/>
                </a:solidFill>
              </a:rPr>
              <a:t>собственности;</a:t>
            </a: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выполнение обязательств по </a:t>
            </a:r>
            <a:r>
              <a:rPr lang="ru-RU" dirty="0" smtClean="0">
                <a:solidFill>
                  <a:schemeClr val="tx1"/>
                </a:solidFill>
              </a:rPr>
              <a:t>контрактам;</a:t>
            </a: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информационную открытость компаний для инвесторов. </a:t>
            </a:r>
            <a:endParaRPr lang="ru-RU" dirty="0" smtClean="0">
              <a:solidFill>
                <a:schemeClr val="tx1"/>
              </a:solidFill>
            </a:endParaRPr>
          </a:p>
          <a:p>
            <a:pPr marL="612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Реформирование </a:t>
            </a:r>
            <a:r>
              <a:rPr lang="ru-RU" dirty="0">
                <a:solidFill>
                  <a:schemeClr val="tx1"/>
                </a:solidFill>
              </a:rPr>
              <a:t>налоговой системы с целью ее </a:t>
            </a:r>
            <a:r>
              <a:rPr lang="ru-RU" dirty="0" smtClean="0">
                <a:solidFill>
                  <a:schemeClr val="tx1"/>
                </a:solidFill>
              </a:rPr>
              <a:t>упрощения и создания </a:t>
            </a:r>
            <a:r>
              <a:rPr lang="ru-RU" dirty="0">
                <a:solidFill>
                  <a:schemeClr val="tx1"/>
                </a:solidFill>
              </a:rPr>
              <a:t>условий для развития эффективного производства на основе </a:t>
            </a:r>
            <a:r>
              <a:rPr lang="ru-RU" dirty="0" smtClean="0">
                <a:solidFill>
                  <a:schemeClr val="tx1"/>
                </a:solidFill>
              </a:rPr>
              <a:t>самофинансирования;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Осуществление </a:t>
            </a:r>
            <a:r>
              <a:rPr lang="ru-RU" dirty="0">
                <a:solidFill>
                  <a:schemeClr val="tx1"/>
                </a:solidFill>
              </a:rPr>
              <a:t>мер внешнеэкономической </a:t>
            </a:r>
            <a:r>
              <a:rPr lang="ru-RU" dirty="0" smtClean="0">
                <a:solidFill>
                  <a:schemeClr val="tx1"/>
                </a:solidFill>
              </a:rPr>
              <a:t>поддержки и методов </a:t>
            </a:r>
            <a:r>
              <a:rPr lang="ru-RU" dirty="0">
                <a:solidFill>
                  <a:schemeClr val="tx1"/>
                </a:solidFill>
              </a:rPr>
              <a:t>внешнеэкономического </a:t>
            </a:r>
            <a:r>
              <a:rPr lang="ru-RU" dirty="0" smtClean="0">
                <a:solidFill>
                  <a:schemeClr val="tx1"/>
                </a:solidFill>
              </a:rPr>
              <a:t>регулирования  - ставки </a:t>
            </a:r>
            <a:r>
              <a:rPr lang="ru-RU" dirty="0">
                <a:solidFill>
                  <a:schemeClr val="tx1"/>
                </a:solidFill>
              </a:rPr>
              <a:t>импортных тарифов и </a:t>
            </a:r>
            <a:r>
              <a:rPr lang="ru-RU" dirty="0" smtClean="0">
                <a:solidFill>
                  <a:schemeClr val="tx1"/>
                </a:solidFill>
              </a:rPr>
              <a:t>меры </a:t>
            </a:r>
            <a:r>
              <a:rPr lang="ru-RU" dirty="0">
                <a:solidFill>
                  <a:schemeClr val="tx1"/>
                </a:solidFill>
              </a:rPr>
              <a:t>специального регулирования, применяемых в рамках правил Всемирной торговой организации (ВТО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pPr marL="72000" algn="l">
              <a:spcBef>
                <a:spcPts val="0"/>
              </a:spcBef>
              <a:buClr>
                <a:schemeClr val="tx2">
                  <a:lumMod val="7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Предоставление </a:t>
            </a:r>
            <a:r>
              <a:rPr lang="ru-RU" dirty="0">
                <a:solidFill>
                  <a:schemeClr val="tx1"/>
                </a:solidFill>
              </a:rPr>
              <a:t>государственных гарантий под привлекаемые кредитные ресурсы для усиления государственной поддержки </a:t>
            </a:r>
            <a:r>
              <a:rPr lang="ru-RU" dirty="0" smtClean="0">
                <a:solidFill>
                  <a:schemeClr val="tx1"/>
                </a:solidFill>
              </a:rPr>
              <a:t>экспорт ориентированных </a:t>
            </a:r>
            <a:r>
              <a:rPr lang="ru-RU" dirty="0">
                <a:solidFill>
                  <a:schemeClr val="tx1"/>
                </a:solidFill>
              </a:rPr>
              <a:t>предприятий </a:t>
            </a:r>
            <a:r>
              <a:rPr lang="ru-RU" dirty="0" smtClean="0">
                <a:solidFill>
                  <a:schemeClr val="tx1"/>
                </a:solidFill>
              </a:rPr>
              <a:t> - система </a:t>
            </a:r>
            <a:r>
              <a:rPr lang="ru-RU" dirty="0">
                <a:solidFill>
                  <a:schemeClr val="tx1"/>
                </a:solidFill>
              </a:rPr>
              <a:t>экспортного кредитования и страхования экспортных </a:t>
            </a:r>
            <a:r>
              <a:rPr lang="ru-RU" dirty="0" smtClean="0">
                <a:solidFill>
                  <a:schemeClr val="tx1"/>
                </a:solidFill>
              </a:rPr>
              <a:t>кредитов;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23639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7404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57606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Методы регулирования промышленной политики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836712"/>
            <a:ext cx="8640960" cy="5832648"/>
          </a:xfrm>
        </p:spPr>
        <p:txBody>
          <a:bodyPr>
            <a:normAutofit lnSpcReduction="10000"/>
          </a:bodyPr>
          <a:lstStyle/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Содействие расширению спроса на промышленную продукцию на внутреннем </a:t>
            </a:r>
            <a:r>
              <a:rPr lang="ru-RU" dirty="0" smtClean="0">
                <a:solidFill>
                  <a:schemeClr val="tx1"/>
                </a:solidFill>
              </a:rPr>
              <a:t>рынке;</a:t>
            </a:r>
          </a:p>
          <a:p>
            <a:pPr marL="72000" algn="l">
              <a:spcBef>
                <a:spcPts val="0"/>
              </a:spcBef>
              <a:buClr>
                <a:schemeClr val="bg2">
                  <a:lumMod val="2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Принятие мер по улучшению подготовки предприятий к участию в международных тендерах, в том числе проводимых международными финансовыми </a:t>
            </a:r>
            <a:r>
              <a:rPr lang="ru-RU" dirty="0" smtClean="0">
                <a:solidFill>
                  <a:schemeClr val="tx1"/>
                </a:solidFill>
              </a:rPr>
              <a:t>организациями;</a:t>
            </a:r>
          </a:p>
          <a:p>
            <a:pPr marL="72000" algn="l">
              <a:spcBef>
                <a:spcPts val="0"/>
              </a:spcBef>
              <a:buClr>
                <a:schemeClr val="bg2">
                  <a:lumMod val="25000"/>
                </a:schemeClr>
              </a:buClr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Стимулирование частных и иностранных </a:t>
            </a:r>
            <a:r>
              <a:rPr lang="ru-RU" dirty="0" smtClean="0">
                <a:solidFill>
                  <a:schemeClr val="tx1"/>
                </a:solidFill>
              </a:rPr>
              <a:t>инвестиций: </a:t>
            </a: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обеспечения </a:t>
            </a:r>
            <a:r>
              <a:rPr lang="ru-RU" dirty="0">
                <a:solidFill>
                  <a:schemeClr val="tx1"/>
                </a:solidFill>
              </a:rPr>
              <a:t>политической и финансово-экономической </a:t>
            </a:r>
            <a:r>
              <a:rPr lang="ru-RU" dirty="0" smtClean="0">
                <a:solidFill>
                  <a:schemeClr val="tx1"/>
                </a:solidFill>
              </a:rPr>
              <a:t>стабильности;</a:t>
            </a: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снижение </a:t>
            </a:r>
            <a:r>
              <a:rPr lang="ru-RU" dirty="0">
                <a:solidFill>
                  <a:schemeClr val="tx1"/>
                </a:solidFill>
              </a:rPr>
              <a:t>инвестиционных </a:t>
            </a:r>
            <a:r>
              <a:rPr lang="ru-RU" dirty="0" smtClean="0">
                <a:solidFill>
                  <a:schemeClr val="tx1"/>
                </a:solidFill>
              </a:rPr>
              <a:t>рисков;</a:t>
            </a:r>
          </a:p>
          <a:p>
            <a:pPr marL="90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повышение </a:t>
            </a:r>
            <a:r>
              <a:rPr lang="ru-RU" dirty="0">
                <a:solidFill>
                  <a:schemeClr val="tx1"/>
                </a:solidFill>
              </a:rPr>
              <a:t>доверия со стороны инвесторов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612000" algn="l">
              <a:spcBef>
                <a:spcPts val="0"/>
              </a:spcBef>
            </a:pPr>
            <a:endParaRPr lang="ru-RU" sz="800" dirty="0" smtClean="0">
              <a:solidFill>
                <a:schemeClr val="tx1"/>
              </a:solidFill>
            </a:endParaRP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Совершенствование системы </a:t>
            </a:r>
            <a:r>
              <a:rPr lang="ru-RU" dirty="0" smtClean="0">
                <a:solidFill>
                  <a:schemeClr val="tx1"/>
                </a:solidFill>
              </a:rPr>
              <a:t>управления: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разработка </a:t>
            </a:r>
            <a:r>
              <a:rPr lang="ru-RU" dirty="0">
                <a:solidFill>
                  <a:schemeClr val="tx1"/>
                </a:solidFill>
              </a:rPr>
              <a:t>законодательного механизма разграничения прав и обязанностей собственников и </a:t>
            </a:r>
            <a:r>
              <a:rPr lang="ru-RU" dirty="0" smtClean="0">
                <a:solidFill>
                  <a:schemeClr val="tx1"/>
                </a:solidFill>
              </a:rPr>
              <a:t>управляющих;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создание </a:t>
            </a:r>
            <a:r>
              <a:rPr lang="ru-RU" dirty="0">
                <a:solidFill>
                  <a:schemeClr val="tx1"/>
                </a:solidFill>
              </a:rPr>
              <a:t>системы государственного контроля за деятельностью управляющих (для предприятий государственной и смешанной форм собственности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 система </a:t>
            </a:r>
            <a:r>
              <a:rPr lang="ru-RU" dirty="0">
                <a:solidFill>
                  <a:schemeClr val="tx1"/>
                </a:solidFill>
              </a:rPr>
              <a:t>непрерывного обучения и переподготовки управленческих кадров.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0905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50405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Методы регулирования промышленной политики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640960" cy="5904656"/>
          </a:xfrm>
        </p:spPr>
        <p:txBody>
          <a:bodyPr>
            <a:normAutofit fontScale="92500" lnSpcReduction="10000"/>
          </a:bodyPr>
          <a:lstStyle/>
          <a:p>
            <a:pPr indent="288000"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</a:rPr>
              <a:t>Указанные методы могут применяться гибко и дифференцированно, с </a:t>
            </a:r>
            <a:r>
              <a:rPr lang="ru-RU" dirty="0" smtClean="0">
                <a:solidFill>
                  <a:schemeClr val="tx1"/>
                </a:solidFill>
              </a:rPr>
              <a:t>учетом:</a:t>
            </a:r>
          </a:p>
          <a:p>
            <a:pPr marL="72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возможностей государства;</a:t>
            </a:r>
          </a:p>
          <a:p>
            <a:pPr marL="72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специфики </a:t>
            </a:r>
            <a:r>
              <a:rPr lang="ru-RU" dirty="0">
                <a:solidFill>
                  <a:schemeClr val="tx1"/>
                </a:solidFill>
              </a:rPr>
              <a:t>отраслей и </a:t>
            </a:r>
            <a:r>
              <a:rPr lang="ru-RU" dirty="0" smtClean="0">
                <a:solidFill>
                  <a:schemeClr val="tx1"/>
                </a:solidFill>
              </a:rPr>
              <a:t>регионов;</a:t>
            </a:r>
          </a:p>
          <a:p>
            <a:pPr marL="720000" indent="-288000" algn="l"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изменений </a:t>
            </a:r>
            <a:r>
              <a:rPr lang="ru-RU" dirty="0">
                <a:solidFill>
                  <a:schemeClr val="tx1"/>
                </a:solidFill>
              </a:rPr>
              <a:t>рыночной </a:t>
            </a:r>
            <a:r>
              <a:rPr lang="ru-RU" dirty="0" smtClean="0">
                <a:solidFill>
                  <a:schemeClr val="tx1"/>
                </a:solidFill>
              </a:rPr>
              <a:t>конъюнктуры.</a:t>
            </a:r>
          </a:p>
          <a:p>
            <a:pPr marL="432000" algn="l">
              <a:spcBef>
                <a:spcPts val="0"/>
              </a:spcBef>
            </a:pPr>
            <a:endParaRPr lang="ru-RU" sz="900" dirty="0" smtClean="0"/>
          </a:p>
          <a:p>
            <a:pPr marL="432000"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</a:rPr>
              <a:t>Традиционные методы </a:t>
            </a:r>
            <a:r>
              <a:rPr lang="ru-RU" b="1" dirty="0">
                <a:solidFill>
                  <a:schemeClr val="tx1"/>
                </a:solidFill>
              </a:rPr>
              <a:t>промышленной </a:t>
            </a:r>
            <a:r>
              <a:rPr lang="ru-RU" b="1" dirty="0" smtClean="0">
                <a:solidFill>
                  <a:schemeClr val="tx1"/>
                </a:solidFill>
              </a:rPr>
              <a:t>политики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Протекционизм – защита отечественных производителей от конкуренции со стороны иностранных производителей на территории собственной </a:t>
            </a:r>
            <a:r>
              <a:rPr lang="ru-RU" dirty="0" smtClean="0">
                <a:solidFill>
                  <a:schemeClr val="tx1"/>
                </a:solidFill>
              </a:rPr>
              <a:t>страны;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Стимулирование </a:t>
            </a:r>
            <a:r>
              <a:rPr lang="ru-RU" dirty="0" smtClean="0">
                <a:solidFill>
                  <a:schemeClr val="tx1"/>
                </a:solidFill>
              </a:rPr>
              <a:t>экспорта: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 smtClean="0">
                <a:solidFill>
                  <a:schemeClr val="tx1"/>
                </a:solidFill>
              </a:rPr>
              <a:t>Субсидирования;</a:t>
            </a: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>
                <a:solidFill>
                  <a:schemeClr val="tx1"/>
                </a:solidFill>
              </a:rPr>
              <a:t>регулирование рынка иностранной валюты</a:t>
            </a:r>
            <a:endParaRPr lang="ru-RU" dirty="0" smtClean="0">
              <a:solidFill>
                <a:schemeClr val="tx1"/>
              </a:solidFill>
            </a:endParaRPr>
          </a:p>
          <a:p>
            <a:pPr marL="900000" indent="-288000" algn="l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</a:pPr>
            <a:r>
              <a:rPr lang="ru-RU" dirty="0">
                <a:solidFill>
                  <a:schemeClr val="tx1"/>
                </a:solidFill>
              </a:rPr>
              <a:t>сдерживание внутренних цен на факторы производства 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Поддержка </a:t>
            </a:r>
            <a:r>
              <a:rPr lang="ru-RU" dirty="0" smtClean="0">
                <a:solidFill>
                  <a:schemeClr val="tx1"/>
                </a:solidFill>
              </a:rPr>
              <a:t>отдельных перспективных  </a:t>
            </a:r>
            <a:r>
              <a:rPr lang="ru-RU" dirty="0">
                <a:solidFill>
                  <a:schemeClr val="tx1"/>
                </a:solidFill>
              </a:rPr>
              <a:t>отраслей </a:t>
            </a:r>
            <a:r>
              <a:rPr lang="ru-RU" dirty="0" smtClean="0">
                <a:solidFill>
                  <a:schemeClr val="tx1"/>
                </a:solidFill>
              </a:rPr>
              <a:t> с помощью </a:t>
            </a:r>
            <a:r>
              <a:rPr lang="ru-RU" dirty="0">
                <a:solidFill>
                  <a:schemeClr val="tx1"/>
                </a:solidFill>
              </a:rPr>
              <a:t>субсидий и </a:t>
            </a:r>
            <a:r>
              <a:rPr lang="ru-RU" dirty="0" smtClean="0">
                <a:solidFill>
                  <a:schemeClr val="tx1"/>
                </a:solidFill>
              </a:rPr>
              <a:t>кредитов;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Использование государственного заказа для оказания влияния на производственную </a:t>
            </a:r>
            <a:r>
              <a:rPr lang="ru-RU" dirty="0" smtClean="0">
                <a:solidFill>
                  <a:schemeClr val="tx1"/>
                </a:solidFill>
              </a:rPr>
              <a:t>деятельность;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Производство товаров и услуг на государственных </a:t>
            </a:r>
            <a:r>
              <a:rPr lang="ru-RU" dirty="0" smtClean="0">
                <a:solidFill>
                  <a:schemeClr val="tx1"/>
                </a:solidFill>
              </a:rPr>
              <a:t>предприятиях;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Регулирование цен и </a:t>
            </a:r>
            <a:r>
              <a:rPr lang="ru-RU" dirty="0" smtClean="0">
                <a:solidFill>
                  <a:schemeClr val="tx1"/>
                </a:solidFill>
              </a:rPr>
              <a:t>тарифов;</a:t>
            </a:r>
          </a:p>
          <a:p>
            <a:pPr marL="360000" indent="-288000" algn="l">
              <a:lnSpc>
                <a:spcPct val="110000"/>
              </a:lnSpc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Государственное финансирование научных исследований. </a:t>
            </a:r>
            <a:endParaRPr lang="ru-RU" dirty="0" smtClean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77097" y="6343551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9080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36004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Инструменты регулирования промышленной политики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640960" cy="5976664"/>
          </a:xfrm>
        </p:spPr>
        <p:txBody>
          <a:bodyPr>
            <a:normAutofit fontScale="92500" lnSpcReduction="10000"/>
          </a:bodyPr>
          <a:lstStyle/>
          <a:p>
            <a:pPr indent="360000" algn="l">
              <a:spcBef>
                <a:spcPts val="0"/>
              </a:spcBef>
              <a:buClr>
                <a:schemeClr val="bg2">
                  <a:lumMod val="25000"/>
                </a:schemeClr>
              </a:buClr>
            </a:pPr>
            <a:r>
              <a:rPr lang="ru-RU" sz="1900" dirty="0" smtClean="0">
                <a:solidFill>
                  <a:schemeClr val="tx1"/>
                </a:solidFill>
              </a:rPr>
              <a:t>Промышленная политика – это государственное воздействие на каждый из блоков, входящих в модель производителя. Набор таких мер воздействия составляет инструментарий промышленной политики:</a:t>
            </a:r>
          </a:p>
          <a:p>
            <a:pPr marL="72000" algn="l">
              <a:spcBef>
                <a:spcPts val="0"/>
              </a:spcBef>
              <a:buClr>
                <a:schemeClr val="bg2">
                  <a:lumMod val="25000"/>
                </a:schemeClr>
              </a:buClr>
            </a:pPr>
            <a:endParaRPr lang="ru-RU" sz="900" dirty="0" smtClean="0"/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таможенную политику;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снижение административных барьеров;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защиту прав собственности, в том числе интеллектуальной; 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конкурентную и антимонопольную политику;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систему поддержки экспортной деятельности; 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инновационную деятельность; 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налогообложение;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dirty="0" smtClean="0">
                <a:solidFill>
                  <a:schemeClr val="tx1"/>
                </a:solidFill>
              </a:rPr>
              <a:t> техническое регулирование;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Регулирование прав собственности и корпоративных структур</a:t>
            </a:r>
            <a:r>
              <a:rPr lang="ru-RU" sz="1900" dirty="0" smtClean="0">
                <a:solidFill>
                  <a:schemeClr val="tx1"/>
                </a:solidFill>
              </a:rPr>
              <a:t>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Политика в отношении рынка финансовых ресурсов;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Политика в отношении рынка земли и природных ресурсов</a:t>
            </a:r>
            <a:r>
              <a:rPr lang="ru-RU" sz="1900" dirty="0" smtClean="0">
                <a:solidFill>
                  <a:schemeClr val="tx1"/>
                </a:solidFill>
              </a:rPr>
              <a:t>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Политика в отношении рынка труда;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Политика в отношении рынков сырья, материалов, оборудования;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Политика в отношении рынка знаний, информации, технологий;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Налоговая политика в отношении производителей;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Регулирование внутренних рынков продукции;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Осуществление государственных закупок и размещение государственного заказа.</a:t>
            </a: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r>
              <a:rPr lang="ru-RU" sz="1900" i="1" dirty="0" smtClean="0">
                <a:solidFill>
                  <a:schemeClr val="tx1"/>
                </a:solidFill>
              </a:rPr>
              <a:t>политическое воздействие и регулирование внешних рынков продукции. </a:t>
            </a:r>
            <a:endParaRPr lang="ru-RU" sz="1900" dirty="0" smtClean="0">
              <a:solidFill>
                <a:schemeClr val="tx1"/>
              </a:solidFill>
            </a:endParaRPr>
          </a:p>
          <a:p>
            <a:pPr marL="72000" algn="l">
              <a:spcBef>
                <a:spcPts val="0"/>
              </a:spcBef>
              <a:buClr>
                <a:schemeClr val="bg2">
                  <a:lumMod val="25000"/>
                </a:schemeClr>
              </a:buClr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360000" indent="-288000" algn="l">
              <a:spcBef>
                <a:spcPts val="0"/>
              </a:spcBef>
              <a:buClr>
                <a:schemeClr val="bg2">
                  <a:lumMod val="25000"/>
                </a:schemeClr>
              </a:buClr>
              <a:buFont typeface="Wingdings" panose="05000000000000000000" pitchFamily="2" charset="2"/>
              <a:buChar char="v"/>
            </a:pP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343551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60699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482453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Спасибо за внимание!</a:t>
            </a:r>
            <a:endParaRPr lang="ru-RU" sz="3600" dirty="0">
              <a:solidFill>
                <a:schemeClr val="tx1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884368" y="6021288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78669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517</TotalTime>
  <Words>1759</Words>
  <Application>Microsoft Office PowerPoint</Application>
  <PresentationFormat>Экран (4:3)</PresentationFormat>
  <Paragraphs>326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Волна</vt:lpstr>
      <vt:lpstr>Лекция №2 Цели, методы и инструменты  промышленной политики </vt:lpstr>
      <vt:lpstr>ЦЕЛИ, МЕТОДЫ И ИНСТРУМЕНТЫ ПРОМЫШЛЕННОЙ ПОЛИТИКИ</vt:lpstr>
      <vt:lpstr>В современной хозяйственной системе, охваченной процессами глобализации, концепция создания высокотехнологичных производств формирует конкурентоспособность и перспективу ускоренного развития национальных экономик. Базовыми элементами такого производства являются:</vt:lpstr>
      <vt:lpstr>Высокотехнологичные предприятия в своей деятельности ориентированы на создание, освоение и практическое использование совокупности инноваций.</vt:lpstr>
      <vt:lpstr>Процессы создания и практического использования различных видов инноваций определили:</vt:lpstr>
      <vt:lpstr>Создание конкурентных условий осуществления деятельности в сфере промышленности</vt:lpstr>
      <vt:lpstr>Стимулирование субъектов деятельности в сфере промышленности</vt:lpstr>
      <vt:lpstr>Федеральный закон от 31 декабря 2014 г. N 488-ФЗ "О промышленной политике в Российской Федерации"  Глава 2 Стимулирование субъектов деятельности в сере промышленности.  Статья 9-10 - Стимулирование деятельности в сфере промышленности: </vt:lpstr>
      <vt:lpstr>При определении мер стимулирования в сфере промышленности необходимо учитывать:</vt:lpstr>
      <vt:lpstr>Субъекты промышленной политики</vt:lpstr>
      <vt:lpstr>Субъекты промышленной политики</vt:lpstr>
      <vt:lpstr>  Вывод: Все перечисленные субъекты промышленной политики имеют свои специфические интересы, используют различные методы влияния на субъекты промышленной деятельности.       Промышленная политика - многосубъектная       * государство в лице своих многообразных структур;      *бизнес;      *наука;      *образовательные учреждения;      *институты гражданского общества    Принимают участие в разработке идеологии формирования промышленной политики и ее реализации. </vt:lpstr>
      <vt:lpstr>Способы стимулирование субъектов деятельности в сфере промышленности:</vt:lpstr>
      <vt:lpstr>Способы стимулирование субъектов деятельности в сфере промышленности:</vt:lpstr>
      <vt:lpstr>  Способы стимулирования субъектов деятельности в сфере промышленности осуществляются и координируются:</vt:lpstr>
      <vt:lpstr>ЦЕЛИ, ЗАДАЧИ И ПРИНЦИПЫ ПРОМЫШЛЕННОЙ ПОЛИТИКИ</vt:lpstr>
      <vt:lpstr>Намечаемые структурные сдвиги в промышленности предполагают: </vt:lpstr>
      <vt:lpstr>Цели промышленной политики:</vt:lpstr>
      <vt:lpstr>Задачи промышленной политики:</vt:lpstr>
      <vt:lpstr>Задачи промышленной политики:</vt:lpstr>
      <vt:lpstr>Основные принципы промышленной политики: </vt:lpstr>
      <vt:lpstr>Основные принципы промышленной политики: </vt:lpstr>
      <vt:lpstr>Отрасли промышленности</vt:lpstr>
      <vt:lpstr>Отрасли промышленности</vt:lpstr>
      <vt:lpstr>Методы регулирования промышленной политики</vt:lpstr>
      <vt:lpstr>Методы регулирования промышленной политики</vt:lpstr>
      <vt:lpstr>Методы регулирования промышленной политики</vt:lpstr>
      <vt:lpstr>Инструменты регулирования промышленной политики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Кошевая Елена</dc:creator>
  <cp:lastModifiedBy>Харчевникова Елена</cp:lastModifiedBy>
  <cp:revision>104</cp:revision>
  <dcterms:created xsi:type="dcterms:W3CDTF">2017-09-10T23:34:33Z</dcterms:created>
  <dcterms:modified xsi:type="dcterms:W3CDTF">2018-03-30T02:27:21Z</dcterms:modified>
</cp:coreProperties>
</file>