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265" r:id="rId2"/>
    <p:sldId id="271" r:id="rId3"/>
    <p:sldId id="282" r:id="rId4"/>
    <p:sldId id="283" r:id="rId5"/>
    <p:sldId id="284" r:id="rId6"/>
    <p:sldId id="285" r:id="rId7"/>
    <p:sldId id="286" r:id="rId8"/>
    <p:sldId id="287" r:id="rId9"/>
    <p:sldId id="288" r:id="rId10"/>
    <p:sldId id="289" r:id="rId11"/>
    <p:sldId id="291" r:id="rId12"/>
    <p:sldId id="292" r:id="rId13"/>
    <p:sldId id="295" r:id="rId14"/>
    <p:sldId id="296" r:id="rId15"/>
    <p:sldId id="297" r:id="rId16"/>
    <p:sldId id="298" r:id="rId17"/>
    <p:sldId id="299" r:id="rId18"/>
    <p:sldId id="300" r:id="rId19"/>
    <p:sldId id="301" r:id="rId20"/>
    <p:sldId id="302" r:id="rId21"/>
    <p:sldId id="303" r:id="rId22"/>
    <p:sldId id="304" r:id="rId23"/>
    <p:sldId id="305" r:id="rId24"/>
    <p:sldId id="306" r:id="rId25"/>
    <p:sldId id="307" r:id="rId26"/>
    <p:sldId id="308" r:id="rId27"/>
    <p:sldId id="309" r:id="rId28"/>
    <p:sldId id="310" r:id="rId29"/>
    <p:sldId id="311" r:id="rId30"/>
    <p:sldId id="312" r:id="rId31"/>
    <p:sldId id="281" r:id="rId32"/>
  </p:sldIdLst>
  <p:sldSz cx="9144000" cy="6858000" type="screen4x3"/>
  <p:notesSz cx="6858000" cy="9144000"/>
  <p:custDataLst>
    <p:tags r:id="rId35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6296D7"/>
    <a:srgbClr val="5990D6"/>
    <a:srgbClr val="333366"/>
    <a:srgbClr val="EFF4F9"/>
    <a:srgbClr val="C6D9F1"/>
    <a:srgbClr val="4F81BD"/>
    <a:srgbClr val="00CC00"/>
    <a:srgbClr val="007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9827" autoAdjust="0"/>
    <p:restoredTop sz="94660" autoAdjust="0"/>
  </p:normalViewPr>
  <p:slideViewPr>
    <p:cSldViewPr snapToGrid="0">
      <p:cViewPr>
        <p:scale>
          <a:sx n="80" d="100"/>
          <a:sy n="80" d="100"/>
        </p:scale>
        <p:origin x="-2514" y="-7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25" d="100"/>
        <a:sy n="25" d="100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-2040" y="-90"/>
      </p:cViewPr>
      <p:guideLst>
        <p:guide orient="horz" pos="2880"/>
        <p:guide pos="216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gs" Target="tags/tag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A5C67E2-8061-444E-A658-640320C46B07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8FB0CFE-F347-4A97-9DCF-183A717E85D5}">
      <dgm:prSet phldrT="[Текст]"/>
      <dgm:spPr/>
      <dgm:t>
        <a:bodyPr/>
        <a:lstStyle/>
        <a:p>
          <a:r>
            <a:rPr lang="ru-RU" dirty="0" smtClean="0"/>
            <a:t>Трансформаторы</a:t>
          </a:r>
          <a:endParaRPr lang="ru-RU" dirty="0"/>
        </a:p>
      </dgm:t>
    </dgm:pt>
    <dgm:pt modelId="{AE7DC4E8-712B-4221-B3D5-BC4189802660}" type="parTrans" cxnId="{08EA3C7E-866C-4282-ACDF-DCFB39BE3412}">
      <dgm:prSet/>
      <dgm:spPr/>
      <dgm:t>
        <a:bodyPr/>
        <a:lstStyle/>
        <a:p>
          <a:endParaRPr lang="ru-RU"/>
        </a:p>
      </dgm:t>
    </dgm:pt>
    <dgm:pt modelId="{38EFB750-2273-469F-96F1-515EF5056953}" type="sibTrans" cxnId="{08EA3C7E-866C-4282-ACDF-DCFB39BE3412}">
      <dgm:prSet/>
      <dgm:spPr/>
      <dgm:t>
        <a:bodyPr/>
        <a:lstStyle/>
        <a:p>
          <a:endParaRPr lang="ru-RU"/>
        </a:p>
      </dgm:t>
    </dgm:pt>
    <dgm:pt modelId="{1ADA0095-5156-4105-8E32-E741FBF3ED02}">
      <dgm:prSet phldrT="[Текст]"/>
      <dgm:spPr/>
      <dgm:t>
        <a:bodyPr/>
        <a:lstStyle/>
        <a:p>
          <a:r>
            <a:rPr lang="ru-RU" dirty="0" smtClean="0"/>
            <a:t>Трансформаторы питание</a:t>
          </a:r>
          <a:endParaRPr lang="ru-RU" dirty="0"/>
        </a:p>
      </dgm:t>
    </dgm:pt>
    <dgm:pt modelId="{2F4E5297-C0F1-4A04-AF02-3EB43699F759}" type="parTrans" cxnId="{FF35E5FF-8BE4-4005-862D-0BCBB822C14C}">
      <dgm:prSet/>
      <dgm:spPr/>
      <dgm:t>
        <a:bodyPr/>
        <a:lstStyle/>
        <a:p>
          <a:endParaRPr lang="ru-RU"/>
        </a:p>
      </dgm:t>
    </dgm:pt>
    <dgm:pt modelId="{E879B0DD-8AF1-4E07-ABEF-7726BFE527B3}" type="sibTrans" cxnId="{FF35E5FF-8BE4-4005-862D-0BCBB822C14C}">
      <dgm:prSet/>
      <dgm:spPr/>
      <dgm:t>
        <a:bodyPr/>
        <a:lstStyle/>
        <a:p>
          <a:endParaRPr lang="ru-RU"/>
        </a:p>
      </dgm:t>
    </dgm:pt>
    <dgm:pt modelId="{C8B19FD1-B89E-49C9-9D79-BEE11A08AA94}">
      <dgm:prSet phldrT="[Текст]"/>
      <dgm:spPr/>
      <dgm:t>
        <a:bodyPr/>
        <a:lstStyle/>
        <a:p>
          <a:r>
            <a:rPr lang="ru-RU" dirty="0" smtClean="0"/>
            <a:t>Согласующие трансформаторы</a:t>
          </a:r>
          <a:endParaRPr lang="ru-RU" dirty="0"/>
        </a:p>
      </dgm:t>
    </dgm:pt>
    <dgm:pt modelId="{8074A972-C0A7-4D39-A8CC-AD8807629A34}" type="parTrans" cxnId="{C2F20865-42ED-45CF-A705-5DCACD5C92EE}">
      <dgm:prSet/>
      <dgm:spPr/>
      <dgm:t>
        <a:bodyPr/>
        <a:lstStyle/>
        <a:p>
          <a:endParaRPr lang="ru-RU"/>
        </a:p>
      </dgm:t>
    </dgm:pt>
    <dgm:pt modelId="{DFD735BF-EA3D-4F86-A64E-D613478BC421}" type="sibTrans" cxnId="{C2F20865-42ED-45CF-A705-5DCACD5C92EE}">
      <dgm:prSet/>
      <dgm:spPr/>
      <dgm:t>
        <a:bodyPr/>
        <a:lstStyle/>
        <a:p>
          <a:endParaRPr lang="ru-RU"/>
        </a:p>
      </dgm:t>
    </dgm:pt>
    <dgm:pt modelId="{5AC59705-CFE5-4403-ADFF-420523705CD3}">
      <dgm:prSet phldrT="[Текст]"/>
      <dgm:spPr/>
      <dgm:t>
        <a:bodyPr/>
        <a:lstStyle/>
        <a:p>
          <a:r>
            <a:rPr lang="ru-RU" dirty="0" smtClean="0"/>
            <a:t>Импульсные трансформаторы</a:t>
          </a:r>
          <a:endParaRPr lang="ru-RU" dirty="0"/>
        </a:p>
      </dgm:t>
    </dgm:pt>
    <dgm:pt modelId="{6728E4EB-B19D-4858-AB55-859C13D50270}" type="parTrans" cxnId="{0A70412F-C79D-498E-A835-3729C68F1925}">
      <dgm:prSet/>
      <dgm:spPr/>
      <dgm:t>
        <a:bodyPr/>
        <a:lstStyle/>
        <a:p>
          <a:endParaRPr lang="ru-RU"/>
        </a:p>
      </dgm:t>
    </dgm:pt>
    <dgm:pt modelId="{F16B7FF8-F54E-4CB9-9A9A-27895FFBCFAC}" type="sibTrans" cxnId="{0A70412F-C79D-498E-A835-3729C68F1925}">
      <dgm:prSet/>
      <dgm:spPr/>
      <dgm:t>
        <a:bodyPr/>
        <a:lstStyle/>
        <a:p>
          <a:endParaRPr lang="ru-RU"/>
        </a:p>
      </dgm:t>
    </dgm:pt>
    <dgm:pt modelId="{1EA88B41-09D3-424B-B664-F5B2D5316E6C}" type="pres">
      <dgm:prSet presAssocID="{2A5C67E2-8061-444E-A658-640320C46B0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C006DB39-95EC-4688-BDD6-0C37BA79A74C}" type="pres">
      <dgm:prSet presAssocID="{68FB0CFE-F347-4A97-9DCF-183A717E85D5}" presName="hierRoot1" presStyleCnt="0">
        <dgm:presLayoutVars>
          <dgm:hierBranch val="init"/>
        </dgm:presLayoutVars>
      </dgm:prSet>
      <dgm:spPr/>
    </dgm:pt>
    <dgm:pt modelId="{0BEA811C-11B4-41BD-8168-F19F3B869DD9}" type="pres">
      <dgm:prSet presAssocID="{68FB0CFE-F347-4A97-9DCF-183A717E85D5}" presName="rootComposite1" presStyleCnt="0"/>
      <dgm:spPr/>
    </dgm:pt>
    <dgm:pt modelId="{2A3C93BB-ABF8-48EA-AD59-F19782DF8BD3}" type="pres">
      <dgm:prSet presAssocID="{68FB0CFE-F347-4A97-9DCF-183A717E85D5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2FF1F94-2208-4986-B477-71D710C2216B}" type="pres">
      <dgm:prSet presAssocID="{68FB0CFE-F347-4A97-9DCF-183A717E85D5}" presName="rootConnector1" presStyleLbl="node1" presStyleIdx="0" presStyleCnt="0"/>
      <dgm:spPr/>
      <dgm:t>
        <a:bodyPr/>
        <a:lstStyle/>
        <a:p>
          <a:endParaRPr lang="ru-RU"/>
        </a:p>
      </dgm:t>
    </dgm:pt>
    <dgm:pt modelId="{9688248B-FE4B-4378-9B1F-786C142A6878}" type="pres">
      <dgm:prSet presAssocID="{68FB0CFE-F347-4A97-9DCF-183A717E85D5}" presName="hierChild2" presStyleCnt="0"/>
      <dgm:spPr/>
    </dgm:pt>
    <dgm:pt modelId="{77E5B4FF-E0B8-40D6-84A4-BEA8440E96BF}" type="pres">
      <dgm:prSet presAssocID="{2F4E5297-C0F1-4A04-AF02-3EB43699F759}" presName="Name37" presStyleLbl="parChTrans1D2" presStyleIdx="0" presStyleCnt="3"/>
      <dgm:spPr/>
      <dgm:t>
        <a:bodyPr/>
        <a:lstStyle/>
        <a:p>
          <a:endParaRPr lang="ru-RU"/>
        </a:p>
      </dgm:t>
    </dgm:pt>
    <dgm:pt modelId="{36F5FA48-E87D-43EB-BE37-1D9DA139C110}" type="pres">
      <dgm:prSet presAssocID="{1ADA0095-5156-4105-8E32-E741FBF3ED02}" presName="hierRoot2" presStyleCnt="0">
        <dgm:presLayoutVars>
          <dgm:hierBranch val="init"/>
        </dgm:presLayoutVars>
      </dgm:prSet>
      <dgm:spPr/>
    </dgm:pt>
    <dgm:pt modelId="{D28B0912-F97E-4EE1-9A63-97257699B67A}" type="pres">
      <dgm:prSet presAssocID="{1ADA0095-5156-4105-8E32-E741FBF3ED02}" presName="rootComposite" presStyleCnt="0"/>
      <dgm:spPr/>
    </dgm:pt>
    <dgm:pt modelId="{2D7E5EB2-42F6-4445-9780-A23C3B05BC0C}" type="pres">
      <dgm:prSet presAssocID="{1ADA0095-5156-4105-8E32-E741FBF3ED02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808616F-5351-4200-A456-6E4500AB9491}" type="pres">
      <dgm:prSet presAssocID="{1ADA0095-5156-4105-8E32-E741FBF3ED02}" presName="rootConnector" presStyleLbl="node2" presStyleIdx="0" presStyleCnt="3"/>
      <dgm:spPr/>
      <dgm:t>
        <a:bodyPr/>
        <a:lstStyle/>
        <a:p>
          <a:endParaRPr lang="ru-RU"/>
        </a:p>
      </dgm:t>
    </dgm:pt>
    <dgm:pt modelId="{34AE9258-2F70-43EA-80EB-17534EC1112B}" type="pres">
      <dgm:prSet presAssocID="{1ADA0095-5156-4105-8E32-E741FBF3ED02}" presName="hierChild4" presStyleCnt="0"/>
      <dgm:spPr/>
    </dgm:pt>
    <dgm:pt modelId="{F4A7F41E-DAF2-436D-9C8C-DB2311E3F616}" type="pres">
      <dgm:prSet presAssocID="{1ADA0095-5156-4105-8E32-E741FBF3ED02}" presName="hierChild5" presStyleCnt="0"/>
      <dgm:spPr/>
    </dgm:pt>
    <dgm:pt modelId="{F4E48ECE-29D8-44B9-84F9-BD0894D670F5}" type="pres">
      <dgm:prSet presAssocID="{8074A972-C0A7-4D39-A8CC-AD8807629A34}" presName="Name37" presStyleLbl="parChTrans1D2" presStyleIdx="1" presStyleCnt="3"/>
      <dgm:spPr/>
      <dgm:t>
        <a:bodyPr/>
        <a:lstStyle/>
        <a:p>
          <a:endParaRPr lang="ru-RU"/>
        </a:p>
      </dgm:t>
    </dgm:pt>
    <dgm:pt modelId="{316BAA66-CF3D-4D0C-A660-2128A8D38F55}" type="pres">
      <dgm:prSet presAssocID="{C8B19FD1-B89E-49C9-9D79-BEE11A08AA94}" presName="hierRoot2" presStyleCnt="0">
        <dgm:presLayoutVars>
          <dgm:hierBranch val="init"/>
        </dgm:presLayoutVars>
      </dgm:prSet>
      <dgm:spPr/>
    </dgm:pt>
    <dgm:pt modelId="{15B091D1-C47F-4D88-BBB0-8A08AC2B5A8A}" type="pres">
      <dgm:prSet presAssocID="{C8B19FD1-B89E-49C9-9D79-BEE11A08AA94}" presName="rootComposite" presStyleCnt="0"/>
      <dgm:spPr/>
    </dgm:pt>
    <dgm:pt modelId="{790289E8-EDFE-4F9E-8F2A-9A09D4446ECB}" type="pres">
      <dgm:prSet presAssocID="{C8B19FD1-B89E-49C9-9D79-BEE11A08AA94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B25E5C4-C7A9-49C4-8948-42A0D1A84629}" type="pres">
      <dgm:prSet presAssocID="{C8B19FD1-B89E-49C9-9D79-BEE11A08AA94}" presName="rootConnector" presStyleLbl="node2" presStyleIdx="1" presStyleCnt="3"/>
      <dgm:spPr/>
      <dgm:t>
        <a:bodyPr/>
        <a:lstStyle/>
        <a:p>
          <a:endParaRPr lang="ru-RU"/>
        </a:p>
      </dgm:t>
    </dgm:pt>
    <dgm:pt modelId="{F36704E4-E1F0-446A-997C-FC4F8E19159F}" type="pres">
      <dgm:prSet presAssocID="{C8B19FD1-B89E-49C9-9D79-BEE11A08AA94}" presName="hierChild4" presStyleCnt="0"/>
      <dgm:spPr/>
    </dgm:pt>
    <dgm:pt modelId="{74DD8595-7486-4721-91B4-3D2FC34B91AF}" type="pres">
      <dgm:prSet presAssocID="{C8B19FD1-B89E-49C9-9D79-BEE11A08AA94}" presName="hierChild5" presStyleCnt="0"/>
      <dgm:spPr/>
    </dgm:pt>
    <dgm:pt modelId="{BD2F3F4D-62C5-4C6F-8E5B-01A1BF60D471}" type="pres">
      <dgm:prSet presAssocID="{6728E4EB-B19D-4858-AB55-859C13D50270}" presName="Name37" presStyleLbl="parChTrans1D2" presStyleIdx="2" presStyleCnt="3"/>
      <dgm:spPr/>
      <dgm:t>
        <a:bodyPr/>
        <a:lstStyle/>
        <a:p>
          <a:endParaRPr lang="ru-RU"/>
        </a:p>
      </dgm:t>
    </dgm:pt>
    <dgm:pt modelId="{DC19E513-9AE9-439E-B84D-35732F2F37C5}" type="pres">
      <dgm:prSet presAssocID="{5AC59705-CFE5-4403-ADFF-420523705CD3}" presName="hierRoot2" presStyleCnt="0">
        <dgm:presLayoutVars>
          <dgm:hierBranch val="init"/>
        </dgm:presLayoutVars>
      </dgm:prSet>
      <dgm:spPr/>
    </dgm:pt>
    <dgm:pt modelId="{1FDD1FDA-85C7-42BE-91B5-A87A738E312F}" type="pres">
      <dgm:prSet presAssocID="{5AC59705-CFE5-4403-ADFF-420523705CD3}" presName="rootComposite" presStyleCnt="0"/>
      <dgm:spPr/>
    </dgm:pt>
    <dgm:pt modelId="{AC3C2E34-904E-476D-A3DD-39AA4C88771F}" type="pres">
      <dgm:prSet presAssocID="{5AC59705-CFE5-4403-ADFF-420523705CD3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3F5BF4E-97C7-40C6-BDEC-1A1A7F54E842}" type="pres">
      <dgm:prSet presAssocID="{5AC59705-CFE5-4403-ADFF-420523705CD3}" presName="rootConnector" presStyleLbl="node2" presStyleIdx="2" presStyleCnt="3"/>
      <dgm:spPr/>
      <dgm:t>
        <a:bodyPr/>
        <a:lstStyle/>
        <a:p>
          <a:endParaRPr lang="ru-RU"/>
        </a:p>
      </dgm:t>
    </dgm:pt>
    <dgm:pt modelId="{292CD0A1-876E-4082-A8EB-1A7BE1C558C4}" type="pres">
      <dgm:prSet presAssocID="{5AC59705-CFE5-4403-ADFF-420523705CD3}" presName="hierChild4" presStyleCnt="0"/>
      <dgm:spPr/>
    </dgm:pt>
    <dgm:pt modelId="{58110458-1355-41D2-943B-231528B6E62F}" type="pres">
      <dgm:prSet presAssocID="{5AC59705-CFE5-4403-ADFF-420523705CD3}" presName="hierChild5" presStyleCnt="0"/>
      <dgm:spPr/>
    </dgm:pt>
    <dgm:pt modelId="{D3E16EBD-5A54-43DC-A4D1-5D0791ED303B}" type="pres">
      <dgm:prSet presAssocID="{68FB0CFE-F347-4A97-9DCF-183A717E85D5}" presName="hierChild3" presStyleCnt="0"/>
      <dgm:spPr/>
    </dgm:pt>
  </dgm:ptLst>
  <dgm:cxnLst>
    <dgm:cxn modelId="{CD28400A-9BD3-4E91-9AE1-2BEA99DE3E25}" type="presOf" srcId="{5AC59705-CFE5-4403-ADFF-420523705CD3}" destId="{AC3C2E34-904E-476D-A3DD-39AA4C88771F}" srcOrd="0" destOrd="0" presId="urn:microsoft.com/office/officeart/2005/8/layout/orgChart1"/>
    <dgm:cxn modelId="{35D41ADD-8447-479B-B737-8ED0D64948A8}" type="presOf" srcId="{1ADA0095-5156-4105-8E32-E741FBF3ED02}" destId="{D808616F-5351-4200-A456-6E4500AB9491}" srcOrd="1" destOrd="0" presId="urn:microsoft.com/office/officeart/2005/8/layout/orgChart1"/>
    <dgm:cxn modelId="{3106B060-ABE2-4ECC-93F0-5101D4AA34F6}" type="presOf" srcId="{68FB0CFE-F347-4A97-9DCF-183A717E85D5}" destId="{E2FF1F94-2208-4986-B477-71D710C2216B}" srcOrd="1" destOrd="0" presId="urn:microsoft.com/office/officeart/2005/8/layout/orgChart1"/>
    <dgm:cxn modelId="{CE01F83B-AAA9-4D7B-B863-FD501D7419E2}" type="presOf" srcId="{8074A972-C0A7-4D39-A8CC-AD8807629A34}" destId="{F4E48ECE-29D8-44B9-84F9-BD0894D670F5}" srcOrd="0" destOrd="0" presId="urn:microsoft.com/office/officeart/2005/8/layout/orgChart1"/>
    <dgm:cxn modelId="{21DDBC5A-3BD8-4388-87D2-4366193E3542}" type="presOf" srcId="{C8B19FD1-B89E-49C9-9D79-BEE11A08AA94}" destId="{5B25E5C4-C7A9-49C4-8948-42A0D1A84629}" srcOrd="1" destOrd="0" presId="urn:microsoft.com/office/officeart/2005/8/layout/orgChart1"/>
    <dgm:cxn modelId="{0519BE57-A206-449C-89FF-02AE73C9FEA6}" type="presOf" srcId="{2A5C67E2-8061-444E-A658-640320C46B07}" destId="{1EA88B41-09D3-424B-B664-F5B2D5316E6C}" srcOrd="0" destOrd="0" presId="urn:microsoft.com/office/officeart/2005/8/layout/orgChart1"/>
    <dgm:cxn modelId="{AB8F2FA4-466B-4146-A080-124166334D19}" type="presOf" srcId="{6728E4EB-B19D-4858-AB55-859C13D50270}" destId="{BD2F3F4D-62C5-4C6F-8E5B-01A1BF60D471}" srcOrd="0" destOrd="0" presId="urn:microsoft.com/office/officeart/2005/8/layout/orgChart1"/>
    <dgm:cxn modelId="{08EA3C7E-866C-4282-ACDF-DCFB39BE3412}" srcId="{2A5C67E2-8061-444E-A658-640320C46B07}" destId="{68FB0CFE-F347-4A97-9DCF-183A717E85D5}" srcOrd="0" destOrd="0" parTransId="{AE7DC4E8-712B-4221-B3D5-BC4189802660}" sibTransId="{38EFB750-2273-469F-96F1-515EF5056953}"/>
    <dgm:cxn modelId="{DD82C486-47C1-4552-A74B-DA401D413F7A}" type="presOf" srcId="{1ADA0095-5156-4105-8E32-E741FBF3ED02}" destId="{2D7E5EB2-42F6-4445-9780-A23C3B05BC0C}" srcOrd="0" destOrd="0" presId="urn:microsoft.com/office/officeart/2005/8/layout/orgChart1"/>
    <dgm:cxn modelId="{8DC91FE6-A2AD-42E1-A7DD-8A8F17BFB453}" type="presOf" srcId="{5AC59705-CFE5-4403-ADFF-420523705CD3}" destId="{93F5BF4E-97C7-40C6-BDEC-1A1A7F54E842}" srcOrd="1" destOrd="0" presId="urn:microsoft.com/office/officeart/2005/8/layout/orgChart1"/>
    <dgm:cxn modelId="{247A7F56-66FD-4534-85C7-E51C38AF84BB}" type="presOf" srcId="{68FB0CFE-F347-4A97-9DCF-183A717E85D5}" destId="{2A3C93BB-ABF8-48EA-AD59-F19782DF8BD3}" srcOrd="0" destOrd="0" presId="urn:microsoft.com/office/officeart/2005/8/layout/orgChart1"/>
    <dgm:cxn modelId="{FF35E5FF-8BE4-4005-862D-0BCBB822C14C}" srcId="{68FB0CFE-F347-4A97-9DCF-183A717E85D5}" destId="{1ADA0095-5156-4105-8E32-E741FBF3ED02}" srcOrd="0" destOrd="0" parTransId="{2F4E5297-C0F1-4A04-AF02-3EB43699F759}" sibTransId="{E879B0DD-8AF1-4E07-ABEF-7726BFE527B3}"/>
    <dgm:cxn modelId="{F24BDCC3-567A-4443-A9ED-C09EB0499E85}" type="presOf" srcId="{2F4E5297-C0F1-4A04-AF02-3EB43699F759}" destId="{77E5B4FF-E0B8-40D6-84A4-BEA8440E96BF}" srcOrd="0" destOrd="0" presId="urn:microsoft.com/office/officeart/2005/8/layout/orgChart1"/>
    <dgm:cxn modelId="{0A70412F-C79D-498E-A835-3729C68F1925}" srcId="{68FB0CFE-F347-4A97-9DCF-183A717E85D5}" destId="{5AC59705-CFE5-4403-ADFF-420523705CD3}" srcOrd="2" destOrd="0" parTransId="{6728E4EB-B19D-4858-AB55-859C13D50270}" sibTransId="{F16B7FF8-F54E-4CB9-9A9A-27895FFBCFAC}"/>
    <dgm:cxn modelId="{075D40FC-752B-48C7-B29D-329C42FEB06F}" type="presOf" srcId="{C8B19FD1-B89E-49C9-9D79-BEE11A08AA94}" destId="{790289E8-EDFE-4F9E-8F2A-9A09D4446ECB}" srcOrd="0" destOrd="0" presId="urn:microsoft.com/office/officeart/2005/8/layout/orgChart1"/>
    <dgm:cxn modelId="{C2F20865-42ED-45CF-A705-5DCACD5C92EE}" srcId="{68FB0CFE-F347-4A97-9DCF-183A717E85D5}" destId="{C8B19FD1-B89E-49C9-9D79-BEE11A08AA94}" srcOrd="1" destOrd="0" parTransId="{8074A972-C0A7-4D39-A8CC-AD8807629A34}" sibTransId="{DFD735BF-EA3D-4F86-A64E-D613478BC421}"/>
    <dgm:cxn modelId="{26FBE0EF-963A-4263-A7FC-9D23EBCF9957}" type="presParOf" srcId="{1EA88B41-09D3-424B-B664-F5B2D5316E6C}" destId="{C006DB39-95EC-4688-BDD6-0C37BA79A74C}" srcOrd="0" destOrd="0" presId="urn:microsoft.com/office/officeart/2005/8/layout/orgChart1"/>
    <dgm:cxn modelId="{E473BBE5-4C83-4BAB-94AE-B6FDE0167099}" type="presParOf" srcId="{C006DB39-95EC-4688-BDD6-0C37BA79A74C}" destId="{0BEA811C-11B4-41BD-8168-F19F3B869DD9}" srcOrd="0" destOrd="0" presId="urn:microsoft.com/office/officeart/2005/8/layout/orgChart1"/>
    <dgm:cxn modelId="{4072F72A-C5B7-4D3C-B5DD-4321CA3B0322}" type="presParOf" srcId="{0BEA811C-11B4-41BD-8168-F19F3B869DD9}" destId="{2A3C93BB-ABF8-48EA-AD59-F19782DF8BD3}" srcOrd="0" destOrd="0" presId="urn:microsoft.com/office/officeart/2005/8/layout/orgChart1"/>
    <dgm:cxn modelId="{AF01B6A2-5AE3-4B68-B85A-9326D65061ED}" type="presParOf" srcId="{0BEA811C-11B4-41BD-8168-F19F3B869DD9}" destId="{E2FF1F94-2208-4986-B477-71D710C2216B}" srcOrd="1" destOrd="0" presId="urn:microsoft.com/office/officeart/2005/8/layout/orgChart1"/>
    <dgm:cxn modelId="{909A7DE6-BEA1-4F39-AD36-5C28B4C45459}" type="presParOf" srcId="{C006DB39-95EC-4688-BDD6-0C37BA79A74C}" destId="{9688248B-FE4B-4378-9B1F-786C142A6878}" srcOrd="1" destOrd="0" presId="urn:microsoft.com/office/officeart/2005/8/layout/orgChart1"/>
    <dgm:cxn modelId="{FB1AA2B3-A920-4CA1-A747-7E767C22B36D}" type="presParOf" srcId="{9688248B-FE4B-4378-9B1F-786C142A6878}" destId="{77E5B4FF-E0B8-40D6-84A4-BEA8440E96BF}" srcOrd="0" destOrd="0" presId="urn:microsoft.com/office/officeart/2005/8/layout/orgChart1"/>
    <dgm:cxn modelId="{7D92B0FE-3518-469F-A605-21EBE8B383FD}" type="presParOf" srcId="{9688248B-FE4B-4378-9B1F-786C142A6878}" destId="{36F5FA48-E87D-43EB-BE37-1D9DA139C110}" srcOrd="1" destOrd="0" presId="urn:microsoft.com/office/officeart/2005/8/layout/orgChart1"/>
    <dgm:cxn modelId="{3FF4449B-6750-4BCD-A356-8494FE4D766E}" type="presParOf" srcId="{36F5FA48-E87D-43EB-BE37-1D9DA139C110}" destId="{D28B0912-F97E-4EE1-9A63-97257699B67A}" srcOrd="0" destOrd="0" presId="urn:microsoft.com/office/officeart/2005/8/layout/orgChart1"/>
    <dgm:cxn modelId="{1C15B13B-5B90-4570-8DEE-14E3985EA049}" type="presParOf" srcId="{D28B0912-F97E-4EE1-9A63-97257699B67A}" destId="{2D7E5EB2-42F6-4445-9780-A23C3B05BC0C}" srcOrd="0" destOrd="0" presId="urn:microsoft.com/office/officeart/2005/8/layout/orgChart1"/>
    <dgm:cxn modelId="{3D4EB6C3-C710-4886-AC3F-0DFBA7131280}" type="presParOf" srcId="{D28B0912-F97E-4EE1-9A63-97257699B67A}" destId="{D808616F-5351-4200-A456-6E4500AB9491}" srcOrd="1" destOrd="0" presId="urn:microsoft.com/office/officeart/2005/8/layout/orgChart1"/>
    <dgm:cxn modelId="{041106DA-75DC-47F2-B7D2-18C8C1F384DE}" type="presParOf" srcId="{36F5FA48-E87D-43EB-BE37-1D9DA139C110}" destId="{34AE9258-2F70-43EA-80EB-17534EC1112B}" srcOrd="1" destOrd="0" presId="urn:microsoft.com/office/officeart/2005/8/layout/orgChart1"/>
    <dgm:cxn modelId="{0EB1C6F5-EA2C-4B6B-8A10-F2356FECF1B7}" type="presParOf" srcId="{36F5FA48-E87D-43EB-BE37-1D9DA139C110}" destId="{F4A7F41E-DAF2-436D-9C8C-DB2311E3F616}" srcOrd="2" destOrd="0" presId="urn:microsoft.com/office/officeart/2005/8/layout/orgChart1"/>
    <dgm:cxn modelId="{09004861-157A-428D-8D09-054EA25BA52A}" type="presParOf" srcId="{9688248B-FE4B-4378-9B1F-786C142A6878}" destId="{F4E48ECE-29D8-44B9-84F9-BD0894D670F5}" srcOrd="2" destOrd="0" presId="urn:microsoft.com/office/officeart/2005/8/layout/orgChart1"/>
    <dgm:cxn modelId="{8E12F49D-3009-4130-8453-2D945BF05A5D}" type="presParOf" srcId="{9688248B-FE4B-4378-9B1F-786C142A6878}" destId="{316BAA66-CF3D-4D0C-A660-2128A8D38F55}" srcOrd="3" destOrd="0" presId="urn:microsoft.com/office/officeart/2005/8/layout/orgChart1"/>
    <dgm:cxn modelId="{C64CC6EB-7B22-4DA0-9CCB-155810E7FA44}" type="presParOf" srcId="{316BAA66-CF3D-4D0C-A660-2128A8D38F55}" destId="{15B091D1-C47F-4D88-BBB0-8A08AC2B5A8A}" srcOrd="0" destOrd="0" presId="urn:microsoft.com/office/officeart/2005/8/layout/orgChart1"/>
    <dgm:cxn modelId="{96EADC51-55BB-4ACB-B45C-64A1A4D0D3D4}" type="presParOf" srcId="{15B091D1-C47F-4D88-BBB0-8A08AC2B5A8A}" destId="{790289E8-EDFE-4F9E-8F2A-9A09D4446ECB}" srcOrd="0" destOrd="0" presId="urn:microsoft.com/office/officeart/2005/8/layout/orgChart1"/>
    <dgm:cxn modelId="{541ABEE1-2C97-47B4-AC57-B1233778DA47}" type="presParOf" srcId="{15B091D1-C47F-4D88-BBB0-8A08AC2B5A8A}" destId="{5B25E5C4-C7A9-49C4-8948-42A0D1A84629}" srcOrd="1" destOrd="0" presId="urn:microsoft.com/office/officeart/2005/8/layout/orgChart1"/>
    <dgm:cxn modelId="{7AD1C748-F03E-4F70-9015-B8E73AA28E1C}" type="presParOf" srcId="{316BAA66-CF3D-4D0C-A660-2128A8D38F55}" destId="{F36704E4-E1F0-446A-997C-FC4F8E19159F}" srcOrd="1" destOrd="0" presId="urn:microsoft.com/office/officeart/2005/8/layout/orgChart1"/>
    <dgm:cxn modelId="{41355EE5-DA84-4A36-B4CF-E65BF81A02F7}" type="presParOf" srcId="{316BAA66-CF3D-4D0C-A660-2128A8D38F55}" destId="{74DD8595-7486-4721-91B4-3D2FC34B91AF}" srcOrd="2" destOrd="0" presId="urn:microsoft.com/office/officeart/2005/8/layout/orgChart1"/>
    <dgm:cxn modelId="{34CA740E-8FE6-42F4-8D69-67700747CBED}" type="presParOf" srcId="{9688248B-FE4B-4378-9B1F-786C142A6878}" destId="{BD2F3F4D-62C5-4C6F-8E5B-01A1BF60D471}" srcOrd="4" destOrd="0" presId="urn:microsoft.com/office/officeart/2005/8/layout/orgChart1"/>
    <dgm:cxn modelId="{4CC0A5CA-B625-41DC-BD18-44A7B9BD4B9A}" type="presParOf" srcId="{9688248B-FE4B-4378-9B1F-786C142A6878}" destId="{DC19E513-9AE9-439E-B84D-35732F2F37C5}" srcOrd="5" destOrd="0" presId="urn:microsoft.com/office/officeart/2005/8/layout/orgChart1"/>
    <dgm:cxn modelId="{0653CABF-3E99-417D-B3A7-E7958D38F717}" type="presParOf" srcId="{DC19E513-9AE9-439E-B84D-35732F2F37C5}" destId="{1FDD1FDA-85C7-42BE-91B5-A87A738E312F}" srcOrd="0" destOrd="0" presId="urn:microsoft.com/office/officeart/2005/8/layout/orgChart1"/>
    <dgm:cxn modelId="{7439C124-92EF-45EF-B081-8CE45BC8F612}" type="presParOf" srcId="{1FDD1FDA-85C7-42BE-91B5-A87A738E312F}" destId="{AC3C2E34-904E-476D-A3DD-39AA4C88771F}" srcOrd="0" destOrd="0" presId="urn:microsoft.com/office/officeart/2005/8/layout/orgChart1"/>
    <dgm:cxn modelId="{24C0B169-10B4-4626-A28C-EED056FD85A5}" type="presParOf" srcId="{1FDD1FDA-85C7-42BE-91B5-A87A738E312F}" destId="{93F5BF4E-97C7-40C6-BDEC-1A1A7F54E842}" srcOrd="1" destOrd="0" presId="urn:microsoft.com/office/officeart/2005/8/layout/orgChart1"/>
    <dgm:cxn modelId="{E7100076-8BF6-45EB-AE98-75114D994048}" type="presParOf" srcId="{DC19E513-9AE9-439E-B84D-35732F2F37C5}" destId="{292CD0A1-876E-4082-A8EB-1A7BE1C558C4}" srcOrd="1" destOrd="0" presId="urn:microsoft.com/office/officeart/2005/8/layout/orgChart1"/>
    <dgm:cxn modelId="{202BEACE-46BE-4A21-BB27-42549C7E145F}" type="presParOf" srcId="{DC19E513-9AE9-439E-B84D-35732F2F37C5}" destId="{58110458-1355-41D2-943B-231528B6E62F}" srcOrd="2" destOrd="0" presId="urn:microsoft.com/office/officeart/2005/8/layout/orgChart1"/>
    <dgm:cxn modelId="{453C89C2-DDA5-445E-B065-B4889F6DCA9F}" type="presParOf" srcId="{C006DB39-95EC-4688-BDD6-0C37BA79A74C}" destId="{D3E16EBD-5A54-43DC-A4D1-5D0791ED303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BDEFB0E-FFED-4A45-9A50-100825A29D73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FE8AF49-03E9-4B5C-B7AB-800C48EAECF6}">
      <dgm:prSet phldrT="[Текст]"/>
      <dgm:spPr/>
      <dgm:t>
        <a:bodyPr/>
        <a:lstStyle/>
        <a:p>
          <a:r>
            <a:rPr lang="ru-RU" dirty="0" err="1" smtClean="0"/>
            <a:t>Магнитопроводы</a:t>
          </a:r>
          <a:endParaRPr lang="ru-RU" dirty="0"/>
        </a:p>
      </dgm:t>
    </dgm:pt>
    <dgm:pt modelId="{70D80A60-99C2-4EDF-96BB-32D25AF8C186}" type="parTrans" cxnId="{947B61E6-1127-41A2-B034-BD7EE7C16E3F}">
      <dgm:prSet/>
      <dgm:spPr/>
      <dgm:t>
        <a:bodyPr/>
        <a:lstStyle/>
        <a:p>
          <a:endParaRPr lang="ru-RU"/>
        </a:p>
      </dgm:t>
    </dgm:pt>
    <dgm:pt modelId="{86F14ED2-E33B-4A93-8D0E-40988D68A809}" type="sibTrans" cxnId="{947B61E6-1127-41A2-B034-BD7EE7C16E3F}">
      <dgm:prSet/>
      <dgm:spPr/>
      <dgm:t>
        <a:bodyPr/>
        <a:lstStyle/>
        <a:p>
          <a:endParaRPr lang="ru-RU"/>
        </a:p>
      </dgm:t>
    </dgm:pt>
    <dgm:pt modelId="{9D091B27-AFDD-4996-949B-0B6A6B10274E}">
      <dgm:prSet phldrT="[Текст]"/>
      <dgm:spPr/>
      <dgm:t>
        <a:bodyPr/>
        <a:lstStyle/>
        <a:p>
          <a:r>
            <a:rPr lang="ru-RU" dirty="0" smtClean="0"/>
            <a:t>Ленточные</a:t>
          </a:r>
          <a:endParaRPr lang="ru-RU" dirty="0"/>
        </a:p>
      </dgm:t>
    </dgm:pt>
    <dgm:pt modelId="{C8D4DC4D-45BC-4100-8E42-7A412BF506E0}" type="parTrans" cxnId="{8EFAF043-8315-4146-9144-E2EB610F5768}">
      <dgm:prSet/>
      <dgm:spPr/>
      <dgm:t>
        <a:bodyPr/>
        <a:lstStyle/>
        <a:p>
          <a:endParaRPr lang="ru-RU"/>
        </a:p>
      </dgm:t>
    </dgm:pt>
    <dgm:pt modelId="{2B0593FF-DFDB-4F5A-8B48-89A263CE561F}" type="sibTrans" cxnId="{8EFAF043-8315-4146-9144-E2EB610F5768}">
      <dgm:prSet/>
      <dgm:spPr/>
      <dgm:t>
        <a:bodyPr/>
        <a:lstStyle/>
        <a:p>
          <a:endParaRPr lang="ru-RU"/>
        </a:p>
      </dgm:t>
    </dgm:pt>
    <dgm:pt modelId="{6A01A526-C5F7-4F1A-89A3-322ACB82A677}">
      <dgm:prSet phldrT="[Текст]"/>
      <dgm:spPr/>
      <dgm:t>
        <a:bodyPr/>
        <a:lstStyle/>
        <a:p>
          <a:r>
            <a:rPr lang="ru-RU" dirty="0" smtClean="0"/>
            <a:t>Пластинчатые</a:t>
          </a:r>
          <a:endParaRPr lang="ru-RU" dirty="0"/>
        </a:p>
      </dgm:t>
    </dgm:pt>
    <dgm:pt modelId="{CBBDE789-BED2-4873-9B8A-13B891319842}" type="parTrans" cxnId="{79E6DE92-6EDD-4674-86AC-29DDB413134D}">
      <dgm:prSet/>
      <dgm:spPr/>
      <dgm:t>
        <a:bodyPr/>
        <a:lstStyle/>
        <a:p>
          <a:endParaRPr lang="ru-RU"/>
        </a:p>
      </dgm:t>
    </dgm:pt>
    <dgm:pt modelId="{6771520F-7259-466A-B561-F4A7ED4BE27C}" type="sibTrans" cxnId="{79E6DE92-6EDD-4674-86AC-29DDB413134D}">
      <dgm:prSet/>
      <dgm:spPr/>
      <dgm:t>
        <a:bodyPr/>
        <a:lstStyle/>
        <a:p>
          <a:endParaRPr lang="ru-RU"/>
        </a:p>
      </dgm:t>
    </dgm:pt>
    <dgm:pt modelId="{7CD201F0-36D2-4A5A-846E-296BB62A8BF7}" type="pres">
      <dgm:prSet presAssocID="{2BDEFB0E-FFED-4A45-9A50-100825A29D7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7C0C1B83-7579-4514-A7D8-0934DE7BBABE}" type="pres">
      <dgm:prSet presAssocID="{BFE8AF49-03E9-4B5C-B7AB-800C48EAECF6}" presName="hierRoot1" presStyleCnt="0">
        <dgm:presLayoutVars>
          <dgm:hierBranch val="init"/>
        </dgm:presLayoutVars>
      </dgm:prSet>
      <dgm:spPr/>
    </dgm:pt>
    <dgm:pt modelId="{3ED8F410-94DA-435A-A602-DE950438890B}" type="pres">
      <dgm:prSet presAssocID="{BFE8AF49-03E9-4B5C-B7AB-800C48EAECF6}" presName="rootComposite1" presStyleCnt="0"/>
      <dgm:spPr/>
    </dgm:pt>
    <dgm:pt modelId="{325067D7-9EC3-4B03-89D2-969079896709}" type="pres">
      <dgm:prSet presAssocID="{BFE8AF49-03E9-4B5C-B7AB-800C48EAECF6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6CCFC32-B88E-4FF8-A45E-7279FB86E7D7}" type="pres">
      <dgm:prSet presAssocID="{BFE8AF49-03E9-4B5C-B7AB-800C48EAECF6}" presName="rootConnector1" presStyleLbl="node1" presStyleIdx="0" presStyleCnt="0"/>
      <dgm:spPr/>
      <dgm:t>
        <a:bodyPr/>
        <a:lstStyle/>
        <a:p>
          <a:endParaRPr lang="ru-RU"/>
        </a:p>
      </dgm:t>
    </dgm:pt>
    <dgm:pt modelId="{CE737996-FF44-4BF5-B036-83708B45ED40}" type="pres">
      <dgm:prSet presAssocID="{BFE8AF49-03E9-4B5C-B7AB-800C48EAECF6}" presName="hierChild2" presStyleCnt="0"/>
      <dgm:spPr/>
    </dgm:pt>
    <dgm:pt modelId="{F954D293-9586-4EB5-8CC0-0014ADE0DF26}" type="pres">
      <dgm:prSet presAssocID="{C8D4DC4D-45BC-4100-8E42-7A412BF506E0}" presName="Name37" presStyleLbl="parChTrans1D2" presStyleIdx="0" presStyleCnt="2"/>
      <dgm:spPr/>
      <dgm:t>
        <a:bodyPr/>
        <a:lstStyle/>
        <a:p>
          <a:endParaRPr lang="ru-RU"/>
        </a:p>
      </dgm:t>
    </dgm:pt>
    <dgm:pt modelId="{7B58E892-EAE6-499B-9BC4-C3B9ED340799}" type="pres">
      <dgm:prSet presAssocID="{9D091B27-AFDD-4996-949B-0B6A6B10274E}" presName="hierRoot2" presStyleCnt="0">
        <dgm:presLayoutVars>
          <dgm:hierBranch val="init"/>
        </dgm:presLayoutVars>
      </dgm:prSet>
      <dgm:spPr/>
    </dgm:pt>
    <dgm:pt modelId="{92CE9F47-C39D-4FE3-9961-EF2AEBFD703B}" type="pres">
      <dgm:prSet presAssocID="{9D091B27-AFDD-4996-949B-0B6A6B10274E}" presName="rootComposite" presStyleCnt="0"/>
      <dgm:spPr/>
    </dgm:pt>
    <dgm:pt modelId="{BD42AD61-54D0-4D0E-B312-7551EF361C3B}" type="pres">
      <dgm:prSet presAssocID="{9D091B27-AFDD-4996-949B-0B6A6B10274E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DE750EB-88C2-42E6-BCCC-4EED3A58E67F}" type="pres">
      <dgm:prSet presAssocID="{9D091B27-AFDD-4996-949B-0B6A6B10274E}" presName="rootConnector" presStyleLbl="node2" presStyleIdx="0" presStyleCnt="2"/>
      <dgm:spPr/>
      <dgm:t>
        <a:bodyPr/>
        <a:lstStyle/>
        <a:p>
          <a:endParaRPr lang="ru-RU"/>
        </a:p>
      </dgm:t>
    </dgm:pt>
    <dgm:pt modelId="{A4E94291-00FC-4C9E-ACF7-914F4378CB47}" type="pres">
      <dgm:prSet presAssocID="{9D091B27-AFDD-4996-949B-0B6A6B10274E}" presName="hierChild4" presStyleCnt="0"/>
      <dgm:spPr/>
    </dgm:pt>
    <dgm:pt modelId="{4D604711-4065-4A40-901D-ABDFF7E2E4A8}" type="pres">
      <dgm:prSet presAssocID="{9D091B27-AFDD-4996-949B-0B6A6B10274E}" presName="hierChild5" presStyleCnt="0"/>
      <dgm:spPr/>
    </dgm:pt>
    <dgm:pt modelId="{2889486B-46C3-4147-A99C-1C4EA4BAE647}" type="pres">
      <dgm:prSet presAssocID="{CBBDE789-BED2-4873-9B8A-13B891319842}" presName="Name37" presStyleLbl="parChTrans1D2" presStyleIdx="1" presStyleCnt="2"/>
      <dgm:spPr/>
      <dgm:t>
        <a:bodyPr/>
        <a:lstStyle/>
        <a:p>
          <a:endParaRPr lang="ru-RU"/>
        </a:p>
      </dgm:t>
    </dgm:pt>
    <dgm:pt modelId="{A9DE1747-9CA8-43E4-B81A-3768DDF0D390}" type="pres">
      <dgm:prSet presAssocID="{6A01A526-C5F7-4F1A-89A3-322ACB82A677}" presName="hierRoot2" presStyleCnt="0">
        <dgm:presLayoutVars>
          <dgm:hierBranch val="init"/>
        </dgm:presLayoutVars>
      </dgm:prSet>
      <dgm:spPr/>
    </dgm:pt>
    <dgm:pt modelId="{D90DCDD4-F399-47BA-A51A-BDF1EB0181D9}" type="pres">
      <dgm:prSet presAssocID="{6A01A526-C5F7-4F1A-89A3-322ACB82A677}" presName="rootComposite" presStyleCnt="0"/>
      <dgm:spPr/>
    </dgm:pt>
    <dgm:pt modelId="{2EFAE297-AD18-4194-BFFF-AD22832541FF}" type="pres">
      <dgm:prSet presAssocID="{6A01A526-C5F7-4F1A-89A3-322ACB82A677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3FBD0F4-00F0-4351-A2F8-42B492EEC105}" type="pres">
      <dgm:prSet presAssocID="{6A01A526-C5F7-4F1A-89A3-322ACB82A677}" presName="rootConnector" presStyleLbl="node2" presStyleIdx="1" presStyleCnt="2"/>
      <dgm:spPr/>
      <dgm:t>
        <a:bodyPr/>
        <a:lstStyle/>
        <a:p>
          <a:endParaRPr lang="ru-RU"/>
        </a:p>
      </dgm:t>
    </dgm:pt>
    <dgm:pt modelId="{BAF916C6-C0C4-4CB4-91E8-F879842848B4}" type="pres">
      <dgm:prSet presAssocID="{6A01A526-C5F7-4F1A-89A3-322ACB82A677}" presName="hierChild4" presStyleCnt="0"/>
      <dgm:spPr/>
    </dgm:pt>
    <dgm:pt modelId="{E94FEAFC-9126-4C23-989A-4F29B3E6D249}" type="pres">
      <dgm:prSet presAssocID="{6A01A526-C5F7-4F1A-89A3-322ACB82A677}" presName="hierChild5" presStyleCnt="0"/>
      <dgm:spPr/>
    </dgm:pt>
    <dgm:pt modelId="{42C5F767-A96E-462F-82A2-748A7AD31E52}" type="pres">
      <dgm:prSet presAssocID="{BFE8AF49-03E9-4B5C-B7AB-800C48EAECF6}" presName="hierChild3" presStyleCnt="0"/>
      <dgm:spPr/>
    </dgm:pt>
  </dgm:ptLst>
  <dgm:cxnLst>
    <dgm:cxn modelId="{60BBC53B-A68F-47DF-A9A7-3E84FE3C837F}" type="presOf" srcId="{9D091B27-AFDD-4996-949B-0B6A6B10274E}" destId="{BD42AD61-54D0-4D0E-B312-7551EF361C3B}" srcOrd="0" destOrd="0" presId="urn:microsoft.com/office/officeart/2005/8/layout/orgChart1"/>
    <dgm:cxn modelId="{947B61E6-1127-41A2-B034-BD7EE7C16E3F}" srcId="{2BDEFB0E-FFED-4A45-9A50-100825A29D73}" destId="{BFE8AF49-03E9-4B5C-B7AB-800C48EAECF6}" srcOrd="0" destOrd="0" parTransId="{70D80A60-99C2-4EDF-96BB-32D25AF8C186}" sibTransId="{86F14ED2-E33B-4A93-8D0E-40988D68A809}"/>
    <dgm:cxn modelId="{98592D85-38FA-488E-8608-AC18F05906E1}" type="presOf" srcId="{6A01A526-C5F7-4F1A-89A3-322ACB82A677}" destId="{43FBD0F4-00F0-4351-A2F8-42B492EEC105}" srcOrd="1" destOrd="0" presId="urn:microsoft.com/office/officeart/2005/8/layout/orgChart1"/>
    <dgm:cxn modelId="{79E6DE92-6EDD-4674-86AC-29DDB413134D}" srcId="{BFE8AF49-03E9-4B5C-B7AB-800C48EAECF6}" destId="{6A01A526-C5F7-4F1A-89A3-322ACB82A677}" srcOrd="1" destOrd="0" parTransId="{CBBDE789-BED2-4873-9B8A-13B891319842}" sibTransId="{6771520F-7259-466A-B561-F4A7ED4BE27C}"/>
    <dgm:cxn modelId="{6F5038AD-68B3-40A3-859C-D97F0682981F}" type="presOf" srcId="{CBBDE789-BED2-4873-9B8A-13B891319842}" destId="{2889486B-46C3-4147-A99C-1C4EA4BAE647}" srcOrd="0" destOrd="0" presId="urn:microsoft.com/office/officeart/2005/8/layout/orgChart1"/>
    <dgm:cxn modelId="{B5470964-6EA5-4819-84B3-39DEF7E4235E}" type="presOf" srcId="{6A01A526-C5F7-4F1A-89A3-322ACB82A677}" destId="{2EFAE297-AD18-4194-BFFF-AD22832541FF}" srcOrd="0" destOrd="0" presId="urn:microsoft.com/office/officeart/2005/8/layout/orgChart1"/>
    <dgm:cxn modelId="{C79D10AC-D4EA-42BB-B247-0FB02195A1BC}" type="presOf" srcId="{BFE8AF49-03E9-4B5C-B7AB-800C48EAECF6}" destId="{325067D7-9EC3-4B03-89D2-969079896709}" srcOrd="0" destOrd="0" presId="urn:microsoft.com/office/officeart/2005/8/layout/orgChart1"/>
    <dgm:cxn modelId="{FB668656-55A9-4F3F-8EFF-122D9FB41B76}" type="presOf" srcId="{BFE8AF49-03E9-4B5C-B7AB-800C48EAECF6}" destId="{F6CCFC32-B88E-4FF8-A45E-7279FB86E7D7}" srcOrd="1" destOrd="0" presId="urn:microsoft.com/office/officeart/2005/8/layout/orgChart1"/>
    <dgm:cxn modelId="{8EFAF043-8315-4146-9144-E2EB610F5768}" srcId="{BFE8AF49-03E9-4B5C-B7AB-800C48EAECF6}" destId="{9D091B27-AFDD-4996-949B-0B6A6B10274E}" srcOrd="0" destOrd="0" parTransId="{C8D4DC4D-45BC-4100-8E42-7A412BF506E0}" sibTransId="{2B0593FF-DFDB-4F5A-8B48-89A263CE561F}"/>
    <dgm:cxn modelId="{C07DC9FB-48BA-4B48-A8F7-C63F99F763F2}" type="presOf" srcId="{C8D4DC4D-45BC-4100-8E42-7A412BF506E0}" destId="{F954D293-9586-4EB5-8CC0-0014ADE0DF26}" srcOrd="0" destOrd="0" presId="urn:microsoft.com/office/officeart/2005/8/layout/orgChart1"/>
    <dgm:cxn modelId="{6985CC4B-6DFD-4B81-80D3-1C477D9FE0F0}" type="presOf" srcId="{2BDEFB0E-FFED-4A45-9A50-100825A29D73}" destId="{7CD201F0-36D2-4A5A-846E-296BB62A8BF7}" srcOrd="0" destOrd="0" presId="urn:microsoft.com/office/officeart/2005/8/layout/orgChart1"/>
    <dgm:cxn modelId="{8D294FD3-30A7-4E12-B5D1-EC607AD07492}" type="presOf" srcId="{9D091B27-AFDD-4996-949B-0B6A6B10274E}" destId="{BDE750EB-88C2-42E6-BCCC-4EED3A58E67F}" srcOrd="1" destOrd="0" presId="urn:microsoft.com/office/officeart/2005/8/layout/orgChart1"/>
    <dgm:cxn modelId="{FDF6DB14-C078-42B2-AB43-2F6E444A1F4C}" type="presParOf" srcId="{7CD201F0-36D2-4A5A-846E-296BB62A8BF7}" destId="{7C0C1B83-7579-4514-A7D8-0934DE7BBABE}" srcOrd="0" destOrd="0" presId="urn:microsoft.com/office/officeart/2005/8/layout/orgChart1"/>
    <dgm:cxn modelId="{DCFC74D7-8BC5-4FAC-AFE1-85DB7AB9F563}" type="presParOf" srcId="{7C0C1B83-7579-4514-A7D8-0934DE7BBABE}" destId="{3ED8F410-94DA-435A-A602-DE950438890B}" srcOrd="0" destOrd="0" presId="urn:microsoft.com/office/officeart/2005/8/layout/orgChart1"/>
    <dgm:cxn modelId="{DB667C8D-55F3-42C1-AAEE-8582B674591F}" type="presParOf" srcId="{3ED8F410-94DA-435A-A602-DE950438890B}" destId="{325067D7-9EC3-4B03-89D2-969079896709}" srcOrd="0" destOrd="0" presId="urn:microsoft.com/office/officeart/2005/8/layout/orgChart1"/>
    <dgm:cxn modelId="{E741E7DF-4BCD-4F8A-B5CF-0E1964FF067C}" type="presParOf" srcId="{3ED8F410-94DA-435A-A602-DE950438890B}" destId="{F6CCFC32-B88E-4FF8-A45E-7279FB86E7D7}" srcOrd="1" destOrd="0" presId="urn:microsoft.com/office/officeart/2005/8/layout/orgChart1"/>
    <dgm:cxn modelId="{859BAC5A-529A-4D62-9D63-D5E8769917E2}" type="presParOf" srcId="{7C0C1B83-7579-4514-A7D8-0934DE7BBABE}" destId="{CE737996-FF44-4BF5-B036-83708B45ED40}" srcOrd="1" destOrd="0" presId="urn:microsoft.com/office/officeart/2005/8/layout/orgChart1"/>
    <dgm:cxn modelId="{05312410-F8A9-45B8-9182-D995E7AD8CB3}" type="presParOf" srcId="{CE737996-FF44-4BF5-B036-83708B45ED40}" destId="{F954D293-9586-4EB5-8CC0-0014ADE0DF26}" srcOrd="0" destOrd="0" presId="urn:microsoft.com/office/officeart/2005/8/layout/orgChart1"/>
    <dgm:cxn modelId="{6E052102-CB57-4976-AE45-F05C80D1F3C5}" type="presParOf" srcId="{CE737996-FF44-4BF5-B036-83708B45ED40}" destId="{7B58E892-EAE6-499B-9BC4-C3B9ED340799}" srcOrd="1" destOrd="0" presId="urn:microsoft.com/office/officeart/2005/8/layout/orgChart1"/>
    <dgm:cxn modelId="{325B9B88-AB43-45BF-9730-ED548EB3C003}" type="presParOf" srcId="{7B58E892-EAE6-499B-9BC4-C3B9ED340799}" destId="{92CE9F47-C39D-4FE3-9961-EF2AEBFD703B}" srcOrd="0" destOrd="0" presId="urn:microsoft.com/office/officeart/2005/8/layout/orgChart1"/>
    <dgm:cxn modelId="{09B10A4C-24C6-4DD8-94AA-F900E69A5D98}" type="presParOf" srcId="{92CE9F47-C39D-4FE3-9961-EF2AEBFD703B}" destId="{BD42AD61-54D0-4D0E-B312-7551EF361C3B}" srcOrd="0" destOrd="0" presId="urn:microsoft.com/office/officeart/2005/8/layout/orgChart1"/>
    <dgm:cxn modelId="{197FFCDD-724B-4256-9FE7-F9355643B18A}" type="presParOf" srcId="{92CE9F47-C39D-4FE3-9961-EF2AEBFD703B}" destId="{BDE750EB-88C2-42E6-BCCC-4EED3A58E67F}" srcOrd="1" destOrd="0" presId="urn:microsoft.com/office/officeart/2005/8/layout/orgChart1"/>
    <dgm:cxn modelId="{9359DD3C-4D8F-4197-B683-76AA01248B7D}" type="presParOf" srcId="{7B58E892-EAE6-499B-9BC4-C3B9ED340799}" destId="{A4E94291-00FC-4C9E-ACF7-914F4378CB47}" srcOrd="1" destOrd="0" presId="urn:microsoft.com/office/officeart/2005/8/layout/orgChart1"/>
    <dgm:cxn modelId="{F87D0FDD-D949-4F48-94FD-5AC46FFC99B1}" type="presParOf" srcId="{7B58E892-EAE6-499B-9BC4-C3B9ED340799}" destId="{4D604711-4065-4A40-901D-ABDFF7E2E4A8}" srcOrd="2" destOrd="0" presId="urn:microsoft.com/office/officeart/2005/8/layout/orgChart1"/>
    <dgm:cxn modelId="{0DA2ADC4-D43A-40C2-81F1-D51D72BFFA0C}" type="presParOf" srcId="{CE737996-FF44-4BF5-B036-83708B45ED40}" destId="{2889486B-46C3-4147-A99C-1C4EA4BAE647}" srcOrd="2" destOrd="0" presId="urn:microsoft.com/office/officeart/2005/8/layout/orgChart1"/>
    <dgm:cxn modelId="{AC5C5BA6-E9D3-4043-A1BC-0B7344600842}" type="presParOf" srcId="{CE737996-FF44-4BF5-B036-83708B45ED40}" destId="{A9DE1747-9CA8-43E4-B81A-3768DDF0D390}" srcOrd="3" destOrd="0" presId="urn:microsoft.com/office/officeart/2005/8/layout/orgChart1"/>
    <dgm:cxn modelId="{458FD062-27E9-4720-940A-D918962F07E0}" type="presParOf" srcId="{A9DE1747-9CA8-43E4-B81A-3768DDF0D390}" destId="{D90DCDD4-F399-47BA-A51A-BDF1EB0181D9}" srcOrd="0" destOrd="0" presId="urn:microsoft.com/office/officeart/2005/8/layout/orgChart1"/>
    <dgm:cxn modelId="{7A35D440-A663-4BB5-95C6-9B3F679FEA22}" type="presParOf" srcId="{D90DCDD4-F399-47BA-A51A-BDF1EB0181D9}" destId="{2EFAE297-AD18-4194-BFFF-AD22832541FF}" srcOrd="0" destOrd="0" presId="urn:microsoft.com/office/officeart/2005/8/layout/orgChart1"/>
    <dgm:cxn modelId="{AAF53D46-438A-4725-9B63-FE00CC08C330}" type="presParOf" srcId="{D90DCDD4-F399-47BA-A51A-BDF1EB0181D9}" destId="{43FBD0F4-00F0-4351-A2F8-42B492EEC105}" srcOrd="1" destOrd="0" presId="urn:microsoft.com/office/officeart/2005/8/layout/orgChart1"/>
    <dgm:cxn modelId="{529FE71A-48BE-478B-97A0-1E5241ED2A46}" type="presParOf" srcId="{A9DE1747-9CA8-43E4-B81A-3768DDF0D390}" destId="{BAF916C6-C0C4-4CB4-91E8-F879842848B4}" srcOrd="1" destOrd="0" presId="urn:microsoft.com/office/officeart/2005/8/layout/orgChart1"/>
    <dgm:cxn modelId="{1E100217-F127-467A-8AED-C918AE605C59}" type="presParOf" srcId="{A9DE1747-9CA8-43E4-B81A-3768DDF0D390}" destId="{E94FEAFC-9126-4C23-989A-4F29B3E6D249}" srcOrd="2" destOrd="0" presId="urn:microsoft.com/office/officeart/2005/8/layout/orgChart1"/>
    <dgm:cxn modelId="{60AE0D6D-5E0A-4153-9AB1-CA5851090371}" type="presParOf" srcId="{7C0C1B83-7579-4514-A7D8-0934DE7BBABE}" destId="{42C5F767-A96E-462F-82A2-748A7AD31E52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2F3F4D-62C5-4C6F-8E5B-01A1BF60D471}">
      <dsp:nvSpPr>
        <dsp:cNvPr id="0" name=""/>
        <dsp:cNvSpPr/>
      </dsp:nvSpPr>
      <dsp:spPr>
        <a:xfrm>
          <a:off x="3048000" y="1844867"/>
          <a:ext cx="2156482" cy="3742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7132"/>
              </a:lnTo>
              <a:lnTo>
                <a:pt x="2156482" y="187132"/>
              </a:lnTo>
              <a:lnTo>
                <a:pt x="2156482" y="37426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E48ECE-29D8-44B9-84F9-BD0894D670F5}">
      <dsp:nvSpPr>
        <dsp:cNvPr id="0" name=""/>
        <dsp:cNvSpPr/>
      </dsp:nvSpPr>
      <dsp:spPr>
        <a:xfrm>
          <a:off x="3002280" y="1844867"/>
          <a:ext cx="91440" cy="37426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7426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7E5B4FF-E0B8-40D6-84A4-BEA8440E96BF}">
      <dsp:nvSpPr>
        <dsp:cNvPr id="0" name=""/>
        <dsp:cNvSpPr/>
      </dsp:nvSpPr>
      <dsp:spPr>
        <a:xfrm>
          <a:off x="891517" y="1844867"/>
          <a:ext cx="2156482" cy="374265"/>
        </a:xfrm>
        <a:custGeom>
          <a:avLst/>
          <a:gdLst/>
          <a:ahLst/>
          <a:cxnLst/>
          <a:rect l="0" t="0" r="0" b="0"/>
          <a:pathLst>
            <a:path>
              <a:moveTo>
                <a:pt x="2156482" y="0"/>
              </a:moveTo>
              <a:lnTo>
                <a:pt x="2156482" y="187132"/>
              </a:lnTo>
              <a:lnTo>
                <a:pt x="0" y="187132"/>
              </a:lnTo>
              <a:lnTo>
                <a:pt x="0" y="37426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A3C93BB-ABF8-48EA-AD59-F19782DF8BD3}">
      <dsp:nvSpPr>
        <dsp:cNvPr id="0" name=""/>
        <dsp:cNvSpPr/>
      </dsp:nvSpPr>
      <dsp:spPr>
        <a:xfrm>
          <a:off x="2156891" y="953758"/>
          <a:ext cx="1782216" cy="89110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Трансформаторы</a:t>
          </a:r>
          <a:endParaRPr lang="ru-RU" sz="1700" kern="1200" dirty="0"/>
        </a:p>
      </dsp:txBody>
      <dsp:txXfrm>
        <a:off x="2156891" y="953758"/>
        <a:ext cx="1782216" cy="891108"/>
      </dsp:txXfrm>
    </dsp:sp>
    <dsp:sp modelId="{2D7E5EB2-42F6-4445-9780-A23C3B05BC0C}">
      <dsp:nvSpPr>
        <dsp:cNvPr id="0" name=""/>
        <dsp:cNvSpPr/>
      </dsp:nvSpPr>
      <dsp:spPr>
        <a:xfrm>
          <a:off x="409" y="2219132"/>
          <a:ext cx="1782216" cy="89110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Трансформаторы питание</a:t>
          </a:r>
          <a:endParaRPr lang="ru-RU" sz="1700" kern="1200" dirty="0"/>
        </a:p>
      </dsp:txBody>
      <dsp:txXfrm>
        <a:off x="409" y="2219132"/>
        <a:ext cx="1782216" cy="891108"/>
      </dsp:txXfrm>
    </dsp:sp>
    <dsp:sp modelId="{790289E8-EDFE-4F9E-8F2A-9A09D4446ECB}">
      <dsp:nvSpPr>
        <dsp:cNvPr id="0" name=""/>
        <dsp:cNvSpPr/>
      </dsp:nvSpPr>
      <dsp:spPr>
        <a:xfrm>
          <a:off x="2156891" y="2219132"/>
          <a:ext cx="1782216" cy="89110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Согласующие трансформаторы</a:t>
          </a:r>
          <a:endParaRPr lang="ru-RU" sz="1700" kern="1200" dirty="0"/>
        </a:p>
      </dsp:txBody>
      <dsp:txXfrm>
        <a:off x="2156891" y="2219132"/>
        <a:ext cx="1782216" cy="891108"/>
      </dsp:txXfrm>
    </dsp:sp>
    <dsp:sp modelId="{AC3C2E34-904E-476D-A3DD-39AA4C88771F}">
      <dsp:nvSpPr>
        <dsp:cNvPr id="0" name=""/>
        <dsp:cNvSpPr/>
      </dsp:nvSpPr>
      <dsp:spPr>
        <a:xfrm>
          <a:off x="4313373" y="2219132"/>
          <a:ext cx="1782216" cy="89110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Импульсные трансформаторы</a:t>
          </a:r>
          <a:endParaRPr lang="ru-RU" sz="1700" kern="1200" dirty="0"/>
        </a:p>
      </dsp:txBody>
      <dsp:txXfrm>
        <a:off x="4313373" y="2219132"/>
        <a:ext cx="1782216" cy="89110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15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9.wmf"/><Relationship Id="rId1" Type="http://schemas.openxmlformats.org/officeDocument/2006/relationships/image" Target="../media/image18.wmf"/><Relationship Id="rId4" Type="http://schemas.openxmlformats.org/officeDocument/2006/relationships/image" Target="../media/image21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image" Target="../media/image22.wmf"/><Relationship Id="rId5" Type="http://schemas.openxmlformats.org/officeDocument/2006/relationships/image" Target="../media/image26.wmf"/><Relationship Id="rId4" Type="http://schemas.openxmlformats.org/officeDocument/2006/relationships/image" Target="../media/image25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image" Target="../media/image28.wmf"/><Relationship Id="rId1" Type="http://schemas.openxmlformats.org/officeDocument/2006/relationships/image" Target="../media/image27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31.wmf"/><Relationship Id="rId1" Type="http://schemas.openxmlformats.org/officeDocument/2006/relationships/image" Target="../media/image30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image" Target="../media/image33.wmf"/><Relationship Id="rId1" Type="http://schemas.openxmlformats.org/officeDocument/2006/relationships/image" Target="../media/image32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image" Target="../media/image36.wmf"/><Relationship Id="rId1" Type="http://schemas.openxmlformats.org/officeDocument/2006/relationships/image" Target="../media/image35.wmf"/><Relationship Id="rId6" Type="http://schemas.openxmlformats.org/officeDocument/2006/relationships/image" Target="../media/image40.wmf"/><Relationship Id="rId5" Type="http://schemas.openxmlformats.org/officeDocument/2006/relationships/image" Target="../media/image39.wmf"/><Relationship Id="rId4" Type="http://schemas.openxmlformats.org/officeDocument/2006/relationships/image" Target="../media/image38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3.wmf"/><Relationship Id="rId7" Type="http://schemas.openxmlformats.org/officeDocument/2006/relationships/image" Target="../media/image47.wmf"/><Relationship Id="rId2" Type="http://schemas.openxmlformats.org/officeDocument/2006/relationships/image" Target="../media/image42.wmf"/><Relationship Id="rId1" Type="http://schemas.openxmlformats.org/officeDocument/2006/relationships/image" Target="../media/image41.wmf"/><Relationship Id="rId6" Type="http://schemas.openxmlformats.org/officeDocument/2006/relationships/image" Target="../media/image46.wmf"/><Relationship Id="rId5" Type="http://schemas.openxmlformats.org/officeDocument/2006/relationships/image" Target="../media/image45.wmf"/><Relationship Id="rId4" Type="http://schemas.openxmlformats.org/officeDocument/2006/relationships/image" Target="../media/image44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51.wmf"/><Relationship Id="rId2" Type="http://schemas.openxmlformats.org/officeDocument/2006/relationships/image" Target="../media/image50.wmf"/><Relationship Id="rId1" Type="http://schemas.openxmlformats.org/officeDocument/2006/relationships/image" Target="../media/image49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54.wmf"/><Relationship Id="rId2" Type="http://schemas.openxmlformats.org/officeDocument/2006/relationships/image" Target="../media/image53.wmf"/><Relationship Id="rId1" Type="http://schemas.openxmlformats.org/officeDocument/2006/relationships/image" Target="../media/image52.wmf"/><Relationship Id="rId4" Type="http://schemas.openxmlformats.org/officeDocument/2006/relationships/image" Target="../media/image55.w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57.wmf"/><Relationship Id="rId1" Type="http://schemas.openxmlformats.org/officeDocument/2006/relationships/image" Target="../media/image56.w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59.wmf"/><Relationship Id="rId1" Type="http://schemas.openxmlformats.org/officeDocument/2006/relationships/image" Target="../media/image58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62.wmf"/><Relationship Id="rId2" Type="http://schemas.openxmlformats.org/officeDocument/2006/relationships/image" Target="../media/image61.wmf"/><Relationship Id="rId1" Type="http://schemas.openxmlformats.org/officeDocument/2006/relationships/image" Target="../media/image60.wmf"/><Relationship Id="rId5" Type="http://schemas.openxmlformats.org/officeDocument/2006/relationships/image" Target="../media/image64.wmf"/><Relationship Id="rId4" Type="http://schemas.openxmlformats.org/officeDocument/2006/relationships/image" Target="../media/image63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67.wmf"/><Relationship Id="rId2" Type="http://schemas.openxmlformats.org/officeDocument/2006/relationships/image" Target="../media/image66.wmf"/><Relationship Id="rId1" Type="http://schemas.openxmlformats.org/officeDocument/2006/relationships/image" Target="../media/image65.wmf"/><Relationship Id="rId6" Type="http://schemas.openxmlformats.org/officeDocument/2006/relationships/image" Target="../media/image70.wmf"/><Relationship Id="rId5" Type="http://schemas.openxmlformats.org/officeDocument/2006/relationships/image" Target="../media/image69.wmf"/><Relationship Id="rId4" Type="http://schemas.openxmlformats.org/officeDocument/2006/relationships/image" Target="../media/image6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FE31D6-EB43-44B2-BAD0-26E319F21315}" type="datetimeFigureOut">
              <a:rPr lang="ru-RU" smtClean="0"/>
              <a:pPr/>
              <a:t>02.10.2019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8E2C56-0D91-47A8-8A71-009028EAA66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70655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DA132-4A20-4920-99B2-1A2FC474017B}" type="datetimeFigureOut">
              <a:rPr lang="ru-RU" smtClean="0"/>
              <a:pPr/>
              <a:t>02.10.2019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FC0CA4-D6BC-4557-A6BE-8B365C049B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6230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FC0CA4-D6BC-4557-A6BE-8B365C049B0F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54682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Прямоугольник 41"/>
          <p:cNvSpPr/>
          <p:nvPr userDrawn="1"/>
        </p:nvSpPr>
        <p:spPr>
          <a:xfrm>
            <a:off x="0" y="-1"/>
            <a:ext cx="9144000" cy="2516175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 userDrawn="1"/>
        </p:nvSpPr>
        <p:spPr>
          <a:xfrm>
            <a:off x="0" y="1944822"/>
            <a:ext cx="9144000" cy="409030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/>
          <p:cNvSpPr/>
          <p:nvPr userDrawn="1"/>
        </p:nvSpPr>
        <p:spPr>
          <a:xfrm>
            <a:off x="-1" y="2516174"/>
            <a:ext cx="9143999" cy="2926161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26000">
                <a:schemeClr val="accent1">
                  <a:lumMod val="45000"/>
                  <a:lumOff val="55000"/>
                </a:schemeClr>
              </a:gs>
              <a:gs pos="54000">
                <a:schemeClr val="tx2">
                  <a:lumMod val="60000"/>
                  <a:lumOff val="40000"/>
                </a:schemeClr>
              </a:gs>
              <a:gs pos="99457">
                <a:srgbClr val="F1F5FA"/>
              </a:gs>
              <a:gs pos="81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ru-RU" dirty="0"/>
          </a:p>
        </p:txBody>
      </p:sp>
      <p:sp>
        <p:nvSpPr>
          <p:cNvPr id="51" name="Прямоугольник 50"/>
          <p:cNvSpPr/>
          <p:nvPr userDrawn="1"/>
        </p:nvSpPr>
        <p:spPr>
          <a:xfrm>
            <a:off x="88900" y="1599221"/>
            <a:ext cx="9144000" cy="288882"/>
          </a:xfrm>
          <a:prstGeom prst="rect">
            <a:avLst/>
          </a:prstGeom>
          <a:solidFill>
            <a:schemeClr val="bg1">
              <a:alpha val="29000"/>
            </a:schemeClr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 userDrawn="1"/>
        </p:nvSpPr>
        <p:spPr>
          <a:xfrm>
            <a:off x="0" y="5802345"/>
            <a:ext cx="9144000" cy="1055655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Текст 17"/>
          <p:cNvSpPr>
            <a:spLocks noGrp="1"/>
          </p:cNvSpPr>
          <p:nvPr>
            <p:ph type="body" sz="quarter" idx="13" hasCustomPrompt="1"/>
          </p:nvPr>
        </p:nvSpPr>
        <p:spPr>
          <a:xfrm>
            <a:off x="-3" y="3710735"/>
            <a:ext cx="9144001" cy="522000"/>
          </a:xfrm>
        </p:spPr>
        <p:txBody>
          <a:bodyPr>
            <a:noAutofit/>
          </a:bodyPr>
          <a:lstStyle>
            <a:lvl1pPr algn="l">
              <a:buNone/>
              <a:defRPr sz="3000" baseline="0">
                <a:solidFill>
                  <a:srgbClr val="EFF4F9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 smtClean="0"/>
              <a:t>Тема «»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0" y="142830"/>
            <a:ext cx="9144001" cy="98488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ru-RU" sz="1100" baseline="0" dirty="0" smtClean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Федеральное государственное бюджетное образовательное учреждение</a:t>
            </a:r>
          </a:p>
          <a:p>
            <a:pPr algn="ctr"/>
            <a:r>
              <a:rPr lang="ru-RU" sz="1100" baseline="0" dirty="0" smtClean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высшего профессионального образования</a:t>
            </a:r>
          </a:p>
          <a:p>
            <a:pPr algn="ctr"/>
            <a:r>
              <a:rPr lang="ru-RU" sz="1800" baseline="0" dirty="0" smtClean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«Владивостокский государственный университет</a:t>
            </a:r>
          </a:p>
          <a:p>
            <a:pPr algn="ctr"/>
            <a:r>
              <a:rPr lang="ru-RU" sz="1800" baseline="0" dirty="0" smtClean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экономики и сервиса»</a:t>
            </a:r>
            <a:endParaRPr lang="ru-RU" sz="1800" baseline="0" dirty="0">
              <a:solidFill>
                <a:schemeClr val="tx1"/>
              </a:solidFill>
              <a:latin typeface="Arial" pitchFamily="34" charset="0"/>
              <a:cs typeface="Tahoma" pitchFamily="34" charset="0"/>
            </a:endParaRPr>
          </a:p>
        </p:txBody>
      </p:sp>
      <p:sp>
        <p:nvSpPr>
          <p:cNvPr id="23" name="Текст 17"/>
          <p:cNvSpPr>
            <a:spLocks noGrp="1"/>
          </p:cNvSpPr>
          <p:nvPr>
            <p:ph type="body" sz="quarter" idx="15" hasCustomPrompt="1"/>
          </p:nvPr>
        </p:nvSpPr>
        <p:spPr>
          <a:xfrm>
            <a:off x="0" y="6167476"/>
            <a:ext cx="9144000" cy="690524"/>
          </a:xfrm>
          <a:noFill/>
          <a:ln w="12700">
            <a:noFill/>
            <a:miter lim="800000"/>
          </a:ln>
        </p:spPr>
        <p:txBody>
          <a:bodyPr anchor="ctr" anchorCtr="0">
            <a:noAutofit/>
          </a:bodyPr>
          <a:lstStyle>
            <a:lvl1pPr algn="ctr">
              <a:buNone/>
              <a:defRPr sz="1400" baseline="0">
                <a:solidFill>
                  <a:srgbClr val="6296D7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 smtClean="0"/>
              <a:t>Город </a:t>
            </a:r>
            <a:endParaRPr lang="en-US" dirty="0" smtClean="0"/>
          </a:p>
          <a:p>
            <a:pPr lvl="0"/>
            <a:r>
              <a:rPr lang="ru-RU" dirty="0" smtClean="0"/>
              <a:t>Год </a:t>
            </a:r>
          </a:p>
        </p:txBody>
      </p:sp>
      <p:sp>
        <p:nvSpPr>
          <p:cNvPr id="19" name="Текст 17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570605"/>
            <a:ext cx="9144000" cy="309600"/>
          </a:xfrm>
        </p:spPr>
        <p:txBody>
          <a:bodyPr>
            <a:noAutofit/>
          </a:bodyPr>
          <a:lstStyle>
            <a:lvl1pPr algn="l">
              <a:buNone/>
              <a:defRPr sz="1800" baseline="0">
                <a:solidFill>
                  <a:srgbClr val="333366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 smtClean="0"/>
              <a:t>Кафедра «»</a:t>
            </a:r>
          </a:p>
        </p:txBody>
      </p:sp>
      <p:sp>
        <p:nvSpPr>
          <p:cNvPr id="20" name="Текст 17"/>
          <p:cNvSpPr>
            <a:spLocks noGrp="1"/>
          </p:cNvSpPr>
          <p:nvPr>
            <p:ph type="body" sz="quarter" idx="12" hasCustomPrompt="1"/>
          </p:nvPr>
        </p:nvSpPr>
        <p:spPr>
          <a:xfrm>
            <a:off x="-1" y="1944822"/>
            <a:ext cx="9144000" cy="399600"/>
          </a:xfrm>
          <a:solidFill>
            <a:schemeClr val="bg1">
              <a:alpha val="0"/>
            </a:schemeClr>
          </a:solidFill>
        </p:spPr>
        <p:txBody>
          <a:bodyPr>
            <a:noAutofit/>
          </a:bodyPr>
          <a:lstStyle>
            <a:lvl1pPr algn="l">
              <a:buNone/>
              <a:defRPr sz="2200" baseline="0">
                <a:solidFill>
                  <a:srgbClr val="333366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 smtClean="0"/>
              <a:t>Курс «»</a:t>
            </a:r>
          </a:p>
        </p:txBody>
      </p:sp>
      <p:sp>
        <p:nvSpPr>
          <p:cNvPr id="22" name="Текст 17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5447226"/>
            <a:ext cx="9144000" cy="309600"/>
          </a:xfrm>
        </p:spPr>
        <p:txBody>
          <a:bodyPr>
            <a:noAutofit/>
          </a:bodyPr>
          <a:lstStyle>
            <a:lvl1pPr algn="r">
              <a:buNone/>
              <a:defRPr sz="1800" baseline="0">
                <a:solidFill>
                  <a:srgbClr val="333366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 smtClean="0"/>
              <a:t>Автор</a:t>
            </a:r>
          </a:p>
        </p:txBody>
      </p:sp>
      <p:cxnSp>
        <p:nvCxnSpPr>
          <p:cNvPr id="46" name="Прямая соединительная линия 45"/>
          <p:cNvCxnSpPr/>
          <p:nvPr userDrawn="1"/>
        </p:nvCxnSpPr>
        <p:spPr>
          <a:xfrm>
            <a:off x="0" y="2516175"/>
            <a:ext cx="9144000" cy="1588"/>
          </a:xfrm>
          <a:prstGeom prst="line">
            <a:avLst/>
          </a:prstGeom>
          <a:ln w="12700">
            <a:solidFill>
              <a:schemeClr val="tx2">
                <a:lumMod val="60000"/>
                <a:lumOff val="4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 userDrawn="1"/>
        </p:nvCxnSpPr>
        <p:spPr>
          <a:xfrm>
            <a:off x="-1" y="5805878"/>
            <a:ext cx="9144000" cy="1588"/>
          </a:xfrm>
          <a:prstGeom prst="line">
            <a:avLst/>
          </a:prstGeom>
          <a:ln w="12700">
            <a:solidFill>
              <a:schemeClr val="tx2">
                <a:lumMod val="60000"/>
                <a:lumOff val="4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20" descr="bluelogo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934" y="163018"/>
            <a:ext cx="500027" cy="1064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48734" y="6274800"/>
            <a:ext cx="7831666" cy="583200"/>
          </a:xfrm>
          <a:prstGeom prst="rect">
            <a:avLst/>
          </a:prstGeom>
          <a:solidFill>
            <a:srgbClr val="C6D9F1"/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ru-RU" sz="1000" dirty="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26" name="Текст 25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0"/>
            <a:ext cx="9144000" cy="655200"/>
          </a:xfrm>
          <a:solidFill>
            <a:schemeClr val="tx2">
              <a:lumMod val="20000"/>
              <a:lumOff val="80000"/>
              <a:alpha val="75000"/>
            </a:schemeClr>
          </a:solidFill>
          <a:ln w="12700">
            <a:noFill/>
            <a:miter lim="800000"/>
          </a:ln>
        </p:spPr>
        <p:txBody>
          <a:bodyPr anchor="ctr" anchorCtr="0">
            <a:normAutofit/>
          </a:bodyPr>
          <a:lstStyle>
            <a:lvl1pPr algn="ctr">
              <a:buNone/>
              <a:defRPr sz="2400" b="1" i="0" baseline="0">
                <a:solidFill>
                  <a:srgbClr val="333366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ru-RU" dirty="0" smtClean="0"/>
              <a:t>Название слайда</a:t>
            </a:r>
            <a:endParaRPr lang="ru-RU" dirty="0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5" hasCustomPrompt="1"/>
          </p:nvPr>
        </p:nvSpPr>
        <p:spPr>
          <a:xfrm>
            <a:off x="628597" y="914400"/>
            <a:ext cx="7886808" cy="5105399"/>
          </a:xfrm>
        </p:spPr>
        <p:txBody>
          <a:bodyPr>
            <a:normAutofit/>
          </a:bodyPr>
          <a:lstStyle>
            <a:lvl1pPr marL="0" indent="0" algn="just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sz="2000" dirty="0" smtClean="0">
                <a:solidFill>
                  <a:schemeClr val="tx1"/>
                </a:solidFill>
              </a:rPr>
              <a:t>Текст слайда</a:t>
            </a:r>
            <a:endParaRPr lang="ru-RU" dirty="0"/>
          </a:p>
        </p:txBody>
      </p:sp>
      <p:pic>
        <p:nvPicPr>
          <p:cNvPr id="12" name="Picture 20" descr="blue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6280981"/>
            <a:ext cx="270934" cy="577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рисунок (со сжатием рисунка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56533" y="6274800"/>
            <a:ext cx="7815400" cy="583200"/>
          </a:xfrm>
        </p:spPr>
        <p:txBody>
          <a:bodyPr/>
          <a:lstStyle/>
          <a:p>
            <a:r>
              <a:rPr lang="ru-RU" sz="100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630000" y="914400"/>
            <a:ext cx="4639732" cy="5104800"/>
          </a:xfrm>
        </p:spPr>
        <p:txBody>
          <a:bodyPr/>
          <a:lstStyle>
            <a:lvl1pPr marL="0" indent="0">
              <a:buNone/>
              <a:defRPr lang="ru-RU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>
              <a:buFont typeface="Arial" panose="020B0604020202020204" pitchFamily="34" charset="0"/>
              <a:buChar char="•"/>
              <a:defRPr sz="2000"/>
            </a:lvl2pPr>
            <a:lvl3pPr>
              <a:defRPr/>
            </a:lvl3pPr>
          </a:lstStyle>
          <a:p>
            <a:pPr lvl="0"/>
            <a:r>
              <a:rPr lang="ru-RU" dirty="0" smtClean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5269732" y="914400"/>
            <a:ext cx="3247200" cy="5104800"/>
          </a:xfrm>
        </p:spPr>
        <p:txBody>
          <a:bodyPr>
            <a:normAutofit/>
          </a:bodyPr>
          <a:lstStyle>
            <a:lvl1pPr marL="0" indent="0">
              <a:buNone/>
              <a:defRPr lang="ru-RU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5669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рисунок (без сжатия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z="1000" dirty="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630000" y="914400"/>
            <a:ext cx="46404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ru-RU" dirty="0" smtClean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5270400" y="914400"/>
            <a:ext cx="3247200" cy="5104799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44357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(без сжатия)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z="1000" dirty="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3877200" y="914399"/>
            <a:ext cx="46404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ru-RU" dirty="0" smtClean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630000" y="910801"/>
            <a:ext cx="3247200" cy="5104799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5055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 hasCustomPrompt="1"/>
          </p:nvPr>
        </p:nvSpPr>
        <p:spPr>
          <a:xfrm>
            <a:off x="630000" y="914400"/>
            <a:ext cx="7887600" cy="164306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 smtClean="0"/>
              <a:t>Текст слайда</a:t>
            </a:r>
            <a:endParaRPr lang="ru-RU" dirty="0"/>
          </a:p>
        </p:txBody>
      </p:sp>
      <p:sp>
        <p:nvSpPr>
          <p:cNvPr id="6" name="Текст 4"/>
          <p:cNvSpPr>
            <a:spLocks noGrp="1"/>
          </p:cNvSpPr>
          <p:nvPr>
            <p:ph type="body" sz="quarter" idx="12" hasCustomPrompt="1"/>
          </p:nvPr>
        </p:nvSpPr>
        <p:spPr>
          <a:xfrm>
            <a:off x="628200" y="4487334"/>
            <a:ext cx="7887600" cy="164306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 smtClean="0"/>
              <a:t>Текст слайда</a:t>
            </a:r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quarter" idx="13" hasCustomPrompt="1"/>
          </p:nvPr>
        </p:nvSpPr>
        <p:spPr>
          <a:xfrm>
            <a:off x="628650" y="2557462"/>
            <a:ext cx="7887150" cy="1929872"/>
          </a:xfrm>
        </p:spPr>
        <p:txBody>
          <a:bodyPr>
            <a:normAutofit/>
          </a:bodyPr>
          <a:lstStyle>
            <a:lvl1pPr marL="0" indent="0">
              <a:buNone/>
              <a:defRPr sz="2000" baseline="0"/>
            </a:lvl1pPr>
          </a:lstStyle>
          <a:p>
            <a:pPr lvl="0"/>
            <a:r>
              <a:rPr lang="ru-RU" dirty="0" smtClean="0"/>
              <a:t>Содержимое (рисунок, диаграмма, таблица и т.д.)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56794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Рисунок 4"/>
          <p:cNvSpPr>
            <a:spLocks noGrp="1"/>
          </p:cNvSpPr>
          <p:nvPr>
            <p:ph type="pic"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90223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Таблица 4"/>
          <p:cNvSpPr>
            <a:spLocks noGrp="1"/>
          </p:cNvSpPr>
          <p:nvPr>
            <p:ph type="tbl"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7037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ru-RU" dirty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3122636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асибо за внимание!"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33000">
              <a:schemeClr val="accent1">
                <a:lumMod val="45000"/>
                <a:lumOff val="55000"/>
              </a:schemeClr>
            </a:gs>
            <a:gs pos="5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green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9936"/>
          </a:xfrm>
          <a:prstGeom prst="rect">
            <a:avLst/>
          </a:prstGeom>
        </p:spPr>
      </p:pic>
      <p:sp>
        <p:nvSpPr>
          <p:cNvPr id="8" name="Прямоугольник 7"/>
          <p:cNvSpPr/>
          <p:nvPr userDrawn="1"/>
        </p:nvSpPr>
        <p:spPr>
          <a:xfrm>
            <a:off x="0" y="0"/>
            <a:ext cx="9143999" cy="6858000"/>
          </a:xfrm>
          <a:prstGeom prst="rect">
            <a:avLst/>
          </a:prstGeom>
          <a:gradFill flip="none" rotWithShape="1">
            <a:gsLst>
              <a:gs pos="99457">
                <a:schemeClr val="tx2">
                  <a:lumMod val="20000"/>
                  <a:lumOff val="80000"/>
                </a:schemeClr>
              </a:gs>
              <a:gs pos="71739">
                <a:schemeClr val="tx2">
                  <a:lumMod val="40000"/>
                  <a:lumOff val="60000"/>
                </a:schemeClr>
              </a:gs>
              <a:gs pos="34800">
                <a:schemeClr val="tx2">
                  <a:lumMod val="40000"/>
                  <a:lumOff val="60000"/>
                </a:schemeClr>
              </a:gs>
              <a:gs pos="0">
                <a:schemeClr val="tx2">
                  <a:lumMod val="20000"/>
                  <a:lumOff val="80000"/>
                </a:schemeClr>
              </a:gs>
              <a:gs pos="53000">
                <a:schemeClr val="tx2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4560902"/>
            <a:ext cx="9144000" cy="1424007"/>
          </a:xfrm>
          <a:prstGeom prst="rect">
            <a:avLst/>
          </a:prstGeom>
          <a:solidFill>
            <a:schemeClr val="bg1">
              <a:alpha val="29000"/>
            </a:schemeClr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0" y="2552688"/>
            <a:ext cx="9144000" cy="617499"/>
          </a:xfrm>
          <a:prstGeom prst="rect">
            <a:avLst/>
          </a:prstGeom>
          <a:solidFill>
            <a:schemeClr val="bg1">
              <a:alpha val="29000"/>
            </a:schemeClr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 userDrawn="1"/>
        </p:nvSpPr>
        <p:spPr>
          <a:xfrm>
            <a:off x="0" y="2479662"/>
            <a:ext cx="9144000" cy="70788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baseline="0" dirty="0" smtClean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Спасибо за внимание!</a:t>
            </a:r>
            <a:endParaRPr lang="ru-RU" sz="4000" baseline="0" dirty="0">
              <a:solidFill>
                <a:schemeClr val="tx1"/>
              </a:solidFill>
              <a:latin typeface="Arial" pitchFamily="34" charset="0"/>
              <a:cs typeface="Tahoma" pitchFamily="34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4560903"/>
            <a:ext cx="9144000" cy="1424018"/>
          </a:xfrm>
        </p:spPr>
        <p:txBody>
          <a:bodyPr>
            <a:normAutofit/>
          </a:bodyPr>
          <a:lstStyle>
            <a:lvl1pPr algn="ctr">
              <a:buNone/>
              <a:defRPr sz="1800" baseline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 smtClean="0"/>
              <a:t>Координаты: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5"/>
          <p:cNvSpPr txBox="1">
            <a:spLocks/>
          </p:cNvSpPr>
          <p:nvPr userDrawn="1"/>
        </p:nvSpPr>
        <p:spPr>
          <a:xfrm>
            <a:off x="0" y="6274800"/>
            <a:ext cx="457200" cy="583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55200"/>
          </a:xfrm>
          <a:prstGeom prst="rect">
            <a:avLst/>
          </a:prstGeom>
          <a:solidFill>
            <a:schemeClr val="tx2">
              <a:lumMod val="20000"/>
              <a:lumOff val="80000"/>
              <a:alpha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Название слайда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000" y="914400"/>
            <a:ext cx="7887600" cy="510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57200" y="6274800"/>
            <a:ext cx="7823199" cy="583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z="1000" dirty="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7" name="Picture 20" descr="bluelogo"/>
          <p:cNvPicPr>
            <a:picLocks noChangeAspect="1" noChangeArrowheads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6280981"/>
            <a:ext cx="270934" cy="577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Номер слайда 1"/>
          <p:cNvSpPr txBox="1">
            <a:spLocks/>
          </p:cNvSpPr>
          <p:nvPr userDrawn="1"/>
        </p:nvSpPr>
        <p:spPr>
          <a:xfrm>
            <a:off x="8263467" y="6277012"/>
            <a:ext cx="880532" cy="58098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 anchorCtr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5CC8CE-4B5A-42E3-9A0D-77A4F70F0A95}" type="slidenum"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7" r:id="rId3"/>
    <p:sldLayoutId id="2147483658" r:id="rId4"/>
    <p:sldLayoutId id="2147483660" r:id="rId5"/>
    <p:sldLayoutId id="2147483659" r:id="rId6"/>
    <p:sldLayoutId id="2147483661" r:id="rId7"/>
    <p:sldLayoutId id="2147483662" r:id="rId8"/>
    <p:sldLayoutId id="2147483663" r:id="rId9"/>
    <p:sldLayoutId id="2147483656" r:id="rId10"/>
  </p:sldLayoutIdLst>
  <p:timing>
    <p:tnLst>
      <p:par>
        <p:cTn id="1" dur="indefinite" restart="never" nodeType="tmRoot"/>
      </p:par>
    </p:tnLst>
  </p:timing>
  <p:hf sldNum="0" hdr="0"/>
  <p:txStyles>
    <p:titleStyle>
      <a:lvl1pPr algn="ctr" defTabSz="914400" rtl="0" eaLnBrk="1" latinLnBrk="0" hangingPunct="1">
        <a:spcBef>
          <a:spcPct val="0"/>
        </a:spcBef>
        <a:buNone/>
        <a:defRPr lang="ru-RU" sz="2400" b="1" i="0" kern="1200" baseline="0" dirty="0">
          <a:solidFill>
            <a:srgbClr val="333366"/>
          </a:solidFill>
          <a:latin typeface="Arial" pitchFamily="34" charset="0"/>
          <a:ea typeface="+mn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12.wmf"/><Relationship Id="rId4" Type="http://schemas.openxmlformats.org/officeDocument/2006/relationships/oleObject" Target="../embeddings/oleObject2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4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6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7.w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wmf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9.wmf"/><Relationship Id="rId5" Type="http://schemas.openxmlformats.org/officeDocument/2006/relationships/oleObject" Target="../embeddings/oleObject9.bin"/><Relationship Id="rId10" Type="http://schemas.openxmlformats.org/officeDocument/2006/relationships/image" Target="../media/image21.wmf"/><Relationship Id="rId4" Type="http://schemas.openxmlformats.org/officeDocument/2006/relationships/image" Target="../media/image18.wmf"/><Relationship Id="rId9" Type="http://schemas.openxmlformats.org/officeDocument/2006/relationships/oleObject" Target="../embeddings/oleObject11.bin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wmf"/><Relationship Id="rId3" Type="http://schemas.openxmlformats.org/officeDocument/2006/relationships/oleObject" Target="../embeddings/oleObject12.bin"/><Relationship Id="rId7" Type="http://schemas.openxmlformats.org/officeDocument/2006/relationships/oleObject" Target="../embeddings/oleObject14.bin"/><Relationship Id="rId12" Type="http://schemas.openxmlformats.org/officeDocument/2006/relationships/image" Target="../media/image2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3.wmf"/><Relationship Id="rId11" Type="http://schemas.openxmlformats.org/officeDocument/2006/relationships/oleObject" Target="../embeddings/oleObject16.bin"/><Relationship Id="rId5" Type="http://schemas.openxmlformats.org/officeDocument/2006/relationships/oleObject" Target="../embeddings/oleObject13.bin"/><Relationship Id="rId10" Type="http://schemas.openxmlformats.org/officeDocument/2006/relationships/image" Target="../media/image25.wmf"/><Relationship Id="rId4" Type="http://schemas.openxmlformats.org/officeDocument/2006/relationships/image" Target="../media/image22.wmf"/><Relationship Id="rId9" Type="http://schemas.openxmlformats.org/officeDocument/2006/relationships/oleObject" Target="../embeddings/oleObject15.bin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wmf"/><Relationship Id="rId3" Type="http://schemas.openxmlformats.org/officeDocument/2006/relationships/oleObject" Target="../embeddings/oleObject17.bin"/><Relationship Id="rId7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8.wmf"/><Relationship Id="rId5" Type="http://schemas.openxmlformats.org/officeDocument/2006/relationships/oleObject" Target="../embeddings/oleObject18.bin"/><Relationship Id="rId4" Type="http://schemas.openxmlformats.org/officeDocument/2006/relationships/image" Target="../media/image27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31.wmf"/><Relationship Id="rId5" Type="http://schemas.openxmlformats.org/officeDocument/2006/relationships/oleObject" Target="../embeddings/oleObject21.bin"/><Relationship Id="rId4" Type="http://schemas.openxmlformats.org/officeDocument/2006/relationships/image" Target="../media/image30.w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wmf"/><Relationship Id="rId3" Type="http://schemas.openxmlformats.org/officeDocument/2006/relationships/oleObject" Target="../embeddings/oleObject22.bin"/><Relationship Id="rId7" Type="http://schemas.openxmlformats.org/officeDocument/2006/relationships/oleObject" Target="../embeddings/oleObject2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33.wmf"/><Relationship Id="rId5" Type="http://schemas.openxmlformats.org/officeDocument/2006/relationships/oleObject" Target="../embeddings/oleObject23.bin"/><Relationship Id="rId4" Type="http://schemas.openxmlformats.org/officeDocument/2006/relationships/image" Target="../media/image32.w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wmf"/><Relationship Id="rId13" Type="http://schemas.openxmlformats.org/officeDocument/2006/relationships/oleObject" Target="../embeddings/oleObject30.bin"/><Relationship Id="rId3" Type="http://schemas.openxmlformats.org/officeDocument/2006/relationships/oleObject" Target="../embeddings/oleObject25.bin"/><Relationship Id="rId7" Type="http://schemas.openxmlformats.org/officeDocument/2006/relationships/oleObject" Target="../embeddings/oleObject27.bin"/><Relationship Id="rId12" Type="http://schemas.openxmlformats.org/officeDocument/2006/relationships/image" Target="../media/image3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36.wmf"/><Relationship Id="rId11" Type="http://schemas.openxmlformats.org/officeDocument/2006/relationships/oleObject" Target="../embeddings/oleObject29.bin"/><Relationship Id="rId5" Type="http://schemas.openxmlformats.org/officeDocument/2006/relationships/oleObject" Target="../embeddings/oleObject26.bin"/><Relationship Id="rId10" Type="http://schemas.openxmlformats.org/officeDocument/2006/relationships/image" Target="../media/image38.wmf"/><Relationship Id="rId4" Type="http://schemas.openxmlformats.org/officeDocument/2006/relationships/image" Target="../media/image35.wmf"/><Relationship Id="rId9" Type="http://schemas.openxmlformats.org/officeDocument/2006/relationships/oleObject" Target="../embeddings/oleObject28.bin"/><Relationship Id="rId14" Type="http://schemas.openxmlformats.org/officeDocument/2006/relationships/image" Target="../media/image40.w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wmf"/><Relationship Id="rId13" Type="http://schemas.openxmlformats.org/officeDocument/2006/relationships/oleObject" Target="../embeddings/oleObject36.bin"/><Relationship Id="rId3" Type="http://schemas.openxmlformats.org/officeDocument/2006/relationships/oleObject" Target="../embeddings/oleObject31.bin"/><Relationship Id="rId7" Type="http://schemas.openxmlformats.org/officeDocument/2006/relationships/oleObject" Target="../embeddings/oleObject33.bin"/><Relationship Id="rId12" Type="http://schemas.openxmlformats.org/officeDocument/2006/relationships/image" Target="../media/image45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7.wmf"/><Relationship Id="rId1" Type="http://schemas.openxmlformats.org/officeDocument/2006/relationships/vmlDrawing" Target="../drawings/vmlDrawing12.vml"/><Relationship Id="rId6" Type="http://schemas.openxmlformats.org/officeDocument/2006/relationships/image" Target="../media/image42.wmf"/><Relationship Id="rId11" Type="http://schemas.openxmlformats.org/officeDocument/2006/relationships/oleObject" Target="../embeddings/oleObject35.bin"/><Relationship Id="rId5" Type="http://schemas.openxmlformats.org/officeDocument/2006/relationships/oleObject" Target="../embeddings/oleObject32.bin"/><Relationship Id="rId15" Type="http://schemas.openxmlformats.org/officeDocument/2006/relationships/oleObject" Target="../embeddings/oleObject37.bin"/><Relationship Id="rId10" Type="http://schemas.openxmlformats.org/officeDocument/2006/relationships/image" Target="../media/image44.wmf"/><Relationship Id="rId4" Type="http://schemas.openxmlformats.org/officeDocument/2006/relationships/image" Target="../media/image41.wmf"/><Relationship Id="rId9" Type="http://schemas.openxmlformats.org/officeDocument/2006/relationships/oleObject" Target="../embeddings/oleObject34.bin"/><Relationship Id="rId14" Type="http://schemas.openxmlformats.org/officeDocument/2006/relationships/image" Target="../media/image46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48.wm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wmf"/><Relationship Id="rId3" Type="http://schemas.openxmlformats.org/officeDocument/2006/relationships/oleObject" Target="../embeddings/oleObject39.bin"/><Relationship Id="rId7" Type="http://schemas.openxmlformats.org/officeDocument/2006/relationships/oleObject" Target="../embeddings/oleObject4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50.wmf"/><Relationship Id="rId5" Type="http://schemas.openxmlformats.org/officeDocument/2006/relationships/oleObject" Target="../embeddings/oleObject40.bin"/><Relationship Id="rId4" Type="http://schemas.openxmlformats.org/officeDocument/2006/relationships/image" Target="../media/image49.wm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wmf"/><Relationship Id="rId3" Type="http://schemas.openxmlformats.org/officeDocument/2006/relationships/oleObject" Target="../embeddings/oleObject42.bin"/><Relationship Id="rId7" Type="http://schemas.openxmlformats.org/officeDocument/2006/relationships/oleObject" Target="../embeddings/oleObject4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53.wmf"/><Relationship Id="rId5" Type="http://schemas.openxmlformats.org/officeDocument/2006/relationships/oleObject" Target="../embeddings/oleObject43.bin"/><Relationship Id="rId10" Type="http://schemas.openxmlformats.org/officeDocument/2006/relationships/image" Target="../media/image55.wmf"/><Relationship Id="rId4" Type="http://schemas.openxmlformats.org/officeDocument/2006/relationships/image" Target="../media/image52.wmf"/><Relationship Id="rId9" Type="http://schemas.openxmlformats.org/officeDocument/2006/relationships/oleObject" Target="../embeddings/oleObject45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6.bin"/><Relationship Id="rId7" Type="http://schemas.openxmlformats.org/officeDocument/2006/relationships/oleObject" Target="../embeddings/oleObject4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57.wmf"/><Relationship Id="rId5" Type="http://schemas.openxmlformats.org/officeDocument/2006/relationships/oleObject" Target="../embeddings/oleObject47.bin"/><Relationship Id="rId4" Type="http://schemas.openxmlformats.org/officeDocument/2006/relationships/image" Target="../media/image56.w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59.wmf"/><Relationship Id="rId5" Type="http://schemas.openxmlformats.org/officeDocument/2006/relationships/oleObject" Target="../embeddings/oleObject50.bin"/><Relationship Id="rId4" Type="http://schemas.openxmlformats.org/officeDocument/2006/relationships/image" Target="../media/image58.wm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wmf"/><Relationship Id="rId3" Type="http://schemas.openxmlformats.org/officeDocument/2006/relationships/oleObject" Target="../embeddings/oleObject51.bin"/><Relationship Id="rId7" Type="http://schemas.openxmlformats.org/officeDocument/2006/relationships/oleObject" Target="../embeddings/oleObject53.bin"/><Relationship Id="rId12" Type="http://schemas.openxmlformats.org/officeDocument/2006/relationships/image" Target="../media/image6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61.wmf"/><Relationship Id="rId11" Type="http://schemas.openxmlformats.org/officeDocument/2006/relationships/oleObject" Target="../embeddings/oleObject55.bin"/><Relationship Id="rId5" Type="http://schemas.openxmlformats.org/officeDocument/2006/relationships/oleObject" Target="../embeddings/oleObject52.bin"/><Relationship Id="rId10" Type="http://schemas.openxmlformats.org/officeDocument/2006/relationships/image" Target="../media/image63.wmf"/><Relationship Id="rId4" Type="http://schemas.openxmlformats.org/officeDocument/2006/relationships/image" Target="../media/image60.wmf"/><Relationship Id="rId9" Type="http://schemas.openxmlformats.org/officeDocument/2006/relationships/oleObject" Target="../embeddings/oleObject54.bin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wmf"/><Relationship Id="rId13" Type="http://schemas.openxmlformats.org/officeDocument/2006/relationships/oleObject" Target="../embeddings/oleObject61.bin"/><Relationship Id="rId3" Type="http://schemas.openxmlformats.org/officeDocument/2006/relationships/oleObject" Target="../embeddings/oleObject56.bin"/><Relationship Id="rId7" Type="http://schemas.openxmlformats.org/officeDocument/2006/relationships/oleObject" Target="../embeddings/oleObject58.bin"/><Relationship Id="rId12" Type="http://schemas.openxmlformats.org/officeDocument/2006/relationships/image" Target="../media/image6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66.wmf"/><Relationship Id="rId11" Type="http://schemas.openxmlformats.org/officeDocument/2006/relationships/oleObject" Target="../embeddings/oleObject60.bin"/><Relationship Id="rId5" Type="http://schemas.openxmlformats.org/officeDocument/2006/relationships/oleObject" Target="../embeddings/oleObject57.bin"/><Relationship Id="rId10" Type="http://schemas.openxmlformats.org/officeDocument/2006/relationships/image" Target="../media/image68.wmf"/><Relationship Id="rId4" Type="http://schemas.openxmlformats.org/officeDocument/2006/relationships/image" Target="../media/image65.wmf"/><Relationship Id="rId9" Type="http://schemas.openxmlformats.org/officeDocument/2006/relationships/oleObject" Target="../embeddings/oleObject59.bin"/><Relationship Id="rId14" Type="http://schemas.openxmlformats.org/officeDocument/2006/relationships/image" Target="../media/image70.wm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3"/>
          </p:nvPr>
        </p:nvSpPr>
        <p:spPr>
          <a:xfrm>
            <a:off x="165463" y="3595349"/>
            <a:ext cx="8900160" cy="522000"/>
          </a:xfrm>
        </p:spPr>
        <p:txBody>
          <a:bodyPr/>
          <a:lstStyle/>
          <a:p>
            <a:pPr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Трансформаторы в источниках электропитания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5"/>
          </p:nvPr>
        </p:nvSpPr>
        <p:spPr>
          <a:xfrm>
            <a:off x="0" y="6167476"/>
            <a:ext cx="9144000" cy="690524"/>
          </a:xfrm>
        </p:spPr>
        <p:txBody>
          <a:bodyPr/>
          <a:lstStyle/>
          <a:p>
            <a:r>
              <a:rPr lang="ru-RU" dirty="0" smtClean="0"/>
              <a:t>Владивосток</a:t>
            </a:r>
          </a:p>
          <a:p>
            <a:r>
              <a:rPr lang="ru-RU" dirty="0" smtClean="0"/>
              <a:t>201</a:t>
            </a:r>
            <a:r>
              <a:rPr lang="en-US" smtClean="0"/>
              <a:t>9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1"/>
          </p:nvPr>
        </p:nvSpPr>
        <p:spPr>
          <a:xfrm>
            <a:off x="0" y="1466410"/>
            <a:ext cx="9144000" cy="309600"/>
          </a:xfrm>
        </p:spPr>
        <p:txBody>
          <a:bodyPr/>
          <a:lstStyle/>
          <a:p>
            <a:r>
              <a:rPr lang="ru-RU" dirty="0" smtClean="0"/>
              <a:t>Кафедра «Информационных технологий и систем»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2"/>
          </p:nvPr>
        </p:nvSpPr>
        <p:spPr>
          <a:xfrm>
            <a:off x="0" y="1818213"/>
            <a:ext cx="9144000" cy="896851"/>
          </a:xfrm>
          <a:solidFill>
            <a:schemeClr val="bg1">
              <a:alpha val="0"/>
            </a:schemeClr>
          </a:solidFill>
        </p:spPr>
        <p:txBody>
          <a:bodyPr/>
          <a:lstStyle/>
          <a:p>
            <a:r>
              <a:rPr lang="ru-RU" dirty="0" smtClean="0"/>
              <a:t>Дисциплина «Электропитание устройств и систем связи»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altLang="ru-RU" dirty="0" smtClean="0"/>
              <a:t>Содержание: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313510" y="801190"/>
            <a:ext cx="8525690" cy="505097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dirty="0"/>
              <a:t>Общие сведения об </a:t>
            </a:r>
            <a:r>
              <a:rPr lang="ru-RU" dirty="0" smtClean="0"/>
              <a:t>трансформаторах</a:t>
            </a:r>
          </a:p>
          <a:p>
            <a:pPr marL="457200" indent="-457200">
              <a:buFont typeface="+mj-lt"/>
              <a:buAutoNum type="arabicPeriod"/>
            </a:pPr>
            <a:r>
              <a:rPr lang="ru-RU" altLang="ru-RU" dirty="0">
                <a:cs typeface="Arial" panose="020B0604020202020204" pitchFamily="34" charset="0"/>
              </a:rPr>
              <a:t>Методические указания и пример расчета однофазного сетевого трансформатора с частотой сети 50 </a:t>
            </a:r>
            <a:r>
              <a:rPr lang="ru-RU" altLang="ru-RU" dirty="0" smtClean="0">
                <a:cs typeface="Arial" panose="020B0604020202020204" pitchFamily="34" charset="0"/>
              </a:rPr>
              <a:t>Гц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Методические указания и пример расчета однофазного сетевого трансформатора с частотой сети 400 Гц</a:t>
            </a:r>
            <a:endParaRPr lang="ru-RU" altLang="ru-RU" dirty="0">
              <a:cs typeface="Arial" panose="020B0604020202020204" pitchFamily="34" charset="0"/>
            </a:endParaRPr>
          </a:p>
        </p:txBody>
      </p:sp>
      <p:sp>
        <p:nvSpPr>
          <p:cNvPr id="5" name="Нижний колонтитул 1"/>
          <p:cNvSpPr>
            <a:spLocks noGrp="1"/>
          </p:cNvSpPr>
          <p:nvPr>
            <p:ph type="ftr" sz="quarter" idx="3"/>
          </p:nvPr>
        </p:nvSpPr>
        <p:spPr>
          <a:xfrm>
            <a:off x="448734" y="6274800"/>
            <a:ext cx="7831666" cy="583200"/>
          </a:xfrm>
        </p:spPr>
        <p:txBody>
          <a:bodyPr/>
          <a:lstStyle/>
          <a:p>
            <a:r>
              <a:rPr lang="ru-RU" sz="1000" dirty="0" smtClean="0">
                <a:cs typeface="Arial" pitchFamily="34" charset="0"/>
              </a:rPr>
              <a:t>Дисциплина «</a:t>
            </a:r>
            <a:r>
              <a:rPr lang="ru-RU" sz="1000" dirty="0"/>
              <a:t>Электропитание устройств и систем связи</a:t>
            </a:r>
            <a:r>
              <a:rPr lang="ru-RU" sz="1000" dirty="0" smtClean="0">
                <a:cs typeface="Arial" pitchFamily="34" charset="0"/>
              </a:rPr>
              <a:t>»</a:t>
            </a:r>
          </a:p>
          <a:p>
            <a:r>
              <a:rPr lang="ru-RU" dirty="0">
                <a:cs typeface="Arial" pitchFamily="34" charset="0"/>
              </a:rPr>
              <a:t>Тема «Трансформаторы в источниках </a:t>
            </a:r>
            <a:r>
              <a:rPr lang="ru-RU" dirty="0" smtClean="0">
                <a:cs typeface="Arial" pitchFamily="34" charset="0"/>
              </a:rPr>
              <a:t>электропитания»</a:t>
            </a:r>
            <a:endParaRPr lang="ru-RU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9343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>
                <a:cs typeface="Arial" pitchFamily="34" charset="0"/>
              </a:rPr>
              <a:t>Дисциплина «</a:t>
            </a:r>
            <a:r>
              <a:rPr lang="ru-RU" sz="1000" dirty="0"/>
              <a:t>Электропитание устройств и систем связи</a:t>
            </a:r>
            <a:r>
              <a:rPr lang="ru-RU" sz="10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«Трансформаторы в источниках электропитания»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/>
              <a:t>Общие сведения об трансформаторах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ru-RU" b="1" dirty="0"/>
              <a:t>Трансформаторами</a:t>
            </a:r>
            <a:r>
              <a:rPr lang="ru-RU" dirty="0"/>
              <a:t> называют электромагнитные устройства, име­ющие две или большее число индуктивно-связанных обмоток и предназначенные для изменения значений переменного напряжения и тока.</a:t>
            </a:r>
          </a:p>
        </p:txBody>
      </p:sp>
      <p:pic>
        <p:nvPicPr>
          <p:cNvPr id="1026" name="Picture 2" descr="ÐÐ°ÑÑÐ¸Ð½ÐºÐ¸ Ð¿Ð¾ Ð·Ð°Ð¿ÑÐ¾ÑÑ Ð¢Ð ÐÐÐ¡Ð¤ÐÐ ÐÐÐ¢ÐÐ 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767" y="2470073"/>
            <a:ext cx="3460903" cy="3460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ÐÐ°ÑÑÐ¸Ð½ÐºÐ¸ Ð¿Ð¾ Ð·Ð°Ð¿ÑÐ¾ÑÑ Ð¢Ð ÐÐÐ¡Ð¤ÐÐ ÐÐÐ¢ÐÐ 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076" y="2470073"/>
            <a:ext cx="3641159" cy="3460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36814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>
                <a:cs typeface="Arial" pitchFamily="34" charset="0"/>
              </a:rPr>
              <a:t>Дисциплина «</a:t>
            </a:r>
            <a:r>
              <a:rPr lang="ru-RU" sz="1000" dirty="0"/>
              <a:t>Электропитание устройств и систем связи</a:t>
            </a:r>
            <a:r>
              <a:rPr lang="ru-RU" sz="10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«Трансформаторы в источниках электропитания»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/>
              <a:t>Общие сведения об </a:t>
            </a:r>
            <a:r>
              <a:rPr lang="ru-RU" dirty="0" smtClean="0"/>
              <a:t>трансформаторах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ru-RU" dirty="0"/>
              <a:t>В зависимости от назначения трансформаторы подразделяют на трансформаторы </a:t>
            </a:r>
            <a:r>
              <a:rPr lang="ru-RU" dirty="0" smtClean="0"/>
              <a:t>питания</a:t>
            </a:r>
            <a:r>
              <a:rPr lang="ru-RU" dirty="0"/>
              <a:t>, согласующие и импульсные</a:t>
            </a: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1806317983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931298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>
                <a:cs typeface="Arial" pitchFamily="34" charset="0"/>
              </a:rPr>
              <a:t>Дисциплина «</a:t>
            </a:r>
            <a:r>
              <a:rPr lang="ru-RU" sz="1000" dirty="0"/>
              <a:t>Электропитание устройств и систем связи</a:t>
            </a:r>
            <a:r>
              <a:rPr lang="ru-RU" sz="10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«Трансформаторы в источниках электропитания»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/>
              <a:t>Общие сведения об </a:t>
            </a:r>
            <a:r>
              <a:rPr lang="ru-RU" dirty="0" smtClean="0"/>
              <a:t>трансформаторах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ru-RU" b="1" i="1" dirty="0"/>
              <a:t>Трансформаторы питания</a:t>
            </a:r>
            <a:r>
              <a:rPr lang="ru-RU" i="1" dirty="0"/>
              <a:t> </a:t>
            </a:r>
            <a:r>
              <a:rPr lang="ru-RU" dirty="0"/>
              <a:t>применяют в блоках питания радиоустройств и служат для получения переменных напряжений, необходимых дли нормального функцио­нирования аппаратуры. 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2050" name="Picture 2" descr="ÐÐ°ÑÑÐ¸Ð½ÐºÐ¸ Ð¿Ð¾ Ð·Ð°Ð¿ÑÐ¾ÑÑ ÑÑÐ°Ð½ÑÑÐ¾ÑÐ¼Ð°ÑÐ¾Ñ Ð¿Ð¸ÑÐ°Ð½Ð¸Ñ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1183" b="10446"/>
          <a:stretch/>
        </p:blipFill>
        <p:spPr bwMode="auto">
          <a:xfrm>
            <a:off x="1444549" y="2207624"/>
            <a:ext cx="6168106" cy="3730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06446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>
                <a:cs typeface="Arial" pitchFamily="34" charset="0"/>
              </a:rPr>
              <a:t>Дисциплина «</a:t>
            </a:r>
            <a:r>
              <a:rPr lang="ru-RU" sz="1000" dirty="0"/>
              <a:t>Электропитание устройств и систем связи</a:t>
            </a:r>
            <a:r>
              <a:rPr lang="ru-RU" sz="10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«Трансформаторы в источниках электропитания»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/>
              <a:t>Общие сведения об </a:t>
            </a:r>
            <a:r>
              <a:rPr lang="ru-RU" dirty="0" smtClean="0"/>
              <a:t>трансформаторах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ru-RU" b="1" i="1" dirty="0"/>
              <a:t>Согласующие трансформаторы</a:t>
            </a:r>
            <a:r>
              <a:rPr lang="ru-RU" i="1" dirty="0"/>
              <a:t> </a:t>
            </a:r>
            <a:r>
              <a:rPr lang="ru-RU" dirty="0"/>
              <a:t>предназначены для изменения уровня напряжений (токов) электрических сигналов, несущих полезную информацию. Они позволяют согласовать источник сигналов с нагрузкой при минимальном искажении сигнала. </a:t>
            </a:r>
          </a:p>
        </p:txBody>
      </p:sp>
      <p:pic>
        <p:nvPicPr>
          <p:cNvPr id="3074" name="Picture 2" descr="ÐÐ°ÑÑÐ¸Ð½ÐºÐ¸ Ð¿Ð¾ Ð·Ð°Ð¿ÑÐ¾ÑÑ Ð¡Ð¾Ð³Ð»Ð°ÑÑÑÑÐ¸Ðµ ÑÑÐ°Ð½ÑÑÐ¾ÑÐ¼Ð°ÑÐ¾ÑÑ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3361" y="2664340"/>
            <a:ext cx="5297277" cy="348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61766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>
                <a:cs typeface="Arial" pitchFamily="34" charset="0"/>
              </a:rPr>
              <a:t>Дисциплина «</a:t>
            </a:r>
            <a:r>
              <a:rPr lang="ru-RU" sz="1000" dirty="0"/>
              <a:t>Электропитание устройств и систем связи</a:t>
            </a:r>
            <a:r>
              <a:rPr lang="ru-RU" sz="10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«Трансформаторы в источниках электропитания»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/>
              <a:t>Общие сведения об </a:t>
            </a:r>
            <a:r>
              <a:rPr lang="ru-RU" dirty="0" smtClean="0"/>
              <a:t>трансформаторах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ru-RU" b="1" i="1" dirty="0"/>
              <a:t>Импульсные трансформаторы</a:t>
            </a:r>
            <a:r>
              <a:rPr lang="ru-RU" i="1" dirty="0"/>
              <a:t> </a:t>
            </a:r>
            <a:r>
              <a:rPr lang="ru-RU" dirty="0"/>
              <a:t>предназначены для формирований, трансформа­ции импульсов малой длительности и изменения полярности.</a:t>
            </a:r>
          </a:p>
        </p:txBody>
      </p:sp>
      <p:pic>
        <p:nvPicPr>
          <p:cNvPr id="4098" name="Picture 2" descr="ÐÐ°ÑÑÐ¸Ð½ÐºÐ¸ Ð¿Ð¾ Ð·Ð°Ð¿ÑÐ¾ÑÑ ÐÐ¼Ð¿ÑÐ»ÑÑÐ½ÑÐµ ÑÑÐ°Ð½ÑÑÐ¾ÑÐ¼Ð°ÑÐ¾ÑÑ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674" y="2040377"/>
            <a:ext cx="6380652" cy="3600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30857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>
                <a:cs typeface="Arial" pitchFamily="34" charset="0"/>
              </a:rPr>
              <a:t>Дисциплина «</a:t>
            </a:r>
            <a:r>
              <a:rPr lang="ru-RU" sz="1000" dirty="0"/>
              <a:t>Электропитание устройств и систем связи</a:t>
            </a:r>
            <a:r>
              <a:rPr lang="ru-RU" sz="10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«Трансформаторы в источниках электропитания»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/>
              <a:t>Общие сведения об </a:t>
            </a:r>
            <a:r>
              <a:rPr lang="ru-RU" dirty="0" smtClean="0"/>
              <a:t>трансформаторах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ru-RU" dirty="0"/>
              <a:t>Несмотря на различие функций трансформаторов, основные физические процессы, протекающие в них, одни и те же. </a:t>
            </a:r>
            <a:endParaRPr lang="ru-RU" dirty="0" smtClean="0"/>
          </a:p>
          <a:p>
            <a:r>
              <a:rPr lang="ru-RU" i="1" dirty="0" err="1"/>
              <a:t>Магнитопроводы</a:t>
            </a:r>
            <a:r>
              <a:rPr lang="ru-RU" i="1" dirty="0"/>
              <a:t> </a:t>
            </a:r>
            <a:r>
              <a:rPr lang="ru-RU" dirty="0"/>
              <a:t>служат для обеспечения более полной связи между первичной и вторичной обмотками и увеличения магнитного потока. 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5" name="Рисунок 4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2238" y="2622035"/>
            <a:ext cx="5504658" cy="34647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11292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>
                <a:cs typeface="Arial" pitchFamily="34" charset="0"/>
              </a:rPr>
              <a:t>Дисциплина «</a:t>
            </a:r>
            <a:r>
              <a:rPr lang="ru-RU" sz="1000" dirty="0"/>
              <a:t>Электропитание устройств и систем связи</a:t>
            </a:r>
            <a:r>
              <a:rPr lang="ru-RU" sz="10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«Трансформаторы в источниках электропитания»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ru-RU" dirty="0"/>
              <a:t>Общие сведения об </a:t>
            </a:r>
            <a:r>
              <a:rPr lang="ru-RU" dirty="0" smtClean="0"/>
              <a:t>трансформаторах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ru-RU" dirty="0" smtClean="0"/>
              <a:t>Виды </a:t>
            </a:r>
            <a:r>
              <a:rPr lang="ru-RU" dirty="0" err="1" smtClean="0"/>
              <a:t>магнитопроводов</a:t>
            </a:r>
            <a:r>
              <a:rPr lang="ru-RU" dirty="0" smtClean="0"/>
              <a:t>:</a:t>
            </a:r>
          </a:p>
          <a:p>
            <a:endParaRPr lang="ru-RU" dirty="0"/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580193076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095694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>
                <a:cs typeface="Arial" pitchFamily="34" charset="0"/>
              </a:rPr>
              <a:t>Дисциплина «</a:t>
            </a:r>
            <a:r>
              <a:rPr lang="ru-RU" sz="1000" dirty="0"/>
              <a:t>Электропитание устройств и систем связи</a:t>
            </a:r>
            <a:r>
              <a:rPr lang="ru-RU" sz="10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«Трансформаторы в источниках электропитания»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/>
              <a:t>Общие сведения об </a:t>
            </a:r>
            <a:r>
              <a:rPr lang="ru-RU" dirty="0" smtClean="0"/>
              <a:t>трансформаторах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r>
              <a:rPr lang="ru-RU" sz="1400" dirty="0"/>
              <a:t>Функционирование трансформаторов основано на связи цепей через магнитный </a:t>
            </a:r>
            <a:r>
              <a:rPr lang="ru-RU" sz="1400" dirty="0" smtClean="0"/>
              <a:t>поток </a:t>
            </a:r>
          </a:p>
          <a:p>
            <a:r>
              <a:rPr lang="ru-RU" sz="1400" dirty="0"/>
              <a:t>При подключении к первичной обмотке, имеющей </a:t>
            </a:r>
            <a:r>
              <a:rPr lang="en-US" sz="1400" i="1" dirty="0"/>
              <a:t>N</a:t>
            </a:r>
            <a:r>
              <a:rPr lang="ru-RU" sz="1400" baseline="-25000" dirty="0"/>
              <a:t>1</a:t>
            </a:r>
            <a:r>
              <a:rPr lang="ru-RU" sz="1400" dirty="0"/>
              <a:t> витков, переменного напряжения </a:t>
            </a:r>
            <a:r>
              <a:rPr lang="en-US" sz="1400" i="1" dirty="0"/>
              <a:t>u</a:t>
            </a:r>
            <a:r>
              <a:rPr lang="ru-RU" sz="1400" baseline="-25000" dirty="0"/>
              <a:t>1</a:t>
            </a:r>
            <a:r>
              <a:rPr lang="ru-RU" sz="1400" dirty="0"/>
              <a:t>=</a:t>
            </a:r>
            <a:r>
              <a:rPr lang="en-US" sz="1400" i="1" dirty="0"/>
              <a:t>U</a:t>
            </a:r>
            <a:r>
              <a:rPr lang="ru-RU" sz="1400" baseline="-25000" dirty="0"/>
              <a:t>1</a:t>
            </a:r>
            <a:r>
              <a:rPr lang="en-US" sz="1400" baseline="-25000" dirty="0" err="1"/>
              <a:t>m</a:t>
            </a:r>
            <a:r>
              <a:rPr lang="en-US" sz="1400" dirty="0" err="1"/>
              <a:t>sin</a:t>
            </a:r>
            <a:r>
              <a:rPr lang="en-US" sz="1400" dirty="0" err="1">
                <a:sym typeface="Symbol" panose="05050102010706020507" pitchFamily="18" charset="2"/>
              </a:rPr>
              <a:t></a:t>
            </a:r>
            <a:r>
              <a:rPr lang="en-US" sz="1400" i="1" dirty="0" err="1"/>
              <a:t>t</a:t>
            </a:r>
            <a:r>
              <a:rPr lang="en-US" sz="1400" dirty="0"/>
              <a:t> </a:t>
            </a:r>
            <a:r>
              <a:rPr lang="ru-RU" sz="1400" dirty="0"/>
              <a:t>в ней появляется переменный ток </a:t>
            </a:r>
            <a:r>
              <a:rPr lang="en-US" sz="1400" i="1" dirty="0" err="1"/>
              <a:t>i</a:t>
            </a:r>
            <a:r>
              <a:rPr lang="ru-RU" sz="1400" baseline="-25000" dirty="0"/>
              <a:t>1</a:t>
            </a:r>
            <a:r>
              <a:rPr lang="ru-RU" sz="1400" dirty="0"/>
              <a:t>(</a:t>
            </a:r>
            <a:r>
              <a:rPr lang="en-US" sz="1400" i="1" dirty="0"/>
              <a:t>t</a:t>
            </a:r>
            <a:r>
              <a:rPr lang="ru-RU" sz="1400" dirty="0"/>
              <a:t>) и возникнет магнитный поток </a:t>
            </a:r>
            <a:r>
              <a:rPr lang="ru-RU" sz="1400" i="1" dirty="0"/>
              <a:t>Ф</a:t>
            </a:r>
            <a:r>
              <a:rPr lang="ru-RU" sz="1400" baseline="-25000" dirty="0"/>
              <a:t>1</a:t>
            </a:r>
            <a:r>
              <a:rPr lang="ru-RU" sz="1400" dirty="0"/>
              <a:t>(</a:t>
            </a:r>
            <a:r>
              <a:rPr lang="en-US" sz="1400" i="1" dirty="0"/>
              <a:t>t</a:t>
            </a:r>
            <a:r>
              <a:rPr lang="ru-RU" sz="1400" dirty="0"/>
              <a:t>), который </a:t>
            </a:r>
            <a:r>
              <a:rPr lang="ru-RU" sz="1400" dirty="0" smtClean="0"/>
              <a:t>замыкается через </a:t>
            </a:r>
            <a:r>
              <a:rPr lang="ru-RU" sz="1400" dirty="0" err="1"/>
              <a:t>магнитопровод</a:t>
            </a:r>
            <a:r>
              <a:rPr lang="ru-RU" sz="1400" dirty="0"/>
              <a:t> и пронизывать витки </a:t>
            </a:r>
            <a:r>
              <a:rPr lang="ru-RU" sz="1400" dirty="0" smtClean="0"/>
              <a:t>первичной и </a:t>
            </a:r>
            <a:r>
              <a:rPr lang="ru-RU" sz="1400" dirty="0"/>
              <a:t>вторичной обмотки, имеющей </a:t>
            </a:r>
            <a:r>
              <a:rPr lang="en-US" sz="1400" i="1" dirty="0"/>
              <a:t>N</a:t>
            </a:r>
            <a:r>
              <a:rPr lang="ru-RU" sz="1400" baseline="-25000" dirty="0"/>
              <a:t>2</a:t>
            </a:r>
            <a:r>
              <a:rPr lang="ru-RU" sz="1400" dirty="0"/>
              <a:t> витков, в результате </a:t>
            </a:r>
            <a:r>
              <a:rPr lang="ru-RU" sz="1400" dirty="0" smtClean="0"/>
              <a:t>в первичной индуцируется </a:t>
            </a:r>
            <a:r>
              <a:rPr lang="ru-RU" sz="1400" dirty="0"/>
              <a:t>ЭДС </a:t>
            </a:r>
            <a:r>
              <a:rPr lang="ru-RU" sz="1400" i="1" dirty="0"/>
              <a:t>е</a:t>
            </a:r>
            <a:r>
              <a:rPr lang="ru-RU" sz="1400" baseline="-25000" dirty="0"/>
              <a:t>1</a:t>
            </a:r>
            <a:r>
              <a:rPr lang="ru-RU" sz="1400" dirty="0"/>
              <a:t>(</a:t>
            </a:r>
            <a:r>
              <a:rPr lang="en-US" sz="1400" i="1" dirty="0"/>
              <a:t>t</a:t>
            </a:r>
            <a:r>
              <a:rPr lang="ru-RU" sz="1400" dirty="0"/>
              <a:t>), а во вторичной – </a:t>
            </a:r>
            <a:r>
              <a:rPr lang="ru-RU" sz="1400" i="1" dirty="0"/>
              <a:t>е</a:t>
            </a:r>
            <a:r>
              <a:rPr lang="ru-RU" sz="1400" baseline="-25000" dirty="0"/>
              <a:t>2</a:t>
            </a:r>
            <a:r>
              <a:rPr lang="ru-RU" sz="1400" dirty="0"/>
              <a:t>(</a:t>
            </a:r>
            <a:r>
              <a:rPr lang="en-US" sz="1400" i="1" dirty="0"/>
              <a:t>t</a:t>
            </a:r>
            <a:r>
              <a:rPr lang="ru-RU" sz="1400" dirty="0"/>
              <a:t>). Наличие ЭДС </a:t>
            </a:r>
            <a:r>
              <a:rPr lang="ru-RU" sz="1400" i="1" dirty="0"/>
              <a:t>е</a:t>
            </a:r>
            <a:r>
              <a:rPr lang="ru-RU" sz="1400" baseline="-25000" dirty="0"/>
              <a:t>2</a:t>
            </a:r>
            <a:r>
              <a:rPr lang="ru-RU" sz="1400" dirty="0"/>
              <a:t>(</a:t>
            </a:r>
            <a:r>
              <a:rPr lang="en-US" sz="1400" i="1" dirty="0"/>
              <a:t>t</a:t>
            </a:r>
            <a:r>
              <a:rPr lang="ru-RU" sz="1400" dirty="0"/>
              <a:t>) вызовет появление тока </a:t>
            </a:r>
            <a:r>
              <a:rPr lang="en-US" sz="1400" i="1" dirty="0" err="1"/>
              <a:t>i</a:t>
            </a:r>
            <a:r>
              <a:rPr lang="ru-RU" sz="1400" baseline="-25000" dirty="0"/>
              <a:t>2</a:t>
            </a:r>
            <a:r>
              <a:rPr lang="ru-RU" sz="1400" dirty="0"/>
              <a:t>(</a:t>
            </a:r>
            <a:r>
              <a:rPr lang="en-US" sz="1400" i="1" dirty="0"/>
              <a:t>t</a:t>
            </a:r>
            <a:r>
              <a:rPr lang="ru-RU" sz="1400" dirty="0"/>
              <a:t>) во вторичной обмотке, и на нагрузочном резисторе </a:t>
            </a:r>
            <a:r>
              <a:rPr lang="en-US" sz="1400" i="1" dirty="0"/>
              <a:t>R</a:t>
            </a:r>
            <a:r>
              <a:rPr lang="ru-RU" sz="1400" i="1" baseline="-25000" dirty="0"/>
              <a:t>н</a:t>
            </a:r>
            <a:r>
              <a:rPr lang="ru-RU" sz="1400" i="1" dirty="0"/>
              <a:t> </a:t>
            </a:r>
            <a:r>
              <a:rPr lang="ru-RU" sz="1400" dirty="0"/>
              <a:t>появится напряжение </a:t>
            </a:r>
            <a:r>
              <a:rPr lang="en-US" sz="1400" i="1" dirty="0"/>
              <a:t>u</a:t>
            </a:r>
            <a:r>
              <a:rPr lang="ru-RU" sz="1400" baseline="-25000" dirty="0"/>
              <a:t>2</a:t>
            </a:r>
            <a:r>
              <a:rPr lang="ru-RU" sz="1400" dirty="0"/>
              <a:t>(</a:t>
            </a:r>
            <a:r>
              <a:rPr lang="en-US" sz="1400" i="1" dirty="0"/>
              <a:t>t</a:t>
            </a:r>
            <a:r>
              <a:rPr lang="ru-RU" sz="1400" dirty="0"/>
              <a:t>). Ток </a:t>
            </a:r>
            <a:r>
              <a:rPr lang="en-US" sz="1400" i="1" dirty="0" err="1"/>
              <a:t>i</a:t>
            </a:r>
            <a:r>
              <a:rPr lang="ru-RU" sz="1400" baseline="-25000" dirty="0"/>
              <a:t>2</a:t>
            </a:r>
            <a:r>
              <a:rPr lang="ru-RU" sz="1400" dirty="0"/>
              <a:t>(</a:t>
            </a:r>
            <a:r>
              <a:rPr lang="en-US" sz="1400" i="1" dirty="0"/>
              <a:t>t</a:t>
            </a:r>
            <a:r>
              <a:rPr lang="ru-RU" sz="1400" dirty="0"/>
              <a:t>) создаст магнитный поток </a:t>
            </a:r>
            <a:r>
              <a:rPr lang="ru-RU" sz="1400" i="1" dirty="0"/>
              <a:t>Ф</a:t>
            </a:r>
            <a:r>
              <a:rPr lang="ru-RU" sz="1400" baseline="-25000" dirty="0"/>
              <a:t>2</a:t>
            </a:r>
            <a:r>
              <a:rPr lang="ru-RU" sz="1400" dirty="0"/>
              <a:t>(</a:t>
            </a:r>
            <a:r>
              <a:rPr lang="en-US" sz="1400" i="1" dirty="0"/>
              <a:t>t</a:t>
            </a:r>
            <a:r>
              <a:rPr lang="ru-RU" sz="1400" dirty="0"/>
              <a:t>), направленный навстречу потоку </a:t>
            </a:r>
            <a:r>
              <a:rPr lang="ru-RU" sz="1400" i="1" dirty="0"/>
              <a:t>Ф</a:t>
            </a:r>
            <a:r>
              <a:rPr lang="ru-RU" sz="1400" baseline="-25000" dirty="0"/>
              <a:t>1</a:t>
            </a:r>
            <a:r>
              <a:rPr lang="ru-RU" sz="1400" dirty="0"/>
              <a:t>(</a:t>
            </a:r>
            <a:r>
              <a:rPr lang="en-US" sz="1400" i="1" dirty="0"/>
              <a:t>t</a:t>
            </a:r>
            <a:r>
              <a:rPr lang="ru-RU" sz="1400" dirty="0"/>
              <a:t>), в результате </a:t>
            </a:r>
            <a:r>
              <a:rPr lang="ru-RU" sz="1400" dirty="0" smtClean="0"/>
              <a:t>установится </a:t>
            </a:r>
            <a:r>
              <a:rPr lang="ru-RU" sz="1400" dirty="0"/>
              <a:t>результирующий магнитный поток </a:t>
            </a:r>
            <a:r>
              <a:rPr lang="ru-RU" sz="1400" i="1" dirty="0" err="1"/>
              <a:t>Ф</a:t>
            </a:r>
            <a:r>
              <a:rPr lang="ru-RU" sz="1400" i="1" baseline="-25000" dirty="0" err="1"/>
              <a:t>с</a:t>
            </a:r>
            <a:r>
              <a:rPr lang="ru-RU" sz="1400" dirty="0"/>
              <a:t>(</a:t>
            </a:r>
            <a:r>
              <a:rPr lang="en-US" sz="1400" i="1" dirty="0"/>
              <a:t>t</a:t>
            </a:r>
            <a:r>
              <a:rPr lang="ru-RU" sz="1400" dirty="0"/>
              <a:t>). Незначительная часть потока, создаваемого током </a:t>
            </a:r>
            <a:r>
              <a:rPr lang="en-US" sz="1400" i="1" dirty="0" err="1"/>
              <a:t>i</a:t>
            </a:r>
            <a:r>
              <a:rPr lang="ru-RU" sz="1400" baseline="-25000" dirty="0"/>
              <a:t>1</a:t>
            </a:r>
            <a:r>
              <a:rPr lang="ru-RU" sz="1400" dirty="0"/>
              <a:t>(</a:t>
            </a:r>
            <a:r>
              <a:rPr lang="en-US" sz="1400" i="1" dirty="0"/>
              <a:t>t</a:t>
            </a:r>
            <a:r>
              <a:rPr lang="ru-RU" sz="1400" dirty="0"/>
              <a:t>), замыкается не через </a:t>
            </a:r>
            <a:r>
              <a:rPr lang="ru-RU" sz="1400" dirty="0" err="1"/>
              <a:t>магнитопровод</a:t>
            </a:r>
            <a:r>
              <a:rPr lang="ru-RU" sz="1400" dirty="0"/>
              <a:t>, а через воздух. Этот поток называется потоком рассеяния </a:t>
            </a:r>
            <a:r>
              <a:rPr lang="ru-RU" sz="1400" i="1" dirty="0"/>
              <a:t>Ф</a:t>
            </a:r>
            <a:r>
              <a:rPr lang="en-US" sz="1400" i="1" baseline="-25000" dirty="0"/>
              <a:t>s</a:t>
            </a:r>
            <a:r>
              <a:rPr lang="ru-RU" sz="1400" baseline="-25000" dirty="0"/>
              <a:t>1</a:t>
            </a:r>
            <a:r>
              <a:rPr lang="ru-RU" sz="1400" dirty="0"/>
              <a:t>(</a:t>
            </a:r>
            <a:r>
              <a:rPr lang="en-US" sz="1400" i="1" dirty="0"/>
              <a:t>t</a:t>
            </a:r>
            <a:r>
              <a:rPr lang="ru-RU" sz="1400" dirty="0"/>
              <a:t>), точно так же существует поток рассеяния вторичной обмотки </a:t>
            </a:r>
            <a:r>
              <a:rPr lang="ru-RU" sz="1400" i="1" dirty="0"/>
              <a:t>Ф</a:t>
            </a:r>
            <a:r>
              <a:rPr lang="en-US" sz="1400" i="1" baseline="-25000" dirty="0"/>
              <a:t>s</a:t>
            </a:r>
            <a:r>
              <a:rPr lang="ru-RU" sz="1400" baseline="-25000" dirty="0"/>
              <a:t>2</a:t>
            </a:r>
            <a:r>
              <a:rPr lang="ru-RU" sz="1400" dirty="0"/>
              <a:t>(</a:t>
            </a:r>
            <a:r>
              <a:rPr lang="en-US" sz="1400" i="1" dirty="0"/>
              <a:t>t</a:t>
            </a:r>
            <a:r>
              <a:rPr lang="ru-RU" sz="1400" dirty="0"/>
              <a:t>)</a:t>
            </a:r>
            <a:r>
              <a:rPr lang="ru-RU" sz="1400" i="1" dirty="0"/>
              <a:t>. </a:t>
            </a:r>
            <a:endParaRPr lang="ru-RU" sz="1400" dirty="0"/>
          </a:p>
        </p:txBody>
      </p:sp>
      <p:pic>
        <p:nvPicPr>
          <p:cNvPr id="5" name="Рисунок 4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230" b="3230"/>
          <a:stretch>
            <a:fillRect/>
          </a:stretch>
        </p:blipFill>
        <p:spPr bwMode="auto">
          <a:xfrm>
            <a:off x="2185114" y="3329953"/>
            <a:ext cx="4358906" cy="253367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31952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>
                <a:cs typeface="Arial" pitchFamily="34" charset="0"/>
              </a:rPr>
              <a:t>Дисциплина «</a:t>
            </a:r>
            <a:r>
              <a:rPr lang="ru-RU" sz="1000" dirty="0"/>
              <a:t>Электропитание устройств и систем связи</a:t>
            </a:r>
            <a:r>
              <a:rPr lang="ru-RU" sz="10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«Трансформаторы в источниках электропитания»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Методические указания и пример расчета однофазного сетевого трансформатора с частотой сети 50 Гц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ru-RU" dirty="0"/>
              <a:t>Исходные данные для расчета:</a:t>
            </a:r>
          </a:p>
          <a:p>
            <a:r>
              <a:rPr lang="ru-RU" dirty="0"/>
              <a:t>напряжение на вторичных обмотках – </a:t>
            </a:r>
            <a:r>
              <a:rPr lang="en-US" dirty="0"/>
              <a:t>U</a:t>
            </a:r>
            <a:r>
              <a:rPr lang="ru-RU" baseline="-25000" dirty="0"/>
              <a:t>2.1</a:t>
            </a:r>
            <a:r>
              <a:rPr lang="ru-RU" dirty="0"/>
              <a:t> = 15 </a:t>
            </a:r>
            <a:r>
              <a:rPr lang="en-US" dirty="0"/>
              <a:t>B</a:t>
            </a:r>
            <a:r>
              <a:rPr lang="ru-RU" dirty="0"/>
              <a:t>, </a:t>
            </a:r>
            <a:r>
              <a:rPr lang="en-US" dirty="0"/>
              <a:t>U</a:t>
            </a:r>
            <a:r>
              <a:rPr lang="ru-RU" baseline="-25000" dirty="0"/>
              <a:t>2.2</a:t>
            </a:r>
            <a:r>
              <a:rPr lang="ru-RU" dirty="0"/>
              <a:t> = 400 </a:t>
            </a:r>
            <a:r>
              <a:rPr lang="en-US" dirty="0"/>
              <a:t>B</a:t>
            </a:r>
            <a:r>
              <a:rPr lang="ru-RU" dirty="0"/>
              <a:t>;</a:t>
            </a:r>
          </a:p>
          <a:p>
            <a:r>
              <a:rPr lang="ru-RU" dirty="0"/>
              <a:t>токи в нагрузках</a:t>
            </a:r>
            <a:r>
              <a:rPr lang="en-US" dirty="0"/>
              <a:t> – I</a:t>
            </a:r>
            <a:r>
              <a:rPr lang="en-US" baseline="-25000" dirty="0"/>
              <a:t>2.1</a:t>
            </a:r>
            <a:r>
              <a:rPr lang="en-US" dirty="0"/>
              <a:t> =10 A, I</a:t>
            </a:r>
            <a:r>
              <a:rPr lang="en-US" baseline="-25000" dirty="0"/>
              <a:t>2.2</a:t>
            </a:r>
            <a:r>
              <a:rPr lang="en-US" dirty="0"/>
              <a:t> = 0,2 A;</a:t>
            </a:r>
            <a:endParaRPr lang="ru-RU" dirty="0"/>
          </a:p>
          <a:p>
            <a:r>
              <a:rPr lang="ru-RU" dirty="0"/>
              <a:t>максимальная магнитная индукция в </a:t>
            </a:r>
            <a:r>
              <a:rPr lang="ru-RU" dirty="0" err="1"/>
              <a:t>магнитопроводе</a:t>
            </a:r>
            <a:r>
              <a:rPr lang="ru-RU" dirty="0"/>
              <a:t> – В</a:t>
            </a:r>
            <a:r>
              <a:rPr lang="en-US" baseline="-25000" dirty="0"/>
              <a:t>m</a:t>
            </a:r>
            <a:r>
              <a:rPr lang="ru-RU" dirty="0"/>
              <a:t> = 1,35 Тл;</a:t>
            </a:r>
          </a:p>
          <a:p>
            <a:r>
              <a:rPr lang="ru-RU" dirty="0"/>
              <a:t>средняя плотность тока в обмотках – </a:t>
            </a:r>
            <a:r>
              <a:rPr lang="ru-RU" dirty="0">
                <a:sym typeface="Symbol" panose="05050102010706020507" pitchFamily="18" charset="2"/>
              </a:rPr>
              <a:t></a:t>
            </a:r>
            <a:r>
              <a:rPr lang="ru-RU" baseline="-25000" dirty="0"/>
              <a:t>ср</a:t>
            </a:r>
            <a:r>
              <a:rPr lang="ru-RU" dirty="0"/>
              <a:t> = 1,9 А/мм</a:t>
            </a:r>
            <a:r>
              <a:rPr lang="ru-RU" baseline="30000" dirty="0"/>
              <a:t>2</a:t>
            </a:r>
            <a:r>
              <a:rPr lang="ru-RU" dirty="0"/>
              <a:t>;</a:t>
            </a:r>
          </a:p>
          <a:p>
            <a:r>
              <a:rPr lang="ru-RU" dirty="0"/>
              <a:t>частота сети – </a:t>
            </a:r>
            <a:r>
              <a:rPr lang="en-US" dirty="0"/>
              <a:t>f</a:t>
            </a:r>
            <a:r>
              <a:rPr lang="en-US" baseline="-25000" dirty="0"/>
              <a:t>c</a:t>
            </a:r>
            <a:r>
              <a:rPr lang="ru-RU" dirty="0"/>
              <a:t> = 50 Гц.</a:t>
            </a:r>
          </a:p>
          <a:p>
            <a:endParaRPr lang="ru-RU" dirty="0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7356725"/>
              </p:ext>
            </p:extLst>
          </p:nvPr>
        </p:nvGraphicFramePr>
        <p:xfrm>
          <a:off x="1810645" y="3272240"/>
          <a:ext cx="5522710" cy="28750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5" name="Точечный рисунок" r:id="rId3" imgW="4761905" imgH="2467319" progId="Paint.Picture">
                  <p:embed/>
                </p:oleObj>
              </mc:Choice>
              <mc:Fallback>
                <p:oleObj name="Точечный рисунок" r:id="rId3" imgW="4761905" imgH="2467319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10645" y="3272240"/>
                        <a:ext cx="5522710" cy="287506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232629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>
                <a:cs typeface="Arial" pitchFamily="34" charset="0"/>
              </a:rPr>
              <a:t>Дисциплина «</a:t>
            </a:r>
            <a:r>
              <a:rPr lang="ru-RU" sz="1000" dirty="0"/>
              <a:t>Электропитание устройств и систем связи</a:t>
            </a:r>
            <a:r>
              <a:rPr lang="ru-RU" sz="10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«Трансформаторы в источниках электропитания»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Методические указания и пример расчета однофазного сетевого трансформатора с частотой сети 50 </a:t>
            </a:r>
            <a:r>
              <a:rPr lang="ru-RU" dirty="0" smtClean="0"/>
              <a:t>Гц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ru-RU" b="1" dirty="0"/>
              <a:t>1. Выбор </a:t>
            </a:r>
            <a:r>
              <a:rPr lang="ru-RU" b="1" dirty="0" err="1"/>
              <a:t>магнитопровода</a:t>
            </a:r>
            <a:endParaRPr lang="ru-RU" dirty="0"/>
          </a:p>
          <a:p>
            <a:r>
              <a:rPr lang="ru-RU" dirty="0"/>
              <a:t>Мощность, отдаваемая трансформатором в нагрузку</a:t>
            </a:r>
            <a:r>
              <a:rPr lang="ru-RU" dirty="0" smtClean="0"/>
              <a:t>: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27" name="Rectangle 24"/>
          <p:cNvSpPr>
            <a:spLocks noChangeArrowheads="1"/>
          </p:cNvSpPr>
          <p:nvPr/>
        </p:nvSpPr>
        <p:spPr bwMode="auto">
          <a:xfrm>
            <a:off x="628596" y="1311007"/>
            <a:ext cx="10191367" cy="9694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8" name="Объект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58143160"/>
              </p:ext>
            </p:extLst>
          </p:nvPr>
        </p:nvGraphicFramePr>
        <p:xfrm>
          <a:off x="624205" y="1750819"/>
          <a:ext cx="4246985" cy="6416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2" name="Уравнение" r:id="rId4" imgW="1244600" imgH="190500" progId="Equation.3">
                  <p:embed/>
                </p:oleObj>
              </mc:Choice>
              <mc:Fallback>
                <p:oleObj name="Уравнение" r:id="rId4" imgW="1244600" imgH="190500" progId="Equation.3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4205" y="1750819"/>
                        <a:ext cx="4246985" cy="64163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Rectangle 25"/>
          <p:cNvSpPr>
            <a:spLocks noChangeArrowheads="1"/>
          </p:cNvSpPr>
          <p:nvPr/>
        </p:nvSpPr>
        <p:spPr bwMode="auto">
          <a:xfrm>
            <a:off x="628596" y="1867981"/>
            <a:ext cx="10191367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0" name="Rectangle 27"/>
          <p:cNvSpPr>
            <a:spLocks noChangeArrowheads="1"/>
          </p:cNvSpPr>
          <p:nvPr/>
        </p:nvSpPr>
        <p:spPr bwMode="auto">
          <a:xfrm>
            <a:off x="628595" y="2118726"/>
            <a:ext cx="11252974" cy="864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1" name="Объект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7140078"/>
              </p:ext>
            </p:extLst>
          </p:nvPr>
        </p:nvGraphicFramePr>
        <p:xfrm>
          <a:off x="624205" y="2535491"/>
          <a:ext cx="5820594" cy="6807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3" name="Уравнение" r:id="rId6" imgW="1942920" imgH="228600" progId="Equation.3">
                  <p:embed/>
                </p:oleObj>
              </mc:Choice>
              <mc:Fallback>
                <p:oleObj name="Уравнение" r:id="rId6" imgW="1942920" imgH="228600" progId="Equation.3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4205" y="2535491"/>
                        <a:ext cx="5820594" cy="68073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Rectangle 28"/>
          <p:cNvSpPr>
            <a:spLocks noChangeArrowheads="1"/>
          </p:cNvSpPr>
          <p:nvPr/>
        </p:nvSpPr>
        <p:spPr bwMode="auto">
          <a:xfrm>
            <a:off x="628595" y="2666174"/>
            <a:ext cx="11252974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10826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>
                <a:cs typeface="Arial" pitchFamily="34" charset="0"/>
              </a:rPr>
              <a:t>Дисциплина «</a:t>
            </a:r>
            <a:r>
              <a:rPr lang="ru-RU" sz="1000" dirty="0"/>
              <a:t>Электропитание устройств и систем связи</a:t>
            </a:r>
            <a:r>
              <a:rPr lang="ru-RU" sz="10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«Трансформаторы в источниках электропитания»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Методические указания и пример расчета однофазного сетевого трансформатора с частотой сети 50 </a:t>
            </a:r>
            <a:r>
              <a:rPr lang="ru-RU" dirty="0" smtClean="0"/>
              <a:t>Гц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r>
              <a:rPr lang="ru-RU" dirty="0"/>
              <a:t>Размеры  </a:t>
            </a:r>
            <a:r>
              <a:rPr lang="ru-RU" dirty="0" err="1"/>
              <a:t>магнитопровода</a:t>
            </a:r>
            <a:r>
              <a:rPr lang="ru-RU" dirty="0"/>
              <a:t>, необходимые для получения от трансформатора заданной мощности, могут быть найдены на основании </a:t>
            </a:r>
            <a:r>
              <a:rPr lang="ru-RU" dirty="0" smtClean="0"/>
              <a:t>выражения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r>
              <a:rPr lang="ru-RU" dirty="0" smtClean="0"/>
              <a:t>где</a:t>
            </a:r>
            <a:r>
              <a:rPr lang="ru-RU" dirty="0"/>
              <a:t>	</a:t>
            </a:r>
            <a:r>
              <a:rPr lang="en-US" dirty="0"/>
              <a:t>S</a:t>
            </a:r>
            <a:r>
              <a:rPr lang="ru-RU" baseline="-25000" dirty="0"/>
              <a:t>с</a:t>
            </a:r>
            <a:r>
              <a:rPr lang="ru-RU" dirty="0"/>
              <a:t> – геометрическая площадь сечения </a:t>
            </a:r>
            <a:r>
              <a:rPr lang="ru-RU" dirty="0" smtClean="0"/>
              <a:t>сердечника</a:t>
            </a:r>
            <a:endParaRPr lang="ru-RU" dirty="0"/>
          </a:p>
          <a:p>
            <a:r>
              <a:rPr lang="ru-RU" dirty="0"/>
              <a:t>	</a:t>
            </a:r>
            <a:r>
              <a:rPr lang="en-US" dirty="0"/>
              <a:t>S</a:t>
            </a:r>
            <a:r>
              <a:rPr lang="ru-RU" baseline="-25000" dirty="0" err="1"/>
              <a:t>ок</a:t>
            </a:r>
            <a:r>
              <a:rPr lang="ru-RU" dirty="0"/>
              <a:t> – геометрическая площадь сечения </a:t>
            </a:r>
            <a:r>
              <a:rPr lang="ru-RU" dirty="0" smtClean="0"/>
              <a:t>окна</a:t>
            </a:r>
            <a:endParaRPr lang="ru-RU" dirty="0"/>
          </a:p>
          <a:p>
            <a:r>
              <a:rPr lang="ru-RU" dirty="0"/>
              <a:t>	</a:t>
            </a:r>
            <a:r>
              <a:rPr lang="ru-RU" dirty="0" err="1"/>
              <a:t>К</a:t>
            </a:r>
            <a:r>
              <a:rPr lang="ru-RU" baseline="-25000" dirty="0" err="1"/>
              <a:t>зм</a:t>
            </a:r>
            <a:r>
              <a:rPr lang="ru-RU" dirty="0"/>
              <a:t> – коэффициент заполнения по </a:t>
            </a:r>
            <a:r>
              <a:rPr lang="ru-RU" dirty="0" smtClean="0"/>
              <a:t>меди, </a:t>
            </a:r>
            <a:r>
              <a:rPr lang="ru-RU" dirty="0" err="1" smtClean="0"/>
              <a:t>К</a:t>
            </a:r>
            <a:r>
              <a:rPr lang="ru-RU" baseline="-25000" dirty="0" err="1" smtClean="0"/>
              <a:t>зм</a:t>
            </a:r>
            <a:r>
              <a:rPr lang="ru-RU" dirty="0" smtClean="0"/>
              <a:t> </a:t>
            </a:r>
            <a:r>
              <a:rPr lang="ru-RU" dirty="0"/>
              <a:t>= 0,2 </a:t>
            </a:r>
            <a:r>
              <a:rPr lang="ru-RU" dirty="0">
                <a:sym typeface="Symbol" panose="05050102010706020507" pitchFamily="18" charset="2"/>
              </a:rPr>
              <a:t></a:t>
            </a:r>
            <a:r>
              <a:rPr lang="ru-RU" dirty="0"/>
              <a:t> 0,4;</a:t>
            </a:r>
          </a:p>
          <a:p>
            <a:r>
              <a:rPr lang="ru-RU" dirty="0"/>
              <a:t>	</a:t>
            </a:r>
            <a:r>
              <a:rPr lang="ru-RU" dirty="0" err="1"/>
              <a:t>К</a:t>
            </a:r>
            <a:r>
              <a:rPr lang="ru-RU" baseline="-25000" dirty="0" err="1"/>
              <a:t>зс</a:t>
            </a:r>
            <a:r>
              <a:rPr lang="ru-RU" dirty="0"/>
              <a:t> – коэффициент заполнения по стали, равный отношению площади сечения </a:t>
            </a:r>
            <a:r>
              <a:rPr lang="ru-RU" dirty="0" smtClean="0"/>
              <a:t>стали, </a:t>
            </a:r>
            <a:r>
              <a:rPr lang="ru-RU" dirty="0" err="1"/>
              <a:t>К</a:t>
            </a:r>
            <a:r>
              <a:rPr lang="ru-RU" baseline="-25000" dirty="0" err="1"/>
              <a:t>зс</a:t>
            </a:r>
            <a:r>
              <a:rPr lang="ru-RU" dirty="0"/>
              <a:t> = 0,85 </a:t>
            </a:r>
            <a:r>
              <a:rPr lang="ru-RU" dirty="0">
                <a:sym typeface="Symbol" panose="05050102010706020507" pitchFamily="18" charset="2"/>
              </a:rPr>
              <a:t></a:t>
            </a:r>
            <a:r>
              <a:rPr lang="ru-RU" dirty="0"/>
              <a:t> 0,95.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628596" y="2042159"/>
            <a:ext cx="1133208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18830793"/>
              </p:ext>
            </p:extLst>
          </p:nvPr>
        </p:nvGraphicFramePr>
        <p:xfrm>
          <a:off x="628595" y="2042159"/>
          <a:ext cx="4602208" cy="1021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8" name="Уравнение" r:id="rId3" imgW="1892300" imgH="419100" progId="Equation.3">
                  <p:embed/>
                </p:oleObj>
              </mc:Choice>
              <mc:Fallback>
                <p:oleObj name="Уравнение" r:id="rId3" imgW="1892300" imgH="4191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8595" y="2042159"/>
                        <a:ext cx="4602208" cy="102108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76040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>
                <a:cs typeface="Arial" pitchFamily="34" charset="0"/>
              </a:rPr>
              <a:t>Дисциплина «</a:t>
            </a:r>
            <a:r>
              <a:rPr lang="ru-RU" sz="1000" dirty="0"/>
              <a:t>Электропитание устройств и систем связи</a:t>
            </a:r>
            <a:r>
              <a:rPr lang="ru-RU" sz="10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«Трансформаторы в источниках электропитания»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Методические указания и пример расчета однофазного сетевого трансформатора с частотой сети 50 </a:t>
            </a:r>
            <a:r>
              <a:rPr lang="ru-RU" dirty="0" smtClean="0"/>
              <a:t>Гц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pPr algn="ctr"/>
            <a:r>
              <a:rPr lang="ru-RU" sz="1400" dirty="0" smtClean="0"/>
              <a:t>Рис</a:t>
            </a:r>
            <a:r>
              <a:rPr lang="ru-RU" sz="1400" dirty="0"/>
              <a:t>. 2.4. Броневой пластинчатый </a:t>
            </a:r>
            <a:r>
              <a:rPr lang="ru-RU" sz="1400" dirty="0" err="1"/>
              <a:t>магнитопровод</a:t>
            </a:r>
            <a:r>
              <a:rPr lang="ru-RU" sz="1400" dirty="0"/>
              <a:t>: </a:t>
            </a:r>
            <a:r>
              <a:rPr lang="en-US" sz="1400" dirty="0"/>
              <a:t>S</a:t>
            </a:r>
            <a:r>
              <a:rPr lang="ru-RU" sz="1400" baseline="-25000" dirty="0" err="1"/>
              <a:t>ок</a:t>
            </a:r>
            <a:r>
              <a:rPr lang="ru-RU" sz="1400" dirty="0"/>
              <a:t> = </a:t>
            </a:r>
            <a:r>
              <a:rPr lang="en-US" sz="1400" dirty="0" err="1"/>
              <a:t>hc</a:t>
            </a:r>
            <a:r>
              <a:rPr lang="ru-RU" sz="1400" dirty="0"/>
              <a:t>, </a:t>
            </a:r>
            <a:r>
              <a:rPr lang="en-US" sz="1400" dirty="0"/>
              <a:t>S</a:t>
            </a:r>
            <a:r>
              <a:rPr lang="ru-RU" sz="1400" baseline="-25000" dirty="0" err="1"/>
              <a:t>ок</a:t>
            </a:r>
            <a:r>
              <a:rPr lang="ru-RU" sz="1400" dirty="0"/>
              <a:t> = </a:t>
            </a:r>
            <a:r>
              <a:rPr lang="en-US" sz="1400" dirty="0"/>
              <a:t>ab</a:t>
            </a:r>
            <a:r>
              <a:rPr lang="ru-RU" sz="1400" dirty="0"/>
              <a:t>.</a:t>
            </a:r>
          </a:p>
          <a:p>
            <a:endParaRPr lang="ru-RU" dirty="0" smtClean="0"/>
          </a:p>
          <a:p>
            <a:r>
              <a:rPr lang="ru-RU" dirty="0" smtClean="0"/>
              <a:t>Выбираем </a:t>
            </a:r>
            <a:r>
              <a:rPr lang="ru-RU" dirty="0" err="1"/>
              <a:t>К</a:t>
            </a:r>
            <a:r>
              <a:rPr lang="ru-RU" baseline="-25000" dirty="0" err="1"/>
              <a:t>зм</a:t>
            </a:r>
            <a:r>
              <a:rPr lang="ru-RU" dirty="0"/>
              <a:t> = 0,3, </a:t>
            </a:r>
            <a:r>
              <a:rPr lang="ru-RU" dirty="0" err="1"/>
              <a:t>К</a:t>
            </a:r>
            <a:r>
              <a:rPr lang="ru-RU" baseline="-25000" dirty="0" err="1"/>
              <a:t>зс</a:t>
            </a:r>
            <a:r>
              <a:rPr lang="ru-RU" dirty="0"/>
              <a:t> = 0,9.</a:t>
            </a:r>
          </a:p>
          <a:p>
            <a:r>
              <a:rPr lang="ru-RU" dirty="0"/>
              <a:t>Подставляем в (2.1) численные значения параметров</a:t>
            </a:r>
            <a:r>
              <a:rPr lang="ru-RU" dirty="0" smtClean="0"/>
              <a:t>: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sz="1700" dirty="0" smtClean="0"/>
          </a:p>
          <a:p>
            <a:r>
              <a:rPr lang="ru-RU" sz="1700" dirty="0" smtClean="0"/>
              <a:t>Из </a:t>
            </a:r>
            <a:r>
              <a:rPr lang="ru-RU" sz="1700" dirty="0"/>
              <a:t>табл. 2.8 выбираем </a:t>
            </a:r>
            <a:r>
              <a:rPr lang="ru-RU" sz="1700" dirty="0" err="1"/>
              <a:t>магнитопровод</a:t>
            </a:r>
            <a:r>
              <a:rPr lang="ru-RU" sz="1700" dirty="0"/>
              <a:t> с ближайшим большим значением </a:t>
            </a:r>
            <a:r>
              <a:rPr lang="en-US" sz="1700" dirty="0"/>
              <a:t>S</a:t>
            </a:r>
            <a:r>
              <a:rPr lang="ru-RU" sz="1700" baseline="-25000" dirty="0"/>
              <a:t>с</a:t>
            </a:r>
            <a:r>
              <a:rPr lang="en-US" sz="1700" dirty="0"/>
              <a:t>S</a:t>
            </a:r>
            <a:r>
              <a:rPr lang="ru-RU" sz="1700" baseline="-25000" dirty="0" err="1"/>
              <a:t>ок</a:t>
            </a:r>
            <a:r>
              <a:rPr lang="ru-RU" sz="1700" dirty="0"/>
              <a:t> = 328 см</a:t>
            </a:r>
            <a:r>
              <a:rPr lang="ru-RU" sz="1700" baseline="30000" dirty="0"/>
              <a:t>4</a:t>
            </a:r>
            <a:r>
              <a:rPr lang="ru-RU" sz="1700" dirty="0"/>
              <a:t>; масса </a:t>
            </a:r>
            <a:r>
              <a:rPr lang="ru-RU" sz="1700" dirty="0" err="1"/>
              <a:t>магнитопровода</a:t>
            </a:r>
            <a:r>
              <a:rPr lang="ru-RU" sz="1700" dirty="0"/>
              <a:t> </a:t>
            </a:r>
            <a:r>
              <a:rPr lang="en-US" sz="1700" dirty="0"/>
              <a:t>G</a:t>
            </a:r>
            <a:r>
              <a:rPr lang="ru-RU" sz="1700" baseline="-25000" dirty="0" err="1"/>
              <a:t>ст</a:t>
            </a:r>
            <a:r>
              <a:rPr lang="ru-RU" sz="1700" dirty="0"/>
              <a:t> = 2,53 кг; </a:t>
            </a:r>
            <a:r>
              <a:rPr lang="en-US" sz="1700" dirty="0"/>
              <a:t>S</a:t>
            </a:r>
            <a:r>
              <a:rPr lang="ru-RU" sz="1700" baseline="-25000" dirty="0"/>
              <a:t>с</a:t>
            </a:r>
            <a:r>
              <a:rPr lang="ru-RU" sz="1700" dirty="0"/>
              <a:t> = 12,8 см</a:t>
            </a:r>
            <a:r>
              <a:rPr lang="ru-RU" sz="1700" baseline="30000" dirty="0"/>
              <a:t>2</a:t>
            </a:r>
            <a:r>
              <a:rPr lang="ru-RU" sz="1700" dirty="0"/>
              <a:t>; средняя длина магнитной силовой линии </a:t>
            </a:r>
            <a:r>
              <a:rPr lang="en-US" sz="1700" dirty="0" err="1"/>
              <a:t>l</a:t>
            </a:r>
            <a:r>
              <a:rPr lang="en-US" sz="1700" baseline="-25000" dirty="0" err="1"/>
              <a:t>c</a:t>
            </a:r>
            <a:r>
              <a:rPr lang="ru-RU" sz="1700" dirty="0"/>
              <a:t> = 27,4 см.</a:t>
            </a:r>
          </a:p>
          <a:p>
            <a:endParaRPr lang="ru-RU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2072640" y="788280"/>
            <a:ext cx="11000118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6945354"/>
              </p:ext>
            </p:extLst>
          </p:nvPr>
        </p:nvGraphicFramePr>
        <p:xfrm>
          <a:off x="2906174" y="1170115"/>
          <a:ext cx="3631786" cy="16636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9" name="Точечный рисунок" r:id="rId3" imgW="5563377" imgH="2561905" progId="Paint.Picture">
                  <p:embed/>
                </p:oleObj>
              </mc:Choice>
              <mc:Fallback>
                <p:oleObj name="Точечный рисунок" r:id="rId3" imgW="5563377" imgH="2561905" progId="Paint.Picture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06174" y="1170115"/>
                        <a:ext cx="3631786" cy="166369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628597" y="4648199"/>
            <a:ext cx="11942280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09951255"/>
              </p:ext>
            </p:extLst>
          </p:nvPr>
        </p:nvGraphicFramePr>
        <p:xfrm>
          <a:off x="628597" y="3975743"/>
          <a:ext cx="5494338" cy="877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0" name="Уравнение" r:id="rId5" imgW="2743200" imgH="444240" progId="Equation.3">
                  <p:embed/>
                </p:oleObj>
              </mc:Choice>
              <mc:Fallback>
                <p:oleObj name="Уравнение" r:id="rId5" imgW="2743200" imgH="44424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8597" y="3975743"/>
                        <a:ext cx="5494338" cy="87788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28003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>
                <a:cs typeface="Arial" pitchFamily="34" charset="0"/>
              </a:rPr>
              <a:t>Дисциплина «</a:t>
            </a:r>
            <a:r>
              <a:rPr lang="ru-RU" sz="1000" dirty="0"/>
              <a:t>Электропитание устройств и систем связи</a:t>
            </a:r>
            <a:r>
              <a:rPr lang="ru-RU" sz="10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«Трансформаторы в источниках электропитания»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Методические указания и пример расчета однофазного сетевого трансформатора с частотой сети 50 </a:t>
            </a:r>
            <a:r>
              <a:rPr lang="ru-RU" dirty="0" smtClean="0"/>
              <a:t>Гц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ru-RU" b="1" dirty="0"/>
              <a:t>2. Расчет обмоток трансформатора</a:t>
            </a:r>
            <a:endParaRPr lang="ru-RU" dirty="0"/>
          </a:p>
          <a:p>
            <a:r>
              <a:rPr lang="ru-RU" dirty="0"/>
              <a:t>Действующее значение ЭДС первичной обмотки трансформатора</a:t>
            </a:r>
            <a:r>
              <a:rPr lang="ru-RU" dirty="0" smtClean="0"/>
              <a:t>: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r>
              <a:rPr lang="ru-RU" dirty="0"/>
              <a:t>где </a:t>
            </a:r>
            <a:r>
              <a:rPr lang="ru-RU" dirty="0">
                <a:sym typeface="Symbol" panose="05050102010706020507" pitchFamily="18" charset="2"/>
              </a:rPr>
              <a:t></a:t>
            </a:r>
            <a:r>
              <a:rPr lang="en-US" dirty="0"/>
              <a:t>U</a:t>
            </a:r>
            <a:r>
              <a:rPr lang="ru-RU" baseline="-25000" dirty="0"/>
              <a:t>1</a:t>
            </a:r>
            <a:r>
              <a:rPr lang="ru-RU" dirty="0"/>
              <a:t> – относительное падение напряжения на первичной обмотке.</a:t>
            </a:r>
          </a:p>
          <a:p>
            <a:endParaRPr lang="ru-RU" dirty="0" smtClean="0"/>
          </a:p>
          <a:p>
            <a:r>
              <a:rPr lang="ru-RU" dirty="0" smtClean="0"/>
              <a:t>Значения </a:t>
            </a:r>
            <a:r>
              <a:rPr lang="ru-RU" dirty="0">
                <a:sym typeface="Symbol" panose="05050102010706020507" pitchFamily="18" charset="2"/>
              </a:rPr>
              <a:t></a:t>
            </a:r>
            <a:r>
              <a:rPr lang="en-US" dirty="0"/>
              <a:t>U</a:t>
            </a:r>
            <a:r>
              <a:rPr lang="ru-RU" baseline="-25000" dirty="0"/>
              <a:t>1</a:t>
            </a:r>
            <a:r>
              <a:rPr lang="ru-RU" dirty="0"/>
              <a:t> выбираем из </a:t>
            </a:r>
            <a:r>
              <a:rPr lang="ru-RU" dirty="0" smtClean="0"/>
              <a:t>таблицы (см. следующий слайд)</a:t>
            </a:r>
            <a:endParaRPr lang="ru-RU" dirty="0"/>
          </a:p>
          <a:p>
            <a:endParaRPr lang="ru-RU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628597" y="2164079"/>
            <a:ext cx="12911200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3940781"/>
              </p:ext>
            </p:extLst>
          </p:nvPr>
        </p:nvGraphicFramePr>
        <p:xfrm>
          <a:off x="628597" y="2164079"/>
          <a:ext cx="3325813" cy="534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6" name="Уравнение" r:id="rId3" imgW="1320480" imgH="215640" progId="Equation.3">
                  <p:embed/>
                </p:oleObj>
              </mc:Choice>
              <mc:Fallback>
                <p:oleObj name="Уравнение" r:id="rId3" imgW="1320480" imgH="21564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8597" y="2164079"/>
                        <a:ext cx="3325813" cy="53498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766082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>
                <a:cs typeface="Arial" pitchFamily="34" charset="0"/>
              </a:rPr>
              <a:t>Дисциплина «</a:t>
            </a:r>
            <a:r>
              <a:rPr lang="ru-RU" sz="1000" dirty="0"/>
              <a:t>Электропитание устройств и систем связи</a:t>
            </a:r>
            <a:r>
              <a:rPr lang="ru-RU" sz="10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«Трансформаторы в источниках электропитания»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Методические указания и пример расчета однофазного сетевого трансформатора с частотой сети 50 </a:t>
            </a:r>
            <a:r>
              <a:rPr lang="ru-RU" dirty="0" smtClean="0"/>
              <a:t>Гц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algn="ctr"/>
            <a:r>
              <a:rPr lang="ru-RU" b="1" dirty="0"/>
              <a:t>Относительные падения напряжений </a:t>
            </a:r>
            <a:endParaRPr lang="ru-RU" dirty="0"/>
          </a:p>
          <a:p>
            <a:pPr algn="ctr"/>
            <a:r>
              <a:rPr lang="ru-RU" b="1" dirty="0"/>
              <a:t>на обмотках трансформаторов</a:t>
            </a:r>
            <a:endParaRPr lang="ru-RU" dirty="0"/>
          </a:p>
          <a:p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7454089"/>
              </p:ext>
            </p:extLst>
          </p:nvPr>
        </p:nvGraphicFramePr>
        <p:xfrm>
          <a:off x="52116" y="1703115"/>
          <a:ext cx="9042946" cy="399664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67654">
                  <a:extLst>
                    <a:ext uri="{9D8B030D-6E8A-4147-A177-3AD203B41FA5}">
                      <a16:colId xmlns:a16="http://schemas.microsoft.com/office/drawing/2014/main" xmlns="" val="4169757323"/>
                    </a:ext>
                  </a:extLst>
                </a:gridCol>
                <a:gridCol w="1267654">
                  <a:extLst>
                    <a:ext uri="{9D8B030D-6E8A-4147-A177-3AD203B41FA5}">
                      <a16:colId xmlns:a16="http://schemas.microsoft.com/office/drawing/2014/main" xmlns="" val="2436562958"/>
                    </a:ext>
                  </a:extLst>
                </a:gridCol>
                <a:gridCol w="928918">
                  <a:extLst>
                    <a:ext uri="{9D8B030D-6E8A-4147-A177-3AD203B41FA5}">
                      <a16:colId xmlns:a16="http://schemas.microsoft.com/office/drawing/2014/main" xmlns="" val="3476887448"/>
                    </a:ext>
                  </a:extLst>
                </a:gridCol>
                <a:gridCol w="928918">
                  <a:extLst>
                    <a:ext uri="{9D8B030D-6E8A-4147-A177-3AD203B41FA5}">
                      <a16:colId xmlns:a16="http://schemas.microsoft.com/office/drawing/2014/main" xmlns="" val="701392278"/>
                    </a:ext>
                  </a:extLst>
                </a:gridCol>
                <a:gridCol w="930221">
                  <a:extLst>
                    <a:ext uri="{9D8B030D-6E8A-4147-A177-3AD203B41FA5}">
                      <a16:colId xmlns:a16="http://schemas.microsoft.com/office/drawing/2014/main" xmlns="" val="4244079368"/>
                    </a:ext>
                  </a:extLst>
                </a:gridCol>
                <a:gridCol w="930221">
                  <a:extLst>
                    <a:ext uri="{9D8B030D-6E8A-4147-A177-3AD203B41FA5}">
                      <a16:colId xmlns:a16="http://schemas.microsoft.com/office/drawing/2014/main" xmlns="" val="3888153353"/>
                    </a:ext>
                  </a:extLst>
                </a:gridCol>
                <a:gridCol w="928918">
                  <a:extLst>
                    <a:ext uri="{9D8B030D-6E8A-4147-A177-3AD203B41FA5}">
                      <a16:colId xmlns:a16="http://schemas.microsoft.com/office/drawing/2014/main" xmlns="" val="3031477783"/>
                    </a:ext>
                  </a:extLst>
                </a:gridCol>
                <a:gridCol w="930221">
                  <a:extLst>
                    <a:ext uri="{9D8B030D-6E8A-4147-A177-3AD203B41FA5}">
                      <a16:colId xmlns:a16="http://schemas.microsoft.com/office/drawing/2014/main" xmlns="" val="1865957830"/>
                    </a:ext>
                  </a:extLst>
                </a:gridCol>
                <a:gridCol w="930221">
                  <a:extLst>
                    <a:ext uri="{9D8B030D-6E8A-4147-A177-3AD203B41FA5}">
                      <a16:colId xmlns:a16="http://schemas.microsoft.com/office/drawing/2014/main" xmlns="" val="48406029"/>
                    </a:ext>
                  </a:extLst>
                </a:gridCol>
              </a:tblGrid>
              <a:tr h="663232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Частота</a:t>
                      </a:r>
                      <a:r>
                        <a:rPr lang="ru-RU" sz="1800" dirty="0">
                          <a:effectLst/>
                        </a:rPr>
                        <a:t>, Гц</a:t>
                      </a:r>
                      <a:endParaRPr lang="ru-RU" sz="2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79" marR="36479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Конструк-</a:t>
                      </a:r>
                      <a:endParaRPr lang="ru-RU" sz="23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ция магнитопровода</a:t>
                      </a:r>
                      <a:endParaRPr lang="ru-RU" sz="2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79" marR="36479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 </a:t>
                      </a:r>
                      <a:endParaRPr lang="ru-RU" sz="23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Вели-чина</a:t>
                      </a:r>
                      <a:endParaRPr lang="ru-RU" sz="2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79" marR="36479" marT="0" marB="0"/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Суммарная мощность вторичных обмоток </a:t>
                      </a:r>
                      <a:endParaRPr lang="ru-RU" sz="23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sym typeface="Symbol" panose="05050102010706020507" pitchFamily="18" charset="2"/>
                        </a:rPr>
                        <a:t></a:t>
                      </a:r>
                      <a:r>
                        <a:rPr lang="ru-RU" sz="1800">
                          <a:effectLst/>
                        </a:rPr>
                        <a:t>Р</a:t>
                      </a:r>
                      <a:r>
                        <a:rPr lang="ru-RU" sz="1800" baseline="-25000">
                          <a:effectLst/>
                        </a:rPr>
                        <a:t>2</a:t>
                      </a:r>
                      <a:r>
                        <a:rPr lang="ru-RU" sz="1800">
                          <a:effectLst/>
                        </a:rPr>
                        <a:t>, В</a:t>
                      </a:r>
                      <a:r>
                        <a:rPr lang="ru-RU" sz="1800">
                          <a:effectLst/>
                          <a:sym typeface="Symbol" panose="05050102010706020507" pitchFamily="18" charset="2"/>
                        </a:rPr>
                        <a:t></a:t>
                      </a:r>
                      <a:r>
                        <a:rPr lang="ru-RU" sz="1800">
                          <a:effectLst/>
                        </a:rPr>
                        <a:t>А</a:t>
                      </a:r>
                      <a:endParaRPr lang="ru-RU" sz="2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79" marR="36479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97278955"/>
                  </a:ext>
                </a:extLst>
              </a:tr>
              <a:tr h="67186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5-15</a:t>
                      </a:r>
                      <a:endParaRPr lang="ru-RU" sz="2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79" marR="36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15-50</a:t>
                      </a:r>
                      <a:endParaRPr lang="ru-RU" sz="2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79" marR="36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50-150</a:t>
                      </a:r>
                      <a:endParaRPr lang="ru-RU" sz="2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79" marR="36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150-300</a:t>
                      </a:r>
                      <a:endParaRPr lang="ru-RU" sz="2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79" marR="36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300-1000</a:t>
                      </a:r>
                      <a:endParaRPr lang="ru-RU" sz="2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79" marR="36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1000-2500</a:t>
                      </a:r>
                      <a:endParaRPr lang="ru-RU" sz="2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79" marR="36479" marT="0" marB="0"/>
                </a:tc>
                <a:extLst>
                  <a:ext uri="{0D108BD9-81ED-4DB2-BD59-A6C34878D82A}">
                    <a16:rowId xmlns:a16="http://schemas.microsoft.com/office/drawing/2014/main" xmlns="" val="3571879699"/>
                  </a:ext>
                </a:extLst>
              </a:tr>
              <a:tr h="331615">
                <a:tc row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 </a:t>
                      </a:r>
                      <a:endParaRPr lang="ru-RU" sz="23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50</a:t>
                      </a:r>
                      <a:endParaRPr lang="ru-RU" sz="2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79" marR="36479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Броневая</a:t>
                      </a:r>
                      <a:endParaRPr lang="ru-RU" sz="2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79" marR="36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>
                          <a:effectLst/>
                          <a:sym typeface="Symbol" panose="05050102010706020507" pitchFamily="18" charset="2"/>
                        </a:rPr>
                        <a:t></a:t>
                      </a:r>
                      <a:r>
                        <a:rPr lang="en-US" sz="1800">
                          <a:effectLst/>
                        </a:rPr>
                        <a:t>U</a:t>
                      </a:r>
                      <a:r>
                        <a:rPr lang="ru-RU" sz="1800" baseline="-25000">
                          <a:effectLst/>
                        </a:rPr>
                        <a:t>1</a:t>
                      </a:r>
                      <a:r>
                        <a:rPr lang="ru-RU" sz="1800">
                          <a:effectLst/>
                        </a:rPr>
                        <a:t>%</a:t>
                      </a:r>
                      <a:endParaRPr lang="ru-RU" sz="2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79" marR="36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>
                          <a:effectLst/>
                        </a:rPr>
                        <a:t>20</a:t>
                      </a:r>
                      <a:r>
                        <a:rPr lang="ru-RU" sz="1800">
                          <a:effectLst/>
                          <a:sym typeface="Symbol" panose="05050102010706020507" pitchFamily="18" charset="2"/>
                        </a:rPr>
                        <a:t></a:t>
                      </a:r>
                      <a:r>
                        <a:rPr lang="ru-RU" sz="1800">
                          <a:effectLst/>
                        </a:rPr>
                        <a:t>13</a:t>
                      </a:r>
                      <a:endParaRPr lang="ru-RU" sz="2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79" marR="36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>
                          <a:effectLst/>
                        </a:rPr>
                        <a:t>13</a:t>
                      </a:r>
                      <a:r>
                        <a:rPr lang="ru-RU" sz="1800">
                          <a:effectLst/>
                          <a:sym typeface="Symbol" panose="05050102010706020507" pitchFamily="18" charset="2"/>
                        </a:rPr>
                        <a:t></a:t>
                      </a:r>
                      <a:r>
                        <a:rPr lang="ru-RU" sz="1800">
                          <a:effectLst/>
                        </a:rPr>
                        <a:t>6</a:t>
                      </a:r>
                      <a:endParaRPr lang="ru-RU" sz="2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79" marR="36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>
                          <a:effectLst/>
                        </a:rPr>
                        <a:t>6</a:t>
                      </a:r>
                      <a:r>
                        <a:rPr lang="ru-RU" sz="1800">
                          <a:effectLst/>
                          <a:sym typeface="Symbol" panose="05050102010706020507" pitchFamily="18" charset="2"/>
                        </a:rPr>
                        <a:t></a:t>
                      </a:r>
                      <a:r>
                        <a:rPr lang="ru-RU" sz="1800">
                          <a:effectLst/>
                        </a:rPr>
                        <a:t>4,5</a:t>
                      </a:r>
                      <a:endParaRPr lang="ru-RU" sz="2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79" marR="36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>
                          <a:effectLst/>
                        </a:rPr>
                        <a:t>4,5</a:t>
                      </a:r>
                      <a:r>
                        <a:rPr lang="ru-RU" sz="1800">
                          <a:effectLst/>
                          <a:sym typeface="Symbol" panose="05050102010706020507" pitchFamily="18" charset="2"/>
                        </a:rPr>
                        <a:t></a:t>
                      </a:r>
                      <a:r>
                        <a:rPr lang="ru-RU" sz="1800">
                          <a:effectLst/>
                        </a:rPr>
                        <a:t>3</a:t>
                      </a:r>
                      <a:endParaRPr lang="ru-RU" sz="2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79" marR="36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>
                          <a:effectLst/>
                        </a:rPr>
                        <a:t>3</a:t>
                      </a:r>
                      <a:r>
                        <a:rPr lang="ru-RU" sz="1800">
                          <a:effectLst/>
                          <a:sym typeface="Symbol" panose="05050102010706020507" pitchFamily="18" charset="2"/>
                        </a:rPr>
                        <a:t></a:t>
                      </a:r>
                      <a:r>
                        <a:rPr lang="ru-RU" sz="1800">
                          <a:effectLst/>
                        </a:rPr>
                        <a:t>1</a:t>
                      </a:r>
                      <a:endParaRPr lang="ru-RU" sz="2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79" marR="36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>
                          <a:effectLst/>
                          <a:sym typeface="Symbol" panose="05050102010706020507" pitchFamily="18" charset="2"/>
                        </a:rPr>
                        <a:t></a:t>
                      </a:r>
                      <a:endParaRPr lang="ru-RU" sz="2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79" marR="36479" marT="0" marB="0"/>
                </a:tc>
                <a:extLst>
                  <a:ext uri="{0D108BD9-81ED-4DB2-BD59-A6C34878D82A}">
                    <a16:rowId xmlns:a16="http://schemas.microsoft.com/office/drawing/2014/main" xmlns="" val="3531168497"/>
                  </a:ext>
                </a:extLst>
              </a:tr>
              <a:tr h="33161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>
                          <a:effectLst/>
                          <a:sym typeface="Symbol" panose="05050102010706020507" pitchFamily="18" charset="2"/>
                        </a:rPr>
                        <a:t></a:t>
                      </a:r>
                      <a:r>
                        <a:rPr lang="en-US" sz="1800">
                          <a:effectLst/>
                        </a:rPr>
                        <a:t>U</a:t>
                      </a:r>
                      <a:r>
                        <a:rPr lang="ru-RU" sz="1800" baseline="-25000">
                          <a:effectLst/>
                        </a:rPr>
                        <a:t>2</a:t>
                      </a:r>
                      <a:r>
                        <a:rPr lang="ru-RU" sz="1800">
                          <a:effectLst/>
                        </a:rPr>
                        <a:t>%</a:t>
                      </a:r>
                      <a:endParaRPr lang="ru-RU" sz="2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79" marR="36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>
                          <a:effectLst/>
                        </a:rPr>
                        <a:t>25</a:t>
                      </a:r>
                      <a:r>
                        <a:rPr lang="ru-RU" sz="1800">
                          <a:effectLst/>
                          <a:sym typeface="Symbol" panose="05050102010706020507" pitchFamily="18" charset="2"/>
                        </a:rPr>
                        <a:t></a:t>
                      </a:r>
                      <a:r>
                        <a:rPr lang="ru-RU" sz="1800">
                          <a:effectLst/>
                        </a:rPr>
                        <a:t>18</a:t>
                      </a:r>
                      <a:endParaRPr lang="ru-RU" sz="2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79" marR="36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>
                          <a:effectLst/>
                        </a:rPr>
                        <a:t>18</a:t>
                      </a:r>
                      <a:r>
                        <a:rPr lang="ru-RU" sz="1800">
                          <a:effectLst/>
                          <a:sym typeface="Symbol" panose="05050102010706020507" pitchFamily="18" charset="2"/>
                        </a:rPr>
                        <a:t></a:t>
                      </a:r>
                      <a:r>
                        <a:rPr lang="ru-RU" sz="1800">
                          <a:effectLst/>
                        </a:rPr>
                        <a:t>10</a:t>
                      </a:r>
                      <a:endParaRPr lang="ru-RU" sz="2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79" marR="36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>
                          <a:effectLst/>
                        </a:rPr>
                        <a:t>10</a:t>
                      </a:r>
                      <a:r>
                        <a:rPr lang="ru-RU" sz="1800">
                          <a:effectLst/>
                          <a:sym typeface="Symbol" panose="05050102010706020507" pitchFamily="18" charset="2"/>
                        </a:rPr>
                        <a:t></a:t>
                      </a:r>
                      <a:r>
                        <a:rPr lang="ru-RU" sz="1800">
                          <a:effectLst/>
                        </a:rPr>
                        <a:t>8</a:t>
                      </a:r>
                      <a:endParaRPr lang="ru-RU" sz="2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79" marR="36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>
                          <a:effectLst/>
                        </a:rPr>
                        <a:t>8</a:t>
                      </a:r>
                      <a:r>
                        <a:rPr lang="ru-RU" sz="1800">
                          <a:effectLst/>
                          <a:sym typeface="Symbol" panose="05050102010706020507" pitchFamily="18" charset="2"/>
                        </a:rPr>
                        <a:t></a:t>
                      </a:r>
                      <a:r>
                        <a:rPr lang="ru-RU" sz="1800">
                          <a:effectLst/>
                        </a:rPr>
                        <a:t>6</a:t>
                      </a:r>
                      <a:endParaRPr lang="ru-RU" sz="2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79" marR="36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>
                          <a:effectLst/>
                        </a:rPr>
                        <a:t>6</a:t>
                      </a:r>
                      <a:r>
                        <a:rPr lang="ru-RU" sz="1800">
                          <a:effectLst/>
                          <a:sym typeface="Symbol" panose="05050102010706020507" pitchFamily="18" charset="2"/>
                        </a:rPr>
                        <a:t></a:t>
                      </a:r>
                      <a:r>
                        <a:rPr lang="ru-RU" sz="1800">
                          <a:effectLst/>
                        </a:rPr>
                        <a:t>2</a:t>
                      </a:r>
                      <a:endParaRPr lang="ru-RU" sz="2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79" marR="36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>
                          <a:effectLst/>
                          <a:sym typeface="Symbol" panose="05050102010706020507" pitchFamily="18" charset="2"/>
                        </a:rPr>
                        <a:t></a:t>
                      </a:r>
                      <a:endParaRPr lang="ru-RU" sz="2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79" marR="36479" marT="0" marB="0"/>
                </a:tc>
                <a:extLst>
                  <a:ext uri="{0D108BD9-81ED-4DB2-BD59-A6C34878D82A}">
                    <a16:rowId xmlns:a16="http://schemas.microsoft.com/office/drawing/2014/main" xmlns="" val="2669588564"/>
                  </a:ext>
                </a:extLst>
              </a:tr>
              <a:tr h="33161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Стержне-вая</a:t>
                      </a:r>
                      <a:endParaRPr lang="ru-RU" sz="2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79" marR="36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>
                          <a:effectLst/>
                          <a:sym typeface="Symbol" panose="05050102010706020507" pitchFamily="18" charset="2"/>
                        </a:rPr>
                        <a:t></a:t>
                      </a:r>
                      <a:r>
                        <a:rPr lang="en-US" sz="1800">
                          <a:effectLst/>
                        </a:rPr>
                        <a:t>U</a:t>
                      </a:r>
                      <a:r>
                        <a:rPr lang="ru-RU" sz="1800" baseline="-25000">
                          <a:effectLst/>
                        </a:rPr>
                        <a:t>1</a:t>
                      </a:r>
                      <a:r>
                        <a:rPr lang="ru-RU" sz="1800">
                          <a:effectLst/>
                        </a:rPr>
                        <a:t>%</a:t>
                      </a:r>
                      <a:endParaRPr lang="ru-RU" sz="2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79" marR="36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>
                          <a:effectLst/>
                        </a:rPr>
                        <a:t>18</a:t>
                      </a:r>
                      <a:r>
                        <a:rPr lang="ru-RU" sz="1800">
                          <a:effectLst/>
                          <a:sym typeface="Symbol" panose="05050102010706020507" pitchFamily="18" charset="2"/>
                        </a:rPr>
                        <a:t></a:t>
                      </a:r>
                      <a:r>
                        <a:rPr lang="ru-RU" sz="1800">
                          <a:effectLst/>
                        </a:rPr>
                        <a:t>12</a:t>
                      </a:r>
                      <a:endParaRPr lang="ru-RU" sz="2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79" marR="36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>
                          <a:effectLst/>
                        </a:rPr>
                        <a:t>12</a:t>
                      </a:r>
                      <a:r>
                        <a:rPr lang="ru-RU" sz="1800">
                          <a:effectLst/>
                          <a:sym typeface="Symbol" panose="05050102010706020507" pitchFamily="18" charset="2"/>
                        </a:rPr>
                        <a:t></a:t>
                      </a:r>
                      <a:r>
                        <a:rPr lang="ru-RU" sz="1800">
                          <a:effectLst/>
                        </a:rPr>
                        <a:t>5,5</a:t>
                      </a:r>
                      <a:endParaRPr lang="ru-RU" sz="2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79" marR="36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>
                          <a:effectLst/>
                        </a:rPr>
                        <a:t>5,5</a:t>
                      </a:r>
                      <a:r>
                        <a:rPr lang="ru-RU" sz="1800">
                          <a:effectLst/>
                          <a:sym typeface="Symbol" panose="05050102010706020507" pitchFamily="18" charset="2"/>
                        </a:rPr>
                        <a:t></a:t>
                      </a:r>
                      <a:r>
                        <a:rPr lang="ru-RU" sz="1800">
                          <a:effectLst/>
                        </a:rPr>
                        <a:t>4</a:t>
                      </a:r>
                      <a:endParaRPr lang="ru-RU" sz="2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79" marR="36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>
                          <a:effectLst/>
                        </a:rPr>
                        <a:t>4</a:t>
                      </a:r>
                      <a:r>
                        <a:rPr lang="ru-RU" sz="1800">
                          <a:effectLst/>
                          <a:sym typeface="Symbol" panose="05050102010706020507" pitchFamily="18" charset="2"/>
                        </a:rPr>
                        <a:t></a:t>
                      </a:r>
                      <a:r>
                        <a:rPr lang="ru-RU" sz="1800">
                          <a:effectLst/>
                        </a:rPr>
                        <a:t>3</a:t>
                      </a:r>
                      <a:endParaRPr lang="ru-RU" sz="2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79" marR="36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>
                          <a:effectLst/>
                        </a:rPr>
                        <a:t>3</a:t>
                      </a:r>
                      <a:r>
                        <a:rPr lang="ru-RU" sz="1800">
                          <a:effectLst/>
                          <a:sym typeface="Symbol" panose="05050102010706020507" pitchFamily="18" charset="2"/>
                        </a:rPr>
                        <a:t></a:t>
                      </a:r>
                      <a:r>
                        <a:rPr lang="ru-RU" sz="1800">
                          <a:effectLst/>
                        </a:rPr>
                        <a:t>1</a:t>
                      </a:r>
                      <a:endParaRPr lang="ru-RU" sz="2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79" marR="36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>
                          <a:effectLst/>
                        </a:rPr>
                        <a:t>1</a:t>
                      </a:r>
                      <a:r>
                        <a:rPr lang="ru-RU" sz="1800">
                          <a:effectLst/>
                          <a:sym typeface="Symbol" panose="05050102010706020507" pitchFamily="18" charset="2"/>
                        </a:rPr>
                        <a:t></a:t>
                      </a:r>
                      <a:r>
                        <a:rPr lang="ru-RU" sz="1800">
                          <a:effectLst/>
                        </a:rPr>
                        <a:t>0,8</a:t>
                      </a:r>
                      <a:endParaRPr lang="ru-RU" sz="2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79" marR="36479" marT="0" marB="0"/>
                </a:tc>
                <a:extLst>
                  <a:ext uri="{0D108BD9-81ED-4DB2-BD59-A6C34878D82A}">
                    <a16:rowId xmlns:a16="http://schemas.microsoft.com/office/drawing/2014/main" xmlns="" val="1626189772"/>
                  </a:ext>
                </a:extLst>
              </a:tr>
              <a:tr h="3362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>
                          <a:effectLst/>
                          <a:sym typeface="Symbol" panose="05050102010706020507" pitchFamily="18" charset="2"/>
                        </a:rPr>
                        <a:t></a:t>
                      </a:r>
                      <a:r>
                        <a:rPr lang="en-US" sz="1800">
                          <a:effectLst/>
                        </a:rPr>
                        <a:t>U</a:t>
                      </a:r>
                      <a:r>
                        <a:rPr lang="ru-RU" sz="1800" baseline="-25000">
                          <a:effectLst/>
                        </a:rPr>
                        <a:t>2</a:t>
                      </a:r>
                      <a:r>
                        <a:rPr lang="ru-RU" sz="1800">
                          <a:effectLst/>
                        </a:rPr>
                        <a:t>%</a:t>
                      </a:r>
                      <a:endParaRPr lang="ru-RU" sz="2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79" marR="36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>
                          <a:effectLst/>
                        </a:rPr>
                        <a:t>33</a:t>
                      </a:r>
                      <a:r>
                        <a:rPr lang="ru-RU" sz="1800">
                          <a:effectLst/>
                          <a:sym typeface="Symbol" panose="05050102010706020507" pitchFamily="18" charset="2"/>
                        </a:rPr>
                        <a:t></a:t>
                      </a:r>
                      <a:r>
                        <a:rPr lang="ru-RU" sz="1800">
                          <a:effectLst/>
                        </a:rPr>
                        <a:t>17</a:t>
                      </a:r>
                      <a:endParaRPr lang="ru-RU" sz="2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79" marR="36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>
                          <a:effectLst/>
                        </a:rPr>
                        <a:t>17</a:t>
                      </a:r>
                      <a:r>
                        <a:rPr lang="ru-RU" sz="1800">
                          <a:effectLst/>
                          <a:sym typeface="Symbol" panose="05050102010706020507" pitchFamily="18" charset="2"/>
                        </a:rPr>
                        <a:t></a:t>
                      </a:r>
                      <a:r>
                        <a:rPr lang="ru-RU" sz="1800">
                          <a:effectLst/>
                        </a:rPr>
                        <a:t>9</a:t>
                      </a:r>
                      <a:endParaRPr lang="ru-RU" sz="2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79" marR="36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>
                          <a:effectLst/>
                        </a:rPr>
                        <a:t>9</a:t>
                      </a:r>
                      <a:r>
                        <a:rPr lang="ru-RU" sz="1800">
                          <a:effectLst/>
                          <a:sym typeface="Symbol" panose="05050102010706020507" pitchFamily="18" charset="2"/>
                        </a:rPr>
                        <a:t></a:t>
                      </a:r>
                      <a:r>
                        <a:rPr lang="ru-RU" sz="1800">
                          <a:effectLst/>
                        </a:rPr>
                        <a:t>6</a:t>
                      </a:r>
                      <a:endParaRPr lang="ru-RU" sz="2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79" marR="36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>
                          <a:effectLst/>
                        </a:rPr>
                        <a:t>6</a:t>
                      </a:r>
                      <a:r>
                        <a:rPr lang="ru-RU" sz="1800">
                          <a:effectLst/>
                          <a:sym typeface="Symbol" panose="05050102010706020507" pitchFamily="18" charset="2"/>
                        </a:rPr>
                        <a:t></a:t>
                      </a:r>
                      <a:r>
                        <a:rPr lang="ru-RU" sz="1800">
                          <a:effectLst/>
                        </a:rPr>
                        <a:t>4</a:t>
                      </a:r>
                      <a:endParaRPr lang="ru-RU" sz="2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79" marR="36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>
                          <a:effectLst/>
                        </a:rPr>
                        <a:t>4</a:t>
                      </a:r>
                      <a:r>
                        <a:rPr lang="ru-RU" sz="1800">
                          <a:effectLst/>
                          <a:sym typeface="Symbol" panose="05050102010706020507" pitchFamily="18" charset="2"/>
                        </a:rPr>
                        <a:t></a:t>
                      </a:r>
                      <a:r>
                        <a:rPr lang="ru-RU" sz="1800">
                          <a:effectLst/>
                        </a:rPr>
                        <a:t>2</a:t>
                      </a:r>
                      <a:endParaRPr lang="ru-RU" sz="2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79" marR="36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>
                          <a:effectLst/>
                        </a:rPr>
                        <a:t>2</a:t>
                      </a:r>
                      <a:r>
                        <a:rPr lang="ru-RU" sz="1800">
                          <a:effectLst/>
                          <a:sym typeface="Symbol" panose="05050102010706020507" pitchFamily="18" charset="2"/>
                        </a:rPr>
                        <a:t></a:t>
                      </a:r>
                      <a:r>
                        <a:rPr lang="ru-RU" sz="1800">
                          <a:effectLst/>
                        </a:rPr>
                        <a:t>1,0</a:t>
                      </a:r>
                      <a:endParaRPr lang="ru-RU" sz="2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79" marR="36479" marT="0" marB="0"/>
                </a:tc>
                <a:extLst>
                  <a:ext uri="{0D108BD9-81ED-4DB2-BD59-A6C34878D82A}">
                    <a16:rowId xmlns:a16="http://schemas.microsoft.com/office/drawing/2014/main" xmlns="" val="805370577"/>
                  </a:ext>
                </a:extLst>
              </a:tr>
              <a:tr h="331615">
                <a:tc row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 </a:t>
                      </a:r>
                      <a:endParaRPr lang="ru-RU" sz="23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400</a:t>
                      </a:r>
                      <a:endParaRPr lang="ru-RU" sz="2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79" marR="36479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Броневая</a:t>
                      </a:r>
                      <a:endParaRPr lang="ru-RU" sz="2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79" marR="36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>
                          <a:effectLst/>
                          <a:sym typeface="Symbol" panose="05050102010706020507" pitchFamily="18" charset="2"/>
                        </a:rPr>
                        <a:t></a:t>
                      </a:r>
                      <a:r>
                        <a:rPr lang="en-US" sz="1800">
                          <a:effectLst/>
                        </a:rPr>
                        <a:t>U</a:t>
                      </a:r>
                      <a:r>
                        <a:rPr lang="ru-RU" sz="1800" baseline="-25000">
                          <a:effectLst/>
                        </a:rPr>
                        <a:t>1</a:t>
                      </a:r>
                      <a:r>
                        <a:rPr lang="ru-RU" sz="1800">
                          <a:effectLst/>
                        </a:rPr>
                        <a:t>%</a:t>
                      </a:r>
                      <a:endParaRPr lang="ru-RU" sz="2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79" marR="36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>
                          <a:effectLst/>
                        </a:rPr>
                        <a:t>10</a:t>
                      </a:r>
                      <a:r>
                        <a:rPr lang="ru-RU" sz="1800">
                          <a:effectLst/>
                          <a:sym typeface="Symbol" panose="05050102010706020507" pitchFamily="18" charset="2"/>
                        </a:rPr>
                        <a:t></a:t>
                      </a:r>
                      <a:r>
                        <a:rPr lang="ru-RU" sz="1800">
                          <a:effectLst/>
                        </a:rPr>
                        <a:t>8</a:t>
                      </a:r>
                      <a:endParaRPr lang="ru-RU" sz="2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79" marR="36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>
                          <a:effectLst/>
                        </a:rPr>
                        <a:t>8</a:t>
                      </a:r>
                      <a:r>
                        <a:rPr lang="ru-RU" sz="1800">
                          <a:effectLst/>
                          <a:sym typeface="Symbol" panose="05050102010706020507" pitchFamily="18" charset="2"/>
                        </a:rPr>
                        <a:t></a:t>
                      </a:r>
                      <a:r>
                        <a:rPr lang="ru-RU" sz="1800">
                          <a:effectLst/>
                        </a:rPr>
                        <a:t>4</a:t>
                      </a:r>
                      <a:endParaRPr lang="ru-RU" sz="2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79" marR="36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>
                          <a:effectLst/>
                        </a:rPr>
                        <a:t>4</a:t>
                      </a:r>
                      <a:r>
                        <a:rPr lang="ru-RU" sz="1800">
                          <a:effectLst/>
                          <a:sym typeface="Symbol" panose="05050102010706020507" pitchFamily="18" charset="2"/>
                        </a:rPr>
                        <a:t></a:t>
                      </a:r>
                      <a:r>
                        <a:rPr lang="ru-RU" sz="1800">
                          <a:effectLst/>
                        </a:rPr>
                        <a:t>1,5</a:t>
                      </a:r>
                      <a:endParaRPr lang="ru-RU" sz="2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79" marR="36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>
                          <a:effectLst/>
                        </a:rPr>
                        <a:t>1,5</a:t>
                      </a:r>
                      <a:r>
                        <a:rPr lang="ru-RU" sz="1800">
                          <a:effectLst/>
                          <a:sym typeface="Symbol" panose="05050102010706020507" pitchFamily="18" charset="2"/>
                        </a:rPr>
                        <a:t></a:t>
                      </a:r>
                      <a:r>
                        <a:rPr lang="ru-RU" sz="1800">
                          <a:effectLst/>
                        </a:rPr>
                        <a:t>1,0</a:t>
                      </a:r>
                      <a:endParaRPr lang="ru-RU" sz="2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79" marR="36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>
                          <a:effectLst/>
                        </a:rPr>
                        <a:t>1,0</a:t>
                      </a:r>
                      <a:r>
                        <a:rPr lang="ru-RU" sz="1800">
                          <a:effectLst/>
                          <a:sym typeface="Symbol" panose="05050102010706020507" pitchFamily="18" charset="2"/>
                        </a:rPr>
                        <a:t></a:t>
                      </a:r>
                      <a:r>
                        <a:rPr lang="ru-RU" sz="1800">
                          <a:effectLst/>
                        </a:rPr>
                        <a:t>0,5</a:t>
                      </a:r>
                      <a:endParaRPr lang="ru-RU" sz="2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79" marR="36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>
                          <a:effectLst/>
                        </a:rPr>
                        <a:t>0,5</a:t>
                      </a:r>
                      <a:endParaRPr lang="ru-RU" sz="2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79" marR="36479" marT="0" marB="0"/>
                </a:tc>
                <a:extLst>
                  <a:ext uri="{0D108BD9-81ED-4DB2-BD59-A6C34878D82A}">
                    <a16:rowId xmlns:a16="http://schemas.microsoft.com/office/drawing/2014/main" xmlns="" val="1143802291"/>
                  </a:ext>
                </a:extLst>
              </a:tr>
              <a:tr h="33161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>
                          <a:effectLst/>
                          <a:sym typeface="Symbol" panose="05050102010706020507" pitchFamily="18" charset="2"/>
                        </a:rPr>
                        <a:t></a:t>
                      </a:r>
                      <a:r>
                        <a:rPr lang="en-US" sz="1800">
                          <a:effectLst/>
                        </a:rPr>
                        <a:t>U</a:t>
                      </a:r>
                      <a:r>
                        <a:rPr lang="ru-RU" sz="1800" baseline="-25000">
                          <a:effectLst/>
                        </a:rPr>
                        <a:t>2</a:t>
                      </a:r>
                      <a:r>
                        <a:rPr lang="ru-RU" sz="1800">
                          <a:effectLst/>
                        </a:rPr>
                        <a:t>%</a:t>
                      </a:r>
                      <a:endParaRPr lang="ru-RU" sz="2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79" marR="36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>
                          <a:effectLst/>
                        </a:rPr>
                        <a:t>8,5</a:t>
                      </a:r>
                      <a:r>
                        <a:rPr lang="ru-RU" sz="1800">
                          <a:effectLst/>
                          <a:sym typeface="Symbol" panose="05050102010706020507" pitchFamily="18" charset="2"/>
                        </a:rPr>
                        <a:t></a:t>
                      </a:r>
                      <a:r>
                        <a:rPr lang="ru-RU" sz="1800">
                          <a:effectLst/>
                        </a:rPr>
                        <a:t>10</a:t>
                      </a:r>
                      <a:endParaRPr lang="ru-RU" sz="2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79" marR="36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>
                          <a:effectLst/>
                        </a:rPr>
                        <a:t>10</a:t>
                      </a:r>
                      <a:r>
                        <a:rPr lang="ru-RU" sz="1800">
                          <a:effectLst/>
                          <a:sym typeface="Symbol" panose="05050102010706020507" pitchFamily="18" charset="2"/>
                        </a:rPr>
                        <a:t></a:t>
                      </a:r>
                      <a:r>
                        <a:rPr lang="ru-RU" sz="1800">
                          <a:effectLst/>
                        </a:rPr>
                        <a:t>5</a:t>
                      </a:r>
                      <a:endParaRPr lang="ru-RU" sz="2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79" marR="36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>
                          <a:effectLst/>
                        </a:rPr>
                        <a:t>5</a:t>
                      </a:r>
                      <a:r>
                        <a:rPr lang="ru-RU" sz="1800">
                          <a:effectLst/>
                          <a:sym typeface="Symbol" panose="05050102010706020507" pitchFamily="18" charset="2"/>
                        </a:rPr>
                        <a:t></a:t>
                      </a:r>
                      <a:r>
                        <a:rPr lang="ru-RU" sz="1800">
                          <a:effectLst/>
                        </a:rPr>
                        <a:t>2,0</a:t>
                      </a:r>
                      <a:endParaRPr lang="ru-RU" sz="2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79" marR="36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>
                          <a:effectLst/>
                        </a:rPr>
                        <a:t>2,0</a:t>
                      </a:r>
                      <a:r>
                        <a:rPr lang="ru-RU" sz="1800">
                          <a:effectLst/>
                          <a:sym typeface="Symbol" panose="05050102010706020507" pitchFamily="18" charset="2"/>
                        </a:rPr>
                        <a:t></a:t>
                      </a:r>
                      <a:r>
                        <a:rPr lang="ru-RU" sz="1800">
                          <a:effectLst/>
                        </a:rPr>
                        <a:t>1,2</a:t>
                      </a:r>
                      <a:endParaRPr lang="ru-RU" sz="2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79" marR="36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>
                          <a:effectLst/>
                        </a:rPr>
                        <a:t>1,2</a:t>
                      </a:r>
                      <a:r>
                        <a:rPr lang="ru-RU" sz="1800">
                          <a:effectLst/>
                          <a:sym typeface="Symbol" panose="05050102010706020507" pitchFamily="18" charset="2"/>
                        </a:rPr>
                        <a:t></a:t>
                      </a:r>
                      <a:r>
                        <a:rPr lang="ru-RU" sz="1800">
                          <a:effectLst/>
                        </a:rPr>
                        <a:t>0,5</a:t>
                      </a:r>
                      <a:endParaRPr lang="ru-RU" sz="2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79" marR="36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>
                          <a:effectLst/>
                        </a:rPr>
                        <a:t>0,5</a:t>
                      </a:r>
                      <a:endParaRPr lang="ru-RU" sz="2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79" marR="36479" marT="0" marB="0"/>
                </a:tc>
                <a:extLst>
                  <a:ext uri="{0D108BD9-81ED-4DB2-BD59-A6C34878D82A}">
                    <a16:rowId xmlns:a16="http://schemas.microsoft.com/office/drawing/2014/main" xmlns="" val="989274588"/>
                  </a:ext>
                </a:extLst>
              </a:tr>
              <a:tr h="33161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Стержне-</a:t>
                      </a:r>
                      <a:endParaRPr lang="ru-RU" sz="23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вая</a:t>
                      </a:r>
                      <a:endParaRPr lang="ru-RU" sz="2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79" marR="36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>
                          <a:effectLst/>
                          <a:sym typeface="Symbol" panose="05050102010706020507" pitchFamily="18" charset="2"/>
                        </a:rPr>
                        <a:t></a:t>
                      </a:r>
                      <a:r>
                        <a:rPr lang="en-US" sz="1800">
                          <a:effectLst/>
                        </a:rPr>
                        <a:t>U</a:t>
                      </a:r>
                      <a:r>
                        <a:rPr lang="ru-RU" sz="1800" baseline="-25000">
                          <a:effectLst/>
                        </a:rPr>
                        <a:t>1</a:t>
                      </a:r>
                      <a:r>
                        <a:rPr lang="ru-RU" sz="1800">
                          <a:effectLst/>
                        </a:rPr>
                        <a:t>%</a:t>
                      </a:r>
                      <a:endParaRPr lang="ru-RU" sz="2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79" marR="36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>
                          <a:effectLst/>
                        </a:rPr>
                        <a:t>7</a:t>
                      </a:r>
                      <a:r>
                        <a:rPr lang="ru-RU" sz="1800">
                          <a:effectLst/>
                          <a:sym typeface="Symbol" panose="05050102010706020507" pitchFamily="18" charset="2"/>
                        </a:rPr>
                        <a:t></a:t>
                      </a:r>
                      <a:r>
                        <a:rPr lang="ru-RU" sz="1800">
                          <a:effectLst/>
                        </a:rPr>
                        <a:t>5</a:t>
                      </a:r>
                      <a:endParaRPr lang="ru-RU" sz="2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79" marR="36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>
                          <a:effectLst/>
                        </a:rPr>
                        <a:t>5</a:t>
                      </a:r>
                      <a:r>
                        <a:rPr lang="ru-RU" sz="1800">
                          <a:effectLst/>
                          <a:sym typeface="Symbol" panose="05050102010706020507" pitchFamily="18" charset="2"/>
                        </a:rPr>
                        <a:t></a:t>
                      </a:r>
                      <a:r>
                        <a:rPr lang="ru-RU" sz="1800">
                          <a:effectLst/>
                        </a:rPr>
                        <a:t>2</a:t>
                      </a:r>
                      <a:endParaRPr lang="ru-RU" sz="2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79" marR="36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>
                          <a:effectLst/>
                        </a:rPr>
                        <a:t>2</a:t>
                      </a:r>
                      <a:r>
                        <a:rPr lang="ru-RU" sz="1800">
                          <a:effectLst/>
                          <a:sym typeface="Symbol" panose="05050102010706020507" pitchFamily="18" charset="2"/>
                        </a:rPr>
                        <a:t></a:t>
                      </a:r>
                      <a:r>
                        <a:rPr lang="ru-RU" sz="1800">
                          <a:effectLst/>
                        </a:rPr>
                        <a:t>1,0</a:t>
                      </a:r>
                      <a:endParaRPr lang="ru-RU" sz="2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79" marR="36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>
                          <a:effectLst/>
                        </a:rPr>
                        <a:t>1,0</a:t>
                      </a:r>
                      <a:r>
                        <a:rPr lang="ru-RU" sz="1800">
                          <a:effectLst/>
                          <a:sym typeface="Symbol" panose="05050102010706020507" pitchFamily="18" charset="2"/>
                        </a:rPr>
                        <a:t></a:t>
                      </a:r>
                      <a:r>
                        <a:rPr lang="ru-RU" sz="1800">
                          <a:effectLst/>
                        </a:rPr>
                        <a:t>1,0</a:t>
                      </a:r>
                      <a:endParaRPr lang="ru-RU" sz="2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79" marR="36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>
                          <a:effectLst/>
                        </a:rPr>
                        <a:t>1,0</a:t>
                      </a:r>
                      <a:r>
                        <a:rPr lang="ru-RU" sz="1800">
                          <a:effectLst/>
                          <a:sym typeface="Symbol" panose="05050102010706020507" pitchFamily="18" charset="2"/>
                        </a:rPr>
                        <a:t></a:t>
                      </a:r>
                      <a:r>
                        <a:rPr lang="ru-RU" sz="1800">
                          <a:effectLst/>
                        </a:rPr>
                        <a:t>0,5</a:t>
                      </a:r>
                      <a:endParaRPr lang="ru-RU" sz="2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79" marR="36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>
                          <a:effectLst/>
                        </a:rPr>
                        <a:t>0,5</a:t>
                      </a:r>
                      <a:endParaRPr lang="ru-RU" sz="2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79" marR="36479" marT="0" marB="0"/>
                </a:tc>
                <a:extLst>
                  <a:ext uri="{0D108BD9-81ED-4DB2-BD59-A6C34878D82A}">
                    <a16:rowId xmlns:a16="http://schemas.microsoft.com/office/drawing/2014/main" xmlns="" val="2612042219"/>
                  </a:ext>
                </a:extLst>
              </a:tr>
              <a:tr h="3356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>
                          <a:effectLst/>
                          <a:sym typeface="Symbol" panose="05050102010706020507" pitchFamily="18" charset="2"/>
                        </a:rPr>
                        <a:t></a:t>
                      </a:r>
                      <a:r>
                        <a:rPr lang="en-US" sz="1800">
                          <a:effectLst/>
                        </a:rPr>
                        <a:t>U</a:t>
                      </a:r>
                      <a:r>
                        <a:rPr lang="ru-RU" sz="1800" baseline="-25000">
                          <a:effectLst/>
                        </a:rPr>
                        <a:t>2</a:t>
                      </a:r>
                      <a:r>
                        <a:rPr lang="ru-RU" sz="1800">
                          <a:effectLst/>
                        </a:rPr>
                        <a:t>%</a:t>
                      </a:r>
                      <a:endParaRPr lang="ru-RU" sz="2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79" marR="36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>
                          <a:effectLst/>
                        </a:rPr>
                        <a:t>8</a:t>
                      </a:r>
                      <a:r>
                        <a:rPr lang="ru-RU" sz="1800">
                          <a:effectLst/>
                          <a:sym typeface="Symbol" panose="05050102010706020507" pitchFamily="18" charset="2"/>
                        </a:rPr>
                        <a:t></a:t>
                      </a:r>
                      <a:r>
                        <a:rPr lang="ru-RU" sz="1800">
                          <a:effectLst/>
                        </a:rPr>
                        <a:t>6,5</a:t>
                      </a:r>
                      <a:endParaRPr lang="ru-RU" sz="2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79" marR="36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>
                          <a:effectLst/>
                        </a:rPr>
                        <a:t>6,5</a:t>
                      </a:r>
                      <a:r>
                        <a:rPr lang="ru-RU" sz="1800">
                          <a:effectLst/>
                          <a:sym typeface="Symbol" panose="05050102010706020507" pitchFamily="18" charset="2"/>
                        </a:rPr>
                        <a:t></a:t>
                      </a:r>
                      <a:r>
                        <a:rPr lang="ru-RU" sz="1800">
                          <a:effectLst/>
                        </a:rPr>
                        <a:t>3</a:t>
                      </a:r>
                      <a:endParaRPr lang="ru-RU" sz="2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79" marR="36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>
                          <a:effectLst/>
                        </a:rPr>
                        <a:t>3</a:t>
                      </a:r>
                      <a:r>
                        <a:rPr lang="ru-RU" sz="1800">
                          <a:effectLst/>
                          <a:sym typeface="Symbol" panose="05050102010706020507" pitchFamily="18" charset="2"/>
                        </a:rPr>
                        <a:t></a:t>
                      </a:r>
                      <a:r>
                        <a:rPr lang="ru-RU" sz="1800">
                          <a:effectLst/>
                        </a:rPr>
                        <a:t>1,5</a:t>
                      </a:r>
                      <a:endParaRPr lang="ru-RU" sz="2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79" marR="36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>
                          <a:effectLst/>
                        </a:rPr>
                        <a:t>1,5</a:t>
                      </a:r>
                      <a:r>
                        <a:rPr lang="ru-RU" sz="1800">
                          <a:effectLst/>
                          <a:sym typeface="Symbol" panose="05050102010706020507" pitchFamily="18" charset="2"/>
                        </a:rPr>
                        <a:t></a:t>
                      </a:r>
                      <a:r>
                        <a:rPr lang="ru-RU" sz="1800">
                          <a:effectLst/>
                        </a:rPr>
                        <a:t>1,0</a:t>
                      </a:r>
                      <a:endParaRPr lang="ru-RU" sz="2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79" marR="36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>
                          <a:effectLst/>
                        </a:rPr>
                        <a:t>1,0</a:t>
                      </a:r>
                      <a:r>
                        <a:rPr lang="ru-RU" sz="1800">
                          <a:effectLst/>
                          <a:sym typeface="Symbol" panose="05050102010706020507" pitchFamily="18" charset="2"/>
                        </a:rPr>
                        <a:t></a:t>
                      </a:r>
                      <a:r>
                        <a:rPr lang="ru-RU" sz="1800">
                          <a:effectLst/>
                        </a:rPr>
                        <a:t>0,5</a:t>
                      </a:r>
                      <a:endParaRPr lang="ru-RU" sz="2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79" marR="36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dirty="0">
                          <a:effectLst/>
                        </a:rPr>
                        <a:t>0,4</a:t>
                      </a:r>
                      <a:endParaRPr lang="ru-RU" sz="2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79" marR="36479" marT="0" marB="0"/>
                </a:tc>
                <a:extLst>
                  <a:ext uri="{0D108BD9-81ED-4DB2-BD59-A6C34878D82A}">
                    <a16:rowId xmlns:a16="http://schemas.microsoft.com/office/drawing/2014/main" xmlns="" val="42076624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12089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>
                <a:cs typeface="Arial" pitchFamily="34" charset="0"/>
              </a:rPr>
              <a:t>Дисциплина «</a:t>
            </a:r>
            <a:r>
              <a:rPr lang="ru-RU" sz="1000" dirty="0"/>
              <a:t>Электропитание устройств и систем связи</a:t>
            </a:r>
            <a:r>
              <a:rPr lang="ru-RU" sz="10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«Трансформаторы в источниках электропитания»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Методические указания и пример расчета однофазного сетевого трансформатора с частотой сети 50 </a:t>
            </a:r>
            <a:r>
              <a:rPr lang="ru-RU" dirty="0" smtClean="0"/>
              <a:t>Гц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ru-RU" dirty="0"/>
              <a:t>Для рассчитанной мощности выбираем </a:t>
            </a:r>
            <a:r>
              <a:rPr lang="ru-RU" dirty="0">
                <a:sym typeface="Symbol" panose="05050102010706020507" pitchFamily="18" charset="2"/>
              </a:rPr>
              <a:t></a:t>
            </a:r>
            <a:r>
              <a:rPr lang="en-US" dirty="0"/>
              <a:t>U</a:t>
            </a:r>
            <a:r>
              <a:rPr lang="ru-RU" baseline="-25000" dirty="0"/>
              <a:t>1</a:t>
            </a:r>
            <a:r>
              <a:rPr lang="ru-RU" dirty="0"/>
              <a:t> =3,75 </a:t>
            </a:r>
            <a:r>
              <a:rPr lang="ru-RU" dirty="0" smtClean="0"/>
              <a:t>%: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r>
              <a:rPr lang="ru-RU" dirty="0"/>
              <a:t>Действующая ЭДС одного витка</a:t>
            </a:r>
            <a:r>
              <a:rPr lang="ru-RU" dirty="0" smtClean="0"/>
              <a:t>: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r>
              <a:rPr lang="ru-RU" dirty="0"/>
              <a:t>где </a:t>
            </a:r>
            <a:r>
              <a:rPr lang="ru-RU" dirty="0" err="1"/>
              <a:t>К</a:t>
            </a:r>
            <a:r>
              <a:rPr lang="ru-RU" baseline="-25000" dirty="0" err="1"/>
              <a:t>ф</a:t>
            </a:r>
            <a:r>
              <a:rPr lang="ru-RU" dirty="0"/>
              <a:t> – коэффициент формы напряжения первичной обмотки, для синусоидального напряжения </a:t>
            </a:r>
            <a:r>
              <a:rPr lang="ru-RU" dirty="0" err="1"/>
              <a:t>К</a:t>
            </a:r>
            <a:r>
              <a:rPr lang="ru-RU" baseline="-25000" dirty="0" err="1"/>
              <a:t>ф</a:t>
            </a:r>
            <a:r>
              <a:rPr lang="ru-RU" dirty="0"/>
              <a:t> = </a:t>
            </a:r>
            <a:r>
              <a:rPr lang="ru-RU" dirty="0" smtClean="0"/>
              <a:t>1,11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r>
              <a:rPr lang="ru-RU" dirty="0" smtClean="0"/>
              <a:t>Число </a:t>
            </a:r>
            <a:r>
              <a:rPr lang="ru-RU" dirty="0"/>
              <a:t>витков первичной обмотки (округляется до целого числа):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628596" y="1569719"/>
            <a:ext cx="973356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9044028"/>
              </p:ext>
            </p:extLst>
          </p:nvPr>
        </p:nvGraphicFramePr>
        <p:xfrm>
          <a:off x="628595" y="1569719"/>
          <a:ext cx="3566160" cy="3962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61" name="Уравнение" r:id="rId3" imgW="1714500" imgH="190500" progId="Equation.3">
                  <p:embed/>
                </p:oleObj>
              </mc:Choice>
              <mc:Fallback>
                <p:oleObj name="Уравнение" r:id="rId3" imgW="1714500" imgH="1905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8595" y="1569719"/>
                        <a:ext cx="3566160" cy="39624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628595" y="2734054"/>
            <a:ext cx="12351719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2987995"/>
              </p:ext>
            </p:extLst>
          </p:nvPr>
        </p:nvGraphicFramePr>
        <p:xfrm>
          <a:off x="628595" y="2734054"/>
          <a:ext cx="3267295" cy="5273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62" name="Уравнение" r:id="rId5" imgW="1447800" imgH="241300" progId="Equation.3">
                  <p:embed/>
                </p:oleObj>
              </mc:Choice>
              <mc:Fallback>
                <p:oleObj name="Уравнение" r:id="rId5" imgW="1447800" imgH="2413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8595" y="2734054"/>
                        <a:ext cx="3267295" cy="52730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628594" y="4448991"/>
            <a:ext cx="9843285" cy="616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52444134"/>
              </p:ext>
            </p:extLst>
          </p:nvPr>
        </p:nvGraphicFramePr>
        <p:xfrm>
          <a:off x="628595" y="4296591"/>
          <a:ext cx="5792380" cy="5150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63" name="Уравнение" r:id="rId7" imgW="2387600" imgH="215900" progId="Equation.3">
                  <p:embed/>
                </p:oleObj>
              </mc:Choice>
              <mc:Fallback>
                <p:oleObj name="Уравнение" r:id="rId7" imgW="2387600" imgH="2159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8595" y="4296591"/>
                        <a:ext cx="5792380" cy="51504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628594" y="5771877"/>
            <a:ext cx="11707034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2" name="Объект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1454548"/>
              </p:ext>
            </p:extLst>
          </p:nvPr>
        </p:nvGraphicFramePr>
        <p:xfrm>
          <a:off x="628594" y="5497558"/>
          <a:ext cx="2147496" cy="4079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64" name="Уравнение" r:id="rId9" imgW="990170" imgH="190417" progId="Equation.3">
                  <p:embed/>
                </p:oleObj>
              </mc:Choice>
              <mc:Fallback>
                <p:oleObj name="Уравнение" r:id="rId9" imgW="990170" imgH="190417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8594" y="5497558"/>
                        <a:ext cx="2147496" cy="40796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119806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>
                <a:cs typeface="Arial" pitchFamily="34" charset="0"/>
              </a:rPr>
              <a:t>Дисциплина «</a:t>
            </a:r>
            <a:r>
              <a:rPr lang="ru-RU" sz="1000" dirty="0"/>
              <a:t>Электропитание устройств и систем связи</a:t>
            </a:r>
            <a:r>
              <a:rPr lang="ru-RU" sz="10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«Трансформаторы в источниках электропитания»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Методические указания и пример расчета однофазного сетевого трансформатора с частотой сети 50 </a:t>
            </a:r>
            <a:r>
              <a:rPr lang="ru-RU" dirty="0" smtClean="0"/>
              <a:t>Гц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ru-RU" dirty="0"/>
              <a:t>Действующая ЭДС вторичных обмоток Е</a:t>
            </a:r>
            <a:r>
              <a:rPr lang="ru-RU" baseline="-25000" dirty="0"/>
              <a:t>2.1</a:t>
            </a:r>
            <a:r>
              <a:rPr lang="ru-RU" dirty="0"/>
              <a:t> и Е</a:t>
            </a:r>
            <a:r>
              <a:rPr lang="ru-RU" baseline="-25000" dirty="0"/>
              <a:t>2.2</a:t>
            </a:r>
            <a:r>
              <a:rPr lang="ru-RU" dirty="0"/>
              <a:t> под </a:t>
            </a:r>
            <a:r>
              <a:rPr lang="ru-RU" dirty="0" smtClean="0"/>
              <a:t>нагрузкой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r>
              <a:rPr lang="ru-RU" dirty="0"/>
              <a:t>где </a:t>
            </a:r>
            <a:r>
              <a:rPr lang="ru-RU" dirty="0">
                <a:sym typeface="Symbol" panose="05050102010706020507" pitchFamily="18" charset="2"/>
              </a:rPr>
              <a:t></a:t>
            </a:r>
            <a:r>
              <a:rPr lang="en-US" dirty="0"/>
              <a:t>U</a:t>
            </a:r>
            <a:r>
              <a:rPr lang="ru-RU" baseline="-25000" dirty="0"/>
              <a:t>2</a:t>
            </a:r>
            <a:r>
              <a:rPr lang="ru-RU" dirty="0"/>
              <a:t> = 7% (см. </a:t>
            </a:r>
            <a:r>
              <a:rPr lang="ru-RU" dirty="0" smtClean="0"/>
              <a:t>таблицу):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r>
              <a:rPr lang="ru-RU" dirty="0"/>
              <a:t>Число витков вторичных обмоток: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628596" y="1630679"/>
            <a:ext cx="1130729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74054269"/>
              </p:ext>
            </p:extLst>
          </p:nvPr>
        </p:nvGraphicFramePr>
        <p:xfrm>
          <a:off x="628596" y="1630680"/>
          <a:ext cx="2802691" cy="4267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92" name="Уравнение" r:id="rId3" imgW="1231366" imgH="190417" progId="Equation.3">
                  <p:embed/>
                </p:oleObj>
              </mc:Choice>
              <mc:Fallback>
                <p:oleObj name="Уравнение" r:id="rId3" imgW="1231366" imgH="190417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8596" y="1630680"/>
                        <a:ext cx="2802691" cy="42672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628595" y="2731649"/>
            <a:ext cx="1071218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9756227"/>
              </p:ext>
            </p:extLst>
          </p:nvPr>
        </p:nvGraphicFramePr>
        <p:xfrm>
          <a:off x="628596" y="2731650"/>
          <a:ext cx="2776374" cy="3773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93" name="Уравнение" r:id="rId5" imgW="1409088" imgH="190417" progId="Equation.3">
                  <p:embed/>
                </p:oleObj>
              </mc:Choice>
              <mc:Fallback>
                <p:oleObj name="Уравнение" r:id="rId5" imgW="1409088" imgH="190417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8596" y="2731650"/>
                        <a:ext cx="2776374" cy="37731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628595" y="3363960"/>
            <a:ext cx="10984212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11035494"/>
              </p:ext>
            </p:extLst>
          </p:nvPr>
        </p:nvGraphicFramePr>
        <p:xfrm>
          <a:off x="628595" y="3363961"/>
          <a:ext cx="3205070" cy="3888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94" name="Уравнение" r:id="rId7" imgW="1574800" imgH="190500" progId="Equation.3">
                  <p:embed/>
                </p:oleObj>
              </mc:Choice>
              <mc:Fallback>
                <p:oleObj name="Уравнение" r:id="rId7" imgW="1574800" imgH="1905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8595" y="3363961"/>
                        <a:ext cx="3205070" cy="38888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628594" y="4575404"/>
            <a:ext cx="1780250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2" name="Объект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4669569"/>
              </p:ext>
            </p:extLst>
          </p:nvPr>
        </p:nvGraphicFramePr>
        <p:xfrm>
          <a:off x="628595" y="4575405"/>
          <a:ext cx="3205070" cy="3708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95" name="Уравнение" r:id="rId9" imgW="1651000" imgH="190500" progId="Equation.3">
                  <p:embed/>
                </p:oleObj>
              </mc:Choice>
              <mc:Fallback>
                <p:oleObj name="Уравнение" r:id="rId9" imgW="1651000" imgH="1905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8595" y="4575405"/>
                        <a:ext cx="3205070" cy="37088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1"/>
          <p:cNvSpPr>
            <a:spLocks noChangeArrowheads="1"/>
          </p:cNvSpPr>
          <p:nvPr/>
        </p:nvSpPr>
        <p:spPr bwMode="auto">
          <a:xfrm>
            <a:off x="628593" y="5348429"/>
            <a:ext cx="15832941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4" name="Объект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7920277"/>
              </p:ext>
            </p:extLst>
          </p:nvPr>
        </p:nvGraphicFramePr>
        <p:xfrm>
          <a:off x="628594" y="5348429"/>
          <a:ext cx="3594923" cy="369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96" name="Уравнение" r:id="rId11" imgW="1854200" imgH="190500" progId="Equation.3">
                  <p:embed/>
                </p:oleObj>
              </mc:Choice>
              <mc:Fallback>
                <p:oleObj name="Уравнение" r:id="rId11" imgW="1854200" imgH="1905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8594" y="5348429"/>
                        <a:ext cx="3594923" cy="3699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206388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>
                <a:cs typeface="Arial" pitchFamily="34" charset="0"/>
              </a:rPr>
              <a:t>Дисциплина «</a:t>
            </a:r>
            <a:r>
              <a:rPr lang="ru-RU" sz="1000" dirty="0"/>
              <a:t>Электропитание устройств и систем связи</a:t>
            </a:r>
            <a:r>
              <a:rPr lang="ru-RU" sz="10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«Трансформаторы в источниках электропитания»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Методические указания и пример расчета однофазного сетевого трансформатора с частотой сети 50 </a:t>
            </a:r>
            <a:r>
              <a:rPr lang="ru-RU" dirty="0" smtClean="0"/>
              <a:t>Гц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ru-RU" dirty="0"/>
              <a:t>Активная составляющая тока первичной обмотки, равная сумме токов нагрузки, пересчитанных на первичную обмотку</a:t>
            </a:r>
            <a:r>
              <a:rPr lang="ru-RU" dirty="0" smtClean="0"/>
              <a:t>: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r>
              <a:rPr lang="ru-RU" dirty="0"/>
              <a:t>Активная составляющая тока первичной обмотки, обусловленная потерями в </a:t>
            </a:r>
            <a:r>
              <a:rPr lang="ru-RU" dirty="0" err="1"/>
              <a:t>магнитопроводе</a:t>
            </a:r>
            <a:r>
              <a:rPr lang="ru-RU" dirty="0" smtClean="0"/>
              <a:t>: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r>
              <a:rPr lang="ru-RU" dirty="0"/>
              <a:t>где </a:t>
            </a:r>
            <a:r>
              <a:rPr lang="ru-RU" dirty="0" err="1"/>
              <a:t>Р</a:t>
            </a:r>
            <a:r>
              <a:rPr lang="ru-RU" baseline="-25000" dirty="0" err="1"/>
              <a:t>ст</a:t>
            </a:r>
            <a:r>
              <a:rPr lang="ru-RU" dirty="0"/>
              <a:t> – удельные потери в сердечниках из трансформаторных сталей на частоте 50 Гц. Значение </a:t>
            </a:r>
            <a:r>
              <a:rPr lang="ru-RU" dirty="0" err="1"/>
              <a:t>Р</a:t>
            </a:r>
            <a:r>
              <a:rPr lang="ru-RU" baseline="-25000" dirty="0" err="1"/>
              <a:t>ст</a:t>
            </a:r>
            <a:r>
              <a:rPr lang="ru-RU" dirty="0"/>
              <a:t> = 3,7 Вт/кг выбираем из </a:t>
            </a:r>
            <a:r>
              <a:rPr lang="ru-RU" dirty="0" smtClean="0"/>
              <a:t>таблицы (см следующий слайд)</a:t>
            </a:r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628597" y="1904999"/>
            <a:ext cx="9370470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7327556"/>
              </p:ext>
            </p:extLst>
          </p:nvPr>
        </p:nvGraphicFramePr>
        <p:xfrm>
          <a:off x="628596" y="1905000"/>
          <a:ext cx="4430197" cy="4419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06" name="Уравнение" r:id="rId3" imgW="1879600" imgH="190500" progId="Equation.3">
                  <p:embed/>
                </p:oleObj>
              </mc:Choice>
              <mc:Fallback>
                <p:oleObj name="Уравнение" r:id="rId3" imgW="1879600" imgH="1905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8596" y="1905000"/>
                        <a:ext cx="4430197" cy="44196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628595" y="2601960"/>
            <a:ext cx="10585911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67865613"/>
              </p:ext>
            </p:extLst>
          </p:nvPr>
        </p:nvGraphicFramePr>
        <p:xfrm>
          <a:off x="628596" y="2601960"/>
          <a:ext cx="5478846" cy="4460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07" name="Уравнение" r:id="rId5" imgW="2336800" imgH="190500" progId="Equation.3">
                  <p:embed/>
                </p:oleObj>
              </mc:Choice>
              <mc:Fallback>
                <p:oleObj name="Уравнение" r:id="rId5" imgW="2336800" imgH="1905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8596" y="2601960"/>
                        <a:ext cx="5478846" cy="44603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628595" y="4301279"/>
            <a:ext cx="13642356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59867211"/>
              </p:ext>
            </p:extLst>
          </p:nvPr>
        </p:nvGraphicFramePr>
        <p:xfrm>
          <a:off x="628595" y="4301280"/>
          <a:ext cx="2014402" cy="4003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08" name="Уравнение" r:id="rId7" imgW="939392" imgH="190417" progId="Equation.3">
                  <p:embed/>
                </p:oleObj>
              </mc:Choice>
              <mc:Fallback>
                <p:oleObj name="Уравнение" r:id="rId7" imgW="939392" imgH="190417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8595" y="4301280"/>
                        <a:ext cx="2014402" cy="40031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819277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>
                <a:cs typeface="Arial" pitchFamily="34" charset="0"/>
              </a:rPr>
              <a:t>Дисциплина «</a:t>
            </a:r>
            <a:r>
              <a:rPr lang="ru-RU" sz="1000" dirty="0"/>
              <a:t>Электропитание устройств и систем связи</a:t>
            </a:r>
            <a:r>
              <a:rPr lang="ru-RU" sz="10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«Трансформаторы в источниках электропитания»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Методические указания и пример расчета однофазного сетевого трансформатора с частотой сети 50 </a:t>
            </a:r>
            <a:r>
              <a:rPr lang="ru-RU" dirty="0" smtClean="0"/>
              <a:t>Гц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lnSpcReduction="10000"/>
          </a:bodyPr>
          <a:lstStyle/>
          <a:p>
            <a:pPr algn="ctr"/>
            <a:r>
              <a:rPr lang="ru-RU" b="1" dirty="0"/>
              <a:t>Удельные потери в броневых сердечниках </a:t>
            </a:r>
            <a:endParaRPr lang="ru-RU" dirty="0"/>
          </a:p>
          <a:p>
            <a:pPr algn="ctr"/>
            <a:r>
              <a:rPr lang="ru-RU" b="1" dirty="0"/>
              <a:t>из трансформаторных сталей на частоте 50 </a:t>
            </a:r>
            <a:r>
              <a:rPr lang="ru-RU" b="1" dirty="0" smtClean="0"/>
              <a:t>Гц</a:t>
            </a:r>
          </a:p>
          <a:p>
            <a:pPr algn="ctr"/>
            <a:endParaRPr lang="ru-RU" b="1" dirty="0"/>
          </a:p>
          <a:p>
            <a:pPr algn="ctr"/>
            <a:endParaRPr lang="ru-RU" b="1" dirty="0" smtClean="0"/>
          </a:p>
          <a:p>
            <a:pPr algn="ctr"/>
            <a:endParaRPr lang="ru-RU" b="1" dirty="0"/>
          </a:p>
          <a:p>
            <a:pPr algn="ctr"/>
            <a:endParaRPr lang="ru-RU" b="1" dirty="0" smtClean="0"/>
          </a:p>
          <a:p>
            <a:pPr algn="ctr"/>
            <a:endParaRPr lang="ru-RU" b="1" dirty="0"/>
          </a:p>
          <a:p>
            <a:pPr algn="ctr"/>
            <a:endParaRPr lang="ru-RU" b="1" dirty="0" smtClean="0"/>
          </a:p>
          <a:p>
            <a:pPr algn="ctr"/>
            <a:endParaRPr lang="ru-RU" b="1" dirty="0"/>
          </a:p>
          <a:p>
            <a:pPr algn="ctr"/>
            <a:endParaRPr lang="ru-RU" b="1" dirty="0" smtClean="0"/>
          </a:p>
          <a:p>
            <a:pPr algn="l"/>
            <a:r>
              <a:rPr lang="ru-RU" dirty="0"/>
              <a:t>Реактивная составляющая тока первичной обмотки, равная току намагничивания трансформатора</a:t>
            </a:r>
            <a:r>
              <a:rPr lang="ru-RU" dirty="0" smtClean="0"/>
              <a:t>:</a:t>
            </a:r>
          </a:p>
          <a:p>
            <a:pPr algn="l"/>
            <a:endParaRPr lang="ru-RU" dirty="0"/>
          </a:p>
          <a:p>
            <a:pPr algn="l"/>
            <a:endParaRPr lang="ru-RU" dirty="0" smtClean="0"/>
          </a:p>
          <a:p>
            <a:pPr algn="l"/>
            <a:endParaRPr lang="ru-RU" dirty="0"/>
          </a:p>
          <a:p>
            <a:pPr algn="l"/>
            <a:r>
              <a:rPr lang="ru-RU" dirty="0"/>
              <a:t>где </a:t>
            </a:r>
            <a:r>
              <a:rPr lang="en-US" dirty="0"/>
              <a:t>q</a:t>
            </a:r>
            <a:r>
              <a:rPr lang="ru-RU" baseline="-25000" dirty="0" err="1"/>
              <a:t>ст</a:t>
            </a:r>
            <a:r>
              <a:rPr lang="ru-RU" dirty="0"/>
              <a:t> – удельная намагничивающая мощность. Из </a:t>
            </a:r>
            <a:r>
              <a:rPr lang="ru-RU" dirty="0" smtClean="0"/>
              <a:t>таблицы (см. следующий слайд) выбираем </a:t>
            </a:r>
            <a:r>
              <a:rPr lang="en-US" dirty="0"/>
              <a:t>q</a:t>
            </a:r>
            <a:r>
              <a:rPr lang="ru-RU" baseline="-25000" dirty="0" err="1"/>
              <a:t>ст</a:t>
            </a:r>
            <a:r>
              <a:rPr lang="ru-RU" dirty="0"/>
              <a:t> = 50 В</a:t>
            </a:r>
            <a:r>
              <a:rPr lang="ru-RU" dirty="0">
                <a:sym typeface="Symbol" panose="05050102010706020507" pitchFamily="18" charset="2"/>
              </a:rPr>
              <a:t></a:t>
            </a:r>
            <a:r>
              <a:rPr lang="ru-RU" dirty="0"/>
              <a:t>А/кг</a:t>
            </a:r>
          </a:p>
          <a:p>
            <a:pPr algn="l"/>
            <a:endParaRPr lang="ru-RU" dirty="0"/>
          </a:p>
          <a:p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1629981"/>
              </p:ext>
            </p:extLst>
          </p:nvPr>
        </p:nvGraphicFramePr>
        <p:xfrm>
          <a:off x="78138" y="1688338"/>
          <a:ext cx="8987723" cy="120726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082971">
                  <a:extLst>
                    <a:ext uri="{9D8B030D-6E8A-4147-A177-3AD203B41FA5}">
                      <a16:colId xmlns:a16="http://schemas.microsoft.com/office/drawing/2014/main" xmlns="" val="3163227444"/>
                    </a:ext>
                  </a:extLst>
                </a:gridCol>
                <a:gridCol w="1225467">
                  <a:extLst>
                    <a:ext uri="{9D8B030D-6E8A-4147-A177-3AD203B41FA5}">
                      <a16:colId xmlns:a16="http://schemas.microsoft.com/office/drawing/2014/main" xmlns="" val="389786918"/>
                    </a:ext>
                  </a:extLst>
                </a:gridCol>
                <a:gridCol w="1226909">
                  <a:extLst>
                    <a:ext uri="{9D8B030D-6E8A-4147-A177-3AD203B41FA5}">
                      <a16:colId xmlns:a16="http://schemas.microsoft.com/office/drawing/2014/main" xmlns="" val="2990389721"/>
                    </a:ext>
                  </a:extLst>
                </a:gridCol>
                <a:gridCol w="1225467">
                  <a:extLst>
                    <a:ext uri="{9D8B030D-6E8A-4147-A177-3AD203B41FA5}">
                      <a16:colId xmlns:a16="http://schemas.microsoft.com/office/drawing/2014/main" xmlns="" val="1587047778"/>
                    </a:ext>
                  </a:extLst>
                </a:gridCol>
                <a:gridCol w="1226909">
                  <a:extLst>
                    <a:ext uri="{9D8B030D-6E8A-4147-A177-3AD203B41FA5}">
                      <a16:colId xmlns:a16="http://schemas.microsoft.com/office/drawing/2014/main" xmlns="" val="1594601054"/>
                    </a:ext>
                  </a:extLst>
                </a:gridCol>
              </a:tblGrid>
              <a:tr h="60363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300">
                          <a:effectLst/>
                        </a:rPr>
                        <a:t>Магнитная индукция </a:t>
                      </a:r>
                      <a:r>
                        <a:rPr lang="en-US" sz="2300">
                          <a:effectLst/>
                        </a:rPr>
                        <a:t>B</a:t>
                      </a:r>
                      <a:r>
                        <a:rPr lang="en-US" sz="2300" baseline="-25000">
                          <a:effectLst/>
                        </a:rPr>
                        <a:t>m</a:t>
                      </a:r>
                      <a:r>
                        <a:rPr lang="ru-RU" sz="2300">
                          <a:effectLst/>
                        </a:rPr>
                        <a:t>, Тл</a:t>
                      </a:r>
                      <a:endParaRPr lang="ru-RU" sz="2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5557" marR="1555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300">
                          <a:effectLst/>
                        </a:rPr>
                        <a:t>1,2</a:t>
                      </a:r>
                      <a:endParaRPr lang="ru-RU" sz="2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5557" marR="1555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300">
                          <a:effectLst/>
                        </a:rPr>
                        <a:t>1,25</a:t>
                      </a:r>
                      <a:endParaRPr lang="ru-RU" sz="2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5557" marR="1555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300">
                          <a:effectLst/>
                        </a:rPr>
                        <a:t>1,3</a:t>
                      </a:r>
                      <a:endParaRPr lang="ru-RU" sz="2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5557" marR="1555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300">
                          <a:effectLst/>
                        </a:rPr>
                        <a:t>1,35</a:t>
                      </a:r>
                      <a:endParaRPr lang="ru-RU" sz="2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5557" marR="155557" marT="0" marB="0"/>
                </a:tc>
                <a:extLst>
                  <a:ext uri="{0D108BD9-81ED-4DB2-BD59-A6C34878D82A}">
                    <a16:rowId xmlns:a16="http://schemas.microsoft.com/office/drawing/2014/main" xmlns="" val="1672306411"/>
                  </a:ext>
                </a:extLst>
              </a:tr>
              <a:tr h="60363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300">
                          <a:effectLst/>
                        </a:rPr>
                        <a:t>Удельные потери Р</a:t>
                      </a:r>
                      <a:r>
                        <a:rPr lang="ru-RU" sz="2300" baseline="-25000">
                          <a:effectLst/>
                        </a:rPr>
                        <a:t>ст</a:t>
                      </a:r>
                      <a:r>
                        <a:rPr lang="ru-RU" sz="2300">
                          <a:effectLst/>
                        </a:rPr>
                        <a:t>, Вт/кг</a:t>
                      </a:r>
                      <a:endParaRPr lang="ru-RU" sz="2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5557" marR="1555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300">
                          <a:effectLst/>
                        </a:rPr>
                        <a:t>2,5</a:t>
                      </a:r>
                      <a:endParaRPr lang="ru-RU" sz="2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5557" marR="1555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300" dirty="0">
                          <a:effectLst/>
                        </a:rPr>
                        <a:t>2,8</a:t>
                      </a:r>
                      <a:endParaRPr lang="ru-RU" sz="2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5557" marR="1555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300" dirty="0">
                          <a:effectLst/>
                        </a:rPr>
                        <a:t>3,2</a:t>
                      </a:r>
                      <a:endParaRPr lang="ru-RU" sz="2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5557" marR="1555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300" dirty="0">
                          <a:effectLst/>
                        </a:rPr>
                        <a:t>3,7</a:t>
                      </a:r>
                      <a:endParaRPr lang="ru-RU" sz="2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5557" marR="155557" marT="0" marB="0"/>
                </a:tc>
                <a:extLst>
                  <a:ext uri="{0D108BD9-81ED-4DB2-BD59-A6C34878D82A}">
                    <a16:rowId xmlns:a16="http://schemas.microsoft.com/office/drawing/2014/main" xmlns="" val="3896685957"/>
                  </a:ext>
                </a:extLst>
              </a:tr>
            </a:tbl>
          </a:graphicData>
        </a:graphic>
      </p:graphicFrame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448734" y="3322319"/>
            <a:ext cx="10167800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4734940"/>
              </p:ext>
            </p:extLst>
          </p:nvPr>
        </p:nvGraphicFramePr>
        <p:xfrm>
          <a:off x="628597" y="3124199"/>
          <a:ext cx="3455723" cy="4192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1" name="Уравнение" r:id="rId3" imgW="1574800" imgH="190500" progId="Equation.3">
                  <p:embed/>
                </p:oleObj>
              </mc:Choice>
              <mc:Fallback>
                <p:oleObj name="Уравнение" r:id="rId3" imgW="1574800" imgH="1905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8597" y="3124199"/>
                        <a:ext cx="3455723" cy="41929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628596" y="4928415"/>
            <a:ext cx="1340375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704563"/>
              </p:ext>
            </p:extLst>
          </p:nvPr>
        </p:nvGraphicFramePr>
        <p:xfrm>
          <a:off x="628596" y="4407819"/>
          <a:ext cx="2049239" cy="4472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2" name="Уравнение" r:id="rId5" imgW="901309" imgH="203112" progId="Equation.3">
                  <p:embed/>
                </p:oleObj>
              </mc:Choice>
              <mc:Fallback>
                <p:oleObj name="Уравнение" r:id="rId5" imgW="901309" imgH="203112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8596" y="4407819"/>
                        <a:ext cx="2049239" cy="44722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010451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>
                <a:cs typeface="Arial" pitchFamily="34" charset="0"/>
              </a:rPr>
              <a:t>Дисциплина «</a:t>
            </a:r>
            <a:r>
              <a:rPr lang="ru-RU" sz="1000" dirty="0"/>
              <a:t>Электропитание устройств и систем связи</a:t>
            </a:r>
            <a:r>
              <a:rPr lang="ru-RU" sz="10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«Трансформаторы в источниках электропитания»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Методические указания и пример расчета однофазного сетевого трансформатора с частотой сети 50 </a:t>
            </a:r>
            <a:r>
              <a:rPr lang="ru-RU" dirty="0" smtClean="0"/>
              <a:t>Гц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algn="ctr"/>
            <a:r>
              <a:rPr lang="ru-RU" b="1" dirty="0"/>
              <a:t>Удельная намагничивающая мощность для броневых сердечников из трансформаторных сталей на частоте 50 </a:t>
            </a:r>
            <a:r>
              <a:rPr lang="ru-RU" b="1" dirty="0" smtClean="0"/>
              <a:t>Гц</a:t>
            </a:r>
          </a:p>
          <a:p>
            <a:pPr algn="ctr"/>
            <a:endParaRPr lang="ru-RU" b="1" dirty="0"/>
          </a:p>
          <a:p>
            <a:pPr algn="ctr"/>
            <a:endParaRPr lang="ru-RU" b="1" dirty="0" smtClean="0"/>
          </a:p>
          <a:p>
            <a:pPr algn="ctr"/>
            <a:endParaRPr lang="ru-RU" b="1" dirty="0"/>
          </a:p>
          <a:p>
            <a:pPr algn="ctr"/>
            <a:endParaRPr lang="ru-RU" b="1" dirty="0" smtClean="0"/>
          </a:p>
          <a:p>
            <a:pPr algn="ctr"/>
            <a:endParaRPr lang="ru-RU" b="1" dirty="0"/>
          </a:p>
          <a:p>
            <a:pPr algn="ctr"/>
            <a:endParaRPr lang="ru-RU" b="1" dirty="0" smtClean="0"/>
          </a:p>
          <a:p>
            <a:pPr algn="ctr"/>
            <a:endParaRPr lang="ru-RU" b="1" dirty="0"/>
          </a:p>
          <a:p>
            <a:pPr algn="ctr"/>
            <a:endParaRPr lang="ru-RU" b="1" dirty="0" smtClean="0"/>
          </a:p>
          <a:p>
            <a:pPr algn="l"/>
            <a:r>
              <a:rPr lang="ru-RU" dirty="0"/>
              <a:t>Полный ток первичной обмотки</a:t>
            </a:r>
          </a:p>
          <a:p>
            <a:pPr algn="l"/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5552643"/>
              </p:ext>
            </p:extLst>
          </p:nvPr>
        </p:nvGraphicFramePr>
        <p:xfrm>
          <a:off x="133860" y="1764949"/>
          <a:ext cx="8876280" cy="143545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032344">
                  <a:extLst>
                    <a:ext uri="{9D8B030D-6E8A-4147-A177-3AD203B41FA5}">
                      <a16:colId xmlns:a16="http://schemas.microsoft.com/office/drawing/2014/main" xmlns="" val="3853218589"/>
                    </a:ext>
                  </a:extLst>
                </a:gridCol>
                <a:gridCol w="1210272">
                  <a:extLst>
                    <a:ext uri="{9D8B030D-6E8A-4147-A177-3AD203B41FA5}">
                      <a16:colId xmlns:a16="http://schemas.microsoft.com/office/drawing/2014/main" xmlns="" val="2200918585"/>
                    </a:ext>
                  </a:extLst>
                </a:gridCol>
                <a:gridCol w="1211696">
                  <a:extLst>
                    <a:ext uri="{9D8B030D-6E8A-4147-A177-3AD203B41FA5}">
                      <a16:colId xmlns:a16="http://schemas.microsoft.com/office/drawing/2014/main" xmlns="" val="761346535"/>
                    </a:ext>
                  </a:extLst>
                </a:gridCol>
                <a:gridCol w="1210272">
                  <a:extLst>
                    <a:ext uri="{9D8B030D-6E8A-4147-A177-3AD203B41FA5}">
                      <a16:colId xmlns:a16="http://schemas.microsoft.com/office/drawing/2014/main" xmlns="" val="1613520461"/>
                    </a:ext>
                  </a:extLst>
                </a:gridCol>
                <a:gridCol w="1211696">
                  <a:extLst>
                    <a:ext uri="{9D8B030D-6E8A-4147-A177-3AD203B41FA5}">
                      <a16:colId xmlns:a16="http://schemas.microsoft.com/office/drawing/2014/main" xmlns="" val="232209560"/>
                    </a:ext>
                  </a:extLst>
                </a:gridCol>
              </a:tblGrid>
              <a:tr h="34680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200">
                          <a:effectLst/>
                        </a:rPr>
                        <a:t>Магнитная индукция </a:t>
                      </a:r>
                      <a:r>
                        <a:rPr lang="en-US" sz="2200">
                          <a:effectLst/>
                        </a:rPr>
                        <a:t>B</a:t>
                      </a:r>
                      <a:r>
                        <a:rPr lang="en-US" sz="2200" baseline="-25000">
                          <a:effectLst/>
                        </a:rPr>
                        <a:t>m</a:t>
                      </a:r>
                      <a:r>
                        <a:rPr lang="ru-RU" sz="2200">
                          <a:effectLst/>
                        </a:rPr>
                        <a:t>, Тл</a:t>
                      </a:r>
                      <a:endParaRPr lang="ru-RU" sz="2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3628" marR="1536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200">
                          <a:effectLst/>
                        </a:rPr>
                        <a:t>1,2</a:t>
                      </a:r>
                      <a:endParaRPr lang="ru-RU" sz="2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3628" marR="1536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200">
                          <a:effectLst/>
                        </a:rPr>
                        <a:t>1,25</a:t>
                      </a:r>
                      <a:endParaRPr lang="ru-RU" sz="2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3628" marR="1536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200">
                          <a:effectLst/>
                        </a:rPr>
                        <a:t>1,3</a:t>
                      </a:r>
                      <a:endParaRPr lang="ru-RU" sz="2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3628" marR="1536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200">
                          <a:effectLst/>
                        </a:rPr>
                        <a:t>1,35</a:t>
                      </a:r>
                      <a:endParaRPr lang="ru-RU" sz="2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3628" marR="153628" marT="0" marB="0"/>
                </a:tc>
                <a:extLst>
                  <a:ext uri="{0D108BD9-81ED-4DB2-BD59-A6C34878D82A}">
                    <a16:rowId xmlns:a16="http://schemas.microsoft.com/office/drawing/2014/main" xmlns="" val="1241307565"/>
                  </a:ext>
                </a:extLst>
              </a:tr>
              <a:tr h="107667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>
                          <a:effectLst/>
                        </a:rPr>
                        <a:t>Удельная намагничивающая мощность </a:t>
                      </a:r>
                      <a:r>
                        <a:rPr lang="en-US" sz="2200">
                          <a:effectLst/>
                        </a:rPr>
                        <a:t>q</a:t>
                      </a:r>
                      <a:r>
                        <a:rPr lang="ru-RU" sz="2200" baseline="-25000">
                          <a:effectLst/>
                        </a:rPr>
                        <a:t>ст</a:t>
                      </a:r>
                      <a:r>
                        <a:rPr lang="ru-RU" sz="2200">
                          <a:effectLst/>
                        </a:rPr>
                        <a:t>, В</a:t>
                      </a:r>
                      <a:r>
                        <a:rPr lang="ru-RU" sz="2200">
                          <a:effectLst/>
                          <a:sym typeface="Symbol" panose="05050102010706020507" pitchFamily="18" charset="2"/>
                        </a:rPr>
                        <a:t></a:t>
                      </a:r>
                      <a:r>
                        <a:rPr lang="ru-RU" sz="2200">
                          <a:effectLst/>
                        </a:rPr>
                        <a:t>А/кг</a:t>
                      </a:r>
                      <a:endParaRPr lang="ru-RU" sz="2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3628" marR="1536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2200" dirty="0">
                          <a:effectLst/>
                        </a:rPr>
                        <a:t>25</a:t>
                      </a:r>
                      <a:endParaRPr lang="ru-RU" sz="2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3628" marR="15362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2200" dirty="0">
                          <a:effectLst/>
                        </a:rPr>
                        <a:t>30</a:t>
                      </a:r>
                      <a:endParaRPr lang="ru-RU" sz="2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3628" marR="15362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2200" dirty="0">
                          <a:effectLst/>
                        </a:rPr>
                        <a:t>40</a:t>
                      </a:r>
                      <a:endParaRPr lang="ru-RU" sz="2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3628" marR="15362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2200" dirty="0">
                          <a:effectLst/>
                        </a:rPr>
                        <a:t>50</a:t>
                      </a:r>
                      <a:endParaRPr lang="ru-RU" sz="2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3628" marR="153628" marT="0" marB="0" anchor="ctr"/>
                </a:tc>
                <a:extLst>
                  <a:ext uri="{0D108BD9-81ED-4DB2-BD59-A6C34878D82A}">
                    <a16:rowId xmlns:a16="http://schemas.microsoft.com/office/drawing/2014/main" xmlns="" val="3972339887"/>
                  </a:ext>
                </a:extLst>
              </a:tr>
            </a:tbl>
          </a:graphicData>
        </a:graphic>
      </p:graphicFrame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448734" y="3630379"/>
            <a:ext cx="11297916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53965913"/>
              </p:ext>
            </p:extLst>
          </p:nvPr>
        </p:nvGraphicFramePr>
        <p:xfrm>
          <a:off x="628596" y="3461584"/>
          <a:ext cx="3229969" cy="4205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51" name="Уравнение" r:id="rId3" imgW="1524000" imgH="203200" progId="Equation.3">
                  <p:embed/>
                </p:oleObj>
              </mc:Choice>
              <mc:Fallback>
                <p:oleObj name="Уравнение" r:id="rId3" imgW="1524000" imgH="2032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8596" y="3461584"/>
                        <a:ext cx="3229969" cy="42057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628596" y="4699516"/>
            <a:ext cx="1183216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5867756"/>
              </p:ext>
            </p:extLst>
          </p:nvPr>
        </p:nvGraphicFramePr>
        <p:xfrm>
          <a:off x="628595" y="4568807"/>
          <a:ext cx="2697268" cy="6368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52" name="Уравнение" r:id="rId5" imgW="1193800" imgH="279400" progId="Equation.3">
                  <p:embed/>
                </p:oleObj>
              </mc:Choice>
              <mc:Fallback>
                <p:oleObj name="Уравнение" r:id="rId5" imgW="1193800" imgH="2794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8595" y="4568807"/>
                        <a:ext cx="2697268" cy="63685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628594" y="5593046"/>
            <a:ext cx="11201341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8063491"/>
              </p:ext>
            </p:extLst>
          </p:nvPr>
        </p:nvGraphicFramePr>
        <p:xfrm>
          <a:off x="628594" y="5593046"/>
          <a:ext cx="4602381" cy="557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53" name="Уравнение" r:id="rId7" imgW="2197100" imgH="266700" progId="Equation.3">
                  <p:embed/>
                </p:oleObj>
              </mc:Choice>
              <mc:Fallback>
                <p:oleObj name="Уравнение" r:id="rId7" imgW="2197100" imgH="2667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8594" y="5593046"/>
                        <a:ext cx="4602381" cy="55746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892969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>
                <a:cs typeface="Arial" pitchFamily="34" charset="0"/>
              </a:rPr>
              <a:t>Дисциплина «</a:t>
            </a:r>
            <a:r>
              <a:rPr lang="ru-RU" sz="1000" dirty="0"/>
              <a:t>Электропитание устройств и систем связи</a:t>
            </a:r>
            <a:r>
              <a:rPr lang="ru-RU" sz="10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«Трансформаторы в источниках электропитания»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Методические указания и пример расчета однофазного сетевого трансформатора с частотой сети 50 </a:t>
            </a:r>
            <a:r>
              <a:rPr lang="ru-RU" dirty="0" smtClean="0"/>
              <a:t>Гц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ru-RU" dirty="0"/>
              <a:t>Ток холостого хода </a:t>
            </a:r>
            <a:r>
              <a:rPr lang="ru-RU" dirty="0" smtClean="0"/>
              <a:t>трансформатора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r>
              <a:rPr lang="ru-RU" dirty="0"/>
              <a:t>Сечение проводов обмоток трансформатора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628597" y="1523999"/>
            <a:ext cx="16593578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1460214"/>
              </p:ext>
            </p:extLst>
          </p:nvPr>
        </p:nvGraphicFramePr>
        <p:xfrm>
          <a:off x="628597" y="1523999"/>
          <a:ext cx="1650645" cy="5791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99" name="Уравнение" r:id="rId3" imgW="800100" imgH="279400" progId="Equation.3">
                  <p:embed/>
                </p:oleObj>
              </mc:Choice>
              <mc:Fallback>
                <p:oleObj name="Уравнение" r:id="rId3" imgW="800100" imgH="2794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8597" y="1523999"/>
                        <a:ext cx="1650645" cy="57912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628597" y="2358119"/>
            <a:ext cx="10408866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6529467"/>
              </p:ext>
            </p:extLst>
          </p:nvPr>
        </p:nvGraphicFramePr>
        <p:xfrm>
          <a:off x="628596" y="2358120"/>
          <a:ext cx="3691251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00" name="Уравнение" r:id="rId5" imgW="1803400" imgH="254000" progId="Equation.3">
                  <p:embed/>
                </p:oleObj>
              </mc:Choice>
              <mc:Fallback>
                <p:oleObj name="Уравнение" r:id="rId5" imgW="1803400" imgH="2540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8596" y="2358120"/>
                        <a:ext cx="3691251" cy="5334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628596" y="3685720"/>
            <a:ext cx="19807752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5218758"/>
              </p:ext>
            </p:extLst>
          </p:nvPr>
        </p:nvGraphicFramePr>
        <p:xfrm>
          <a:off x="571500" y="3656013"/>
          <a:ext cx="176530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01" name="Уравнение" r:id="rId7" imgW="787320" imgH="241200" progId="Equation.3">
                  <p:embed/>
                </p:oleObj>
              </mc:Choice>
              <mc:Fallback>
                <p:oleObj name="Уравнение" r:id="rId7" imgW="787320" imgH="2412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" y="3656013"/>
                        <a:ext cx="1765300" cy="5715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628596" y="4451387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2" name="Объект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0717561"/>
              </p:ext>
            </p:extLst>
          </p:nvPr>
        </p:nvGraphicFramePr>
        <p:xfrm>
          <a:off x="628596" y="4451387"/>
          <a:ext cx="3123434" cy="5036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02" name="Уравнение" r:id="rId9" imgW="1511300" imgH="241300" progId="Equation.3">
                  <p:embed/>
                </p:oleObj>
              </mc:Choice>
              <mc:Fallback>
                <p:oleObj name="Уравнение" r:id="rId9" imgW="1511300" imgH="2413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8596" y="4451387"/>
                        <a:ext cx="3123434" cy="50367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0"/>
          <p:cNvSpPr>
            <a:spLocks noChangeArrowheads="1"/>
          </p:cNvSpPr>
          <p:nvPr/>
        </p:nvSpPr>
        <p:spPr bwMode="auto">
          <a:xfrm>
            <a:off x="620130" y="4955062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4" name="Объект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5040461"/>
              </p:ext>
            </p:extLst>
          </p:nvPr>
        </p:nvGraphicFramePr>
        <p:xfrm>
          <a:off x="620130" y="4955062"/>
          <a:ext cx="3131900" cy="5317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03" name="Уравнение" r:id="rId11" imgW="1435100" imgH="241300" progId="Equation.3">
                  <p:embed/>
                </p:oleObj>
              </mc:Choice>
              <mc:Fallback>
                <p:oleObj name="Уравнение" r:id="rId11" imgW="1435100" imgH="2413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0130" y="4955062"/>
                        <a:ext cx="3131900" cy="53176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12"/>
          <p:cNvSpPr>
            <a:spLocks noChangeArrowheads="1"/>
          </p:cNvSpPr>
          <p:nvPr/>
        </p:nvSpPr>
        <p:spPr bwMode="auto">
          <a:xfrm>
            <a:off x="658759" y="548743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6" name="Объект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0867158"/>
              </p:ext>
            </p:extLst>
          </p:nvPr>
        </p:nvGraphicFramePr>
        <p:xfrm>
          <a:off x="620713" y="5487988"/>
          <a:ext cx="309245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04" name="Уравнение" r:id="rId13" imgW="1485900" imgH="241300" progId="Equation.3">
                  <p:embed/>
                </p:oleObj>
              </mc:Choice>
              <mc:Fallback>
                <p:oleObj name="Уравнение" r:id="rId13" imgW="1485900" imgH="2413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0713" y="5487988"/>
                        <a:ext cx="3092450" cy="5080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316566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>
                <a:cs typeface="Arial" pitchFamily="34" charset="0"/>
              </a:rPr>
              <a:t>Дисциплина «</a:t>
            </a:r>
            <a:r>
              <a:rPr lang="ru-RU" sz="1000" dirty="0"/>
              <a:t>Электропитание устройств и систем связи</a:t>
            </a:r>
            <a:r>
              <a:rPr lang="ru-RU" sz="10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«Трансформаторы в источниках электропитания»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Методические указания и пример расчета однофазного сетевого трансформатора с частотой сети 50 </a:t>
            </a:r>
            <a:r>
              <a:rPr lang="ru-RU" dirty="0" smtClean="0"/>
              <a:t>Гц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ru-RU" dirty="0"/>
              <a:t>Диаметр проводов обмоток трансформатора</a:t>
            </a:r>
            <a:r>
              <a:rPr lang="ru-RU" dirty="0" smtClean="0"/>
              <a:t>: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r>
              <a:rPr lang="ru-RU" dirty="0"/>
              <a:t>Рассчитанные значения диаметров проводов округляются до ближайшего большего стандартного значения (обычно до сотых долей миллиметра). </a:t>
            </a:r>
            <a:r>
              <a:rPr lang="ru-RU" dirty="0" smtClean="0"/>
              <a:t>Тогда </a:t>
            </a:r>
            <a:endParaRPr lang="ru-RU" dirty="0"/>
          </a:p>
          <a:p>
            <a:endParaRPr lang="ru-RU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628597" y="1569719"/>
            <a:ext cx="16406084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7134449"/>
              </p:ext>
            </p:extLst>
          </p:nvPr>
        </p:nvGraphicFramePr>
        <p:xfrm>
          <a:off x="628597" y="1569720"/>
          <a:ext cx="2236523" cy="6301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9" name="Уравнение" r:id="rId3" imgW="926698" imgH="266584" progId="Equation.3">
                  <p:embed/>
                </p:oleObj>
              </mc:Choice>
              <mc:Fallback>
                <p:oleObj name="Уравнение" r:id="rId3" imgW="926698" imgH="266584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8597" y="1569720"/>
                        <a:ext cx="2236523" cy="63016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628597" y="24005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0591303"/>
              </p:ext>
            </p:extLst>
          </p:nvPr>
        </p:nvGraphicFramePr>
        <p:xfrm>
          <a:off x="628596" y="2400575"/>
          <a:ext cx="3958428" cy="5844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0" name="Уравнение" r:id="rId5" imgW="1752600" imgH="254000" progId="Equation.3">
                  <p:embed/>
                </p:oleObj>
              </mc:Choice>
              <mc:Fallback>
                <p:oleObj name="Уравнение" r:id="rId5" imgW="1752600" imgH="2540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8596" y="2400575"/>
                        <a:ext cx="3958428" cy="58444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613146" y="290752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5535992"/>
              </p:ext>
            </p:extLst>
          </p:nvPr>
        </p:nvGraphicFramePr>
        <p:xfrm>
          <a:off x="613146" y="2947798"/>
          <a:ext cx="4180715" cy="5844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1" name="Уравнение" r:id="rId7" imgW="1854200" imgH="254000" progId="Equation.3">
                  <p:embed/>
                </p:oleObj>
              </mc:Choice>
              <mc:Fallback>
                <p:oleObj name="Уравнение" r:id="rId7" imgW="1854200" imgH="2540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3146" y="2947798"/>
                        <a:ext cx="4180715" cy="58444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628597" y="341447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2" name="Объект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6516844"/>
              </p:ext>
            </p:extLst>
          </p:nvPr>
        </p:nvGraphicFramePr>
        <p:xfrm>
          <a:off x="613146" y="3551709"/>
          <a:ext cx="4180701" cy="584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2" name="Уравнение" r:id="rId9" imgW="1854200" imgH="254000" progId="Equation.3">
                  <p:embed/>
                </p:oleObj>
              </mc:Choice>
              <mc:Fallback>
                <p:oleObj name="Уравнение" r:id="rId9" imgW="1854200" imgH="2540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3146" y="3551709"/>
                        <a:ext cx="4180701" cy="58443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Rectangle 34"/>
          <p:cNvSpPr>
            <a:spLocks noChangeArrowheads="1"/>
          </p:cNvSpPr>
          <p:nvPr/>
        </p:nvSpPr>
        <p:spPr bwMode="auto">
          <a:xfrm>
            <a:off x="5438658" y="5036773"/>
            <a:ext cx="10628072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7" name="Объект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2449280"/>
              </p:ext>
            </p:extLst>
          </p:nvPr>
        </p:nvGraphicFramePr>
        <p:xfrm>
          <a:off x="3893062" y="5329711"/>
          <a:ext cx="1565513" cy="367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3" name="Уравнение" r:id="rId11" imgW="901309" imgH="215806" progId="Equation.3">
                  <p:embed/>
                </p:oleObj>
              </mc:Choice>
              <mc:Fallback>
                <p:oleObj name="Уравнение" r:id="rId11" imgW="901309" imgH="215806" progId="Equation.3">
                  <p:embed/>
                  <p:pic>
                    <p:nvPicPr>
                      <p:cNvPr id="0" name="Object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93062" y="5329711"/>
                        <a:ext cx="1565513" cy="36738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" name="Rectangle 36"/>
          <p:cNvSpPr>
            <a:spLocks noChangeArrowheads="1"/>
          </p:cNvSpPr>
          <p:nvPr/>
        </p:nvSpPr>
        <p:spPr bwMode="auto">
          <a:xfrm>
            <a:off x="3893062" y="5000803"/>
            <a:ext cx="12282058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9" name="Объект 3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2704636"/>
              </p:ext>
            </p:extLst>
          </p:nvPr>
        </p:nvGraphicFramePr>
        <p:xfrm>
          <a:off x="3911600" y="4940300"/>
          <a:ext cx="1384300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4" name="Уравнение" r:id="rId13" imgW="914400" imgH="241200" progId="Equation.3">
                  <p:embed/>
                </p:oleObj>
              </mc:Choice>
              <mc:Fallback>
                <p:oleObj name="Уравнение" r:id="rId13" imgW="914400" imgH="241200" progId="Equation.3">
                  <p:embed/>
                  <p:pic>
                    <p:nvPicPr>
                      <p:cNvPr id="0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11600" y="4940300"/>
                        <a:ext cx="1384300" cy="3587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" name="Rectangle 3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2" name="Rectangle 40"/>
          <p:cNvSpPr>
            <a:spLocks noChangeArrowheads="1"/>
          </p:cNvSpPr>
          <p:nvPr/>
        </p:nvSpPr>
        <p:spPr bwMode="auto">
          <a:xfrm>
            <a:off x="3887384" y="5804813"/>
            <a:ext cx="14412612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3" name="Объект 4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2577052"/>
              </p:ext>
            </p:extLst>
          </p:nvPr>
        </p:nvGraphicFramePr>
        <p:xfrm>
          <a:off x="3887384" y="5759094"/>
          <a:ext cx="1428751" cy="3352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5" name="Уравнение" r:id="rId15" imgW="901309" imgH="215806" progId="Equation.3">
                  <p:embed/>
                </p:oleObj>
              </mc:Choice>
              <mc:Fallback>
                <p:oleObj name="Уравнение" r:id="rId15" imgW="901309" imgH="215806" progId="Equation.3">
                  <p:embed/>
                  <p:pic>
                    <p:nvPicPr>
                      <p:cNvPr id="0" name="Object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7384" y="5759094"/>
                        <a:ext cx="1428751" cy="33529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423869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>
                <a:cs typeface="Arial" pitchFamily="34" charset="0"/>
              </a:rPr>
              <a:t>Дисциплина «</a:t>
            </a:r>
            <a:r>
              <a:rPr lang="ru-RU" sz="1000" dirty="0"/>
              <a:t>Электропитание устройств и систем связи</a:t>
            </a:r>
            <a:r>
              <a:rPr lang="ru-RU" sz="10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«Трансформаторы в источниках электропитания»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Методические указания и пример расчета однофазного сетевого трансформатора с частотой сети 400 Гц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ru-RU" dirty="0"/>
              <a:t>Исходные данные для расчета:</a:t>
            </a:r>
          </a:p>
          <a:p>
            <a:r>
              <a:rPr lang="ru-RU" dirty="0"/>
              <a:t>напряжение на вторичных обмотках – </a:t>
            </a:r>
            <a:r>
              <a:rPr lang="en-US" b="1" dirty="0"/>
              <a:t>U</a:t>
            </a:r>
            <a:r>
              <a:rPr lang="ru-RU" b="1" baseline="-25000" dirty="0"/>
              <a:t>2.1</a:t>
            </a:r>
            <a:r>
              <a:rPr lang="ru-RU" b="1" dirty="0"/>
              <a:t> = 15 В, </a:t>
            </a:r>
            <a:r>
              <a:rPr lang="en-US" b="1" dirty="0"/>
              <a:t>U</a:t>
            </a:r>
            <a:r>
              <a:rPr lang="ru-RU" b="1" baseline="-25000" dirty="0"/>
              <a:t>2.2</a:t>
            </a:r>
            <a:r>
              <a:rPr lang="ru-RU" b="1" dirty="0"/>
              <a:t> = 400 В</a:t>
            </a:r>
            <a:r>
              <a:rPr lang="ru-RU" dirty="0"/>
              <a:t>;</a:t>
            </a:r>
          </a:p>
          <a:p>
            <a:r>
              <a:rPr lang="ru-RU" dirty="0"/>
              <a:t>токи в нагрузках – </a:t>
            </a:r>
            <a:r>
              <a:rPr lang="en-US" b="1" dirty="0"/>
              <a:t>I</a:t>
            </a:r>
            <a:r>
              <a:rPr lang="ru-RU" b="1" baseline="-25000" dirty="0"/>
              <a:t>2.1</a:t>
            </a:r>
            <a:r>
              <a:rPr lang="ru-RU" b="1" dirty="0"/>
              <a:t> = 10 А, </a:t>
            </a:r>
            <a:r>
              <a:rPr lang="en-US" b="1" dirty="0"/>
              <a:t>I</a:t>
            </a:r>
            <a:r>
              <a:rPr lang="ru-RU" b="1" baseline="-25000" dirty="0"/>
              <a:t>2.2</a:t>
            </a:r>
            <a:r>
              <a:rPr lang="ru-RU" b="1" dirty="0"/>
              <a:t> = 0,2 А</a:t>
            </a:r>
            <a:r>
              <a:rPr lang="ru-RU" dirty="0"/>
              <a:t>;</a:t>
            </a:r>
          </a:p>
          <a:p>
            <a:r>
              <a:rPr lang="ru-RU" dirty="0"/>
              <a:t>максимальная магнитная индукция в </a:t>
            </a:r>
            <a:r>
              <a:rPr lang="ru-RU" dirty="0" err="1"/>
              <a:t>магнитопроводе</a:t>
            </a:r>
            <a:r>
              <a:rPr lang="ru-RU" dirty="0"/>
              <a:t> – </a:t>
            </a:r>
            <a:r>
              <a:rPr lang="ru-RU" b="1" dirty="0"/>
              <a:t>В</a:t>
            </a:r>
            <a:r>
              <a:rPr lang="en-US" b="1" baseline="-25000" dirty="0"/>
              <a:t>m</a:t>
            </a:r>
            <a:r>
              <a:rPr lang="ru-RU" b="1" dirty="0"/>
              <a:t> = 1,1 Тл</a:t>
            </a:r>
            <a:r>
              <a:rPr lang="ru-RU" dirty="0"/>
              <a:t>;</a:t>
            </a:r>
          </a:p>
          <a:p>
            <a:r>
              <a:rPr lang="ru-RU" dirty="0"/>
              <a:t>средняя плотность тока в обмотках –  </a:t>
            </a:r>
            <a:r>
              <a:rPr lang="ru-RU" b="1" dirty="0">
                <a:sym typeface="Symbol" panose="05050102010706020507" pitchFamily="18" charset="2"/>
              </a:rPr>
              <a:t></a:t>
            </a:r>
            <a:r>
              <a:rPr lang="ru-RU" b="1" baseline="-25000" dirty="0"/>
              <a:t>ср</a:t>
            </a:r>
            <a:r>
              <a:rPr lang="ru-RU" b="1" dirty="0"/>
              <a:t> = 3,5 А/мм</a:t>
            </a:r>
            <a:r>
              <a:rPr lang="ru-RU" b="1" baseline="30000" dirty="0"/>
              <a:t>2</a:t>
            </a:r>
            <a:r>
              <a:rPr lang="ru-RU" dirty="0"/>
              <a:t>;</a:t>
            </a:r>
          </a:p>
          <a:p>
            <a:r>
              <a:rPr lang="ru-RU" dirty="0"/>
              <a:t>частота сети – </a:t>
            </a:r>
            <a:r>
              <a:rPr lang="en-US" b="1" dirty="0"/>
              <a:t>f</a:t>
            </a:r>
            <a:r>
              <a:rPr lang="ru-RU" b="1" baseline="-25000" dirty="0"/>
              <a:t>с</a:t>
            </a:r>
            <a:r>
              <a:rPr lang="ru-RU" b="1" dirty="0"/>
              <a:t> = 400 Гц</a:t>
            </a:r>
            <a:r>
              <a:rPr lang="ru-RU" dirty="0"/>
              <a:t>.</a:t>
            </a:r>
          </a:p>
          <a:p>
            <a:endParaRPr lang="ru-RU" dirty="0" smtClean="0"/>
          </a:p>
          <a:p>
            <a:r>
              <a:rPr lang="ru-RU" dirty="0"/>
              <a:t>Очевидно, что мощность, отдаваемая трансформатором в нагрузку, та же, что и в предыдущем примере: </a:t>
            </a:r>
            <a:r>
              <a:rPr lang="ru-RU" dirty="0" err="1"/>
              <a:t>Р</a:t>
            </a:r>
            <a:r>
              <a:rPr lang="ru-RU" baseline="-25000" dirty="0" err="1"/>
              <a:t>н</a:t>
            </a:r>
            <a:r>
              <a:rPr lang="ru-RU" dirty="0"/>
              <a:t> = 230 Вт.</a:t>
            </a:r>
          </a:p>
          <a:p>
            <a:r>
              <a:rPr lang="ru-RU" dirty="0"/>
              <a:t> По </a:t>
            </a:r>
            <a:r>
              <a:rPr lang="ru-RU" dirty="0" smtClean="0"/>
              <a:t>формуле определяем </a:t>
            </a:r>
            <a:r>
              <a:rPr lang="ru-RU" dirty="0"/>
              <a:t>размеры </a:t>
            </a:r>
            <a:r>
              <a:rPr lang="ru-RU" dirty="0" err="1"/>
              <a:t>магнитопровода</a:t>
            </a:r>
            <a:r>
              <a:rPr lang="ru-RU" dirty="0"/>
              <a:t>, необходимые для получения от трансформатора заданной мощности:</a:t>
            </a:r>
          </a:p>
          <a:p>
            <a:endParaRPr lang="ru-RU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628597" y="5166359"/>
            <a:ext cx="14280742" cy="544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78417227"/>
              </p:ext>
            </p:extLst>
          </p:nvPr>
        </p:nvGraphicFramePr>
        <p:xfrm>
          <a:off x="735277" y="5105398"/>
          <a:ext cx="5416719" cy="853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9" name="Уравнение" r:id="rId3" imgW="2463800" imgH="393700" progId="Equation.3">
                  <p:embed/>
                </p:oleObj>
              </mc:Choice>
              <mc:Fallback>
                <p:oleObj name="Уравнение" r:id="rId3" imgW="2463800" imgH="3937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5277" y="5105398"/>
                        <a:ext cx="5416719" cy="85343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703793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>
                <a:cs typeface="Arial" pitchFamily="34" charset="0"/>
              </a:rPr>
              <a:t>Дисциплина «</a:t>
            </a:r>
            <a:r>
              <a:rPr lang="ru-RU" sz="1000" dirty="0"/>
              <a:t>Электропитание устройств и систем связи</a:t>
            </a:r>
            <a:r>
              <a:rPr lang="ru-RU" sz="10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«Трансформаторы в источниках электропитания»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Методические указания и пример расчета однофазного сетевого трансформатора с частотой сети 400 </a:t>
            </a:r>
            <a:r>
              <a:rPr lang="ru-RU" dirty="0" smtClean="0"/>
              <a:t>Гц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ru-RU" dirty="0"/>
              <a:t>Из табл. </a:t>
            </a:r>
            <a:r>
              <a:rPr lang="ru-RU" dirty="0" smtClean="0"/>
              <a:t>2.8 (см. пособие)  </a:t>
            </a:r>
            <a:r>
              <a:rPr lang="ru-RU" dirty="0"/>
              <a:t>выбираем </a:t>
            </a:r>
            <a:r>
              <a:rPr lang="ru-RU" dirty="0" err="1"/>
              <a:t>магнитопровод</a:t>
            </a:r>
            <a:r>
              <a:rPr lang="ru-RU" dirty="0"/>
              <a:t> Ш16</a:t>
            </a:r>
            <a:r>
              <a:rPr lang="en-US" dirty="0">
                <a:sym typeface="Symbol" panose="05050102010706020507" pitchFamily="18" charset="2"/>
              </a:rPr>
              <a:t></a:t>
            </a:r>
            <a:r>
              <a:rPr lang="ru-RU" dirty="0"/>
              <a:t>25, у которого </a:t>
            </a:r>
            <a:r>
              <a:rPr lang="en-US" dirty="0" err="1"/>
              <a:t>S</a:t>
            </a:r>
            <a:r>
              <a:rPr lang="en-US" baseline="-25000" dirty="0" err="1"/>
              <a:t>c</a:t>
            </a:r>
            <a:r>
              <a:rPr lang="en-US" dirty="0" err="1"/>
              <a:t>S</a:t>
            </a:r>
            <a:r>
              <a:rPr lang="ru-RU" baseline="-25000" dirty="0" err="1"/>
              <a:t>ок</a:t>
            </a:r>
            <a:r>
              <a:rPr lang="ru-RU" dirty="0"/>
              <a:t> = 25,6 см</a:t>
            </a:r>
            <a:r>
              <a:rPr lang="ru-RU" baseline="30000" dirty="0"/>
              <a:t>4</a:t>
            </a:r>
            <a:r>
              <a:rPr lang="ru-RU" dirty="0"/>
              <a:t>; масса </a:t>
            </a:r>
            <a:r>
              <a:rPr lang="ru-RU" dirty="0" err="1"/>
              <a:t>магнитопровода</a:t>
            </a:r>
            <a:r>
              <a:rPr lang="ru-RU" dirty="0"/>
              <a:t> </a:t>
            </a:r>
            <a:r>
              <a:rPr lang="en-US" dirty="0"/>
              <a:t>G</a:t>
            </a:r>
            <a:r>
              <a:rPr lang="ru-RU" baseline="-25000" dirty="0" err="1"/>
              <a:t>ст</a:t>
            </a:r>
            <a:r>
              <a:rPr lang="ru-RU" dirty="0"/>
              <a:t> = 0,4 кг; </a:t>
            </a:r>
            <a:r>
              <a:rPr lang="en-US" dirty="0"/>
              <a:t>S</a:t>
            </a:r>
            <a:r>
              <a:rPr lang="ru-RU" baseline="-25000" dirty="0"/>
              <a:t>с</a:t>
            </a:r>
            <a:r>
              <a:rPr lang="ru-RU" dirty="0"/>
              <a:t> = 4 см</a:t>
            </a:r>
            <a:r>
              <a:rPr lang="ru-RU" baseline="30000" dirty="0"/>
              <a:t>2</a:t>
            </a:r>
            <a:r>
              <a:rPr lang="ru-RU" dirty="0"/>
              <a:t>; средняя длина магнитной силовой линии </a:t>
            </a:r>
            <a:r>
              <a:rPr lang="en-US" dirty="0"/>
              <a:t>l</a:t>
            </a:r>
            <a:r>
              <a:rPr lang="ru-RU" baseline="-25000" dirty="0"/>
              <a:t>с</a:t>
            </a:r>
            <a:r>
              <a:rPr lang="ru-RU" dirty="0"/>
              <a:t> = 13,7 см.</a:t>
            </a:r>
          </a:p>
          <a:p>
            <a:r>
              <a:rPr lang="ru-RU" dirty="0"/>
              <a:t>Действующее значение ЭДС первичной обмотки трансформатора определяем по формуле (2.2), значение </a:t>
            </a:r>
            <a:r>
              <a:rPr lang="ru-RU" dirty="0">
                <a:sym typeface="Symbol" panose="05050102010706020507" pitchFamily="18" charset="2"/>
              </a:rPr>
              <a:t></a:t>
            </a:r>
            <a:r>
              <a:rPr lang="en-US" dirty="0"/>
              <a:t>U</a:t>
            </a:r>
            <a:r>
              <a:rPr lang="ru-RU" baseline="-25000" dirty="0"/>
              <a:t>1</a:t>
            </a:r>
            <a:r>
              <a:rPr lang="ru-RU" dirty="0"/>
              <a:t> = 1,25 % выбираем из табл. </a:t>
            </a:r>
            <a:r>
              <a:rPr lang="ru-RU" dirty="0" smtClean="0"/>
              <a:t>2.2 (см. пособие):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r>
              <a:rPr lang="ru-RU" dirty="0"/>
              <a:t>Действующая ЭДС одного витка (2.3</a:t>
            </a:r>
            <a:r>
              <a:rPr lang="ru-RU" dirty="0" smtClean="0"/>
              <a:t>):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r>
              <a:rPr lang="ru-RU" dirty="0"/>
              <a:t>Число витков первичной обмотки (2.4):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628596" y="3274499"/>
            <a:ext cx="11187079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1516313"/>
              </p:ext>
            </p:extLst>
          </p:nvPr>
        </p:nvGraphicFramePr>
        <p:xfrm>
          <a:off x="628594" y="3051420"/>
          <a:ext cx="4122267" cy="4385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1" name="Уравнение" r:id="rId3" imgW="1790700" imgH="190500" progId="Equation.3">
                  <p:embed/>
                </p:oleObj>
              </mc:Choice>
              <mc:Fallback>
                <p:oleObj name="Уравнение" r:id="rId3" imgW="1790700" imgH="1905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8594" y="3051420"/>
                        <a:ext cx="4122267" cy="43853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628594" y="4350920"/>
            <a:ext cx="12372590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7781304"/>
              </p:ext>
            </p:extLst>
          </p:nvPr>
        </p:nvGraphicFramePr>
        <p:xfrm>
          <a:off x="628593" y="4229224"/>
          <a:ext cx="4898536" cy="4953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2" name="Уравнение" r:id="rId5" imgW="2108200" imgH="215900" progId="Equation.3">
                  <p:embed/>
                </p:oleObj>
              </mc:Choice>
              <mc:Fallback>
                <p:oleObj name="Уравнение" r:id="rId5" imgW="2108200" imgH="2159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8593" y="4229224"/>
                        <a:ext cx="4898536" cy="49539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628593" y="5489816"/>
            <a:ext cx="15952619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7980995"/>
              </p:ext>
            </p:extLst>
          </p:nvPr>
        </p:nvGraphicFramePr>
        <p:xfrm>
          <a:off x="628593" y="5489817"/>
          <a:ext cx="2716939" cy="449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3" name="Уравнение" r:id="rId7" imgW="1143000" imgH="190500" progId="Equation.3">
                  <p:embed/>
                </p:oleObj>
              </mc:Choice>
              <mc:Fallback>
                <p:oleObj name="Уравнение" r:id="rId7" imgW="1143000" imgH="1905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8593" y="5489817"/>
                        <a:ext cx="2716939" cy="4497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631503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>
                <a:cs typeface="Arial" pitchFamily="34" charset="0"/>
              </a:rPr>
              <a:t>Дисциплина «</a:t>
            </a:r>
            <a:r>
              <a:rPr lang="ru-RU" sz="1000" dirty="0"/>
              <a:t>Электропитание устройств и систем связи</a:t>
            </a:r>
            <a:r>
              <a:rPr lang="ru-RU" sz="10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«Трансформаторы в источниках электропитания»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Методические указания и пример расчета однофазного сетевого трансформатора с частотой сети 400 </a:t>
            </a:r>
            <a:r>
              <a:rPr lang="ru-RU" dirty="0" smtClean="0"/>
              <a:t>Гц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ru-RU" dirty="0"/>
              <a:t>Действующие ЭДС вторичных обмоток Е</a:t>
            </a:r>
            <a:r>
              <a:rPr lang="ru-RU" baseline="-25000" dirty="0"/>
              <a:t>2.1</a:t>
            </a:r>
            <a:r>
              <a:rPr lang="ru-RU" dirty="0"/>
              <a:t> и Е</a:t>
            </a:r>
            <a:r>
              <a:rPr lang="ru-RU" baseline="-25000" dirty="0"/>
              <a:t>2.2</a:t>
            </a:r>
            <a:r>
              <a:rPr lang="ru-RU" dirty="0"/>
              <a:t> под нагрузкой определяем по формуле (2.5), значение </a:t>
            </a:r>
            <a:r>
              <a:rPr lang="ru-RU" dirty="0">
                <a:sym typeface="Symbol" panose="05050102010706020507" pitchFamily="18" charset="2"/>
              </a:rPr>
              <a:t></a:t>
            </a:r>
            <a:r>
              <a:rPr lang="en-US" dirty="0"/>
              <a:t>U</a:t>
            </a:r>
            <a:r>
              <a:rPr lang="ru-RU" baseline="-25000" dirty="0"/>
              <a:t>2</a:t>
            </a:r>
            <a:r>
              <a:rPr lang="ru-RU" dirty="0"/>
              <a:t> = 1,6 % выбираем из табл. </a:t>
            </a:r>
            <a:r>
              <a:rPr lang="ru-RU" dirty="0" smtClean="0"/>
              <a:t>2.2 (см. пособие):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r>
              <a:rPr lang="ru-RU" dirty="0" smtClean="0"/>
              <a:t>Число </a:t>
            </a:r>
            <a:r>
              <a:rPr lang="ru-RU" dirty="0"/>
              <a:t>витков вторичных обмоток:</a:t>
            </a:r>
          </a:p>
          <a:p>
            <a:endParaRPr lang="ru-RU" dirty="0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84882734"/>
              </p:ext>
            </p:extLst>
          </p:nvPr>
        </p:nvGraphicFramePr>
        <p:xfrm>
          <a:off x="628597" y="2164080"/>
          <a:ext cx="4324403" cy="4504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73" name="Уравнение" r:id="rId3" imgW="1828800" imgH="190500" progId="Equation.3">
                  <p:embed/>
                </p:oleObj>
              </mc:Choice>
              <mc:Fallback>
                <p:oleObj name="Уравнение" r:id="rId3" imgW="1828800" imgH="1905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8597" y="2164080"/>
                        <a:ext cx="4324403" cy="45045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51322036"/>
              </p:ext>
            </p:extLst>
          </p:nvPr>
        </p:nvGraphicFramePr>
        <p:xfrm>
          <a:off x="628597" y="2750819"/>
          <a:ext cx="4507283" cy="4715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74" name="Уравнение" r:id="rId5" imgW="1816100" imgH="190500" progId="Equation.3">
                  <p:embed/>
                </p:oleObj>
              </mc:Choice>
              <mc:Fallback>
                <p:oleObj name="Уравнение" r:id="rId5" imgW="1816100" imgH="1905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8597" y="2750819"/>
                        <a:ext cx="4507283" cy="47155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628597" y="1706880"/>
            <a:ext cx="10542570" cy="1408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628597" y="2254328"/>
            <a:ext cx="1054257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13" name="Объект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151222"/>
              </p:ext>
            </p:extLst>
          </p:nvPr>
        </p:nvGraphicFramePr>
        <p:xfrm>
          <a:off x="628595" y="4176064"/>
          <a:ext cx="3114326" cy="5119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75" name="Уравнение" r:id="rId7" imgW="1155700" imgH="190500" progId="Equation.3">
                  <p:embed/>
                </p:oleObj>
              </mc:Choice>
              <mc:Fallback>
                <p:oleObj name="Уравнение" r:id="rId7" imgW="1155700" imgH="1905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8595" y="4176064"/>
                        <a:ext cx="3114326" cy="51194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Объект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527174"/>
              </p:ext>
            </p:extLst>
          </p:nvPr>
        </p:nvGraphicFramePr>
        <p:xfrm>
          <a:off x="628595" y="4707231"/>
          <a:ext cx="3297774" cy="5119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76" name="Уравнение" r:id="rId9" imgW="1231366" imgH="190417" progId="Equation.3">
                  <p:embed/>
                </p:oleObj>
              </mc:Choice>
              <mc:Fallback>
                <p:oleObj name="Уравнение" r:id="rId9" imgW="1231366" imgH="190417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8595" y="4707231"/>
                        <a:ext cx="3297774" cy="51194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11"/>
          <p:cNvSpPr>
            <a:spLocks noChangeArrowheads="1"/>
          </p:cNvSpPr>
          <p:nvPr/>
        </p:nvSpPr>
        <p:spPr bwMode="auto">
          <a:xfrm>
            <a:off x="628596" y="3519036"/>
            <a:ext cx="13372159" cy="1228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6" name="Rectangle 12"/>
          <p:cNvSpPr>
            <a:spLocks noChangeArrowheads="1"/>
          </p:cNvSpPr>
          <p:nvPr/>
        </p:nvSpPr>
        <p:spPr bwMode="auto">
          <a:xfrm>
            <a:off x="628596" y="4066484"/>
            <a:ext cx="13372159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17271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>
                <a:cs typeface="Arial" pitchFamily="34" charset="0"/>
              </a:rPr>
              <a:t>Дисциплина «</a:t>
            </a:r>
            <a:r>
              <a:rPr lang="ru-RU" sz="1000" dirty="0"/>
              <a:t>Электропитание устройств и систем связи</a:t>
            </a:r>
            <a:r>
              <a:rPr lang="ru-RU" sz="10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«Трансформаторы в источниках электропитания»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Методические указания и пример расчета однофазного сетевого трансформатора с частотой сети 400 </a:t>
            </a:r>
            <a:r>
              <a:rPr lang="ru-RU" dirty="0" smtClean="0"/>
              <a:t>Гц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ru-RU" dirty="0"/>
              <a:t>Активная составляющая тока первичной обмотки, равная сумме токов нагрузки, пересчитанных на первичную обмотку (2.6</a:t>
            </a:r>
            <a:r>
              <a:rPr lang="ru-RU" dirty="0" smtClean="0"/>
              <a:t>):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r>
              <a:rPr lang="ru-RU" dirty="0"/>
              <a:t>Активную составляющую тока первичной обмотки, обусловленную потерями в </a:t>
            </a:r>
            <a:r>
              <a:rPr lang="ru-RU" dirty="0" err="1"/>
              <a:t>магнитопроводе</a:t>
            </a:r>
            <a:r>
              <a:rPr lang="ru-RU" dirty="0"/>
              <a:t>, определяем по формуле (2.7), где </a:t>
            </a:r>
            <a:r>
              <a:rPr lang="ru-RU" dirty="0" smtClean="0"/>
              <a:t>                                </a:t>
            </a:r>
            <a:r>
              <a:rPr lang="ru-RU" dirty="0"/>
              <a:t>выбираем из табл. </a:t>
            </a:r>
            <a:r>
              <a:rPr lang="ru-RU" dirty="0" smtClean="0"/>
              <a:t>2.6</a:t>
            </a:r>
          </a:p>
          <a:p>
            <a:pPr algn="ctr"/>
            <a:r>
              <a:rPr lang="ru-RU" sz="1800" b="1" dirty="0"/>
              <a:t>Удельные потери в броневых сердечниках </a:t>
            </a:r>
            <a:endParaRPr lang="ru-RU" sz="1800" dirty="0"/>
          </a:p>
          <a:p>
            <a:pPr algn="ctr"/>
            <a:r>
              <a:rPr lang="ru-RU" sz="1800" b="1" dirty="0"/>
              <a:t>из трансформаторных сталей на частоте 400 Гц</a:t>
            </a:r>
            <a:endParaRPr lang="ru-RU" sz="1800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628597" y="1874519"/>
            <a:ext cx="10680304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5692555"/>
              </p:ext>
            </p:extLst>
          </p:nvPr>
        </p:nvGraphicFramePr>
        <p:xfrm>
          <a:off x="628597" y="1874520"/>
          <a:ext cx="4756024" cy="4114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95" name="Уравнение" r:id="rId3" imgW="2197100" imgH="190500" progId="Equation.3">
                  <p:embed/>
                </p:oleObj>
              </mc:Choice>
              <mc:Fallback>
                <p:oleObj name="Уравнение" r:id="rId3" imgW="2197100" imgH="1905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8597" y="1874520"/>
                        <a:ext cx="4756024" cy="41148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/>
        </p:nvGraphicFramePr>
        <p:xfrm>
          <a:off x="0" y="0"/>
          <a:ext cx="990600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96" name="Уравнение" r:id="rId5" imgW="990170" imgH="190417" progId="Equation.3">
                  <p:embed/>
                </p:oleObj>
              </mc:Choice>
              <mc:Fallback>
                <p:oleObj name="Уравнение" r:id="rId5" imgW="990170" imgH="190417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90600" cy="190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9"/>
          <p:cNvSpPr>
            <a:spLocks noChangeArrowheads="1"/>
          </p:cNvSpPr>
          <p:nvPr/>
        </p:nvSpPr>
        <p:spPr bwMode="auto">
          <a:xfrm>
            <a:off x="3017519" y="3202049"/>
            <a:ext cx="1083212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3" name="Объект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0667522"/>
              </p:ext>
            </p:extLst>
          </p:nvPr>
        </p:nvGraphicFramePr>
        <p:xfrm>
          <a:off x="2941320" y="3049650"/>
          <a:ext cx="2210364" cy="4250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97" name="Уравнение" r:id="rId7" imgW="990170" imgH="190417" progId="Equation.3">
                  <p:embed/>
                </p:oleObj>
              </mc:Choice>
              <mc:Fallback>
                <p:oleObj name="Уравнение" r:id="rId7" imgW="990170" imgH="190417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41320" y="3049650"/>
                        <a:ext cx="2210364" cy="42507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5066912"/>
              </p:ext>
            </p:extLst>
          </p:nvPr>
        </p:nvGraphicFramePr>
        <p:xfrm>
          <a:off x="393593" y="4012226"/>
          <a:ext cx="8277968" cy="18564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72685">
                  <a:extLst>
                    <a:ext uri="{9D8B030D-6E8A-4147-A177-3AD203B41FA5}">
                      <a16:colId xmlns:a16="http://schemas.microsoft.com/office/drawing/2014/main" xmlns="" val="3711202109"/>
                    </a:ext>
                  </a:extLst>
                </a:gridCol>
                <a:gridCol w="796340">
                  <a:extLst>
                    <a:ext uri="{9D8B030D-6E8A-4147-A177-3AD203B41FA5}">
                      <a16:colId xmlns:a16="http://schemas.microsoft.com/office/drawing/2014/main" xmlns="" val="3242798090"/>
                    </a:ext>
                  </a:extLst>
                </a:gridCol>
                <a:gridCol w="751216">
                  <a:extLst>
                    <a:ext uri="{9D8B030D-6E8A-4147-A177-3AD203B41FA5}">
                      <a16:colId xmlns:a16="http://schemas.microsoft.com/office/drawing/2014/main" xmlns="" val="452316160"/>
                    </a:ext>
                  </a:extLst>
                </a:gridCol>
                <a:gridCol w="617165">
                  <a:extLst>
                    <a:ext uri="{9D8B030D-6E8A-4147-A177-3AD203B41FA5}">
                      <a16:colId xmlns:a16="http://schemas.microsoft.com/office/drawing/2014/main" xmlns="" val="2623618501"/>
                    </a:ext>
                  </a:extLst>
                </a:gridCol>
                <a:gridCol w="748561">
                  <a:extLst>
                    <a:ext uri="{9D8B030D-6E8A-4147-A177-3AD203B41FA5}">
                      <a16:colId xmlns:a16="http://schemas.microsoft.com/office/drawing/2014/main" xmlns="" val="4219343987"/>
                    </a:ext>
                  </a:extLst>
                </a:gridCol>
                <a:gridCol w="552129">
                  <a:extLst>
                    <a:ext uri="{9D8B030D-6E8A-4147-A177-3AD203B41FA5}">
                      <a16:colId xmlns:a16="http://schemas.microsoft.com/office/drawing/2014/main" xmlns="" val="674800755"/>
                    </a:ext>
                  </a:extLst>
                </a:gridCol>
                <a:gridCol w="748561">
                  <a:extLst>
                    <a:ext uri="{9D8B030D-6E8A-4147-A177-3AD203B41FA5}">
                      <a16:colId xmlns:a16="http://schemas.microsoft.com/office/drawing/2014/main" xmlns="" val="4141908312"/>
                    </a:ext>
                  </a:extLst>
                </a:gridCol>
                <a:gridCol w="615838">
                  <a:extLst>
                    <a:ext uri="{9D8B030D-6E8A-4147-A177-3AD203B41FA5}">
                      <a16:colId xmlns:a16="http://schemas.microsoft.com/office/drawing/2014/main" xmlns="" val="3176666127"/>
                    </a:ext>
                  </a:extLst>
                </a:gridCol>
                <a:gridCol w="748561">
                  <a:extLst>
                    <a:ext uri="{9D8B030D-6E8A-4147-A177-3AD203B41FA5}">
                      <a16:colId xmlns:a16="http://schemas.microsoft.com/office/drawing/2014/main" xmlns="" val="4110819284"/>
                    </a:ext>
                  </a:extLst>
                </a:gridCol>
                <a:gridCol w="526912">
                  <a:extLst>
                    <a:ext uri="{9D8B030D-6E8A-4147-A177-3AD203B41FA5}">
                      <a16:colId xmlns:a16="http://schemas.microsoft.com/office/drawing/2014/main" xmlns="" val="2107117521"/>
                    </a:ext>
                  </a:extLst>
                </a:gridCol>
              </a:tblGrid>
              <a:tr h="9282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900" dirty="0">
                          <a:effectLst/>
                        </a:rPr>
                        <a:t>Магнитная индукция </a:t>
                      </a:r>
                      <a:r>
                        <a:rPr lang="en-US" sz="1900" dirty="0" err="1">
                          <a:effectLst/>
                        </a:rPr>
                        <a:t>B</a:t>
                      </a:r>
                      <a:r>
                        <a:rPr lang="en-US" sz="1900" baseline="-25000" dirty="0" err="1">
                          <a:effectLst/>
                        </a:rPr>
                        <a:t>m</a:t>
                      </a:r>
                      <a:r>
                        <a:rPr lang="ru-RU" sz="1900" dirty="0">
                          <a:effectLst/>
                        </a:rPr>
                        <a:t>, Тл</a:t>
                      </a:r>
                      <a:endParaRPr lang="ru-RU" sz="2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8368" marR="12836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spcAft>
                          <a:spcPts val="200"/>
                        </a:spcAft>
                      </a:pPr>
                      <a:r>
                        <a:rPr lang="ru-RU" sz="1900" dirty="0">
                          <a:effectLst/>
                        </a:rPr>
                        <a:t>0,8</a:t>
                      </a:r>
                      <a:endParaRPr lang="ru-RU" sz="2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50" marR="677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spcAft>
                          <a:spcPts val="200"/>
                        </a:spcAft>
                      </a:pPr>
                      <a:r>
                        <a:rPr lang="ru-RU" sz="1900" dirty="0">
                          <a:effectLst/>
                        </a:rPr>
                        <a:t>0,85</a:t>
                      </a:r>
                      <a:endParaRPr lang="ru-RU" sz="2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50" marR="677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spcAft>
                          <a:spcPts val="200"/>
                        </a:spcAft>
                      </a:pPr>
                      <a:r>
                        <a:rPr lang="ru-RU" sz="1900" dirty="0">
                          <a:effectLst/>
                        </a:rPr>
                        <a:t>0,9</a:t>
                      </a:r>
                      <a:endParaRPr lang="ru-RU" sz="2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50" marR="677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spcAft>
                          <a:spcPts val="200"/>
                        </a:spcAft>
                      </a:pPr>
                      <a:r>
                        <a:rPr lang="ru-RU" sz="1900">
                          <a:effectLst/>
                        </a:rPr>
                        <a:t>0,95</a:t>
                      </a:r>
                      <a:endParaRPr lang="ru-RU" sz="2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50" marR="677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spcAft>
                          <a:spcPts val="200"/>
                        </a:spcAft>
                      </a:pPr>
                      <a:r>
                        <a:rPr lang="ru-RU" sz="1900">
                          <a:effectLst/>
                        </a:rPr>
                        <a:t>1,0</a:t>
                      </a:r>
                      <a:endParaRPr lang="ru-RU" sz="2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50" marR="677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spcAft>
                          <a:spcPts val="200"/>
                        </a:spcAft>
                      </a:pPr>
                      <a:r>
                        <a:rPr lang="ru-RU" sz="1900">
                          <a:effectLst/>
                        </a:rPr>
                        <a:t>1,05</a:t>
                      </a:r>
                      <a:endParaRPr lang="ru-RU" sz="2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50" marR="677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spcAft>
                          <a:spcPts val="200"/>
                        </a:spcAft>
                      </a:pPr>
                      <a:r>
                        <a:rPr lang="ru-RU" sz="1900">
                          <a:effectLst/>
                        </a:rPr>
                        <a:t>1,1</a:t>
                      </a:r>
                      <a:endParaRPr lang="ru-RU" sz="2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50" marR="677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spcAft>
                          <a:spcPts val="200"/>
                        </a:spcAft>
                      </a:pPr>
                      <a:r>
                        <a:rPr lang="ru-RU" sz="1900">
                          <a:effectLst/>
                        </a:rPr>
                        <a:t>1,15</a:t>
                      </a:r>
                      <a:endParaRPr lang="ru-RU" sz="2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50" marR="677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spcAft>
                          <a:spcPts val="200"/>
                        </a:spcAft>
                      </a:pPr>
                      <a:r>
                        <a:rPr lang="ru-RU" sz="1900">
                          <a:effectLst/>
                        </a:rPr>
                        <a:t>1,2</a:t>
                      </a:r>
                      <a:endParaRPr lang="ru-RU" sz="2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50" marR="67750" marT="0" marB="0" anchor="ctr"/>
                </a:tc>
                <a:extLst>
                  <a:ext uri="{0D108BD9-81ED-4DB2-BD59-A6C34878D82A}">
                    <a16:rowId xmlns:a16="http://schemas.microsoft.com/office/drawing/2014/main" xmlns="" val="1277064413"/>
                  </a:ext>
                </a:extLst>
              </a:tr>
              <a:tr h="9282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900">
                          <a:effectLst/>
                        </a:rPr>
                        <a:t>Удельные потери Р</a:t>
                      </a:r>
                      <a:r>
                        <a:rPr lang="ru-RU" sz="1900" baseline="-25000">
                          <a:effectLst/>
                        </a:rPr>
                        <a:t>ст</a:t>
                      </a:r>
                      <a:r>
                        <a:rPr lang="ru-RU" sz="1900">
                          <a:effectLst/>
                        </a:rPr>
                        <a:t>, Вт/кг</a:t>
                      </a:r>
                      <a:endParaRPr lang="ru-RU" sz="2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8368" marR="12836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spcAft>
                          <a:spcPts val="200"/>
                        </a:spcAft>
                      </a:pPr>
                      <a:r>
                        <a:rPr lang="ru-RU" sz="1900">
                          <a:effectLst/>
                        </a:rPr>
                        <a:t>10</a:t>
                      </a:r>
                      <a:endParaRPr lang="ru-RU" sz="2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50" marR="677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spcAft>
                          <a:spcPts val="200"/>
                        </a:spcAft>
                      </a:pPr>
                      <a:r>
                        <a:rPr lang="ru-RU" sz="1900">
                          <a:effectLst/>
                        </a:rPr>
                        <a:t>11,25</a:t>
                      </a:r>
                      <a:endParaRPr lang="ru-RU" sz="2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50" marR="677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spcAft>
                          <a:spcPts val="200"/>
                        </a:spcAft>
                      </a:pPr>
                      <a:r>
                        <a:rPr lang="ru-RU" sz="1900" dirty="0">
                          <a:effectLst/>
                        </a:rPr>
                        <a:t>12,5</a:t>
                      </a:r>
                      <a:endParaRPr lang="ru-RU" sz="2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50" marR="677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spcAft>
                          <a:spcPts val="200"/>
                        </a:spcAft>
                      </a:pPr>
                      <a:r>
                        <a:rPr lang="ru-RU" sz="1900" dirty="0">
                          <a:effectLst/>
                        </a:rPr>
                        <a:t>13,75</a:t>
                      </a:r>
                      <a:endParaRPr lang="ru-RU" sz="2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50" marR="677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spcAft>
                          <a:spcPts val="200"/>
                        </a:spcAft>
                      </a:pPr>
                      <a:r>
                        <a:rPr lang="ru-RU" sz="1900" dirty="0">
                          <a:effectLst/>
                        </a:rPr>
                        <a:t>15</a:t>
                      </a:r>
                      <a:endParaRPr lang="ru-RU" sz="2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50" marR="677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spcAft>
                          <a:spcPts val="200"/>
                        </a:spcAft>
                      </a:pPr>
                      <a:r>
                        <a:rPr lang="ru-RU" sz="1900" dirty="0">
                          <a:effectLst/>
                        </a:rPr>
                        <a:t>16,25</a:t>
                      </a:r>
                      <a:endParaRPr lang="ru-RU" sz="2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50" marR="677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spcAft>
                          <a:spcPts val="200"/>
                        </a:spcAft>
                      </a:pPr>
                      <a:r>
                        <a:rPr lang="ru-RU" sz="1900" dirty="0">
                          <a:effectLst/>
                        </a:rPr>
                        <a:t>17,5</a:t>
                      </a:r>
                      <a:endParaRPr lang="ru-RU" sz="2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50" marR="677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spcAft>
                          <a:spcPts val="200"/>
                        </a:spcAft>
                      </a:pPr>
                      <a:r>
                        <a:rPr lang="ru-RU" sz="1900" dirty="0">
                          <a:effectLst/>
                        </a:rPr>
                        <a:t>18,75</a:t>
                      </a:r>
                      <a:endParaRPr lang="ru-RU" sz="2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50" marR="677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spcAft>
                          <a:spcPts val="200"/>
                        </a:spcAft>
                      </a:pPr>
                      <a:r>
                        <a:rPr lang="ru-RU" sz="1900" dirty="0">
                          <a:effectLst/>
                        </a:rPr>
                        <a:t>20</a:t>
                      </a:r>
                      <a:endParaRPr lang="ru-RU" sz="2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50" marR="67750" marT="0" marB="0" anchor="ctr"/>
                </a:tc>
                <a:extLst>
                  <a:ext uri="{0D108BD9-81ED-4DB2-BD59-A6C34878D82A}">
                    <a16:rowId xmlns:a16="http://schemas.microsoft.com/office/drawing/2014/main" xmlns="" val="4754217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70333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>
                <a:cs typeface="Arial" pitchFamily="34" charset="0"/>
              </a:rPr>
              <a:t>Дисциплина «</a:t>
            </a:r>
            <a:r>
              <a:rPr lang="ru-RU" sz="1000" dirty="0"/>
              <a:t>Электропитание устройств и систем связи</a:t>
            </a:r>
            <a:r>
              <a:rPr lang="ru-RU" sz="10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«Трансформаторы в источниках электропитания»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Методические указания и пример расчета однофазного сетевого трансформатора с частотой сети 400 </a:t>
            </a:r>
            <a:r>
              <a:rPr lang="ru-RU" dirty="0" smtClean="0"/>
              <a:t>Гц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  <a:p>
            <a:r>
              <a:rPr lang="ru-RU" dirty="0"/>
              <a:t>Реактивную составляющую тока первичной обмотки, равную току намагничивания трансформатора,	определяем по формуле (2.8), где </a:t>
            </a:r>
            <a:r>
              <a:rPr lang="en-US" dirty="0"/>
              <a:t>q</a:t>
            </a:r>
            <a:r>
              <a:rPr lang="ru-RU" baseline="-25000" dirty="0" err="1"/>
              <a:t>ст</a:t>
            </a:r>
            <a:r>
              <a:rPr lang="ru-RU" dirty="0"/>
              <a:t> = 130 В</a:t>
            </a:r>
            <a:r>
              <a:rPr lang="ru-RU" dirty="0">
                <a:sym typeface="Symbol" panose="05050102010706020507" pitchFamily="18" charset="2"/>
              </a:rPr>
              <a:t></a:t>
            </a:r>
            <a:r>
              <a:rPr lang="ru-RU" dirty="0"/>
              <a:t>А/кг выбираем из табл. 2.7:</a:t>
            </a:r>
          </a:p>
          <a:p>
            <a:pPr algn="ctr"/>
            <a:r>
              <a:rPr lang="ru-RU" sz="1600" b="1" dirty="0"/>
              <a:t>Удельная намагничивающая мощность для броневых сердечников из трансформаторных сталей на частоте 400 Гц</a:t>
            </a:r>
            <a:endParaRPr lang="ru-RU" sz="1600" dirty="0"/>
          </a:p>
          <a:p>
            <a:endParaRPr lang="ru-RU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628596" y="1188719"/>
            <a:ext cx="1137713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0809735"/>
              </p:ext>
            </p:extLst>
          </p:nvPr>
        </p:nvGraphicFramePr>
        <p:xfrm>
          <a:off x="628595" y="1013458"/>
          <a:ext cx="3800856" cy="4419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9" name="Уравнение" r:id="rId3" imgW="1638300" imgH="190500" progId="Equation.3">
                  <p:embed/>
                </p:oleObj>
              </mc:Choice>
              <mc:Fallback>
                <p:oleObj name="Уравнение" r:id="rId3" imgW="1638300" imgH="1905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8595" y="1013458"/>
                        <a:ext cx="3800856" cy="44196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2172994"/>
              </p:ext>
            </p:extLst>
          </p:nvPr>
        </p:nvGraphicFramePr>
        <p:xfrm>
          <a:off x="1203957" y="3027218"/>
          <a:ext cx="6736085" cy="195716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53599">
                  <a:extLst>
                    <a:ext uri="{9D8B030D-6E8A-4147-A177-3AD203B41FA5}">
                      <a16:colId xmlns:a16="http://schemas.microsoft.com/office/drawing/2014/main" xmlns="" val="3463274164"/>
                    </a:ext>
                  </a:extLst>
                </a:gridCol>
                <a:gridCol w="553368">
                  <a:extLst>
                    <a:ext uri="{9D8B030D-6E8A-4147-A177-3AD203B41FA5}">
                      <a16:colId xmlns:a16="http://schemas.microsoft.com/office/drawing/2014/main" xmlns="" val="3378771786"/>
                    </a:ext>
                  </a:extLst>
                </a:gridCol>
                <a:gridCol w="553368">
                  <a:extLst>
                    <a:ext uri="{9D8B030D-6E8A-4147-A177-3AD203B41FA5}">
                      <a16:colId xmlns:a16="http://schemas.microsoft.com/office/drawing/2014/main" xmlns="" val="2815537976"/>
                    </a:ext>
                  </a:extLst>
                </a:gridCol>
                <a:gridCol w="553368">
                  <a:extLst>
                    <a:ext uri="{9D8B030D-6E8A-4147-A177-3AD203B41FA5}">
                      <a16:colId xmlns:a16="http://schemas.microsoft.com/office/drawing/2014/main" xmlns="" val="3301669669"/>
                    </a:ext>
                  </a:extLst>
                </a:gridCol>
                <a:gridCol w="553368">
                  <a:extLst>
                    <a:ext uri="{9D8B030D-6E8A-4147-A177-3AD203B41FA5}">
                      <a16:colId xmlns:a16="http://schemas.microsoft.com/office/drawing/2014/main" xmlns="" val="180723855"/>
                    </a:ext>
                  </a:extLst>
                </a:gridCol>
                <a:gridCol w="554455">
                  <a:extLst>
                    <a:ext uri="{9D8B030D-6E8A-4147-A177-3AD203B41FA5}">
                      <a16:colId xmlns:a16="http://schemas.microsoft.com/office/drawing/2014/main" xmlns="" val="394764258"/>
                    </a:ext>
                  </a:extLst>
                </a:gridCol>
                <a:gridCol w="553368">
                  <a:extLst>
                    <a:ext uri="{9D8B030D-6E8A-4147-A177-3AD203B41FA5}">
                      <a16:colId xmlns:a16="http://schemas.microsoft.com/office/drawing/2014/main" xmlns="" val="337570038"/>
                    </a:ext>
                  </a:extLst>
                </a:gridCol>
                <a:gridCol w="553368">
                  <a:extLst>
                    <a:ext uri="{9D8B030D-6E8A-4147-A177-3AD203B41FA5}">
                      <a16:colId xmlns:a16="http://schemas.microsoft.com/office/drawing/2014/main" xmlns="" val="1146012850"/>
                    </a:ext>
                  </a:extLst>
                </a:gridCol>
                <a:gridCol w="553368">
                  <a:extLst>
                    <a:ext uri="{9D8B030D-6E8A-4147-A177-3AD203B41FA5}">
                      <a16:colId xmlns:a16="http://schemas.microsoft.com/office/drawing/2014/main" xmlns="" val="1364449235"/>
                    </a:ext>
                  </a:extLst>
                </a:gridCol>
                <a:gridCol w="554455">
                  <a:extLst>
                    <a:ext uri="{9D8B030D-6E8A-4147-A177-3AD203B41FA5}">
                      <a16:colId xmlns:a16="http://schemas.microsoft.com/office/drawing/2014/main" xmlns="" val="4100770754"/>
                    </a:ext>
                  </a:extLst>
                </a:gridCol>
              </a:tblGrid>
              <a:tr h="83878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700">
                          <a:effectLst/>
                        </a:rPr>
                        <a:t>Магнитная индукция </a:t>
                      </a:r>
                      <a:r>
                        <a:rPr lang="en-US" sz="1700">
                          <a:effectLst/>
                        </a:rPr>
                        <a:t>B</a:t>
                      </a:r>
                      <a:r>
                        <a:rPr lang="en-US" sz="1700" baseline="-25000">
                          <a:effectLst/>
                        </a:rPr>
                        <a:t>m</a:t>
                      </a:r>
                      <a:r>
                        <a:rPr lang="ru-RU" sz="1700">
                          <a:effectLst/>
                        </a:rPr>
                        <a:t>, Тл</a:t>
                      </a:r>
                      <a:endParaRPr lang="ru-RU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69" marR="619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spcAft>
                          <a:spcPts val="200"/>
                        </a:spcAft>
                      </a:pPr>
                      <a:r>
                        <a:rPr lang="ru-RU" sz="1700" dirty="0">
                          <a:effectLst/>
                        </a:rPr>
                        <a:t>0,8</a:t>
                      </a:r>
                      <a:endParaRPr lang="ru-RU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69" marR="6196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spcAft>
                          <a:spcPts val="200"/>
                        </a:spcAft>
                      </a:pPr>
                      <a:r>
                        <a:rPr lang="ru-RU" sz="1700" dirty="0">
                          <a:effectLst/>
                        </a:rPr>
                        <a:t>0,85</a:t>
                      </a:r>
                      <a:endParaRPr lang="ru-RU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69" marR="6196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spcAft>
                          <a:spcPts val="200"/>
                        </a:spcAft>
                      </a:pPr>
                      <a:r>
                        <a:rPr lang="ru-RU" sz="1700" dirty="0">
                          <a:effectLst/>
                        </a:rPr>
                        <a:t>0,9</a:t>
                      </a:r>
                      <a:endParaRPr lang="ru-RU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69" marR="6196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spcAft>
                          <a:spcPts val="200"/>
                        </a:spcAft>
                      </a:pPr>
                      <a:r>
                        <a:rPr lang="ru-RU" sz="1700" dirty="0">
                          <a:effectLst/>
                        </a:rPr>
                        <a:t>0,95</a:t>
                      </a:r>
                      <a:endParaRPr lang="ru-RU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69" marR="6196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spcAft>
                          <a:spcPts val="200"/>
                        </a:spcAft>
                      </a:pPr>
                      <a:r>
                        <a:rPr lang="ru-RU" sz="1700">
                          <a:effectLst/>
                        </a:rPr>
                        <a:t>1,0</a:t>
                      </a:r>
                      <a:endParaRPr lang="ru-RU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69" marR="6196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spcAft>
                          <a:spcPts val="200"/>
                        </a:spcAft>
                      </a:pPr>
                      <a:r>
                        <a:rPr lang="ru-RU" sz="1700">
                          <a:effectLst/>
                        </a:rPr>
                        <a:t>1,05</a:t>
                      </a:r>
                      <a:endParaRPr lang="ru-RU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69" marR="6196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spcAft>
                          <a:spcPts val="200"/>
                        </a:spcAft>
                      </a:pPr>
                      <a:r>
                        <a:rPr lang="ru-RU" sz="1700">
                          <a:effectLst/>
                        </a:rPr>
                        <a:t>1,1</a:t>
                      </a:r>
                      <a:endParaRPr lang="ru-RU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69" marR="6196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spcAft>
                          <a:spcPts val="200"/>
                        </a:spcAft>
                      </a:pPr>
                      <a:r>
                        <a:rPr lang="ru-RU" sz="1700">
                          <a:effectLst/>
                        </a:rPr>
                        <a:t>1,15</a:t>
                      </a:r>
                      <a:endParaRPr lang="ru-RU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69" marR="6196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spcAft>
                          <a:spcPts val="200"/>
                        </a:spcAft>
                      </a:pPr>
                      <a:r>
                        <a:rPr lang="ru-RU" sz="1700">
                          <a:effectLst/>
                        </a:rPr>
                        <a:t>1,2</a:t>
                      </a:r>
                      <a:endParaRPr lang="ru-RU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69" marR="61969" marT="0" marB="0" anchor="ctr"/>
                </a:tc>
                <a:extLst>
                  <a:ext uri="{0D108BD9-81ED-4DB2-BD59-A6C34878D82A}">
                    <a16:rowId xmlns:a16="http://schemas.microsoft.com/office/drawing/2014/main" xmlns="" val="494552243"/>
                  </a:ext>
                </a:extLst>
              </a:tr>
              <a:tr h="111838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</a:rPr>
                        <a:t>Удельная намагничивающая мощность </a:t>
                      </a:r>
                      <a:endParaRPr lang="ru-RU" sz="190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200"/>
                        </a:spcAft>
                      </a:pPr>
                      <a:r>
                        <a:rPr lang="en-US" sz="1700">
                          <a:effectLst/>
                        </a:rPr>
                        <a:t>q</a:t>
                      </a:r>
                      <a:r>
                        <a:rPr lang="ru-RU" sz="1700" baseline="-25000">
                          <a:effectLst/>
                        </a:rPr>
                        <a:t>ст</a:t>
                      </a:r>
                      <a:r>
                        <a:rPr lang="ru-RU" sz="1700">
                          <a:effectLst/>
                        </a:rPr>
                        <a:t>, В</a:t>
                      </a:r>
                      <a:r>
                        <a:rPr lang="ru-RU" sz="1700">
                          <a:effectLst/>
                          <a:sym typeface="Symbol" panose="05050102010706020507" pitchFamily="18" charset="2"/>
                        </a:rPr>
                        <a:t></a:t>
                      </a:r>
                      <a:r>
                        <a:rPr lang="ru-RU" sz="1700">
                          <a:effectLst/>
                        </a:rPr>
                        <a:t>А/кг</a:t>
                      </a:r>
                      <a:endParaRPr lang="ru-RU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69" marR="619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800"/>
                        </a:spcBef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</a:rPr>
                        <a:t>30</a:t>
                      </a:r>
                      <a:endParaRPr lang="ru-RU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69" marR="6196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800"/>
                        </a:spcBef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</a:rPr>
                        <a:t>35</a:t>
                      </a:r>
                      <a:endParaRPr lang="ru-RU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69" marR="6196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800"/>
                        </a:spcBef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</a:rPr>
                        <a:t>40</a:t>
                      </a:r>
                      <a:endParaRPr lang="ru-RU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69" marR="6196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800"/>
                        </a:spcBef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</a:rPr>
                        <a:t>50</a:t>
                      </a:r>
                      <a:endParaRPr lang="ru-RU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69" marR="6196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800"/>
                        </a:spcBef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</a:rPr>
                        <a:t>60</a:t>
                      </a:r>
                      <a:endParaRPr lang="ru-RU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69" marR="6196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800"/>
                        </a:spcBef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</a:rPr>
                        <a:t>80</a:t>
                      </a:r>
                      <a:endParaRPr lang="ru-RU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69" marR="6196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800"/>
                        </a:spcBef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</a:rPr>
                        <a:t>100</a:t>
                      </a:r>
                      <a:endParaRPr lang="ru-RU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69" marR="6196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800"/>
                        </a:spcBef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</a:rPr>
                        <a:t>130</a:t>
                      </a:r>
                      <a:endParaRPr lang="ru-RU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69" marR="6196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800"/>
                        </a:spcBef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</a:rPr>
                        <a:t>160</a:t>
                      </a:r>
                      <a:endParaRPr lang="ru-RU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69" marR="61969" marT="0" marB="0" anchor="ctr"/>
                </a:tc>
                <a:extLst>
                  <a:ext uri="{0D108BD9-81ED-4DB2-BD59-A6C34878D82A}">
                    <a16:rowId xmlns:a16="http://schemas.microsoft.com/office/drawing/2014/main" xmlns="" val="2121577372"/>
                  </a:ext>
                </a:extLst>
              </a:tr>
            </a:tbl>
          </a:graphicData>
        </a:graphic>
      </p:graphicFrame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628595" y="5469571"/>
            <a:ext cx="12596190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38743649"/>
              </p:ext>
            </p:extLst>
          </p:nvPr>
        </p:nvGraphicFramePr>
        <p:xfrm>
          <a:off x="628595" y="5469571"/>
          <a:ext cx="3684326" cy="4797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10" name="Уравнение" r:id="rId5" imgW="1524000" imgH="203200" progId="Equation.3">
                  <p:embed/>
                </p:oleObj>
              </mc:Choice>
              <mc:Fallback>
                <p:oleObj name="Уравнение" r:id="rId5" imgW="1524000" imgH="2032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8595" y="5469571"/>
                        <a:ext cx="3684326" cy="47973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0900619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>
                <a:cs typeface="Arial" pitchFamily="34" charset="0"/>
              </a:rPr>
              <a:t>Дисциплина «</a:t>
            </a:r>
            <a:r>
              <a:rPr lang="ru-RU" sz="1000" dirty="0"/>
              <a:t>Электропитание устройств и систем связи</a:t>
            </a:r>
            <a:r>
              <a:rPr lang="ru-RU" sz="10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«Трансформаторы в источниках электропитания»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Методические указания и пример расчета однофазного сетевого трансформатора с частотой сети 400 </a:t>
            </a:r>
            <a:r>
              <a:rPr lang="ru-RU" dirty="0" smtClean="0"/>
              <a:t>Гц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ru-RU" dirty="0"/>
              <a:t>Полный ток первичной обмотки (2.9</a:t>
            </a:r>
            <a:r>
              <a:rPr lang="ru-RU" dirty="0" smtClean="0"/>
              <a:t>):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Ток </a:t>
            </a:r>
            <a:r>
              <a:rPr lang="ru-RU" dirty="0"/>
              <a:t>холостого хода трансформатора (2.10</a:t>
            </a:r>
            <a:r>
              <a:rPr lang="ru-RU" dirty="0" smtClean="0"/>
              <a:t>):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Сечение </a:t>
            </a:r>
            <a:r>
              <a:rPr lang="ru-RU" dirty="0"/>
              <a:t>проводов обмоток трансформатора (2.11):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628597" y="150876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9766838"/>
              </p:ext>
            </p:extLst>
          </p:nvPr>
        </p:nvGraphicFramePr>
        <p:xfrm>
          <a:off x="647699" y="1372633"/>
          <a:ext cx="4924713" cy="594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45" name="Уравнение" r:id="rId3" imgW="2209800" imgH="266700" progId="Equation.3">
                  <p:embed/>
                </p:oleObj>
              </mc:Choice>
              <mc:Fallback>
                <p:oleObj name="Уравнение" r:id="rId3" imgW="2209800" imgH="2667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699" y="1372633"/>
                        <a:ext cx="4924713" cy="59436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628597" y="2362321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3571362"/>
              </p:ext>
            </p:extLst>
          </p:nvPr>
        </p:nvGraphicFramePr>
        <p:xfrm>
          <a:off x="647699" y="2498024"/>
          <a:ext cx="4004984" cy="573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46" name="Уравнение" r:id="rId5" imgW="1803400" imgH="254000" progId="Equation.3">
                  <p:embed/>
                </p:oleObj>
              </mc:Choice>
              <mc:Fallback>
                <p:oleObj name="Уравнение" r:id="rId5" imgW="1803400" imgH="2540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699" y="2498024"/>
                        <a:ext cx="4004984" cy="5736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3301832"/>
              </p:ext>
            </p:extLst>
          </p:nvPr>
        </p:nvGraphicFramePr>
        <p:xfrm>
          <a:off x="647699" y="3754991"/>
          <a:ext cx="3836724" cy="6035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47" name="Уравнение" r:id="rId7" imgW="1548728" imgH="241195" progId="Equation.3">
                  <p:embed/>
                </p:oleObj>
              </mc:Choice>
              <mc:Fallback>
                <p:oleObj name="Уравнение" r:id="rId7" imgW="1548728" imgH="241195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699" y="3754991"/>
                        <a:ext cx="3836724" cy="60352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58531990"/>
              </p:ext>
            </p:extLst>
          </p:nvPr>
        </p:nvGraphicFramePr>
        <p:xfrm>
          <a:off x="647699" y="4225070"/>
          <a:ext cx="3836724" cy="6312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48" name="Уравнение" r:id="rId9" imgW="1485900" imgH="241300" progId="Equation.3">
                  <p:embed/>
                </p:oleObj>
              </mc:Choice>
              <mc:Fallback>
                <p:oleObj name="Уравнение" r:id="rId9" imgW="1485900" imgH="2413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699" y="4225070"/>
                        <a:ext cx="3836724" cy="63125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8425463"/>
              </p:ext>
            </p:extLst>
          </p:nvPr>
        </p:nvGraphicFramePr>
        <p:xfrm>
          <a:off x="628596" y="4835727"/>
          <a:ext cx="3885672" cy="585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49" name="Уравнение" r:id="rId11" imgW="1600200" imgH="241300" progId="Equation.3">
                  <p:embed/>
                </p:oleObj>
              </mc:Choice>
              <mc:Fallback>
                <p:oleObj name="Уравнение" r:id="rId11" imgW="1600200" imgH="2413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8596" y="4835727"/>
                        <a:ext cx="3885672" cy="58551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812746" y="3207310"/>
            <a:ext cx="12512011" cy="1666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812746" y="3670234"/>
            <a:ext cx="1251201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kumimoji="0" lang="ru-RU" altLang="ru-RU" sz="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Rectangle 10"/>
          <p:cNvSpPr>
            <a:spLocks noChangeArrowheads="1"/>
          </p:cNvSpPr>
          <p:nvPr/>
        </p:nvSpPr>
        <p:spPr bwMode="auto">
          <a:xfrm>
            <a:off x="812746" y="4053208"/>
            <a:ext cx="12512011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017481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Методические указания и пример расчета однофазного сетевого трансформатора с частотой сети 400 </a:t>
            </a:r>
            <a:r>
              <a:rPr lang="ru-RU" dirty="0" smtClean="0"/>
              <a:t>Гц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ru-RU" dirty="0"/>
              <a:t>Диаметр проводов обмоток трансформатора (2.12</a:t>
            </a:r>
            <a:r>
              <a:rPr lang="ru-RU" dirty="0" smtClean="0"/>
              <a:t>):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r>
              <a:rPr lang="ru-RU" dirty="0" smtClean="0"/>
              <a:t>Рассчитанные </a:t>
            </a:r>
            <a:r>
              <a:rPr lang="ru-RU" dirty="0"/>
              <a:t>значения диаметров проводов округляются до ближайшего большего стандартного значения: </a:t>
            </a:r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sz="1800" dirty="0" smtClean="0"/>
          </a:p>
          <a:p>
            <a:r>
              <a:rPr lang="ru-RU" sz="1800" dirty="0" smtClean="0"/>
              <a:t>Таким </a:t>
            </a:r>
            <a:r>
              <a:rPr lang="ru-RU" sz="1800" dirty="0"/>
              <a:t>образом, увеличение частоты сети в 8 раз позволяет: уменьшить массу </a:t>
            </a:r>
            <a:r>
              <a:rPr lang="ru-RU" sz="1800" dirty="0" err="1"/>
              <a:t>магнитопровода</a:t>
            </a:r>
            <a:r>
              <a:rPr lang="ru-RU" sz="1800" dirty="0"/>
              <a:t> в 6,3 раза; уменьшить число витков в обмотках в 2 раза; ток холостого хода уменьшить более чем в 2 раза.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8882655"/>
              </p:ext>
            </p:extLst>
          </p:nvPr>
        </p:nvGraphicFramePr>
        <p:xfrm>
          <a:off x="628596" y="1341076"/>
          <a:ext cx="2945928" cy="4256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80" name="Уравнение" r:id="rId3" imgW="1790700" imgH="254000" progId="Equation.3">
                  <p:embed/>
                </p:oleObj>
              </mc:Choice>
              <mc:Fallback>
                <p:oleObj name="Уравнение" r:id="rId3" imgW="1790700" imgH="2540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8596" y="1341076"/>
                        <a:ext cx="2945928" cy="42569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1822644"/>
              </p:ext>
            </p:extLst>
          </p:nvPr>
        </p:nvGraphicFramePr>
        <p:xfrm>
          <a:off x="628595" y="1812512"/>
          <a:ext cx="3071285" cy="4256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81" name="Уравнение" r:id="rId5" imgW="1866090" imgH="253890" progId="Equation.3">
                  <p:embed/>
                </p:oleObj>
              </mc:Choice>
              <mc:Fallback>
                <p:oleObj name="Уравнение" r:id="rId5" imgW="1866090" imgH="25389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8595" y="1812512"/>
                        <a:ext cx="3071285" cy="42569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0535143"/>
              </p:ext>
            </p:extLst>
          </p:nvPr>
        </p:nvGraphicFramePr>
        <p:xfrm>
          <a:off x="628595" y="2335816"/>
          <a:ext cx="3196645" cy="4256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82" name="Уравнение" r:id="rId7" imgW="1943100" imgH="254000" progId="Equation.3">
                  <p:embed/>
                </p:oleObj>
              </mc:Choice>
              <mc:Fallback>
                <p:oleObj name="Уравнение" r:id="rId7" imgW="1943100" imgH="2540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8595" y="2335816"/>
                        <a:ext cx="3196645" cy="42569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628597" y="1203960"/>
            <a:ext cx="11026838" cy="1212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628597" y="1681172"/>
            <a:ext cx="1102683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kumimoji="0" lang="ru-RU" altLang="ru-RU" sz="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628597" y="2078433"/>
            <a:ext cx="11026838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18" name="Объект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2077127"/>
              </p:ext>
            </p:extLst>
          </p:nvPr>
        </p:nvGraphicFramePr>
        <p:xfrm>
          <a:off x="628595" y="3476626"/>
          <a:ext cx="1786403" cy="4491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83" name="Уравнение" r:id="rId9" imgW="850531" imgH="215806" progId="Equation.3">
                  <p:embed/>
                </p:oleObj>
              </mc:Choice>
              <mc:Fallback>
                <p:oleObj name="Уравнение" r:id="rId9" imgW="850531" imgH="215806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8595" y="3476626"/>
                        <a:ext cx="1786403" cy="44911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Объект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1282262"/>
              </p:ext>
            </p:extLst>
          </p:nvPr>
        </p:nvGraphicFramePr>
        <p:xfrm>
          <a:off x="628595" y="3875609"/>
          <a:ext cx="1930520" cy="4491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84" name="Уравнение" r:id="rId11" imgW="914003" imgH="215806" progId="Equation.3">
                  <p:embed/>
                </p:oleObj>
              </mc:Choice>
              <mc:Fallback>
                <p:oleObj name="Уравнение" r:id="rId11" imgW="914003" imgH="215806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8595" y="3875609"/>
                        <a:ext cx="1930520" cy="44911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Объект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7215903"/>
              </p:ext>
            </p:extLst>
          </p:nvPr>
        </p:nvGraphicFramePr>
        <p:xfrm>
          <a:off x="628595" y="4224600"/>
          <a:ext cx="1977443" cy="4491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85" name="Уравнение" r:id="rId13" imgW="939392" imgH="215806" progId="Equation.3">
                  <p:embed/>
                </p:oleObj>
              </mc:Choice>
              <mc:Fallback>
                <p:oleObj name="Уравнение" r:id="rId13" imgW="939392" imgH="215806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8595" y="4224600"/>
                        <a:ext cx="1977443" cy="44911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Rectangle 17"/>
          <p:cNvSpPr>
            <a:spLocks noChangeArrowheads="1"/>
          </p:cNvSpPr>
          <p:nvPr/>
        </p:nvSpPr>
        <p:spPr bwMode="auto">
          <a:xfrm>
            <a:off x="628595" y="4248274"/>
            <a:ext cx="13651444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" name="Rectangle 18"/>
          <p:cNvSpPr>
            <a:spLocks noChangeArrowheads="1"/>
          </p:cNvSpPr>
          <p:nvPr/>
        </p:nvSpPr>
        <p:spPr bwMode="auto">
          <a:xfrm>
            <a:off x="628595" y="4360748"/>
            <a:ext cx="13651444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; </a:t>
            </a: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3" name="Rectangle 19"/>
          <p:cNvSpPr>
            <a:spLocks noChangeArrowheads="1"/>
          </p:cNvSpPr>
          <p:nvPr/>
        </p:nvSpPr>
        <p:spPr bwMode="auto">
          <a:xfrm>
            <a:off x="628595" y="4573473"/>
            <a:ext cx="13651444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; </a:t>
            </a: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4" name="Нижний колонтитул 1"/>
          <p:cNvSpPr>
            <a:spLocks noGrp="1"/>
          </p:cNvSpPr>
          <p:nvPr>
            <p:ph type="ftr" sz="quarter" idx="3"/>
          </p:nvPr>
        </p:nvSpPr>
        <p:spPr>
          <a:xfrm>
            <a:off x="448734" y="6274800"/>
            <a:ext cx="7831666" cy="583200"/>
          </a:xfrm>
        </p:spPr>
        <p:txBody>
          <a:bodyPr/>
          <a:lstStyle/>
          <a:p>
            <a:r>
              <a:rPr lang="ru-RU" sz="1000" dirty="0">
                <a:cs typeface="Arial" pitchFamily="34" charset="0"/>
              </a:rPr>
              <a:t>Дисциплина «</a:t>
            </a:r>
            <a:r>
              <a:rPr lang="ru-RU" sz="1000" dirty="0"/>
              <a:t>Электропитание устройств и систем связи</a:t>
            </a:r>
            <a:r>
              <a:rPr lang="ru-RU" sz="10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«Трансформаторы в источниках электропитания»</a:t>
            </a:r>
            <a:endParaRPr lang="ru-RU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54524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>
                <a:cs typeface="Arial" pitchFamily="34" charset="0"/>
              </a:rPr>
              <a:t>Дисциплина «</a:t>
            </a:r>
            <a:r>
              <a:rPr lang="ru-RU" sz="1000" dirty="0"/>
              <a:t>Электропитание устройств и систем связи</a:t>
            </a:r>
            <a:r>
              <a:rPr lang="ru-RU" sz="10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«Трансформаторы в источниках электропитания»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 smtClean="0"/>
              <a:t>Контрольные вопросы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lnSpcReduction="10000"/>
          </a:bodyPr>
          <a:lstStyle/>
          <a:p>
            <a:pPr marL="457200" lvl="0" indent="-457200">
              <a:buFont typeface="+mj-lt"/>
              <a:buAutoNum type="arabicPeriod"/>
            </a:pPr>
            <a:r>
              <a:rPr lang="ru-RU" dirty="0"/>
              <a:t>Укажите назначение трансформаторов питания.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dirty="0"/>
              <a:t>Как выбирается </a:t>
            </a:r>
            <a:r>
              <a:rPr lang="ru-RU" dirty="0" err="1"/>
              <a:t>магнитопровод</a:t>
            </a:r>
            <a:r>
              <a:rPr lang="ru-RU" dirty="0"/>
              <a:t>  (сердечник) трансформатора?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dirty="0"/>
              <a:t>В чем отличие трансформатора минимальной стоимости от трансформатора минимальной массы?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dirty="0"/>
              <a:t>Какие сердечники используются в трансформаторах большой и средней мощности?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dirty="0"/>
              <a:t>Какие сердечники используются в трансформаторах  малой мощности?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dirty="0"/>
              <a:t>Какие сердечники используются в трансформаторах  с высокой частотой сети?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dirty="0"/>
              <a:t>Как определяется количество витков в обмотках  трансформатора?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dirty="0"/>
              <a:t>Почему нежелательно уменьшать габариты трансформатора за счет увеличения плотности тока в обмотках?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dirty="0"/>
              <a:t>Каким образом можно существенно уменьшить габариты и массу трансформатора?</a:t>
            </a:r>
          </a:p>
        </p:txBody>
      </p:sp>
    </p:spTree>
    <p:extLst>
      <p:ext uri="{BB962C8B-B14F-4D97-AF65-F5344CB8AC3E}">
        <p14:creationId xmlns:p14="http://schemas.microsoft.com/office/powerpoint/2010/main" val="1171771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e042822bdf46a88974a34b6119410eaeadc7c97"/>
</p:tagLst>
</file>

<file path=ppt/theme/theme1.xml><?xml version="1.0" encoding="utf-8"?>
<a:theme xmlns:a="http://schemas.openxmlformats.org/drawingml/2006/main" name="ДО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1738</TotalTime>
  <Words>2216</Words>
  <Application>Microsoft Office PowerPoint</Application>
  <PresentationFormat>Экран (4:3)</PresentationFormat>
  <Paragraphs>474</Paragraphs>
  <Slides>31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31</vt:i4>
      </vt:variant>
    </vt:vector>
  </HeadingPairs>
  <TitlesOfParts>
    <vt:vector size="34" baseType="lpstr">
      <vt:lpstr>ДО</vt:lpstr>
      <vt:lpstr>Точечный рисунок</vt:lpstr>
      <vt:lpstr>Уравнение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IzhSTU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Nemo</dc:creator>
  <cp:lastModifiedBy>Игорь</cp:lastModifiedBy>
  <cp:revision>177</cp:revision>
  <dcterms:created xsi:type="dcterms:W3CDTF">2013-03-28T05:50:20Z</dcterms:created>
  <dcterms:modified xsi:type="dcterms:W3CDTF">2019-10-02T08:29:31Z</dcterms:modified>
</cp:coreProperties>
</file>