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06" r:id="rId1"/>
  </p:sldMasterIdLst>
  <p:notesMasterIdLst>
    <p:notesMasterId r:id="rId99"/>
  </p:notesMasterIdLst>
  <p:sldIdLst>
    <p:sldId id="417" r:id="rId2"/>
    <p:sldId id="419" r:id="rId3"/>
    <p:sldId id="420" r:id="rId4"/>
    <p:sldId id="412" r:id="rId5"/>
    <p:sldId id="476" r:id="rId6"/>
    <p:sldId id="416" r:id="rId7"/>
    <p:sldId id="418" r:id="rId8"/>
    <p:sldId id="415" r:id="rId9"/>
    <p:sldId id="414" r:id="rId10"/>
    <p:sldId id="488" r:id="rId11"/>
    <p:sldId id="487" r:id="rId12"/>
    <p:sldId id="486" r:id="rId13"/>
    <p:sldId id="485" r:id="rId14"/>
    <p:sldId id="484" r:id="rId15"/>
    <p:sldId id="483" r:id="rId16"/>
    <p:sldId id="482" r:id="rId17"/>
    <p:sldId id="481" r:id="rId18"/>
    <p:sldId id="479" r:id="rId19"/>
    <p:sldId id="490" r:id="rId20"/>
    <p:sldId id="493" r:id="rId21"/>
    <p:sldId id="492" r:id="rId22"/>
    <p:sldId id="491" r:id="rId23"/>
    <p:sldId id="462" r:id="rId24"/>
    <p:sldId id="463" r:id="rId25"/>
    <p:sldId id="464" r:id="rId26"/>
    <p:sldId id="465" r:id="rId27"/>
    <p:sldId id="466" r:id="rId28"/>
    <p:sldId id="467" r:id="rId29"/>
    <p:sldId id="468" r:id="rId30"/>
    <p:sldId id="475" r:id="rId31"/>
    <p:sldId id="477" r:id="rId32"/>
    <p:sldId id="474" r:id="rId33"/>
    <p:sldId id="478" r:id="rId34"/>
    <p:sldId id="471" r:id="rId35"/>
    <p:sldId id="470" r:id="rId36"/>
    <p:sldId id="469" r:id="rId37"/>
    <p:sldId id="473" r:id="rId38"/>
    <p:sldId id="472" r:id="rId39"/>
    <p:sldId id="456" r:id="rId40"/>
    <p:sldId id="458" r:id="rId41"/>
    <p:sldId id="459" r:id="rId42"/>
    <p:sldId id="455" r:id="rId43"/>
    <p:sldId id="454" r:id="rId44"/>
    <p:sldId id="421" r:id="rId45"/>
    <p:sldId id="452" r:id="rId46"/>
    <p:sldId id="460" r:id="rId47"/>
    <p:sldId id="461" r:id="rId48"/>
    <p:sldId id="256" r:id="rId49"/>
    <p:sldId id="429" r:id="rId50"/>
    <p:sldId id="383" r:id="rId51"/>
    <p:sldId id="430" r:id="rId52"/>
    <p:sldId id="422" r:id="rId53"/>
    <p:sldId id="423" r:id="rId54"/>
    <p:sldId id="373" r:id="rId55"/>
    <p:sldId id="424" r:id="rId56"/>
    <p:sldId id="425" r:id="rId57"/>
    <p:sldId id="280" r:id="rId58"/>
    <p:sldId id="376" r:id="rId59"/>
    <p:sldId id="374" r:id="rId60"/>
    <p:sldId id="432" r:id="rId61"/>
    <p:sldId id="426" r:id="rId62"/>
    <p:sldId id="375" r:id="rId63"/>
    <p:sldId id="377" r:id="rId64"/>
    <p:sldId id="378" r:id="rId65"/>
    <p:sldId id="381" r:id="rId66"/>
    <p:sldId id="431" r:id="rId67"/>
    <p:sldId id="382" r:id="rId68"/>
    <p:sldId id="282" r:id="rId69"/>
    <p:sldId id="380" r:id="rId70"/>
    <p:sldId id="427" r:id="rId71"/>
    <p:sldId id="428" r:id="rId72"/>
    <p:sldId id="384" r:id="rId73"/>
    <p:sldId id="413" r:id="rId74"/>
    <p:sldId id="410" r:id="rId75"/>
    <p:sldId id="433" r:id="rId76"/>
    <p:sldId id="434" r:id="rId77"/>
    <p:sldId id="435" r:id="rId78"/>
    <p:sldId id="436" r:id="rId79"/>
    <p:sldId id="437" r:id="rId80"/>
    <p:sldId id="439" r:id="rId81"/>
    <p:sldId id="438" r:id="rId82"/>
    <p:sldId id="440" r:id="rId83"/>
    <p:sldId id="441" r:id="rId84"/>
    <p:sldId id="442" r:id="rId85"/>
    <p:sldId id="443" r:id="rId86"/>
    <p:sldId id="446" r:id="rId87"/>
    <p:sldId id="447" r:id="rId88"/>
    <p:sldId id="451" r:id="rId89"/>
    <p:sldId id="448" r:id="rId90"/>
    <p:sldId id="449" r:id="rId91"/>
    <p:sldId id="444" r:id="rId92"/>
    <p:sldId id="445" r:id="rId93"/>
    <p:sldId id="450" r:id="rId94"/>
    <p:sldId id="385" r:id="rId95"/>
    <p:sldId id="402" r:id="rId96"/>
    <p:sldId id="403" r:id="rId97"/>
    <p:sldId id="265" r:id="rId98"/>
  </p:sldIdLst>
  <p:sldSz cx="9144000" cy="6858000" type="screen4x3"/>
  <p:notesSz cx="6858000" cy="9144000"/>
  <p:custDataLst>
    <p:tags r:id="rId100"/>
  </p:custDataLst>
  <p:defaultTextStyle>
    <a:defPPr>
      <a:defRPr lang="en-US"/>
    </a:defPPr>
    <a:lvl1pPr algn="l" defTabSz="457200" rtl="0" fontAlgn="base">
      <a:spcBef>
        <a:spcPct val="0"/>
      </a:spcBef>
      <a:spcAft>
        <a:spcPct val="0"/>
      </a:spcAft>
      <a:defRPr kern="1200">
        <a:solidFill>
          <a:schemeClr val="tx1"/>
        </a:solidFill>
        <a:latin typeface="Arial" charset="0"/>
        <a:ea typeface="+mn-ea"/>
        <a:cs typeface="Arial" charset="0"/>
      </a:defRPr>
    </a:lvl1pPr>
    <a:lvl2pPr marL="457200" algn="l" defTabSz="457200" rtl="0" fontAlgn="base">
      <a:spcBef>
        <a:spcPct val="0"/>
      </a:spcBef>
      <a:spcAft>
        <a:spcPct val="0"/>
      </a:spcAft>
      <a:defRPr kern="1200">
        <a:solidFill>
          <a:schemeClr val="tx1"/>
        </a:solidFill>
        <a:latin typeface="Arial" charset="0"/>
        <a:ea typeface="+mn-ea"/>
        <a:cs typeface="Arial" charset="0"/>
      </a:defRPr>
    </a:lvl2pPr>
    <a:lvl3pPr marL="914400" algn="l" defTabSz="457200" rtl="0" fontAlgn="base">
      <a:spcBef>
        <a:spcPct val="0"/>
      </a:spcBef>
      <a:spcAft>
        <a:spcPct val="0"/>
      </a:spcAft>
      <a:defRPr kern="1200">
        <a:solidFill>
          <a:schemeClr val="tx1"/>
        </a:solidFill>
        <a:latin typeface="Arial" charset="0"/>
        <a:ea typeface="+mn-ea"/>
        <a:cs typeface="Arial" charset="0"/>
      </a:defRPr>
    </a:lvl3pPr>
    <a:lvl4pPr marL="1371600" algn="l" defTabSz="457200" rtl="0" fontAlgn="base">
      <a:spcBef>
        <a:spcPct val="0"/>
      </a:spcBef>
      <a:spcAft>
        <a:spcPct val="0"/>
      </a:spcAft>
      <a:defRPr kern="1200">
        <a:solidFill>
          <a:schemeClr val="tx1"/>
        </a:solidFill>
        <a:latin typeface="Arial" charset="0"/>
        <a:ea typeface="+mn-ea"/>
        <a:cs typeface="Arial" charset="0"/>
      </a:defRPr>
    </a:lvl4pPr>
    <a:lvl5pPr marL="1828800" algn="l" defTabSz="457200"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FF99FF"/>
    <a:srgbClr val="FFFFCC"/>
    <a:srgbClr val="FF3300"/>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Objects="1">
      <p:cViewPr varScale="1">
        <p:scale>
          <a:sx n="110" d="100"/>
          <a:sy n="110" d="100"/>
        </p:scale>
        <p:origin x="96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notesMaster" Target="notesMasters/notesMaster1.xml"/><Relationship Id="rId10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FCC8FFCF-F7FF-4FDB-AE4B-DFA067923731}" type="datetimeFigureOut">
              <a:rPr lang="ru-RU"/>
              <a:pPr>
                <a:defRPr/>
              </a:pPr>
              <a:t>28.05.2018</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B05117EA-8AB2-41BF-B04D-3F95C00BA107}" type="slidenum">
              <a:rPr lang="ru-RU"/>
              <a:pPr>
                <a:defRPr/>
              </a:pPr>
              <a:t>‹#›</a:t>
            </a:fld>
            <a:endParaRPr lang="ru-RU"/>
          </a:p>
        </p:txBody>
      </p:sp>
    </p:spTree>
    <p:extLst>
      <p:ext uri="{BB962C8B-B14F-4D97-AF65-F5344CB8AC3E}">
        <p14:creationId xmlns:p14="http://schemas.microsoft.com/office/powerpoint/2010/main" val="175090693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pPr>
              <a:defRPr/>
            </a:pPr>
            <a:fld id="{32398A83-1E94-45BF-9034-C1A81DDD6D98}" type="datetimeFigureOut">
              <a:rPr lang="en-US" smtClean="0"/>
              <a:pPr>
                <a:defRPr/>
              </a:pPr>
              <a:t>5/28/2018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pPr>
              <a:defRPr/>
            </a:pPr>
            <a:fld id="{C3E9F7F3-16F8-4EF0-A655-A1D4F42FCE9D}" type="slidenum">
              <a:rPr lang="en-US" smtClean="0"/>
              <a:pPr>
                <a:defRPr/>
              </a:pPr>
              <a:t>‹#›</a:t>
            </a:fld>
            <a:endParaRPr lang="en-US"/>
          </a:p>
        </p:txBody>
      </p:sp>
    </p:spTree>
    <p:extLst>
      <p:ext uri="{BB962C8B-B14F-4D97-AF65-F5344CB8AC3E}">
        <p14:creationId xmlns:p14="http://schemas.microsoft.com/office/powerpoint/2010/main" val="193858312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a:defRPr/>
            </a:pPr>
            <a:fld id="{69F47D66-A3CF-40EE-AC3C-6E190C3A6515}" type="datetimeFigureOut">
              <a:rPr lang="en-US" smtClean="0"/>
              <a:pPr>
                <a:defRPr/>
              </a:pPr>
              <a:t>5/28/2018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defRPr/>
            </a:pPr>
            <a:fld id="{E5A87543-AD9A-4729-B86B-2091E9326C35}" type="slidenum">
              <a:rPr lang="en-US" smtClean="0"/>
              <a:pPr>
                <a:defRPr/>
              </a:pPr>
              <a:t>‹#›</a:t>
            </a:fld>
            <a:endParaRPr lang="en-US"/>
          </a:p>
        </p:txBody>
      </p:sp>
    </p:spTree>
    <p:extLst>
      <p:ext uri="{BB962C8B-B14F-4D97-AF65-F5344CB8AC3E}">
        <p14:creationId xmlns:p14="http://schemas.microsoft.com/office/powerpoint/2010/main" val="189705658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fld id="{ED540FD5-3E9A-4B13-A9A0-4F3500B0EA05}" type="datetimeFigureOut">
              <a:rPr lang="en-US" smtClean="0"/>
              <a:pPr>
                <a:defRPr/>
              </a:pPr>
              <a:t>5/28/2018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a:defRPr/>
            </a:pPr>
            <a:fld id="{4352821B-65D0-4FF2-96E3-1C91AA10B7C1}" type="slidenum">
              <a:rPr lang="en-US" smtClean="0"/>
              <a:pPr>
                <a:defRPr/>
              </a:pPr>
              <a:t>‹#›</a:t>
            </a:fld>
            <a:endParaRPr lang="en-US"/>
          </a:p>
        </p:txBody>
      </p:sp>
    </p:spTree>
    <p:extLst>
      <p:ext uri="{BB962C8B-B14F-4D97-AF65-F5344CB8AC3E}">
        <p14:creationId xmlns:p14="http://schemas.microsoft.com/office/powerpoint/2010/main" val="17600532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pPr>
              <a:defRPr/>
            </a:pPr>
            <a:fld id="{A31E5230-9968-43BB-ADCE-ADD89A6E9741}" type="datetimeFigureOut">
              <a:rPr lang="en-US" smtClean="0"/>
              <a:pPr>
                <a:defRPr/>
              </a:pPr>
              <a:t>5/28/2018</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pPr>
              <a:defRPr/>
            </a:pPr>
            <a:fld id="{E08D3645-730C-4CD7-B7F9-199A5D4BA194}" type="slidenum">
              <a:rPr lang="en-US" smtClean="0"/>
              <a:pPr>
                <a:defRPr/>
              </a:pPr>
              <a:t>‹#›</a:t>
            </a:fld>
            <a:endParaRPr lang="en-US"/>
          </a:p>
        </p:txBody>
      </p:sp>
    </p:spTree>
    <p:extLst>
      <p:ext uri="{BB962C8B-B14F-4D97-AF65-F5344CB8AC3E}">
        <p14:creationId xmlns:p14="http://schemas.microsoft.com/office/powerpoint/2010/main" val="2618311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pPr>
              <a:defRPr/>
            </a:pPr>
            <a:fld id="{C100D8DD-FE11-4522-932E-3187A9166CD7}" type="datetimeFigureOut">
              <a:rPr lang="en-US" smtClean="0"/>
              <a:pPr>
                <a:defRPr/>
              </a:pPr>
              <a:t>5/28/2018</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pPr>
              <a:defRPr/>
            </a:pPr>
            <a:fld id="{9207D81A-151D-4A36-BA4E-FAE1FF6C5BAD}" type="slidenum">
              <a:rPr lang="en-US" smtClean="0"/>
              <a:pPr>
                <a:defRPr/>
              </a:pPr>
              <a:t>‹#›</a:t>
            </a:fld>
            <a:endParaRPr lang="en-US"/>
          </a:p>
        </p:txBody>
      </p:sp>
    </p:spTree>
    <p:extLst>
      <p:ext uri="{BB962C8B-B14F-4D97-AF65-F5344CB8AC3E}">
        <p14:creationId xmlns:p14="http://schemas.microsoft.com/office/powerpoint/2010/main" val="19016389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pPr>
              <a:defRPr/>
            </a:pPr>
            <a:fld id="{E73A2452-3FC8-40E4-8686-830F83D37EA9}" type="datetimeFigureOut">
              <a:rPr lang="en-US" smtClean="0"/>
              <a:pPr>
                <a:defRPr/>
              </a:pPr>
              <a:t>5/28/2018</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pPr>
              <a:defRPr/>
            </a:pPr>
            <a:fld id="{CFE83E39-C880-48CA-A6A4-F0F88F8B7FF2}" type="slidenum">
              <a:rPr lang="en-US" smtClean="0"/>
              <a:pPr>
                <a:defRPr/>
              </a:pPr>
              <a:t>‹#›</a:t>
            </a:fld>
            <a:endParaRPr lang="en-US"/>
          </a:p>
        </p:txBody>
      </p:sp>
    </p:spTree>
    <p:extLst>
      <p:ext uri="{BB962C8B-B14F-4D97-AF65-F5344CB8AC3E}">
        <p14:creationId xmlns:p14="http://schemas.microsoft.com/office/powerpoint/2010/main" val="5047280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9D385A4D-9D14-4716-84F6-F82709164833}" type="datetimeFigureOut">
              <a:rPr lang="en-US" smtClean="0"/>
              <a:pPr>
                <a:defRPr/>
              </a:pPr>
              <a:t>5/28/2018</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pPr>
              <a:defRPr/>
            </a:pPr>
            <a:fld id="{71A4804C-65A2-4469-BC1A-3615A4BE3A3C}" type="slidenum">
              <a:rPr lang="en-US" smtClean="0"/>
              <a:pPr>
                <a:defRPr/>
              </a:pPr>
              <a:t>‹#›</a:t>
            </a:fld>
            <a:endParaRPr lang="en-US"/>
          </a:p>
        </p:txBody>
      </p:sp>
    </p:spTree>
    <p:extLst>
      <p:ext uri="{BB962C8B-B14F-4D97-AF65-F5344CB8AC3E}">
        <p14:creationId xmlns:p14="http://schemas.microsoft.com/office/powerpoint/2010/main" val="304241827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fld id="{AE3883E3-C56E-4425-A3FA-B47602DF5A40}" type="datetimeFigureOut">
              <a:rPr lang="en-US" smtClean="0"/>
              <a:pPr>
                <a:defRPr/>
              </a:pPr>
              <a:t>5/28/2018</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pPr>
              <a:defRPr/>
            </a:pPr>
            <a:fld id="{9170D3D0-8723-4160-BECC-9F782FE788EA}" type="slidenum">
              <a:rPr lang="en-US" smtClean="0"/>
              <a:pPr>
                <a:defRPr/>
              </a:pPr>
              <a:t>‹#›</a:t>
            </a:fld>
            <a:endParaRPr lang="en-US"/>
          </a:p>
        </p:txBody>
      </p:sp>
    </p:spTree>
    <p:extLst>
      <p:ext uri="{BB962C8B-B14F-4D97-AF65-F5344CB8AC3E}">
        <p14:creationId xmlns:p14="http://schemas.microsoft.com/office/powerpoint/2010/main" val="20175450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fld id="{C184840A-5198-46E7-AC00-312884FE7571}" type="datetimeFigureOut">
              <a:rPr lang="en-US" smtClean="0"/>
              <a:pPr>
                <a:defRPr/>
              </a:pPr>
              <a:t>5/28/2018</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defRPr/>
            </a:pPr>
            <a:fld id="{507814F7-DE57-4763-A7C6-CE718A9DBD96}" type="slidenum">
              <a:rPr lang="en-US" smtClean="0"/>
              <a:pPr>
                <a:defRPr/>
              </a:pPr>
              <a:t>‹#›</a:t>
            </a:fld>
            <a:endParaRPr lang="en-US"/>
          </a:p>
        </p:txBody>
      </p:sp>
    </p:spTree>
    <p:extLst>
      <p:ext uri="{BB962C8B-B14F-4D97-AF65-F5344CB8AC3E}">
        <p14:creationId xmlns:p14="http://schemas.microsoft.com/office/powerpoint/2010/main" val="11792323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fld id="{9D385A4D-9D14-4716-84F6-F82709164833}" type="datetimeFigureOut">
              <a:rPr lang="en-US" smtClean="0"/>
              <a:pPr>
                <a:defRPr/>
              </a:pPr>
              <a:t>5/28/2018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a:defRPr/>
            </a:pPr>
            <a:fld id="{71A4804C-65A2-4469-BC1A-3615A4BE3A3C}" type="slidenum">
              <a:rPr lang="en-US" smtClean="0"/>
              <a:pPr>
                <a:defRPr/>
              </a:pPr>
              <a:t>‹#›</a:t>
            </a:fld>
            <a:endParaRPr lang="en-US"/>
          </a:p>
        </p:txBody>
      </p:sp>
    </p:spTree>
    <p:extLst>
      <p:ext uri="{BB962C8B-B14F-4D97-AF65-F5344CB8AC3E}">
        <p14:creationId xmlns:p14="http://schemas.microsoft.com/office/powerpoint/2010/main" val="19022305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fld id="{9D385A4D-9D14-4716-84F6-F82709164833}" type="datetimeFigureOut">
              <a:rPr lang="en-US" smtClean="0"/>
              <a:pPr>
                <a:defRPr/>
              </a:pPr>
              <a:t>5/28/2018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a:defRPr/>
            </a:pPr>
            <a:fld id="{71A4804C-65A2-4469-BC1A-3615A4BE3A3C}" type="slidenum">
              <a:rPr lang="en-US" smtClean="0"/>
              <a:pPr>
                <a:defRPr/>
              </a:pPr>
              <a:t>‹#›</a:t>
            </a:fld>
            <a:endParaRPr lang="en-US"/>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2451187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pPr>
              <a:defRPr/>
            </a:pPr>
            <a:fld id="{9D385A4D-9D14-4716-84F6-F82709164833}" type="datetimeFigureOut">
              <a:rPr lang="en-US" smtClean="0"/>
              <a:pPr>
                <a:defRPr/>
              </a:pPr>
              <a:t>5/28/2018</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defRPr/>
            </a:pPr>
            <a:fld id="{71A4804C-65A2-4469-BC1A-3615A4BE3A3C}" type="slidenum">
              <a:rPr lang="en-US" smtClean="0"/>
              <a:pPr>
                <a:defRPr/>
              </a:pPr>
              <a:t>‹#›</a:t>
            </a:fld>
            <a:endParaRPr lang="en-US"/>
          </a:p>
        </p:txBody>
      </p:sp>
    </p:spTree>
    <p:extLst>
      <p:ext uri="{BB962C8B-B14F-4D97-AF65-F5344CB8AC3E}">
        <p14:creationId xmlns:p14="http://schemas.microsoft.com/office/powerpoint/2010/main" val="22289629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pPr>
              <a:defRPr/>
            </a:pPr>
            <a:fld id="{9D385A4D-9D14-4716-84F6-F82709164833}" type="datetimeFigureOut">
              <a:rPr lang="en-US" smtClean="0"/>
              <a:pPr>
                <a:defRPr/>
              </a:pPr>
              <a:t>5/28/2018</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defRPr/>
            </a:pPr>
            <a:fld id="{71A4804C-65A2-4469-BC1A-3615A4BE3A3C}" type="slidenum">
              <a:rPr lang="en-US" smtClean="0"/>
              <a:pPr>
                <a:defRPr/>
              </a:pPr>
              <a:t>‹#›</a:t>
            </a:fld>
            <a:endParaRPr lang="en-US"/>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9654914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pPr>
              <a:defRPr/>
            </a:pPr>
            <a:fld id="{9D385A4D-9D14-4716-84F6-F82709164833}" type="datetimeFigureOut">
              <a:rPr lang="en-US" smtClean="0"/>
              <a:pPr>
                <a:defRPr/>
              </a:pPr>
              <a:t>5/28/2018</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defRPr/>
            </a:pPr>
            <a:fld id="{71A4804C-65A2-4469-BC1A-3615A4BE3A3C}" type="slidenum">
              <a:rPr lang="en-US" smtClean="0"/>
              <a:pPr>
                <a:defRPr/>
              </a:pPr>
              <a:t>‹#›</a:t>
            </a:fld>
            <a:endParaRPr lang="en-US"/>
          </a:p>
        </p:txBody>
      </p:sp>
    </p:spTree>
    <p:extLst>
      <p:ext uri="{BB962C8B-B14F-4D97-AF65-F5344CB8AC3E}">
        <p14:creationId xmlns:p14="http://schemas.microsoft.com/office/powerpoint/2010/main" val="7751012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a:defRPr/>
            </a:pPr>
            <a:fld id="{D0D69721-49C3-4302-BD97-CB0E2A3BBF97}" type="datetimeFigureOut">
              <a:rPr lang="en-US" smtClean="0"/>
              <a:pPr>
                <a:defRPr/>
              </a:pPr>
              <a:t>5/28/2018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defRPr/>
            </a:pPr>
            <a:fld id="{E58DFC54-1473-453E-BD1D-253EF8A858A8}" type="slidenum">
              <a:rPr lang="en-US" smtClean="0"/>
              <a:pPr>
                <a:defRPr/>
              </a:pPr>
              <a:t>‹#›</a:t>
            </a:fld>
            <a:endParaRPr lang="en-US"/>
          </a:p>
        </p:txBody>
      </p:sp>
    </p:spTree>
    <p:extLst>
      <p:ext uri="{BB962C8B-B14F-4D97-AF65-F5344CB8AC3E}">
        <p14:creationId xmlns:p14="http://schemas.microsoft.com/office/powerpoint/2010/main" val="42918261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a:defRPr/>
            </a:pPr>
            <a:fld id="{ECCE3632-D207-4477-B7CF-2BBC08173337}" type="datetimeFigureOut">
              <a:rPr lang="en-US" smtClean="0"/>
              <a:pPr>
                <a:defRPr/>
              </a:pPr>
              <a:t>5/28/2018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defRPr/>
            </a:pPr>
            <a:fld id="{C4527DCA-64AE-49D7-A794-B8521F0C9F73}" type="slidenum">
              <a:rPr lang="en-US" smtClean="0"/>
              <a:pPr>
                <a:defRPr/>
              </a:pPr>
              <a:t>‹#›</a:t>
            </a:fld>
            <a:endParaRPr lang="en-US"/>
          </a:p>
        </p:txBody>
      </p:sp>
    </p:spTree>
    <p:extLst>
      <p:ext uri="{BB962C8B-B14F-4D97-AF65-F5344CB8AC3E}">
        <p14:creationId xmlns:p14="http://schemas.microsoft.com/office/powerpoint/2010/main" val="29544831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9D385A4D-9D14-4716-84F6-F82709164833}" type="datetimeFigureOut">
              <a:rPr lang="en-US" smtClean="0"/>
              <a:pPr>
                <a:defRPr/>
              </a:pPr>
              <a:t>5/28/2018</a:t>
            </a:fld>
            <a:endParaRPr lang="en-US"/>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pPr>
              <a:defRPr/>
            </a:pPr>
            <a:fld id="{71A4804C-65A2-4469-BC1A-3615A4BE3A3C}" type="slidenum">
              <a:rPr lang="en-US" smtClean="0"/>
              <a:pPr>
                <a:defRPr/>
              </a:pPr>
              <a:t>‹#›</a:t>
            </a:fld>
            <a:endParaRPr lang="en-US"/>
          </a:p>
        </p:txBody>
      </p:sp>
    </p:spTree>
    <p:extLst>
      <p:ext uri="{BB962C8B-B14F-4D97-AF65-F5344CB8AC3E}">
        <p14:creationId xmlns:p14="http://schemas.microsoft.com/office/powerpoint/2010/main" val="2394988883"/>
      </p:ext>
    </p:extLst>
  </p:cSld>
  <p:clrMap bg1="lt1" tx1="dk1" bg2="lt2" tx2="dk2" accent1="accent1" accent2="accent2" accent3="accent3" accent4="accent4" accent5="accent5" accent6="accent6" hlink="hlink" folHlink="folHlink"/>
  <p:sldLayoutIdLst>
    <p:sldLayoutId id="2147484007" r:id="rId1"/>
    <p:sldLayoutId id="2147484008" r:id="rId2"/>
    <p:sldLayoutId id="2147484009" r:id="rId3"/>
    <p:sldLayoutId id="2147484010" r:id="rId4"/>
    <p:sldLayoutId id="2147484011" r:id="rId5"/>
    <p:sldLayoutId id="2147484012" r:id="rId6"/>
    <p:sldLayoutId id="2147484013" r:id="rId7"/>
    <p:sldLayoutId id="2147484014" r:id="rId8"/>
    <p:sldLayoutId id="2147484015" r:id="rId9"/>
    <p:sldLayoutId id="2147484016" r:id="rId10"/>
    <p:sldLayoutId id="2147484017" r:id="rId11"/>
    <p:sldLayoutId id="2147484018" r:id="rId12"/>
    <p:sldLayoutId id="2147484019" r:id="rId13"/>
    <p:sldLayoutId id="2147484020" r:id="rId14"/>
    <p:sldLayoutId id="2147484021" r:id="rId15"/>
    <p:sldLayoutId id="2147484022" r:id="rId16"/>
  </p:sldLayoutIdLst>
  <p:timing>
    <p:tnLst>
      <p:par>
        <p:cTn id="1" dur="indefinite" restart="never" nodeType="tmRoot"/>
      </p:par>
    </p:tnLst>
  </p:timing>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hyperlink" Target="http://customsonline.ru/uploads/posts/2015-06/1433960804_2.jpg" TargetMode="External"/><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4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emf"/><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hyperlink" Target="http://customsonline.ru/uploads/posts/2015-06/1433960913_4.jpg" TargetMode="External"/><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4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6.jpeg"/><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image" Target="../media/image38.jpeg"/><Relationship Id="rId4" Type="http://schemas.openxmlformats.org/officeDocument/2006/relationships/image" Target="../media/image37.jpeg"/></Relationships>
</file>

<file path=ppt/slides/_rels/slide5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image" Target="../media/image40.png"/></Relationships>
</file>

<file path=ppt/slides/_rels/slide5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image" Target="../media/image41.png"/></Relationships>
</file>

<file path=ppt/slides/_rels/slide5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7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6.jpeg"/><Relationship Id="rId1" Type="http://schemas.openxmlformats.org/officeDocument/2006/relationships/slideLayout" Target="../slideLayouts/slideLayout7.xml"/><Relationship Id="rId5" Type="http://schemas.openxmlformats.org/officeDocument/2006/relationships/image" Target="../media/image56.png"/><Relationship Id="rId4" Type="http://schemas.openxmlformats.org/officeDocument/2006/relationships/image" Target="../media/image37.jpeg"/></Relationships>
</file>

<file path=ppt/slides/_rels/slide7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8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59.png"/></Relationships>
</file>

<file path=ppt/slides/_rels/slide8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22325" y="692150"/>
            <a:ext cx="7926388" cy="1800225"/>
          </a:xfrm>
          <a:solidFill>
            <a:schemeClr val="accent6">
              <a:lumMod val="60000"/>
              <a:lumOff val="40000"/>
            </a:schemeClr>
          </a:solidFill>
          <a:ln w="57150">
            <a:solidFill>
              <a:srgbClr val="FF0000"/>
            </a:solidFill>
          </a:ln>
        </p:spPr>
        <p:txBody>
          <a:bodyPr wrap="square" numCol="1" anchorCtr="0" compatLnSpc="1">
            <a:prstTxWarp prst="textNoShape">
              <a:avLst/>
            </a:prstTxWarp>
          </a:bodyPr>
          <a:lstStyle/>
          <a:p>
            <a:pPr algn="ctr" eaLnBrk="1" hangingPunct="1"/>
            <a:r>
              <a:rPr lang="ru-RU" sz="2400" i="1" dirty="0"/>
              <a:t>Тема 8. Россия в мировой экономике и АТР </a:t>
            </a:r>
            <a:endParaRPr lang="ru-RU" sz="2400" b="1"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63" name="Rectangle 11"/>
          <p:cNvSpPr>
            <a:spLocks noGrp="1"/>
          </p:cNvSpPr>
          <p:nvPr>
            <p:ph type="ctrTitle"/>
          </p:nvPr>
        </p:nvSpPr>
        <p:spPr bwMode="auto">
          <a:xfrm>
            <a:off x="685800" y="2130425"/>
            <a:ext cx="7772400" cy="1470025"/>
          </a:xfrm>
          <a:noFill/>
        </p:spPr>
        <p:txBody>
          <a:bodyPr wrap="square" numCol="1" anchorCtr="0" compatLnSpc="1">
            <a:prstTxWarp prst="textNoShape">
              <a:avLst/>
            </a:prstTxWarp>
          </a:bodyPr>
          <a:lstStyle/>
          <a:p>
            <a:endParaRPr lang="ru-RU" smtClean="0"/>
          </a:p>
        </p:txBody>
      </p:sp>
      <p:sp>
        <p:nvSpPr>
          <p:cNvPr id="74764" name="Rectangle 12"/>
          <p:cNvSpPr>
            <a:spLocks noGrp="1"/>
          </p:cNvSpPr>
          <p:nvPr>
            <p:ph type="subTitle" idx="1"/>
          </p:nvPr>
        </p:nvSpPr>
        <p:spPr>
          <a:xfrm>
            <a:off x="1371600" y="3886200"/>
            <a:ext cx="6400800" cy="1752600"/>
          </a:xfrm>
        </p:spPr>
        <p:txBody>
          <a:bodyPr/>
          <a:lstStyle/>
          <a:p>
            <a:pPr marL="0" indent="0" algn="ctr">
              <a:buFont typeface="Calibri" pitchFamily="34" charset="0"/>
              <a:buNone/>
            </a:pPr>
            <a:endParaRPr lang="ru-RU" smtClean="0"/>
          </a:p>
        </p:txBody>
      </p:sp>
      <p:sp>
        <p:nvSpPr>
          <p:cNvPr id="74757" name="Rectangle 5"/>
          <p:cNvSpPr>
            <a:spLocks noChangeArrowheads="1"/>
          </p:cNvSpPr>
          <p:nvPr/>
        </p:nvSpPr>
        <p:spPr bwMode="auto">
          <a:xfrm>
            <a:off x="822325" y="260350"/>
            <a:ext cx="7781925" cy="792163"/>
          </a:xfrm>
          <a:prstGeom prst="rect">
            <a:avLst/>
          </a:prstGeom>
          <a:solidFill>
            <a:schemeClr val="accent1"/>
          </a:solidFill>
          <a:ln w="9525">
            <a:solidFill>
              <a:schemeClr val="tx1"/>
            </a:solidFill>
            <a:miter lim="800000"/>
            <a:headEnd/>
            <a:tailEnd/>
          </a:ln>
          <a:effectLst/>
        </p:spPr>
        <p:txBody>
          <a:bodyPr wrap="none" anchor="ctr"/>
          <a:lstStyle/>
          <a:p>
            <a:pPr algn="ctr"/>
            <a:endParaRPr lang="ru-RU"/>
          </a:p>
        </p:txBody>
      </p:sp>
      <p:sp>
        <p:nvSpPr>
          <p:cNvPr id="74758" name="Rectangle 6"/>
          <p:cNvSpPr>
            <a:spLocks noChangeArrowheads="1"/>
          </p:cNvSpPr>
          <p:nvPr/>
        </p:nvSpPr>
        <p:spPr bwMode="auto">
          <a:xfrm>
            <a:off x="822325" y="1412875"/>
            <a:ext cx="7781925" cy="4541838"/>
          </a:xfrm>
          <a:prstGeom prst="rect">
            <a:avLst/>
          </a:prstGeom>
          <a:solidFill>
            <a:srgbClr val="CCFFCC"/>
          </a:solidFill>
          <a:ln w="9525">
            <a:solidFill>
              <a:schemeClr val="tx1"/>
            </a:solidFill>
            <a:miter lim="800000"/>
            <a:headEnd/>
            <a:tailEnd/>
          </a:ln>
          <a:effectLst/>
        </p:spPr>
        <p:txBody>
          <a:bodyPr wrap="none" anchor="ctr"/>
          <a:lstStyle/>
          <a:p>
            <a:pPr algn="ctr"/>
            <a:r>
              <a:rPr lang="ru-RU"/>
              <a:t>С 1991 г. стоимость российского экспорта </a:t>
            </a:r>
          </a:p>
          <a:p>
            <a:pPr algn="ctr"/>
            <a:r>
              <a:rPr lang="ru-RU"/>
              <a:t>стабильно превышает импорт товаров в ценах ФОБ,</a:t>
            </a:r>
          </a:p>
          <a:p>
            <a:pPr algn="ctr"/>
            <a:r>
              <a:rPr lang="ru-RU"/>
              <a:t> т.е. без учета страхования, транспортных и </a:t>
            </a:r>
          </a:p>
          <a:p>
            <a:pPr algn="ctr"/>
            <a:r>
              <a:rPr lang="ru-RU"/>
              <a:t>иных расходов, связанных с доставкой товаров покупателю. </a:t>
            </a:r>
          </a:p>
          <a:p>
            <a:pPr algn="ctr"/>
            <a:endParaRPr lang="ru-RU"/>
          </a:p>
          <a:p>
            <a:pPr algn="ctr"/>
            <a:r>
              <a:rPr lang="ru-RU"/>
              <a:t>В 1991-1998 гг. в среднегодовом исчислении экспорт </a:t>
            </a:r>
          </a:p>
          <a:p>
            <a:pPr algn="ctr"/>
            <a:r>
              <a:rPr lang="ru-RU"/>
              <a:t>покрывал импорт на 129,5%,</a:t>
            </a:r>
          </a:p>
          <a:p>
            <a:pPr algn="ctr"/>
            <a:r>
              <a:rPr lang="ru-RU"/>
              <a:t> в 1999-2006 гг. – почти в 2 раза (192,0%);</a:t>
            </a:r>
          </a:p>
          <a:p>
            <a:pPr algn="ctr"/>
            <a:endParaRPr lang="ru-RU"/>
          </a:p>
          <a:p>
            <a:pPr algn="ctr"/>
            <a:r>
              <a:rPr lang="ru-RU"/>
              <a:t> соответственно среднегодовое активное сальдо </a:t>
            </a:r>
          </a:p>
          <a:p>
            <a:pPr algn="ctr"/>
            <a:r>
              <a:rPr lang="ru-RU"/>
              <a:t>торгового баланса равнялось 16,1 и 74,2 млрд долл., </a:t>
            </a:r>
          </a:p>
          <a:p>
            <a:pPr algn="ctr"/>
            <a:r>
              <a:rPr lang="ru-RU"/>
              <a:t>к экспорту товаров – 29,5 и 92,0%.</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p:cNvSpPr>
          <p:nvPr>
            <p:ph type="ctrTitle"/>
          </p:nvPr>
        </p:nvSpPr>
        <p:spPr bwMode="auto">
          <a:xfrm>
            <a:off x="685800" y="2130425"/>
            <a:ext cx="7772400" cy="1470025"/>
          </a:xfrm>
          <a:noFill/>
        </p:spPr>
        <p:txBody>
          <a:bodyPr wrap="square" numCol="1" anchorCtr="0" compatLnSpc="1">
            <a:prstTxWarp prst="textNoShape">
              <a:avLst/>
            </a:prstTxWarp>
          </a:bodyPr>
          <a:lstStyle/>
          <a:p>
            <a:endParaRPr lang="ru-RU" smtClean="0"/>
          </a:p>
        </p:txBody>
      </p:sp>
      <p:sp>
        <p:nvSpPr>
          <p:cNvPr id="78851" name="Rectangle 3"/>
          <p:cNvSpPr>
            <a:spLocks noGrp="1"/>
          </p:cNvSpPr>
          <p:nvPr>
            <p:ph type="subTitle" idx="1"/>
          </p:nvPr>
        </p:nvSpPr>
        <p:spPr>
          <a:xfrm>
            <a:off x="1371600" y="3886200"/>
            <a:ext cx="6400800" cy="1752600"/>
          </a:xfrm>
        </p:spPr>
        <p:txBody>
          <a:bodyPr/>
          <a:lstStyle/>
          <a:p>
            <a:pPr marL="0" indent="0" algn="ctr">
              <a:buFont typeface="Calibri" pitchFamily="34" charset="0"/>
              <a:buNone/>
            </a:pPr>
            <a:endParaRPr lang="ru-RU" smtClean="0"/>
          </a:p>
        </p:txBody>
      </p:sp>
      <p:sp>
        <p:nvSpPr>
          <p:cNvPr id="78853" name="Rectangle 5"/>
          <p:cNvSpPr>
            <a:spLocks noChangeArrowheads="1"/>
          </p:cNvSpPr>
          <p:nvPr/>
        </p:nvSpPr>
        <p:spPr bwMode="auto">
          <a:xfrm>
            <a:off x="822325" y="260350"/>
            <a:ext cx="7781925" cy="792163"/>
          </a:xfrm>
          <a:prstGeom prst="rect">
            <a:avLst/>
          </a:prstGeom>
          <a:solidFill>
            <a:schemeClr val="accent1"/>
          </a:solidFill>
          <a:ln w="9525">
            <a:solidFill>
              <a:schemeClr val="tx1"/>
            </a:solidFill>
            <a:miter lim="800000"/>
            <a:headEnd/>
            <a:tailEnd/>
          </a:ln>
          <a:effectLst/>
        </p:spPr>
        <p:txBody>
          <a:bodyPr wrap="none" anchor="ctr"/>
          <a:lstStyle/>
          <a:p>
            <a:pPr algn="ctr"/>
            <a:endParaRPr lang="ru-RU"/>
          </a:p>
        </p:txBody>
      </p:sp>
      <p:sp>
        <p:nvSpPr>
          <p:cNvPr id="78854" name="Rectangle 6"/>
          <p:cNvSpPr>
            <a:spLocks noChangeArrowheads="1"/>
          </p:cNvSpPr>
          <p:nvPr/>
        </p:nvSpPr>
        <p:spPr bwMode="auto">
          <a:xfrm>
            <a:off x="822325" y="1412875"/>
            <a:ext cx="7781925" cy="4541838"/>
          </a:xfrm>
          <a:prstGeom prst="rect">
            <a:avLst/>
          </a:prstGeom>
          <a:solidFill>
            <a:srgbClr val="CCFFCC"/>
          </a:solidFill>
          <a:ln w="9525">
            <a:solidFill>
              <a:schemeClr val="tx1"/>
            </a:solidFill>
            <a:miter lim="800000"/>
            <a:headEnd/>
            <a:tailEnd/>
          </a:ln>
          <a:effectLst/>
        </p:spPr>
        <p:txBody>
          <a:bodyPr wrap="none" anchor="ctr"/>
          <a:lstStyle/>
          <a:p>
            <a:pPr algn="ctr">
              <a:lnSpc>
                <a:spcPct val="125000"/>
              </a:lnSpc>
            </a:pPr>
            <a:r>
              <a:rPr lang="ru-RU" sz="2000">
                <a:latin typeface="Times New Roman" pitchFamily="18" charset="0"/>
              </a:rPr>
              <a:t>Значение </a:t>
            </a:r>
            <a:r>
              <a:rPr lang="ru-RU" sz="2000" b="1">
                <a:latin typeface="Times New Roman" pitchFamily="18" charset="0"/>
              </a:rPr>
              <a:t>внешней торговли товарами </a:t>
            </a:r>
            <a:r>
              <a:rPr lang="ru-RU" sz="2000">
                <a:latin typeface="Times New Roman" pitchFamily="18" charset="0"/>
              </a:rPr>
              <a:t>для России </a:t>
            </a:r>
          </a:p>
          <a:p>
            <a:pPr algn="ctr">
              <a:lnSpc>
                <a:spcPct val="125000"/>
              </a:lnSpc>
            </a:pPr>
            <a:r>
              <a:rPr lang="ru-RU" sz="2000">
                <a:latin typeface="Times New Roman" pitchFamily="18" charset="0"/>
              </a:rPr>
              <a:t>подчеркивается тем обстоятельством, что</a:t>
            </a:r>
          </a:p>
          <a:p>
            <a:pPr algn="ctr">
              <a:lnSpc>
                <a:spcPct val="125000"/>
              </a:lnSpc>
            </a:pPr>
            <a:r>
              <a:rPr lang="ru-RU" sz="2000">
                <a:latin typeface="Times New Roman" pitchFamily="18" charset="0"/>
              </a:rPr>
              <a:t> ее динамика уже с 90-х гг. отличалась от развития </a:t>
            </a:r>
          </a:p>
          <a:p>
            <a:pPr algn="ctr">
              <a:lnSpc>
                <a:spcPct val="125000"/>
              </a:lnSpc>
            </a:pPr>
            <a:r>
              <a:rPr lang="ru-RU" sz="2000">
                <a:latin typeface="Times New Roman" pitchFamily="18" charset="0"/>
              </a:rPr>
              <a:t>других отраслей в лучшую сторону.</a:t>
            </a:r>
          </a:p>
          <a:p>
            <a:pPr algn="ctr">
              <a:lnSpc>
                <a:spcPct val="125000"/>
              </a:lnSpc>
            </a:pPr>
            <a:r>
              <a:rPr lang="ru-RU" sz="2000">
                <a:latin typeface="Times New Roman" pitchFamily="18" charset="0"/>
              </a:rPr>
              <a:t> Во внешней торговле с 1993 г. наблюдался устойчивый </a:t>
            </a:r>
          </a:p>
          <a:p>
            <a:pPr algn="ctr">
              <a:lnSpc>
                <a:spcPct val="125000"/>
              </a:lnSpc>
            </a:pPr>
            <a:r>
              <a:rPr lang="ru-RU" sz="2000">
                <a:latin typeface="Times New Roman" pitchFamily="18" charset="0"/>
              </a:rPr>
              <a:t>рост по внешнеторговому обороту, экспорту и </a:t>
            </a:r>
          </a:p>
          <a:p>
            <a:pPr algn="ctr">
              <a:lnSpc>
                <a:spcPct val="125000"/>
              </a:lnSpc>
            </a:pPr>
            <a:r>
              <a:rPr lang="ru-RU" sz="2000">
                <a:latin typeface="Times New Roman" pitchFamily="18" charset="0"/>
              </a:rPr>
              <a:t>импорту, внешнеторговому сальдо. </a:t>
            </a:r>
          </a:p>
          <a:p>
            <a:pPr algn="ctr">
              <a:lnSpc>
                <a:spcPct val="125000"/>
              </a:lnSpc>
            </a:pPr>
            <a:r>
              <a:rPr lang="ru-RU" sz="2000">
                <a:latin typeface="Times New Roman" pitchFamily="18" charset="0"/>
              </a:rPr>
              <a:t>Осложнялся этот процесс влиянием </a:t>
            </a:r>
          </a:p>
          <a:p>
            <a:pPr algn="ctr">
              <a:lnSpc>
                <a:spcPct val="125000"/>
              </a:lnSpc>
            </a:pPr>
            <a:r>
              <a:rPr lang="ru-RU" sz="2000">
                <a:latin typeface="Times New Roman" pitchFamily="18" charset="0"/>
              </a:rPr>
              <a:t>неустойчивой конъюнктуры мирового рынка.</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22325" y="287338"/>
            <a:ext cx="7926388" cy="838200"/>
          </a:xfrm>
          <a:solidFill>
            <a:schemeClr val="accent6">
              <a:lumMod val="60000"/>
              <a:lumOff val="40000"/>
            </a:schemeClr>
          </a:solidFill>
          <a:ln w="57150">
            <a:solidFill>
              <a:srgbClr val="FF0000"/>
            </a:solidFill>
          </a:ln>
        </p:spPr>
        <p:txBody>
          <a:bodyPr wrap="square" numCol="1" anchorCtr="0" compatLnSpc="1">
            <a:prstTxWarp prst="textNoShape">
              <a:avLst/>
            </a:prstTxWarp>
            <a:normAutofit fontScale="90000"/>
          </a:bodyPr>
          <a:lstStyle/>
          <a:p>
            <a:pPr algn="ctr" eaLnBrk="1" hangingPunct="1"/>
            <a:r>
              <a:rPr lang="ru-RU" sz="2000" b="1" smtClean="0"/>
              <a:t>Структура российской внешней торговли</a:t>
            </a:r>
            <a:br>
              <a:rPr lang="ru-RU" sz="2000" b="1" smtClean="0"/>
            </a:br>
            <a:r>
              <a:rPr lang="ru-RU" sz="2000" b="1" i="1" smtClean="0"/>
              <a:t>Товарная структура</a:t>
            </a:r>
            <a:br>
              <a:rPr lang="ru-RU" sz="2000" b="1" i="1" smtClean="0"/>
            </a:br>
            <a:endParaRPr lang="ru-RU" sz="2000" b="1" i="1" smtClean="0"/>
          </a:p>
        </p:txBody>
      </p:sp>
      <p:sp>
        <p:nvSpPr>
          <p:cNvPr id="59395" name="Объект 2"/>
          <p:cNvSpPr>
            <a:spLocks noGrp="1"/>
          </p:cNvSpPr>
          <p:nvPr>
            <p:ph type="subTitle" idx="1"/>
          </p:nvPr>
        </p:nvSpPr>
        <p:spPr>
          <a:xfrm>
            <a:off x="822325" y="1341438"/>
            <a:ext cx="8070850" cy="5040312"/>
          </a:xfrm>
          <a:solidFill>
            <a:srgbClr val="FFFFCC"/>
          </a:solidFill>
        </p:spPr>
        <p:txBody>
          <a:bodyPr/>
          <a:lstStyle/>
          <a:p>
            <a:pPr indent="446088"/>
            <a:r>
              <a:rPr lang="ru-RU" smtClean="0"/>
              <a:t>В товарной структуре экспорта России традиционно преобладают </a:t>
            </a:r>
            <a:r>
              <a:rPr lang="ru-RU" i="1" smtClean="0"/>
              <a:t>минеральные продукты</a:t>
            </a:r>
            <a:r>
              <a:rPr lang="ru-RU" smtClean="0"/>
              <a:t>. Их доля в долларовом объеме экспорта значительно возросла с 48% в 1997 году до 71% в 2013 году, но за 2014—2015 годы она снизилась до 64%, что объясняется падением цены на нефть и другие энергоресурсы (это также привело к общему снижению долларового экспорта)..</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22325" y="287338"/>
            <a:ext cx="7926388" cy="838200"/>
          </a:xfrm>
          <a:solidFill>
            <a:schemeClr val="accent6">
              <a:lumMod val="60000"/>
              <a:lumOff val="40000"/>
            </a:schemeClr>
          </a:solidFill>
          <a:ln w="57150">
            <a:solidFill>
              <a:srgbClr val="FF0000"/>
            </a:solidFill>
          </a:ln>
        </p:spPr>
        <p:txBody>
          <a:bodyPr wrap="square" numCol="1" anchorCtr="0" compatLnSpc="1">
            <a:prstTxWarp prst="textNoShape">
              <a:avLst/>
            </a:prstTxWarp>
          </a:bodyPr>
          <a:lstStyle/>
          <a:p>
            <a:pPr algn="ctr" eaLnBrk="1" hangingPunct="1"/>
            <a:r>
              <a:rPr lang="ru-RU" sz="2800" b="1" smtClean="0"/>
              <a:t>Показатели внешней торговли РФ</a:t>
            </a:r>
          </a:p>
        </p:txBody>
      </p:sp>
      <p:sp>
        <p:nvSpPr>
          <p:cNvPr id="138244" name="Объект 2"/>
          <p:cNvSpPr>
            <a:spLocks noGrp="1"/>
          </p:cNvSpPr>
          <p:nvPr>
            <p:ph type="subTitle" idx="1"/>
          </p:nvPr>
        </p:nvSpPr>
        <p:spPr>
          <a:xfrm>
            <a:off x="822325" y="1341438"/>
            <a:ext cx="8070850" cy="5040312"/>
          </a:xfrm>
          <a:solidFill>
            <a:srgbClr val="FFFFCC"/>
          </a:solidFill>
        </p:spPr>
        <p:txBody>
          <a:bodyPr/>
          <a:lstStyle/>
          <a:p>
            <a:pPr indent="446088"/>
            <a:endParaRPr lang="ru-RU" smtClean="0"/>
          </a:p>
        </p:txBody>
      </p:sp>
      <p:pic>
        <p:nvPicPr>
          <p:cNvPr id="138245" name="Picture 5"/>
          <p:cNvPicPr>
            <a:picLocks noChangeAspect="1" noChangeArrowheads="1"/>
          </p:cNvPicPr>
          <p:nvPr/>
        </p:nvPicPr>
        <p:blipFill>
          <a:blip r:embed="rId2"/>
          <a:srcRect/>
          <a:stretch>
            <a:fillRect/>
          </a:stretch>
        </p:blipFill>
        <p:spPr bwMode="auto">
          <a:xfrm>
            <a:off x="1476375" y="1341438"/>
            <a:ext cx="6856413" cy="4714875"/>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22325" y="188913"/>
            <a:ext cx="7926388" cy="954087"/>
          </a:xfrm>
          <a:solidFill>
            <a:schemeClr val="accent6">
              <a:lumMod val="60000"/>
              <a:lumOff val="40000"/>
            </a:schemeClr>
          </a:solidFill>
          <a:ln w="57150">
            <a:solidFill>
              <a:srgbClr val="FF0000"/>
            </a:solidFill>
          </a:ln>
        </p:spPr>
        <p:txBody>
          <a:bodyPr wrap="square" numCol="1" anchorCtr="0" compatLnSpc="1">
            <a:prstTxWarp prst="textNoShape">
              <a:avLst/>
            </a:prstTxWarp>
            <a:normAutofit fontScale="90000"/>
          </a:bodyPr>
          <a:lstStyle/>
          <a:p>
            <a:pPr algn="ctr" eaLnBrk="1" hangingPunct="1"/>
            <a:r>
              <a:rPr lang="ru-RU" sz="2000" smtClean="0"/>
              <a:t>Внешняя торговля Российской Федерации товарами</a:t>
            </a:r>
            <a:br>
              <a:rPr lang="ru-RU" sz="2000" smtClean="0"/>
            </a:br>
            <a:r>
              <a:rPr lang="ru-RU" sz="2000" smtClean="0"/>
              <a:t>в 1994-2000 гг. </a:t>
            </a:r>
            <a:r>
              <a:rPr lang="ru-RU" sz="2000" i="1" smtClean="0"/>
              <a:t>по методологии платежного баланса</a:t>
            </a:r>
            <a:br>
              <a:rPr lang="ru-RU" sz="2000" i="1" smtClean="0"/>
            </a:br>
            <a:r>
              <a:rPr lang="ru-RU" sz="2000" i="1" smtClean="0"/>
              <a:t>млн. долл. США</a:t>
            </a:r>
          </a:p>
        </p:txBody>
      </p:sp>
      <p:pic>
        <p:nvPicPr>
          <p:cNvPr id="69638" name="Picture 6"/>
          <p:cNvPicPr>
            <a:picLocks noChangeAspect="1" noChangeArrowheads="1"/>
          </p:cNvPicPr>
          <p:nvPr/>
        </p:nvPicPr>
        <p:blipFill>
          <a:blip r:embed="rId2"/>
          <a:srcRect/>
          <a:stretch>
            <a:fillRect/>
          </a:stretch>
        </p:blipFill>
        <p:spPr bwMode="auto">
          <a:xfrm>
            <a:off x="395288" y="1143000"/>
            <a:ext cx="8497887" cy="1885950"/>
          </a:xfrm>
          <a:prstGeom prst="rect">
            <a:avLst/>
          </a:prstGeom>
          <a:noFill/>
        </p:spPr>
      </p:pic>
      <p:pic>
        <p:nvPicPr>
          <p:cNvPr id="69639" name="Picture 7"/>
          <p:cNvPicPr>
            <a:picLocks noChangeAspect="1" noChangeArrowheads="1"/>
          </p:cNvPicPr>
          <p:nvPr/>
        </p:nvPicPr>
        <p:blipFill>
          <a:blip r:embed="rId3"/>
          <a:srcRect/>
          <a:stretch>
            <a:fillRect/>
          </a:stretch>
        </p:blipFill>
        <p:spPr bwMode="auto">
          <a:xfrm>
            <a:off x="395288" y="2924175"/>
            <a:ext cx="8497887" cy="2809875"/>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ctrTitle"/>
          </p:nvPr>
        </p:nvSpPr>
        <p:spPr>
          <a:xfrm>
            <a:off x="822325" y="188913"/>
            <a:ext cx="7926388" cy="1079500"/>
          </a:xfrm>
          <a:solidFill>
            <a:schemeClr val="accent6">
              <a:lumMod val="60000"/>
              <a:lumOff val="40000"/>
            </a:schemeClr>
          </a:solidFill>
          <a:ln w="57150">
            <a:solidFill>
              <a:srgbClr val="FF0000"/>
            </a:solidFill>
          </a:ln>
        </p:spPr>
        <p:txBody>
          <a:bodyPr wrap="square" numCol="1" anchorCtr="0" compatLnSpc="1">
            <a:prstTxWarp prst="textNoShape">
              <a:avLst/>
            </a:prstTxWarp>
          </a:bodyPr>
          <a:lstStyle/>
          <a:p>
            <a:pPr algn="ctr" eaLnBrk="1" hangingPunct="1"/>
            <a:r>
              <a:rPr lang="ru-RU" sz="2000" smtClean="0"/>
              <a:t>Внешняя торговля Российской Федерации товарами в 2001-2014 гг. </a:t>
            </a:r>
            <a:r>
              <a:rPr lang="ru-RU" sz="1600" i="1" smtClean="0"/>
              <a:t>по методологии платежного баланса</a:t>
            </a:r>
            <a:br>
              <a:rPr lang="ru-RU" sz="1600" i="1" smtClean="0"/>
            </a:br>
            <a:r>
              <a:rPr lang="ru-RU" sz="1600" i="1" smtClean="0"/>
              <a:t>млн. долл. США</a:t>
            </a:r>
          </a:p>
        </p:txBody>
      </p:sp>
      <p:pic>
        <p:nvPicPr>
          <p:cNvPr id="72708" name="Picture 4"/>
          <p:cNvPicPr>
            <a:picLocks noChangeAspect="1" noChangeArrowheads="1"/>
          </p:cNvPicPr>
          <p:nvPr/>
        </p:nvPicPr>
        <p:blipFill>
          <a:blip r:embed="rId3"/>
          <a:srcRect/>
          <a:stretch>
            <a:fillRect/>
          </a:stretch>
        </p:blipFill>
        <p:spPr bwMode="auto">
          <a:xfrm>
            <a:off x="395288" y="1143000"/>
            <a:ext cx="8497887" cy="1885950"/>
          </a:xfrm>
          <a:prstGeom prst="rect">
            <a:avLst/>
          </a:prstGeom>
          <a:noFill/>
        </p:spPr>
      </p:pic>
      <p:pic>
        <p:nvPicPr>
          <p:cNvPr id="72710" name="Picture 6"/>
          <p:cNvPicPr>
            <a:picLocks noChangeAspect="1" noChangeArrowheads="1"/>
          </p:cNvPicPr>
          <p:nvPr/>
        </p:nvPicPr>
        <p:blipFill>
          <a:blip r:embed="rId4"/>
          <a:srcRect/>
          <a:stretch>
            <a:fillRect/>
          </a:stretch>
        </p:blipFill>
        <p:spPr bwMode="auto">
          <a:xfrm>
            <a:off x="395288" y="3028950"/>
            <a:ext cx="8497887" cy="353695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2325" y="758825"/>
            <a:ext cx="7543800" cy="3565525"/>
          </a:xfrm>
        </p:spPr>
        <p:txBody>
          <a:bodyPr/>
          <a:lstStyle/>
          <a:p>
            <a:pPr eaLnBrk="1" fontAlgn="auto" hangingPunct="1">
              <a:spcAft>
                <a:spcPts val="0"/>
              </a:spcAft>
              <a:defRPr/>
            </a:pPr>
            <a:endParaRPr lang="en-US" sz="8000">
              <a:solidFill>
                <a:schemeClr val="tx1">
                  <a:lumMod val="85000"/>
                  <a:lumOff val="15000"/>
                </a:schemeClr>
              </a:solidFill>
            </a:endParaRPr>
          </a:p>
        </p:txBody>
      </p:sp>
      <p:sp>
        <p:nvSpPr>
          <p:cNvPr id="3" name="Subtitle 2"/>
          <p:cNvSpPr>
            <a:spLocks noGrp="1"/>
          </p:cNvSpPr>
          <p:nvPr>
            <p:ph type="subTitle" idx="1"/>
          </p:nvPr>
        </p:nvSpPr>
        <p:spPr>
          <a:xfrm>
            <a:off x="825500" y="4456113"/>
            <a:ext cx="7543800" cy="1143000"/>
          </a:xfrm>
        </p:spPr>
        <p:txBody>
          <a:bodyPr lIns="91440" rIns="91440" rtlCol="0">
            <a:normAutofit/>
          </a:bodyPr>
          <a:lstStyle/>
          <a:p>
            <a:pPr marL="0" indent="0" eaLnBrk="1" fontAlgn="auto" hangingPunct="1">
              <a:buFont typeface="Calibri" pitchFamily="34" charset="0"/>
              <a:buNone/>
              <a:defRPr/>
            </a:pPr>
            <a:endParaRPr lang="en-US" sz="2400" cap="all" spc="200">
              <a:solidFill>
                <a:schemeClr val="tx2"/>
              </a:solidFill>
              <a:latin typeface="+mj-lt"/>
            </a:endParaRPr>
          </a:p>
        </p:txBody>
      </p:sp>
      <p:sp>
        <p:nvSpPr>
          <p:cNvPr id="68616" name="Rectangle 8"/>
          <p:cNvSpPr>
            <a:spLocks noChangeArrowheads="1"/>
          </p:cNvSpPr>
          <p:nvPr/>
        </p:nvSpPr>
        <p:spPr bwMode="auto">
          <a:xfrm>
            <a:off x="323850" y="1052513"/>
            <a:ext cx="8280400" cy="4546600"/>
          </a:xfrm>
          <a:prstGeom prst="rect">
            <a:avLst/>
          </a:prstGeom>
          <a:solidFill>
            <a:schemeClr val="accent1"/>
          </a:solidFill>
          <a:ln w="9525">
            <a:solidFill>
              <a:schemeClr val="tx1"/>
            </a:solidFill>
            <a:miter lim="800000"/>
            <a:headEnd/>
            <a:tailEnd/>
          </a:ln>
          <a:effectLst/>
        </p:spPr>
        <p:txBody>
          <a:bodyPr wrap="none" anchor="ctr"/>
          <a:lstStyle/>
          <a:p>
            <a:pPr>
              <a:lnSpc>
                <a:spcPct val="120000"/>
              </a:lnSpc>
            </a:pPr>
            <a:r>
              <a:rPr lang="ru-RU" dirty="0"/>
              <a:t>Ежегодные показатели объемов внешнеторгового товарооборота России , </a:t>
            </a:r>
          </a:p>
          <a:p>
            <a:pPr>
              <a:lnSpc>
                <a:spcPct val="120000"/>
              </a:lnSpc>
            </a:pPr>
            <a:r>
              <a:rPr lang="ru-RU" dirty="0"/>
              <a:t>экспорта и импорта после 1990 г. колебались в следующих пределах: </a:t>
            </a:r>
          </a:p>
          <a:p>
            <a:pPr>
              <a:lnSpc>
                <a:spcPct val="120000"/>
              </a:lnSpc>
            </a:pPr>
            <a:r>
              <a:rPr lang="ru-RU" b="1" dirty="0"/>
              <a:t>внешнеторговый оборот :</a:t>
            </a:r>
          </a:p>
          <a:p>
            <a:pPr>
              <a:lnSpc>
                <a:spcPct val="120000"/>
              </a:lnSpc>
            </a:pPr>
            <a:r>
              <a:rPr lang="ru-RU" dirty="0"/>
              <a:t>— от 96,8 млрд. долл. в 1992 г. до 148,1 млрд долл. в 1996 г.; </a:t>
            </a:r>
          </a:p>
          <a:p>
            <a:pPr>
              <a:lnSpc>
                <a:spcPct val="120000"/>
              </a:lnSpc>
              <a:buFontTx/>
              <a:buChar char="-"/>
            </a:pPr>
            <a:r>
              <a:rPr lang="ru-RU" dirty="0"/>
              <a:t>от 152 млрд долл. в 2002 г. и до 257,1 млрд долл. в 2004 г. </a:t>
            </a:r>
          </a:p>
          <a:p>
            <a:pPr>
              <a:lnSpc>
                <a:spcPct val="120000"/>
              </a:lnSpc>
            </a:pPr>
            <a:endParaRPr lang="ru-RU" dirty="0"/>
          </a:p>
          <a:p>
            <a:pPr>
              <a:lnSpc>
                <a:spcPct val="120000"/>
              </a:lnSpc>
            </a:pPr>
            <a:r>
              <a:rPr lang="ru-RU" dirty="0"/>
              <a:t>Данный показатель </a:t>
            </a:r>
            <a:r>
              <a:rPr lang="ru-RU" b="1" dirty="0"/>
              <a:t>по экспорту</a:t>
            </a:r>
            <a:r>
              <a:rPr lang="ru-RU" dirty="0"/>
              <a:t> достаточно устойчиво рос:</a:t>
            </a:r>
          </a:p>
          <a:p>
            <a:pPr>
              <a:lnSpc>
                <a:spcPct val="120000"/>
              </a:lnSpc>
            </a:pPr>
            <a:r>
              <a:rPr lang="ru-RU" dirty="0"/>
              <a:t> — с 54,2 млрд долл. в 1992 г. до 181,6 млрд долл. в 2004 г.</a:t>
            </a:r>
          </a:p>
          <a:p>
            <a:pPr>
              <a:lnSpc>
                <a:spcPct val="120000"/>
              </a:lnSpc>
            </a:pPr>
            <a:endParaRPr lang="ru-RU" dirty="0"/>
          </a:p>
          <a:p>
            <a:pPr>
              <a:lnSpc>
                <a:spcPct val="120000"/>
              </a:lnSpc>
            </a:pPr>
            <a:r>
              <a:rPr lang="ru-RU" dirty="0"/>
              <a:t> Показатели </a:t>
            </a:r>
            <a:r>
              <a:rPr lang="ru-RU" b="1" dirty="0"/>
              <a:t>импорта</a:t>
            </a:r>
            <a:r>
              <a:rPr lang="ru-RU" dirty="0"/>
              <a:t> также варьировались в «стопроцентном коридоре» </a:t>
            </a:r>
          </a:p>
          <a:p>
            <a:pPr>
              <a:lnSpc>
                <a:spcPct val="120000"/>
              </a:lnSpc>
            </a:pPr>
            <a:r>
              <a:rPr lang="ru-RU" dirty="0"/>
              <a:t>— от 30,9 млрд долл. в 1996 г. до 75,5 млрд долл. в 2004 г.</a:t>
            </a:r>
          </a:p>
        </p:txBody>
      </p:sp>
      <p:sp>
        <p:nvSpPr>
          <p:cNvPr id="68620" name="Rectangle 12"/>
          <p:cNvSpPr>
            <a:spLocks noChangeArrowheads="1"/>
          </p:cNvSpPr>
          <p:nvPr/>
        </p:nvSpPr>
        <p:spPr bwMode="auto">
          <a:xfrm>
            <a:off x="323850" y="404813"/>
            <a:ext cx="8045450" cy="354012"/>
          </a:xfrm>
          <a:prstGeom prst="rect">
            <a:avLst/>
          </a:prstGeom>
          <a:solidFill>
            <a:srgbClr val="FFFF00"/>
          </a:solidFill>
          <a:ln w="9525">
            <a:solidFill>
              <a:schemeClr val="tx1"/>
            </a:solidFill>
            <a:miter lim="800000"/>
            <a:headEnd/>
            <a:tailEnd/>
          </a:ln>
          <a:effectLst/>
        </p:spPr>
        <p:txBody>
          <a:bodyPr wrap="none" anchor="ctr"/>
          <a:lstStyle/>
          <a:p>
            <a:pPr algn="ctr" defTabSz="914400"/>
            <a:r>
              <a:rPr lang="ru-RU" sz="2000">
                <a:latin typeface="Times New Roman" pitchFamily="18" charset="0"/>
              </a:rPr>
              <a:t>Динамика внешней торговли России</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2325" y="758825"/>
            <a:ext cx="7543800" cy="3565525"/>
          </a:xfrm>
        </p:spPr>
        <p:txBody>
          <a:bodyPr/>
          <a:lstStyle/>
          <a:p>
            <a:pPr eaLnBrk="1" fontAlgn="auto" hangingPunct="1">
              <a:spcAft>
                <a:spcPts val="0"/>
              </a:spcAft>
              <a:defRPr/>
            </a:pPr>
            <a:endParaRPr lang="en-US" sz="8000">
              <a:solidFill>
                <a:schemeClr val="tx1">
                  <a:lumMod val="85000"/>
                  <a:lumOff val="15000"/>
                </a:schemeClr>
              </a:solidFill>
            </a:endParaRPr>
          </a:p>
        </p:txBody>
      </p:sp>
      <p:sp>
        <p:nvSpPr>
          <p:cNvPr id="3" name="Subtitle 2"/>
          <p:cNvSpPr>
            <a:spLocks noGrp="1"/>
          </p:cNvSpPr>
          <p:nvPr>
            <p:ph type="subTitle" idx="1"/>
          </p:nvPr>
        </p:nvSpPr>
        <p:spPr>
          <a:xfrm>
            <a:off x="825500" y="4456113"/>
            <a:ext cx="7543800" cy="1143000"/>
          </a:xfrm>
        </p:spPr>
        <p:txBody>
          <a:bodyPr lIns="91440" rIns="91440" rtlCol="0">
            <a:normAutofit/>
          </a:bodyPr>
          <a:lstStyle/>
          <a:p>
            <a:pPr marL="0" indent="0" eaLnBrk="1" fontAlgn="auto" hangingPunct="1">
              <a:buFont typeface="Calibri" pitchFamily="34" charset="0"/>
              <a:buNone/>
              <a:defRPr/>
            </a:pPr>
            <a:endParaRPr lang="en-US" sz="2400" cap="all" spc="200">
              <a:solidFill>
                <a:schemeClr val="tx2"/>
              </a:solidFill>
              <a:latin typeface="+mj-lt"/>
            </a:endParaRPr>
          </a:p>
        </p:txBody>
      </p:sp>
      <p:pic>
        <p:nvPicPr>
          <p:cNvPr id="67588" name="Picture 3" descr="8.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67591" name="Rectangle 7"/>
          <p:cNvSpPr>
            <a:spLocks noChangeArrowheads="1"/>
          </p:cNvSpPr>
          <p:nvPr/>
        </p:nvSpPr>
        <p:spPr bwMode="auto">
          <a:xfrm>
            <a:off x="822325" y="260350"/>
            <a:ext cx="7781925" cy="792163"/>
          </a:xfrm>
          <a:prstGeom prst="rect">
            <a:avLst/>
          </a:prstGeom>
          <a:solidFill>
            <a:schemeClr val="accent1"/>
          </a:solidFill>
          <a:ln w="9525">
            <a:solidFill>
              <a:schemeClr val="tx1"/>
            </a:solidFill>
            <a:miter lim="800000"/>
            <a:headEnd/>
            <a:tailEnd/>
          </a:ln>
          <a:effectLst/>
        </p:spPr>
        <p:txBody>
          <a:bodyPr wrap="none" anchor="ctr"/>
          <a:lstStyle/>
          <a:p>
            <a:pPr algn="ctr"/>
            <a:r>
              <a:rPr lang="ru-RU"/>
              <a:t>Динамика внешней торговли России</a:t>
            </a:r>
          </a:p>
        </p:txBody>
      </p:sp>
      <p:sp>
        <p:nvSpPr>
          <p:cNvPr id="67592" name="Rectangle 8"/>
          <p:cNvSpPr>
            <a:spLocks noChangeArrowheads="1"/>
          </p:cNvSpPr>
          <p:nvPr/>
        </p:nvSpPr>
        <p:spPr bwMode="auto">
          <a:xfrm>
            <a:off x="822325" y="1412875"/>
            <a:ext cx="7781925" cy="4541838"/>
          </a:xfrm>
          <a:prstGeom prst="rect">
            <a:avLst/>
          </a:prstGeom>
          <a:solidFill>
            <a:srgbClr val="CCFFCC"/>
          </a:solidFill>
          <a:ln w="9525">
            <a:solidFill>
              <a:schemeClr val="tx1"/>
            </a:solidFill>
            <a:miter lim="800000"/>
            <a:headEnd/>
            <a:tailEnd/>
          </a:ln>
          <a:effectLst/>
        </p:spPr>
        <p:txBody>
          <a:bodyPr wrap="none" anchor="ctr"/>
          <a:lstStyle/>
          <a:p>
            <a:pPr algn="ctr"/>
            <a:r>
              <a:rPr lang="ru-RU"/>
              <a:t>Согласно данным ВТО, мировой экспорт в 2004 г. </a:t>
            </a:r>
          </a:p>
          <a:p>
            <a:pPr algn="ctr"/>
            <a:r>
              <a:rPr lang="ru-RU"/>
              <a:t>составил 9123,5 млрд долл., что на 21% больше по сравнению с 2003 г.,</a:t>
            </a:r>
          </a:p>
          <a:p>
            <a:pPr algn="ctr"/>
            <a:r>
              <a:rPr lang="ru-RU"/>
              <a:t> а мировой импорт — 9458,3 млрд долл. США, </a:t>
            </a:r>
          </a:p>
          <a:p>
            <a:pPr algn="ctr"/>
            <a:r>
              <a:rPr lang="ru-RU"/>
              <a:t>что также на 21% выше по сравнению с 2003 г. </a:t>
            </a:r>
          </a:p>
          <a:p>
            <a:pPr algn="ctr"/>
            <a:r>
              <a:rPr lang="ru-RU"/>
              <a:t>Таким образом, доля России в мировом экспорте оценивается в 1,67%.</a:t>
            </a:r>
          </a:p>
          <a:p>
            <a:pPr algn="ctr"/>
            <a:r>
              <a:rPr lang="ru-RU"/>
              <a:t> Доля России в мировом импорте составляет 0,79%.</a:t>
            </a:r>
          </a:p>
          <a:p>
            <a:pPr algn="ctr"/>
            <a:r>
              <a:rPr lang="ru-RU"/>
              <a:t> По экспорту Россию обошли такие страны, как Швейцария, Швеция, </a:t>
            </a:r>
          </a:p>
          <a:p>
            <a:pPr algn="ctr"/>
            <a:r>
              <a:rPr lang="ru-RU"/>
              <a:t>Малайзия, Испания,</a:t>
            </a:r>
          </a:p>
          <a:p>
            <a:pPr algn="ctr"/>
            <a:r>
              <a:rPr lang="ru-RU"/>
              <a:t> а по импорту — Дания, Польша, Таиланд и др.</a:t>
            </a:r>
          </a:p>
          <a:p>
            <a:pPr algn="ctr"/>
            <a:r>
              <a:rPr lang="ru-RU"/>
              <a:t>Такое положение отражает достаточно ограниченный уровень </a:t>
            </a:r>
          </a:p>
          <a:p>
            <a:pPr algn="ctr"/>
            <a:r>
              <a:rPr lang="ru-RU"/>
              <a:t>вовлеченности страны в мировой товарообмен.</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ctrTitle"/>
          </p:nvPr>
        </p:nvSpPr>
        <p:spPr>
          <a:xfrm>
            <a:off x="822325" y="287338"/>
            <a:ext cx="7926388" cy="693737"/>
          </a:xfrm>
          <a:solidFill>
            <a:schemeClr val="accent6">
              <a:lumMod val="60000"/>
              <a:lumOff val="40000"/>
            </a:schemeClr>
          </a:solidFill>
          <a:ln w="57150">
            <a:solidFill>
              <a:srgbClr val="FF0000"/>
            </a:solidFill>
          </a:ln>
        </p:spPr>
        <p:txBody>
          <a:bodyPr wrap="square" numCol="1" anchorCtr="0" compatLnSpc="1">
            <a:prstTxWarp prst="textNoShape">
              <a:avLst/>
            </a:prstTxWarp>
            <a:normAutofit fontScale="90000"/>
          </a:bodyPr>
          <a:lstStyle/>
          <a:p>
            <a:pPr algn="ctr" eaLnBrk="1" hangingPunct="1"/>
            <a:r>
              <a:rPr lang="ru-RU" sz="2400" smtClean="0">
                <a:solidFill>
                  <a:srgbClr val="34473D"/>
                </a:solidFill>
                <a:latin typeface="Noteworthy Light"/>
              </a:rPr>
              <a:t>Внешняя торговля Российской Федерации </a:t>
            </a:r>
            <a:br>
              <a:rPr lang="ru-RU" sz="2400" smtClean="0">
                <a:solidFill>
                  <a:srgbClr val="34473D"/>
                </a:solidFill>
                <a:latin typeface="Noteworthy Light"/>
              </a:rPr>
            </a:br>
            <a:r>
              <a:rPr lang="ru-RU" sz="2400" smtClean="0">
                <a:solidFill>
                  <a:srgbClr val="34473D"/>
                </a:solidFill>
                <a:latin typeface="Noteworthy Light"/>
              </a:rPr>
              <a:t>в 2009-2010гг.</a:t>
            </a:r>
            <a:endParaRPr lang="ru-RU" sz="2400" b="1" smtClean="0"/>
          </a:p>
        </p:txBody>
      </p:sp>
      <p:sp>
        <p:nvSpPr>
          <p:cNvPr id="3" name="Объект 2"/>
          <p:cNvSpPr>
            <a:spLocks noGrp="1"/>
          </p:cNvSpPr>
          <p:nvPr>
            <p:ph type="subTitle" idx="1"/>
          </p:nvPr>
        </p:nvSpPr>
        <p:spPr>
          <a:xfrm>
            <a:off x="822325" y="1412875"/>
            <a:ext cx="8070850" cy="4968875"/>
          </a:xfrm>
          <a:solidFill>
            <a:srgbClr val="FFFFCC"/>
          </a:solidFill>
        </p:spPr>
        <p:txBody>
          <a:bodyPr>
            <a:normAutofit/>
          </a:bodyPr>
          <a:lstStyle/>
          <a:p>
            <a:pPr marL="1143000" lvl="2" indent="-228600"/>
            <a:r>
              <a:rPr lang="ru-RU" sz="1800" smtClean="0"/>
              <a:t>По данным таможенной статистики в 2010 году  </a:t>
            </a:r>
            <a:r>
              <a:rPr lang="ru-RU" sz="1800" b="1" smtClean="0"/>
              <a:t>внешнеторговый  оборот России</a:t>
            </a:r>
            <a:r>
              <a:rPr lang="ru-RU" sz="1800" smtClean="0"/>
              <a:t> составил 625,4 млрд.долларов США (с учетом данных о торговле с Республикой Беларусь и Республикой Казахстан) и по сравнению с 2009 годом возрос на 33,3%, в том числе, со странами дальнего зарубежья – 534,1 млрд.долларов США (рост на 33,4%), со странами СНГ – 91,3 млрд.долларов США (рост на 33,0%).</a:t>
            </a:r>
            <a:endParaRPr lang="ru-RU" sz="1800" b="1" smtClean="0"/>
          </a:p>
          <a:p>
            <a:pPr marL="1143000" lvl="2" indent="-228600"/>
            <a:r>
              <a:rPr lang="ru-RU" sz="1800" b="1" smtClean="0"/>
              <a:t>Сальдо торгового баланса </a:t>
            </a:r>
            <a:r>
              <a:rPr lang="ru-RU" sz="1800" smtClean="0"/>
              <a:t>сложилось положительное в размере 167,5 млрд.долларов США</a:t>
            </a:r>
            <a:r>
              <a:rPr lang="ru-RU" sz="1800" b="1" smtClean="0"/>
              <a:t>, </a:t>
            </a:r>
            <a:r>
              <a:rPr lang="ru-RU" sz="1800" smtClean="0"/>
              <a:t>что на 33,2 млрд. долларов США больше, чем 2009 году. При этом в торговле со странами дальнего зарубежья сальдо равнялось 139,4 млрд.долларов США (рост на 30,1 млрд.долларов США), со странами СНГ – 28,1 млрд. долл. США (рост на 3,1 млрд.долларов США).</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ctrTitle"/>
          </p:nvPr>
        </p:nvSpPr>
        <p:spPr>
          <a:xfrm>
            <a:off x="822325" y="287338"/>
            <a:ext cx="7926388" cy="1125537"/>
          </a:xfrm>
          <a:solidFill>
            <a:schemeClr val="accent6">
              <a:lumMod val="60000"/>
              <a:lumOff val="40000"/>
            </a:schemeClr>
          </a:solidFill>
          <a:ln w="57150">
            <a:solidFill>
              <a:srgbClr val="FF0000"/>
            </a:solidFill>
          </a:ln>
        </p:spPr>
        <p:txBody>
          <a:bodyPr wrap="square" numCol="1" anchorCtr="0" compatLnSpc="1">
            <a:prstTxWarp prst="textNoShape">
              <a:avLst/>
            </a:prstTxWarp>
            <a:normAutofit fontScale="90000"/>
          </a:bodyPr>
          <a:lstStyle/>
          <a:p>
            <a:pPr algn="ctr" eaLnBrk="1" hangingPunct="1"/>
            <a:r>
              <a:rPr lang="ru-RU" sz="2400" b="1" smtClean="0"/>
              <a:t>Объем внешней торговли Российской Федерации</a:t>
            </a:r>
            <a:r>
              <a:rPr lang="ru-RU" sz="2400" smtClean="0"/>
              <a:t/>
            </a:r>
            <a:br>
              <a:rPr lang="ru-RU" sz="2400" smtClean="0"/>
            </a:br>
            <a:r>
              <a:rPr lang="ru-RU" sz="2400" b="1" smtClean="0"/>
              <a:t>в 2009-2010 гг.</a:t>
            </a:r>
            <a:r>
              <a:rPr lang="ru-RU" sz="4400" b="1" smtClean="0"/>
              <a:t/>
            </a:r>
            <a:br>
              <a:rPr lang="ru-RU" sz="4400" b="1" smtClean="0"/>
            </a:br>
            <a:endParaRPr lang="ru-RU" sz="2400" smtClean="0">
              <a:solidFill>
                <a:srgbClr val="34473D"/>
              </a:solidFill>
              <a:latin typeface="Noteworthy Light"/>
            </a:endParaRPr>
          </a:p>
        </p:txBody>
      </p:sp>
      <p:sp>
        <p:nvSpPr>
          <p:cNvPr id="3" name="Объект 2"/>
          <p:cNvSpPr>
            <a:spLocks noGrp="1"/>
          </p:cNvSpPr>
          <p:nvPr>
            <p:ph type="subTitle" idx="1"/>
          </p:nvPr>
        </p:nvSpPr>
        <p:spPr>
          <a:xfrm>
            <a:off x="822325" y="1412875"/>
            <a:ext cx="8070850" cy="4968875"/>
          </a:xfrm>
          <a:solidFill>
            <a:srgbClr val="FFFFCC"/>
          </a:solidFill>
        </p:spPr>
        <p:txBody>
          <a:bodyPr>
            <a:normAutofit/>
          </a:bodyPr>
          <a:lstStyle/>
          <a:p>
            <a:pPr marL="2057400" lvl="4" indent="-228600"/>
            <a:r>
              <a:rPr lang="ru-RU" b="1" smtClean="0"/>
              <a:t> </a:t>
            </a:r>
          </a:p>
        </p:txBody>
      </p:sp>
      <p:pic>
        <p:nvPicPr>
          <p:cNvPr id="149509" name="Picture 5"/>
          <p:cNvPicPr>
            <a:picLocks noChangeAspect="1" noChangeArrowheads="1"/>
          </p:cNvPicPr>
          <p:nvPr/>
        </p:nvPicPr>
        <p:blipFill>
          <a:blip r:embed="rId3"/>
          <a:srcRect/>
          <a:stretch>
            <a:fillRect/>
          </a:stretch>
        </p:blipFill>
        <p:spPr bwMode="auto">
          <a:xfrm>
            <a:off x="1187450" y="1681163"/>
            <a:ext cx="7416800" cy="405288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ctrTitle"/>
          </p:nvPr>
        </p:nvSpPr>
        <p:spPr>
          <a:xfrm>
            <a:off x="822325" y="287338"/>
            <a:ext cx="7926388" cy="693737"/>
          </a:xfrm>
          <a:solidFill>
            <a:schemeClr val="accent6">
              <a:lumMod val="60000"/>
              <a:lumOff val="40000"/>
            </a:schemeClr>
          </a:solidFill>
          <a:ln w="57150">
            <a:solidFill>
              <a:srgbClr val="FF0000"/>
            </a:solidFill>
          </a:ln>
        </p:spPr>
        <p:txBody>
          <a:bodyPr wrap="square" numCol="1" anchorCtr="0" compatLnSpc="1">
            <a:prstTxWarp prst="textNoShape">
              <a:avLst/>
            </a:prstTxWarp>
            <a:normAutofit fontScale="90000"/>
          </a:bodyPr>
          <a:lstStyle/>
          <a:p>
            <a:pPr algn="ctr" eaLnBrk="1" hangingPunct="1"/>
            <a:r>
              <a:rPr lang="ru-RU" sz="2400" smtClean="0">
                <a:solidFill>
                  <a:srgbClr val="34473D"/>
                </a:solidFill>
                <a:latin typeface="Noteworthy Light"/>
              </a:rPr>
              <a:t>Внешняя торговля Российской Федерации </a:t>
            </a:r>
            <a:br>
              <a:rPr lang="ru-RU" sz="2400" smtClean="0">
                <a:solidFill>
                  <a:srgbClr val="34473D"/>
                </a:solidFill>
                <a:latin typeface="Noteworthy Light"/>
              </a:rPr>
            </a:br>
            <a:r>
              <a:rPr lang="ru-RU" sz="2400" smtClean="0">
                <a:solidFill>
                  <a:srgbClr val="34473D"/>
                </a:solidFill>
                <a:latin typeface="Noteworthy Light"/>
              </a:rPr>
              <a:t>в 2010 году</a:t>
            </a:r>
            <a:endParaRPr lang="ru-RU" sz="2400" b="1" smtClean="0"/>
          </a:p>
        </p:txBody>
      </p:sp>
      <p:sp>
        <p:nvSpPr>
          <p:cNvPr id="3" name="Объект 2"/>
          <p:cNvSpPr>
            <a:spLocks noGrp="1"/>
          </p:cNvSpPr>
          <p:nvPr>
            <p:ph type="subTitle" idx="1"/>
          </p:nvPr>
        </p:nvSpPr>
        <p:spPr>
          <a:xfrm>
            <a:off x="822325" y="1125538"/>
            <a:ext cx="8070850" cy="5472112"/>
          </a:xfrm>
          <a:solidFill>
            <a:srgbClr val="FFFFCC"/>
          </a:solidFill>
        </p:spPr>
        <p:txBody>
          <a:bodyPr>
            <a:normAutofit lnSpcReduction="10000"/>
          </a:bodyPr>
          <a:lstStyle/>
          <a:p>
            <a:pPr indent="446088"/>
            <a:r>
              <a:rPr lang="ru-RU" b="1" smtClean="0"/>
              <a:t>Экспорт России</a:t>
            </a:r>
            <a:r>
              <a:rPr lang="ru-RU" smtClean="0"/>
              <a:t> в 2010 году составил 396,4 млрд.долларов США</a:t>
            </a:r>
            <a:r>
              <a:rPr lang="ru-RU" b="1" smtClean="0"/>
              <a:t>1</a:t>
            </a:r>
            <a:r>
              <a:rPr lang="ru-RU" smtClean="0"/>
              <a:t> и по сравнению с 2009 годом увеличился на 31,4%, в том числе в страны дальнего зарубежья – 336,7 млрд.долларов США (рост на 32,1%), в страны СНГ – 59,7 млрд.долларов США(рост на 27,4%).</a:t>
            </a:r>
          </a:p>
          <a:p>
            <a:pPr indent="446088"/>
            <a:r>
              <a:rPr lang="ru-RU" smtClean="0"/>
              <a:t>Увеличение стоимостного объема экспорта в  2010 году по сравнению с  2009 годом было обусловлено как ростом средних цен экспортируемых Россией товаров, так и увеличением физических объемов их поставок. Индекс средних цен экспорта за этот период составил 119,8%,  а  индекс физического объема экспорта – 110,0%.</a:t>
            </a:r>
          </a:p>
          <a:p>
            <a:pPr indent="446088"/>
            <a:r>
              <a:rPr lang="ru-RU" b="1" smtClean="0"/>
              <a:t>Импорт России  </a:t>
            </a:r>
            <a:r>
              <a:rPr lang="ru-RU" smtClean="0"/>
              <a:t>в 2010 году составил 229,0 млрд.долларов США</a:t>
            </a:r>
            <a:r>
              <a:rPr lang="ru-RU" b="1" smtClean="0"/>
              <a:t> </a:t>
            </a:r>
            <a:r>
              <a:rPr lang="ru-RU" smtClean="0"/>
              <a:t>и  по сравнению с 2009 годом увеличился на 36,8%, в том числе из стран дальнего зарубежья – 197,4 млрд.долларов США (рост на 35,6%), из стран СНГ – 31,6 млрд.долларов США(рост на 44,8%).</a:t>
            </a:r>
          </a:p>
          <a:p>
            <a:pPr indent="446088"/>
            <a:r>
              <a:rPr lang="ru-RU" smtClean="0"/>
              <a:t>Увеличение стоимости российского импорта в 2010 году относительно 2009 года было обусловлено в основном ростом его физического объема,  индекс которого составил 135,4%, тогда как индекс средних цен импортируемых товаров составил всего 101,6%.</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ctrTitle"/>
          </p:nvPr>
        </p:nvSpPr>
        <p:spPr>
          <a:xfrm>
            <a:off x="822325" y="287338"/>
            <a:ext cx="7926388" cy="693737"/>
          </a:xfrm>
          <a:solidFill>
            <a:schemeClr val="accent6">
              <a:lumMod val="60000"/>
              <a:lumOff val="40000"/>
            </a:schemeClr>
          </a:solidFill>
          <a:ln w="57150">
            <a:solidFill>
              <a:srgbClr val="FF0000"/>
            </a:solidFill>
          </a:ln>
        </p:spPr>
        <p:txBody>
          <a:bodyPr wrap="square" numCol="1" anchorCtr="0" compatLnSpc="1">
            <a:prstTxWarp prst="textNoShape">
              <a:avLst/>
            </a:prstTxWarp>
            <a:normAutofit fontScale="90000"/>
          </a:bodyPr>
          <a:lstStyle/>
          <a:p>
            <a:pPr algn="ctr" eaLnBrk="1" hangingPunct="1"/>
            <a:r>
              <a:rPr lang="ru-RU" sz="2400" smtClean="0">
                <a:solidFill>
                  <a:srgbClr val="34473D"/>
                </a:solidFill>
                <a:latin typeface="Noteworthy Light"/>
              </a:rPr>
              <a:t>Внешняя торговля Российской Федерации </a:t>
            </a:r>
            <a:br>
              <a:rPr lang="ru-RU" sz="2400" smtClean="0">
                <a:solidFill>
                  <a:srgbClr val="34473D"/>
                </a:solidFill>
                <a:latin typeface="Noteworthy Light"/>
              </a:rPr>
            </a:br>
            <a:r>
              <a:rPr lang="ru-RU" sz="2400" smtClean="0">
                <a:solidFill>
                  <a:srgbClr val="34473D"/>
                </a:solidFill>
                <a:latin typeface="Noteworthy Light"/>
              </a:rPr>
              <a:t>в 2010 году</a:t>
            </a:r>
            <a:endParaRPr lang="ru-RU" sz="2400" b="1" smtClean="0"/>
          </a:p>
        </p:txBody>
      </p:sp>
      <p:sp>
        <p:nvSpPr>
          <p:cNvPr id="3" name="Объект 2"/>
          <p:cNvSpPr>
            <a:spLocks noGrp="1"/>
          </p:cNvSpPr>
          <p:nvPr>
            <p:ph type="subTitle" idx="1"/>
          </p:nvPr>
        </p:nvSpPr>
        <p:spPr>
          <a:xfrm>
            <a:off x="822325" y="1125538"/>
            <a:ext cx="8070850" cy="5256212"/>
          </a:xfrm>
          <a:solidFill>
            <a:srgbClr val="FFFFCC"/>
          </a:solidFill>
        </p:spPr>
        <p:txBody>
          <a:bodyPr>
            <a:normAutofit lnSpcReduction="10000"/>
          </a:bodyPr>
          <a:lstStyle/>
          <a:p>
            <a:pPr indent="446088"/>
            <a:r>
              <a:rPr lang="ru-RU" b="1" smtClean="0"/>
              <a:t>В страновой структуре внешней торговли России </a:t>
            </a:r>
            <a:r>
              <a:rPr lang="ru-RU" smtClean="0"/>
              <a:t>особое место занимает Европейский Союз, как крупнейший экономический партнер страны. На долю Европейского Союза в 2010 году приходилось 49,0%  российского товарооборота (в 2009 году – 50,4%). На страны СНГ в 2010 году</a:t>
            </a:r>
            <a:r>
              <a:rPr lang="ru-RU" b="1" smtClean="0"/>
              <a:t> </a:t>
            </a:r>
            <a:r>
              <a:rPr lang="ru-RU" smtClean="0"/>
              <a:t>приходилось 14,6% российского товарооборота (в 2009 году – 14,6%), на страны ЕврАзЭС – 7,8% (8,7%), на страны АТЭС – 23,3% (20,7%).</a:t>
            </a:r>
          </a:p>
          <a:p>
            <a:pPr indent="446088"/>
            <a:r>
              <a:rPr lang="ru-RU" smtClean="0"/>
              <a:t>  Основными торговыми партнерами России в 2010 году среди стран дальнего зарубежья были: Китай, товарооборот с которым составил 59,3 млрд.долларов США (150,3% к 2009 году), Нидерланды – 58,4 млрд.долл.США (146,0%), Германия – 51,8 млрд.долл.США (129,7%), Италия – 37,3 млрд.долл.США (113,2%), Турция – 25,2 млрд.долл.США (128,8%), США – 23,6 млрд.долл.США (128,8%), Япония – 23,1 млрд.долл.США (159,4%), Франция – 22,6 млрд.долл.США (131,5%), Польша – 20,8 млрд.долл.США (124,2%),  Республика Корея – 17,7 млрд.долл.США (168,0%).</a:t>
            </a:r>
          </a:p>
          <a:p>
            <a:pPr indent="446088"/>
            <a:r>
              <a:rPr lang="ru-RU" smtClean="0"/>
              <a:t>Основные торговые партнеры среди стран СНГ – Украина, Беларусь, Казахстан.</a:t>
            </a:r>
            <a:br>
              <a:rPr lang="ru-RU" smtClean="0"/>
            </a:br>
            <a:endParaRPr lang="ru-RU"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ctrTitle"/>
          </p:nvPr>
        </p:nvSpPr>
        <p:spPr>
          <a:xfrm>
            <a:off x="822325" y="287338"/>
            <a:ext cx="7926388" cy="693737"/>
          </a:xfrm>
          <a:solidFill>
            <a:schemeClr val="accent6">
              <a:lumMod val="60000"/>
              <a:lumOff val="40000"/>
            </a:schemeClr>
          </a:solidFill>
          <a:ln w="57150">
            <a:solidFill>
              <a:srgbClr val="FF0000"/>
            </a:solidFill>
          </a:ln>
        </p:spPr>
        <p:txBody>
          <a:bodyPr wrap="square" numCol="1" anchorCtr="0" compatLnSpc="1">
            <a:prstTxWarp prst="textNoShape">
              <a:avLst/>
            </a:prstTxWarp>
            <a:normAutofit fontScale="90000"/>
          </a:bodyPr>
          <a:lstStyle/>
          <a:p>
            <a:pPr algn="ctr" eaLnBrk="1" hangingPunct="1"/>
            <a:r>
              <a:rPr lang="ru-RU" sz="2400" smtClean="0">
                <a:solidFill>
                  <a:srgbClr val="34473D"/>
                </a:solidFill>
                <a:latin typeface="Noteworthy Light"/>
              </a:rPr>
              <a:t>Внешняя торговля Российской Федерации </a:t>
            </a:r>
            <a:br>
              <a:rPr lang="ru-RU" sz="2400" smtClean="0">
                <a:solidFill>
                  <a:srgbClr val="34473D"/>
                </a:solidFill>
                <a:latin typeface="Noteworthy Light"/>
              </a:rPr>
            </a:br>
            <a:r>
              <a:rPr lang="ru-RU" sz="2400" smtClean="0">
                <a:solidFill>
                  <a:srgbClr val="34473D"/>
                </a:solidFill>
                <a:latin typeface="Noteworthy Light"/>
              </a:rPr>
              <a:t>в 2011 году</a:t>
            </a:r>
            <a:endParaRPr lang="ru-RU" sz="2400" b="1" smtClean="0"/>
          </a:p>
        </p:txBody>
      </p:sp>
      <p:sp>
        <p:nvSpPr>
          <p:cNvPr id="3" name="Объект 2"/>
          <p:cNvSpPr>
            <a:spLocks noGrp="1"/>
          </p:cNvSpPr>
          <p:nvPr>
            <p:ph type="subTitle" idx="1"/>
          </p:nvPr>
        </p:nvSpPr>
        <p:spPr>
          <a:xfrm>
            <a:off x="822325" y="981075"/>
            <a:ext cx="8070850" cy="5400675"/>
          </a:xfrm>
          <a:solidFill>
            <a:srgbClr val="FFFFCC"/>
          </a:solidFill>
        </p:spPr>
        <p:txBody>
          <a:bodyPr>
            <a:normAutofit fontScale="92500"/>
          </a:bodyPr>
          <a:lstStyle/>
          <a:p>
            <a:pPr indent="446088"/>
            <a:r>
              <a:rPr lang="ru-RU" sz="1800" smtClean="0"/>
              <a:t>Внешнеторговый оборот России в 2011 году составил 822,1 млрд. долларов США и по сравнению с 2010 годом возрос на 31,3%, в том числе со странами дальнего зарубежья – 698,8 млрд. долларов США (на 30,7 %), со странами СНГ – 123,3 млрд. долларов США (на 35,0 %). </a:t>
            </a:r>
            <a:br>
              <a:rPr lang="ru-RU" sz="1800" smtClean="0"/>
            </a:br>
            <a:r>
              <a:rPr lang="ru-RU" sz="1800" smtClean="0"/>
              <a:t>В общем объеме внешнеторгового оборота на долю стран дальнего зарубежья в 2011 году приходилось 85,0%, на долю стран СНГ – 15,0%.</a:t>
            </a:r>
          </a:p>
          <a:p>
            <a:pPr indent="446088"/>
            <a:r>
              <a:rPr lang="ru-RU" sz="1800" smtClean="0"/>
              <a:t> Сальдо торгового баланса в 2011 году составило 210,9 млрд. долларов США, увеличившись по сравнению с 2010 годом на 42,7 млрд. долларов США. </a:t>
            </a:r>
          </a:p>
          <a:p>
            <a:pPr indent="446088"/>
            <a:r>
              <a:rPr lang="ru-RU" sz="1800" smtClean="0"/>
              <a:t>Экспорт России в стоимостном выражении в 2011 году составил 516,5 млрд. долларов США и по сравнению с 2010 годом возрос на 30,1%, в том числе в страны дальнего зарубежья – 437,8 млрд. долларов США (рост на 29,7%), в страны СНГ – 78,7 млрд. долларов США (рост на 32,0%).  </a:t>
            </a:r>
          </a:p>
          <a:p>
            <a:pPr indent="446088"/>
            <a:r>
              <a:rPr lang="ru-RU" sz="1800" smtClean="0"/>
              <a:t>Российский импорт в 2011 году составил 305,6 млрд. долларов США и по  сравнению с 2010 годом возрос на 33,5%, в том числе из стран дальнего зарубежья – 261,0 млрд. долларов США, из стран СНГ – 44,6 млрд. долларов США. При этом рост импорта из стран дальнего зарубежья составил 32,3%, из стран СНГ – 40,7%.</a:t>
            </a:r>
            <a:r>
              <a:rPr lang="ru-RU" smtClean="0"/>
              <a:t>   </a:t>
            </a:r>
          </a:p>
          <a:p>
            <a:pPr indent="446088"/>
            <a:endParaRPr lang="ru-RU"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ctrTitle"/>
          </p:nvPr>
        </p:nvSpPr>
        <p:spPr>
          <a:xfrm>
            <a:off x="822325" y="287338"/>
            <a:ext cx="7926388" cy="693737"/>
          </a:xfrm>
          <a:solidFill>
            <a:schemeClr val="accent6">
              <a:lumMod val="60000"/>
              <a:lumOff val="40000"/>
            </a:schemeClr>
          </a:solidFill>
          <a:ln w="57150">
            <a:solidFill>
              <a:srgbClr val="FF0000"/>
            </a:solidFill>
          </a:ln>
        </p:spPr>
        <p:txBody>
          <a:bodyPr wrap="square" numCol="1" anchorCtr="0" compatLnSpc="1">
            <a:prstTxWarp prst="textNoShape">
              <a:avLst/>
            </a:prstTxWarp>
            <a:normAutofit fontScale="90000"/>
          </a:bodyPr>
          <a:lstStyle/>
          <a:p>
            <a:pPr algn="ctr" eaLnBrk="1" hangingPunct="1"/>
            <a:r>
              <a:rPr lang="ru-RU" sz="2400" smtClean="0">
                <a:solidFill>
                  <a:srgbClr val="34473D"/>
                </a:solidFill>
                <a:latin typeface="Noteworthy Light"/>
              </a:rPr>
              <a:t>Внешняя торговля Российской Федерации </a:t>
            </a:r>
            <a:br>
              <a:rPr lang="ru-RU" sz="2400" smtClean="0">
                <a:solidFill>
                  <a:srgbClr val="34473D"/>
                </a:solidFill>
                <a:latin typeface="Noteworthy Light"/>
              </a:rPr>
            </a:br>
            <a:r>
              <a:rPr lang="ru-RU" sz="2400" smtClean="0">
                <a:solidFill>
                  <a:srgbClr val="34473D"/>
                </a:solidFill>
                <a:latin typeface="Noteworthy Light"/>
              </a:rPr>
              <a:t>в 2011 году</a:t>
            </a:r>
            <a:endParaRPr lang="ru-RU" sz="2400" b="1" smtClean="0"/>
          </a:p>
        </p:txBody>
      </p:sp>
      <p:sp>
        <p:nvSpPr>
          <p:cNvPr id="3" name="Объект 2"/>
          <p:cNvSpPr>
            <a:spLocks noGrp="1"/>
          </p:cNvSpPr>
          <p:nvPr>
            <p:ph type="subTitle" idx="1"/>
          </p:nvPr>
        </p:nvSpPr>
        <p:spPr>
          <a:xfrm>
            <a:off x="822325" y="981075"/>
            <a:ext cx="8070850" cy="5400675"/>
          </a:xfrm>
          <a:solidFill>
            <a:srgbClr val="FFFFCC"/>
          </a:solidFill>
        </p:spPr>
        <p:txBody>
          <a:bodyPr>
            <a:normAutofit/>
          </a:bodyPr>
          <a:lstStyle/>
          <a:p>
            <a:pPr marL="742950" lvl="1" indent="-285750"/>
            <a:r>
              <a:rPr lang="ru-RU" smtClean="0"/>
              <a:t>Крупнейшим экономическим партнером России остается Европейский Союз, на его долю в 2011 году приходилось 48,0% российского товарооборота (в 2010 году – 49,0%), на страны СНГ – 15,0% (14,5%), на страны ЕврАзЭС – 7,9% (7,8%), на страны АТЭС – 23,9% (23,2%).</a:t>
            </a:r>
          </a:p>
          <a:p>
            <a:pPr marL="742950" lvl="1" indent="-285750"/>
            <a:endParaRPr lang="ru-RU" b="1" smtClean="0"/>
          </a:p>
        </p:txBody>
      </p:sp>
      <p:pic>
        <p:nvPicPr>
          <p:cNvPr id="145413" name="Picture 5"/>
          <p:cNvPicPr>
            <a:picLocks noChangeAspect="1" noChangeArrowheads="1"/>
          </p:cNvPicPr>
          <p:nvPr/>
        </p:nvPicPr>
        <p:blipFill>
          <a:blip r:embed="rId3"/>
          <a:srcRect/>
          <a:stretch>
            <a:fillRect/>
          </a:stretch>
        </p:blipFill>
        <p:spPr bwMode="auto">
          <a:xfrm>
            <a:off x="822325" y="2171700"/>
            <a:ext cx="8070850" cy="421005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ctrTitle"/>
          </p:nvPr>
        </p:nvSpPr>
        <p:spPr>
          <a:xfrm>
            <a:off x="822325" y="287338"/>
            <a:ext cx="7926388" cy="693737"/>
          </a:xfrm>
          <a:solidFill>
            <a:schemeClr val="accent6">
              <a:lumMod val="60000"/>
              <a:lumOff val="40000"/>
            </a:schemeClr>
          </a:solidFill>
          <a:ln w="57150">
            <a:solidFill>
              <a:srgbClr val="FF0000"/>
            </a:solidFill>
          </a:ln>
        </p:spPr>
        <p:txBody>
          <a:bodyPr wrap="square" numCol="1" anchorCtr="0" compatLnSpc="1">
            <a:prstTxWarp prst="textNoShape">
              <a:avLst/>
            </a:prstTxWarp>
            <a:normAutofit fontScale="90000"/>
          </a:bodyPr>
          <a:lstStyle/>
          <a:p>
            <a:pPr algn="ctr" eaLnBrk="1" hangingPunct="1"/>
            <a:r>
              <a:rPr lang="ru-RU" sz="2400" smtClean="0">
                <a:solidFill>
                  <a:srgbClr val="34473D"/>
                </a:solidFill>
                <a:latin typeface="Noteworthy Light"/>
              </a:rPr>
              <a:t>Внешняя торговля Российской Федерации </a:t>
            </a:r>
            <a:br>
              <a:rPr lang="ru-RU" sz="2400" smtClean="0">
                <a:solidFill>
                  <a:srgbClr val="34473D"/>
                </a:solidFill>
                <a:latin typeface="Noteworthy Light"/>
              </a:rPr>
            </a:br>
            <a:r>
              <a:rPr lang="ru-RU" sz="2400" smtClean="0">
                <a:solidFill>
                  <a:srgbClr val="34473D"/>
                </a:solidFill>
                <a:latin typeface="Noteworthy Light"/>
              </a:rPr>
              <a:t>в 2011 году</a:t>
            </a:r>
            <a:endParaRPr lang="ru-RU" sz="2400" b="1" smtClean="0"/>
          </a:p>
        </p:txBody>
      </p:sp>
      <p:sp>
        <p:nvSpPr>
          <p:cNvPr id="3" name="Объект 2"/>
          <p:cNvSpPr>
            <a:spLocks noGrp="1"/>
          </p:cNvSpPr>
          <p:nvPr>
            <p:ph type="subTitle" idx="1"/>
          </p:nvPr>
        </p:nvSpPr>
        <p:spPr>
          <a:xfrm>
            <a:off x="822325" y="1412875"/>
            <a:ext cx="8070850" cy="4968875"/>
          </a:xfrm>
          <a:solidFill>
            <a:srgbClr val="FFFFCC"/>
          </a:solidFill>
        </p:spPr>
        <p:txBody>
          <a:bodyPr/>
          <a:lstStyle/>
          <a:p>
            <a:pPr indent="446088"/>
            <a:endParaRPr lang="ru-RU" sz="1600" smtClean="0"/>
          </a:p>
        </p:txBody>
      </p:sp>
      <p:pic>
        <p:nvPicPr>
          <p:cNvPr id="144389" name="Picture 5"/>
          <p:cNvPicPr>
            <a:picLocks noChangeAspect="1" noChangeArrowheads="1"/>
          </p:cNvPicPr>
          <p:nvPr/>
        </p:nvPicPr>
        <p:blipFill>
          <a:blip r:embed="rId3"/>
          <a:srcRect/>
          <a:stretch>
            <a:fillRect/>
          </a:stretch>
        </p:blipFill>
        <p:spPr bwMode="auto">
          <a:xfrm>
            <a:off x="822325" y="1166813"/>
            <a:ext cx="7926388" cy="4524375"/>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ctrTitle"/>
          </p:nvPr>
        </p:nvSpPr>
        <p:spPr>
          <a:xfrm>
            <a:off x="822325" y="287338"/>
            <a:ext cx="7926388" cy="693737"/>
          </a:xfrm>
          <a:solidFill>
            <a:schemeClr val="accent6">
              <a:lumMod val="60000"/>
              <a:lumOff val="40000"/>
            </a:schemeClr>
          </a:solidFill>
          <a:ln w="57150">
            <a:solidFill>
              <a:srgbClr val="FF0000"/>
            </a:solidFill>
          </a:ln>
        </p:spPr>
        <p:txBody>
          <a:bodyPr wrap="square" numCol="1" anchorCtr="0" compatLnSpc="1">
            <a:prstTxWarp prst="textNoShape">
              <a:avLst/>
            </a:prstTxWarp>
            <a:normAutofit fontScale="90000"/>
          </a:bodyPr>
          <a:lstStyle/>
          <a:p>
            <a:pPr algn="ctr" eaLnBrk="1" hangingPunct="1"/>
            <a:r>
              <a:rPr lang="ru-RU" sz="2400" smtClean="0">
                <a:solidFill>
                  <a:srgbClr val="34473D"/>
                </a:solidFill>
                <a:latin typeface="Noteworthy Light"/>
              </a:rPr>
              <a:t>Внешняя торговля Российской Федерации </a:t>
            </a:r>
            <a:br>
              <a:rPr lang="ru-RU" sz="2400" smtClean="0">
                <a:solidFill>
                  <a:srgbClr val="34473D"/>
                </a:solidFill>
                <a:latin typeface="Noteworthy Light"/>
              </a:rPr>
            </a:br>
            <a:r>
              <a:rPr lang="ru-RU" sz="2400" smtClean="0">
                <a:solidFill>
                  <a:srgbClr val="34473D"/>
                </a:solidFill>
                <a:latin typeface="Noteworthy Light"/>
              </a:rPr>
              <a:t>в 2009 году</a:t>
            </a:r>
            <a:endParaRPr lang="ru-RU" sz="2400" b="1" smtClean="0"/>
          </a:p>
        </p:txBody>
      </p:sp>
      <p:sp>
        <p:nvSpPr>
          <p:cNvPr id="3" name="Объект 2"/>
          <p:cNvSpPr>
            <a:spLocks noGrp="1"/>
          </p:cNvSpPr>
          <p:nvPr>
            <p:ph type="subTitle" idx="1"/>
          </p:nvPr>
        </p:nvSpPr>
        <p:spPr>
          <a:xfrm>
            <a:off x="822325" y="1412875"/>
            <a:ext cx="8070850" cy="4968875"/>
          </a:xfrm>
          <a:solidFill>
            <a:srgbClr val="FFFFCC"/>
          </a:solidFill>
        </p:spPr>
        <p:txBody>
          <a:bodyPr>
            <a:normAutofit lnSpcReduction="10000"/>
          </a:bodyPr>
          <a:lstStyle/>
          <a:p>
            <a:pPr marL="2057400" lvl="4" indent="-228600">
              <a:buFont typeface="Calibri" pitchFamily="34" charset="0"/>
              <a:buNone/>
            </a:pPr>
            <a:r>
              <a:rPr lang="ru-RU" sz="1800" smtClean="0"/>
              <a:t>По данным таможенной статистики </a:t>
            </a:r>
            <a:r>
              <a:rPr lang="ru-RU" sz="1800" b="1" smtClean="0"/>
              <a:t>внешнеторговый  оборот России</a:t>
            </a:r>
            <a:r>
              <a:rPr lang="ru-RU" sz="1800" smtClean="0"/>
              <a:t> в 2009 году составил 469,0 млрд.долларов США (с учетом данных о торговле с Республикой Беларусь) и по сравнению с 2008 годом уменьшился на 36,2%, в том числе со странами дальнего зарубежья – 400,5 млрд.долларов США (снижение на 36,3%), со странами СНГ – 68,5 млрд.долларов США (снижение на 35,5%).</a:t>
            </a:r>
            <a:endParaRPr lang="ru-RU" sz="1800" b="1" smtClean="0"/>
          </a:p>
          <a:p>
            <a:pPr marL="2057400" lvl="4" indent="-228600">
              <a:buFont typeface="Calibri" pitchFamily="34" charset="0"/>
              <a:buNone/>
            </a:pPr>
            <a:r>
              <a:rPr lang="ru-RU" sz="1800" b="1" smtClean="0"/>
              <a:t>Сальдо торгового баланса </a:t>
            </a:r>
            <a:r>
              <a:rPr lang="ru-RU" sz="1800" smtClean="0"/>
              <a:t>сложилось положительное в размере 134,3 млрд.долларов США, что на 66,2 млрд. долларов США меньше, чем в 2008 году. При этом в торговле со странами дальнего зарубежья сальдо равнялось 109,3 млрд.долларов США (уменьшение на 58,1 млрд.долларов США), со странами СНГ –  25,0 млрд.долл. США (уменьшение на 8,0 млрд.долларов США).</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ctrTitle"/>
          </p:nvPr>
        </p:nvSpPr>
        <p:spPr>
          <a:xfrm>
            <a:off x="822325" y="287338"/>
            <a:ext cx="7926388" cy="693737"/>
          </a:xfrm>
          <a:solidFill>
            <a:schemeClr val="accent6">
              <a:lumMod val="60000"/>
              <a:lumOff val="40000"/>
            </a:schemeClr>
          </a:solidFill>
          <a:ln w="57150">
            <a:solidFill>
              <a:srgbClr val="FF0000"/>
            </a:solidFill>
          </a:ln>
        </p:spPr>
        <p:txBody>
          <a:bodyPr wrap="square" numCol="1" anchorCtr="0" compatLnSpc="1">
            <a:prstTxWarp prst="textNoShape">
              <a:avLst/>
            </a:prstTxWarp>
            <a:normAutofit fontScale="90000"/>
          </a:bodyPr>
          <a:lstStyle/>
          <a:p>
            <a:pPr algn="ctr" eaLnBrk="1" hangingPunct="1"/>
            <a:r>
              <a:rPr lang="ru-RU" sz="2400" smtClean="0">
                <a:solidFill>
                  <a:srgbClr val="34473D"/>
                </a:solidFill>
                <a:latin typeface="Noteworthy Light"/>
              </a:rPr>
              <a:t>Внешняя торговля Российской Федерации </a:t>
            </a:r>
            <a:br>
              <a:rPr lang="ru-RU" sz="2400" smtClean="0">
                <a:solidFill>
                  <a:srgbClr val="34473D"/>
                </a:solidFill>
                <a:latin typeface="Noteworthy Light"/>
              </a:rPr>
            </a:br>
            <a:r>
              <a:rPr lang="ru-RU" sz="2400" smtClean="0">
                <a:solidFill>
                  <a:srgbClr val="34473D"/>
                </a:solidFill>
                <a:latin typeface="Noteworthy Light"/>
              </a:rPr>
              <a:t>в 2009 году</a:t>
            </a:r>
            <a:endParaRPr lang="ru-RU" sz="2400" b="1" smtClean="0"/>
          </a:p>
        </p:txBody>
      </p:sp>
      <p:sp>
        <p:nvSpPr>
          <p:cNvPr id="3" name="Объект 2"/>
          <p:cNvSpPr>
            <a:spLocks noGrp="1"/>
          </p:cNvSpPr>
          <p:nvPr>
            <p:ph type="subTitle" idx="1"/>
          </p:nvPr>
        </p:nvSpPr>
        <p:spPr>
          <a:xfrm>
            <a:off x="822325" y="1412875"/>
            <a:ext cx="8070850" cy="4968875"/>
          </a:xfrm>
          <a:solidFill>
            <a:srgbClr val="FFFFCC"/>
          </a:solidFill>
        </p:spPr>
        <p:txBody>
          <a:bodyPr>
            <a:normAutofit/>
          </a:bodyPr>
          <a:lstStyle/>
          <a:p>
            <a:pPr marL="2057400" lvl="4" indent="-228600"/>
            <a:r>
              <a:rPr lang="ru-RU" sz="1800" b="1" smtClean="0"/>
              <a:t>Экспорт России</a:t>
            </a:r>
            <a:r>
              <a:rPr lang="ru-RU" sz="1800" smtClean="0"/>
              <a:t> в 2009 году составил 301,6 млрд.долларов США и по сравнению с 2008 годом уменьшился на 35,5%, в том числе в страны дальнего зарубежья – 254,9 млрд.долларов США (снижение на 35,9%), в страны СНГ – 46,7 млрд.долларов США (снижение на 32,9%).  </a:t>
            </a:r>
          </a:p>
          <a:p>
            <a:pPr marL="2057400" lvl="4" indent="-228600"/>
            <a:r>
              <a:rPr lang="ru-RU" sz="1800" smtClean="0"/>
              <a:t>Причиной сокращения стоимостного объема экспорта России в 2009 году по сравнению с 2008 годом явилось резкое падение в конце 2008 года уровня  цен основных сырьевых товаров, экспортируемых Россией, при этом следует отметить, что в течение 2009 года фиксировался их постепенный рост.</a:t>
            </a:r>
          </a:p>
          <a:p>
            <a:pPr marL="2057400" lvl="4" indent="-228600"/>
            <a:endParaRPr lang="ru-RU" sz="180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ctrTitle"/>
          </p:nvPr>
        </p:nvSpPr>
        <p:spPr>
          <a:xfrm>
            <a:off x="822325" y="287338"/>
            <a:ext cx="7926388" cy="693737"/>
          </a:xfrm>
          <a:solidFill>
            <a:schemeClr val="accent6">
              <a:lumMod val="60000"/>
              <a:lumOff val="40000"/>
            </a:schemeClr>
          </a:solidFill>
          <a:ln w="57150">
            <a:solidFill>
              <a:srgbClr val="FF0000"/>
            </a:solidFill>
          </a:ln>
        </p:spPr>
        <p:txBody>
          <a:bodyPr wrap="square" numCol="1" anchorCtr="0" compatLnSpc="1">
            <a:prstTxWarp prst="textNoShape">
              <a:avLst/>
            </a:prstTxWarp>
            <a:normAutofit fontScale="90000"/>
          </a:bodyPr>
          <a:lstStyle/>
          <a:p>
            <a:pPr algn="ctr" eaLnBrk="1" hangingPunct="1"/>
            <a:r>
              <a:rPr lang="ru-RU" sz="2400" smtClean="0">
                <a:solidFill>
                  <a:srgbClr val="34473D"/>
                </a:solidFill>
                <a:latin typeface="Noteworthy Light"/>
              </a:rPr>
              <a:t>Внешняя торговля Российской Федерации </a:t>
            </a:r>
            <a:br>
              <a:rPr lang="ru-RU" sz="2400" smtClean="0">
                <a:solidFill>
                  <a:srgbClr val="34473D"/>
                </a:solidFill>
                <a:latin typeface="Noteworthy Light"/>
              </a:rPr>
            </a:br>
            <a:r>
              <a:rPr lang="ru-RU" sz="2400" smtClean="0">
                <a:solidFill>
                  <a:srgbClr val="34473D"/>
                </a:solidFill>
                <a:latin typeface="Noteworthy Light"/>
              </a:rPr>
              <a:t>в 2009 году</a:t>
            </a:r>
            <a:endParaRPr lang="ru-RU" sz="2400" b="1" smtClean="0"/>
          </a:p>
        </p:txBody>
      </p:sp>
      <p:sp>
        <p:nvSpPr>
          <p:cNvPr id="3" name="Объект 2"/>
          <p:cNvSpPr>
            <a:spLocks noGrp="1"/>
          </p:cNvSpPr>
          <p:nvPr>
            <p:ph type="subTitle" idx="1"/>
          </p:nvPr>
        </p:nvSpPr>
        <p:spPr>
          <a:xfrm>
            <a:off x="822325" y="1412875"/>
            <a:ext cx="8070850" cy="4968875"/>
          </a:xfrm>
          <a:solidFill>
            <a:srgbClr val="FFFFCC"/>
          </a:solidFill>
        </p:spPr>
        <p:txBody>
          <a:bodyPr>
            <a:normAutofit/>
          </a:bodyPr>
          <a:lstStyle/>
          <a:p>
            <a:pPr marL="2057400" lvl="4" indent="-228600">
              <a:buFont typeface="Calibri" pitchFamily="34" charset="0"/>
              <a:buNone/>
            </a:pPr>
            <a:endParaRPr lang="ru-RU" sz="1800" smtClean="0"/>
          </a:p>
          <a:p>
            <a:pPr marL="2057400" lvl="4" indent="-228600"/>
            <a:endParaRPr lang="ru-RU" sz="1800" smtClean="0"/>
          </a:p>
        </p:txBody>
      </p:sp>
      <p:sp>
        <p:nvSpPr>
          <p:cNvPr id="152582" name="Rectangle 6"/>
          <p:cNvSpPr>
            <a:spLocks noChangeArrowheads="1"/>
          </p:cNvSpPr>
          <p:nvPr/>
        </p:nvSpPr>
        <p:spPr bwMode="auto">
          <a:xfrm>
            <a:off x="822325" y="1878013"/>
            <a:ext cx="8070850" cy="3113087"/>
          </a:xfrm>
          <a:prstGeom prst="rect">
            <a:avLst/>
          </a:prstGeom>
          <a:solidFill>
            <a:srgbClr val="FFFFFF"/>
          </a:solidFill>
          <a:ln w="9525">
            <a:noFill/>
            <a:miter lim="800000"/>
            <a:headEnd/>
            <a:tailEnd/>
          </a:ln>
          <a:effectLst/>
        </p:spPr>
        <p:txBody>
          <a:bodyPr anchor="ctr">
            <a:spAutoFit/>
          </a:bodyPr>
          <a:lstStyle/>
          <a:p>
            <a:pPr algn="ctr"/>
            <a:r>
              <a:rPr lang="en-US" b="1"/>
              <a:t>Импорт России</a:t>
            </a:r>
            <a:r>
              <a:rPr lang="en-US"/>
              <a:t>  в 2009 году составил 167,4 млрд.долларов США и  </a:t>
            </a:r>
            <a:endParaRPr lang="ru-RU"/>
          </a:p>
          <a:p>
            <a:pPr algn="ctr"/>
            <a:r>
              <a:rPr lang="en-US"/>
              <a:t>по сравнению с 2008 годом снизился на 37,3%, </a:t>
            </a:r>
            <a:endParaRPr lang="ru-RU"/>
          </a:p>
          <a:p>
            <a:pPr algn="ctr"/>
            <a:r>
              <a:rPr lang="en-US"/>
              <a:t>в том числе из стран дальнего зарубежья – 145,6 млрд.долларов США</a:t>
            </a:r>
            <a:endParaRPr lang="ru-RU"/>
          </a:p>
          <a:p>
            <a:pPr algn="ctr"/>
            <a:r>
              <a:rPr lang="en-US"/>
              <a:t> (снижение на 36,8%), </a:t>
            </a:r>
            <a:endParaRPr lang="ru-RU"/>
          </a:p>
          <a:p>
            <a:pPr algn="ctr"/>
            <a:r>
              <a:rPr lang="en-US"/>
              <a:t>из стран СНГ – 21,8 млрд.долларов США (снижение на 40,5%).</a:t>
            </a:r>
          </a:p>
          <a:p>
            <a:pPr algn="ctr"/>
            <a:r>
              <a:rPr lang="en-US"/>
              <a:t>Снижение стоимостных объемов российского импорта в 2009 году</a:t>
            </a:r>
            <a:endParaRPr lang="ru-RU"/>
          </a:p>
          <a:p>
            <a:pPr algn="ctr"/>
            <a:r>
              <a:rPr lang="en-US"/>
              <a:t> было связано с сокращением физических объемов импортных поставок,  </a:t>
            </a:r>
            <a:endParaRPr lang="ru-RU"/>
          </a:p>
          <a:p>
            <a:pPr algn="ctr"/>
            <a:r>
              <a:rPr lang="en-US"/>
              <a:t>тогда как  средние цены  ввезенных товаров оставались практически на уровне прошлого года.</a:t>
            </a:r>
            <a:endParaRPr lang="ru-RU"/>
          </a:p>
          <a:p>
            <a:pPr algn="ctr"/>
            <a:r>
              <a:rPr lang="en-US"/>
              <a:t> </a:t>
            </a:r>
            <a:endParaRPr lang="ru-RU"/>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ctrTitle"/>
          </p:nvPr>
        </p:nvSpPr>
        <p:spPr>
          <a:xfrm>
            <a:off x="822325" y="287338"/>
            <a:ext cx="7926388" cy="838200"/>
          </a:xfrm>
          <a:solidFill>
            <a:schemeClr val="accent6">
              <a:lumMod val="60000"/>
              <a:lumOff val="40000"/>
            </a:schemeClr>
          </a:solidFill>
          <a:ln w="57150">
            <a:solidFill>
              <a:srgbClr val="FF0000"/>
            </a:solidFill>
          </a:ln>
        </p:spPr>
        <p:txBody>
          <a:bodyPr wrap="square" numCol="1" anchorCtr="0" compatLnSpc="1">
            <a:prstTxWarp prst="textNoShape">
              <a:avLst/>
            </a:prstTxWarp>
          </a:bodyPr>
          <a:lstStyle/>
          <a:p>
            <a:pPr algn="ctr" eaLnBrk="1" hangingPunct="1"/>
            <a:r>
              <a:rPr lang="ru-RU" sz="2400" b="1" smtClean="0"/>
              <a:t>Итоги внешней торговли России в 2012 году</a:t>
            </a:r>
          </a:p>
        </p:txBody>
      </p:sp>
      <p:pic>
        <p:nvPicPr>
          <p:cNvPr id="155654" name="Picture 6"/>
          <p:cNvPicPr>
            <a:picLocks noGrp="1" noChangeAspect="1" noChangeArrowheads="1"/>
          </p:cNvPicPr>
          <p:nvPr>
            <p:ph idx="4294967295"/>
          </p:nvPr>
        </p:nvPicPr>
        <p:blipFill>
          <a:blip r:embed="rId3"/>
          <a:srcRect/>
          <a:stretch>
            <a:fillRect/>
          </a:stretch>
        </p:blipFill>
        <p:spPr>
          <a:xfrm>
            <a:off x="1073150" y="2457450"/>
            <a:ext cx="8070850" cy="2806700"/>
          </a:xfrm>
        </p:spPr>
      </p:pic>
      <p:pic>
        <p:nvPicPr>
          <p:cNvPr id="155655" name="Picture 7"/>
          <p:cNvPicPr>
            <a:picLocks noChangeAspect="1" noChangeArrowheads="1"/>
          </p:cNvPicPr>
          <p:nvPr/>
        </p:nvPicPr>
        <p:blipFill>
          <a:blip r:embed="rId4"/>
          <a:srcRect/>
          <a:stretch>
            <a:fillRect/>
          </a:stretch>
        </p:blipFill>
        <p:spPr bwMode="auto">
          <a:xfrm>
            <a:off x="1042988" y="5445125"/>
            <a:ext cx="6780212" cy="43815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154630" name="Picture 6"/>
          <p:cNvPicPr>
            <a:picLocks noChangeAspect="1" noChangeArrowheads="1"/>
          </p:cNvPicPr>
          <p:nvPr/>
        </p:nvPicPr>
        <p:blipFill>
          <a:blip r:embed="rId3"/>
          <a:srcRect/>
          <a:stretch>
            <a:fillRect/>
          </a:stretch>
        </p:blipFill>
        <p:spPr bwMode="auto">
          <a:xfrm>
            <a:off x="250825" y="438150"/>
            <a:ext cx="8353425" cy="5981700"/>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ctrTitle"/>
          </p:nvPr>
        </p:nvSpPr>
        <p:spPr>
          <a:xfrm>
            <a:off x="822325" y="287338"/>
            <a:ext cx="7926388" cy="838200"/>
          </a:xfrm>
          <a:solidFill>
            <a:schemeClr val="accent6">
              <a:lumMod val="60000"/>
              <a:lumOff val="40000"/>
            </a:schemeClr>
          </a:solidFill>
          <a:ln w="57150">
            <a:solidFill>
              <a:srgbClr val="FF0000"/>
            </a:solidFill>
          </a:ln>
        </p:spPr>
        <p:txBody>
          <a:bodyPr wrap="square" numCol="1" anchorCtr="0" compatLnSpc="1">
            <a:prstTxWarp prst="textNoShape">
              <a:avLst/>
            </a:prstTxWarp>
          </a:bodyPr>
          <a:lstStyle/>
          <a:p>
            <a:pPr algn="ctr" eaLnBrk="1" hangingPunct="1"/>
            <a:r>
              <a:rPr lang="ru-RU" sz="2800" b="1" smtClean="0"/>
              <a:t>2013 год</a:t>
            </a:r>
          </a:p>
        </p:txBody>
      </p:sp>
      <p:sp>
        <p:nvSpPr>
          <p:cNvPr id="153604" name="Объект 2"/>
          <p:cNvSpPr>
            <a:spLocks noGrp="1"/>
          </p:cNvSpPr>
          <p:nvPr>
            <p:ph type="subTitle" idx="1"/>
          </p:nvPr>
        </p:nvSpPr>
        <p:spPr>
          <a:xfrm>
            <a:off x="822325" y="1341438"/>
            <a:ext cx="8070850" cy="5040312"/>
          </a:xfrm>
          <a:solidFill>
            <a:srgbClr val="FFFFCC"/>
          </a:solidFill>
        </p:spPr>
        <p:txBody>
          <a:bodyPr/>
          <a:lstStyle/>
          <a:p>
            <a:pPr indent="446088"/>
            <a:r>
              <a:rPr lang="ru-RU" smtClean="0"/>
              <a:t>Россия замедлила темпы экономического роста: в 2013 году он стал самым низким с момента финансово-экономического кризиса  2009 и 1998 г., достигнув уровня 1997 г. – 1,4%.</a:t>
            </a:r>
          </a:p>
          <a:p>
            <a:pPr indent="446088"/>
            <a:r>
              <a:rPr lang="ru-RU" smtClean="0"/>
              <a:t>По темпу роста ВВП Россия существенно уступает своим партнерам по БРИКС: так в Китае, Бразилии и Индии он составил за третий квартал  7,8%, 3,3% и 2,7% соответственно (в России – 1,2%). Из государств данной группы Россия не только хуже всех перенесла кризис 2009 г., но и не демонстрирует в перспективе тенденций к улучшению.</a:t>
            </a:r>
          </a:p>
          <a:p>
            <a:pPr indent="446088"/>
            <a:r>
              <a:rPr lang="ru-RU" smtClean="0"/>
              <a:t>Индекс промышленного производства в этом году упал с 102, 6 (показатель 2012 г.) до 99,9 %, таким образом, объем промышленного производства в 2013 году сократился на 0,1% от предыдущего.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ctrTitle"/>
          </p:nvPr>
        </p:nvSpPr>
        <p:spPr>
          <a:xfrm>
            <a:off x="822325" y="287338"/>
            <a:ext cx="7926388" cy="838200"/>
          </a:xfrm>
          <a:solidFill>
            <a:schemeClr val="accent6">
              <a:lumMod val="60000"/>
              <a:lumOff val="40000"/>
            </a:schemeClr>
          </a:solidFill>
          <a:ln w="57150">
            <a:solidFill>
              <a:srgbClr val="FF0000"/>
            </a:solidFill>
          </a:ln>
        </p:spPr>
        <p:txBody>
          <a:bodyPr wrap="square" numCol="1" anchorCtr="0" compatLnSpc="1">
            <a:prstTxWarp prst="textNoShape">
              <a:avLst/>
            </a:prstTxWarp>
          </a:bodyPr>
          <a:lstStyle/>
          <a:p>
            <a:pPr algn="ctr" eaLnBrk="1" hangingPunct="1"/>
            <a:r>
              <a:rPr lang="ru-RU" sz="2400" b="1" smtClean="0"/>
              <a:t>Итоги внешней торговли России в 2013 году</a:t>
            </a:r>
          </a:p>
        </p:txBody>
      </p:sp>
      <p:sp>
        <p:nvSpPr>
          <p:cNvPr id="123908" name="Объект 2"/>
          <p:cNvSpPr>
            <a:spLocks noGrp="1"/>
          </p:cNvSpPr>
          <p:nvPr>
            <p:ph type="subTitle" idx="1"/>
          </p:nvPr>
        </p:nvSpPr>
        <p:spPr>
          <a:xfrm>
            <a:off x="822325" y="1341438"/>
            <a:ext cx="8070850" cy="5040312"/>
          </a:xfrm>
          <a:solidFill>
            <a:srgbClr val="FFFFCC"/>
          </a:solidFill>
        </p:spPr>
        <p:txBody>
          <a:bodyPr/>
          <a:lstStyle/>
          <a:p>
            <a:pPr indent="446088"/>
            <a:r>
              <a:rPr lang="ru-RU" smtClean="0"/>
              <a:t>Внешнеторговый оборот России составил 844,2 млрд. долларов, экспорт – 532,6 млрд. долл.,  импорт 317,8 млрд. долл. </a:t>
            </a:r>
          </a:p>
          <a:p>
            <a:pPr indent="446088"/>
            <a:endParaRPr lang="ru-RU" smtClean="0"/>
          </a:p>
        </p:txBody>
      </p:sp>
      <p:pic>
        <p:nvPicPr>
          <p:cNvPr id="123909" name="Picture 5"/>
          <p:cNvPicPr>
            <a:picLocks noChangeAspect="1" noChangeArrowheads="1"/>
          </p:cNvPicPr>
          <p:nvPr/>
        </p:nvPicPr>
        <p:blipFill>
          <a:blip r:embed="rId3"/>
          <a:srcRect/>
          <a:stretch>
            <a:fillRect/>
          </a:stretch>
        </p:blipFill>
        <p:spPr bwMode="auto">
          <a:xfrm>
            <a:off x="1196975" y="2205038"/>
            <a:ext cx="6751638" cy="3390900"/>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ctrTitle"/>
          </p:nvPr>
        </p:nvSpPr>
        <p:spPr>
          <a:xfrm>
            <a:off x="822325" y="287338"/>
            <a:ext cx="7926388" cy="549275"/>
          </a:xfrm>
          <a:solidFill>
            <a:schemeClr val="accent6">
              <a:lumMod val="60000"/>
              <a:lumOff val="40000"/>
            </a:schemeClr>
          </a:solidFill>
          <a:ln w="57150">
            <a:solidFill>
              <a:srgbClr val="FF0000"/>
            </a:solidFill>
          </a:ln>
        </p:spPr>
        <p:txBody>
          <a:bodyPr wrap="square" numCol="1" anchorCtr="0" compatLnSpc="1">
            <a:prstTxWarp prst="textNoShape">
              <a:avLst/>
            </a:prstTxWarp>
          </a:bodyPr>
          <a:lstStyle/>
          <a:p>
            <a:pPr algn="ctr" eaLnBrk="1" hangingPunct="1"/>
            <a:r>
              <a:rPr lang="ru-RU" sz="2400" b="1" smtClean="0"/>
              <a:t>Итоги внешней торговли России в 2013 году</a:t>
            </a:r>
          </a:p>
        </p:txBody>
      </p:sp>
      <p:sp>
        <p:nvSpPr>
          <p:cNvPr id="124932" name="Объект 2"/>
          <p:cNvSpPr>
            <a:spLocks noGrp="1"/>
          </p:cNvSpPr>
          <p:nvPr>
            <p:ph type="subTitle" idx="1"/>
          </p:nvPr>
        </p:nvSpPr>
        <p:spPr>
          <a:xfrm>
            <a:off x="822325" y="1052513"/>
            <a:ext cx="8070850" cy="5329237"/>
          </a:xfrm>
          <a:solidFill>
            <a:srgbClr val="FFFFCC"/>
          </a:solidFill>
        </p:spPr>
        <p:txBody>
          <a:bodyPr>
            <a:normAutofit fontScale="92500"/>
          </a:bodyPr>
          <a:lstStyle/>
          <a:p>
            <a:pPr indent="446088"/>
            <a:r>
              <a:rPr lang="ru-RU" smtClean="0"/>
              <a:t>В среднем, темп прироста составил + 0,3% по всем показателям. Даже показатель экспорта, который почти весь год был ниже уровня 2012 года,  увеличился, несмотря на неоптимистичные прогнозы.</a:t>
            </a:r>
          </a:p>
          <a:p>
            <a:pPr indent="446088"/>
            <a:r>
              <a:rPr lang="ru-RU" smtClean="0"/>
              <a:t>Среди наиболее важных факторов, повлиявших на эти показатели, следует выделить следующие:</a:t>
            </a:r>
          </a:p>
          <a:p>
            <a:pPr indent="446088"/>
            <a:r>
              <a:rPr lang="ru-RU" smtClean="0"/>
              <a:t>1. Общемировые тенденции: экономика стран после кризиса 2008 года развивается медленно, что сказывается и на объемах мировой торговли. Кризис Еврозоны в 2012-2013 году также осложнил ситуацию в темпах производства, спросе и потреблении.</a:t>
            </a:r>
          </a:p>
          <a:p>
            <a:pPr indent="446088"/>
            <a:r>
              <a:rPr lang="ru-RU" smtClean="0"/>
              <a:t>2. Присоединение России к ВТО. Данный фактор скорее является «внутренней» причиной уменьшения объемов внешней торговли. Одни эксперты говорят, что ВТО лишь обнажила существующие проблемы, но в дальнейшем она послужит стимулом для развития производств, другие же, наоборот, считают, что механизмы ВТО носят дискриминационный характер и для производителей, и для государства с точки зрения бюджета, нормативно-правовой базы, методов государственного регулирования.</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ctrTitle"/>
          </p:nvPr>
        </p:nvSpPr>
        <p:spPr>
          <a:xfrm>
            <a:off x="822325" y="287338"/>
            <a:ext cx="7926388" cy="838200"/>
          </a:xfrm>
          <a:solidFill>
            <a:schemeClr val="accent6">
              <a:lumMod val="60000"/>
              <a:lumOff val="40000"/>
            </a:schemeClr>
          </a:solidFill>
          <a:ln w="57150">
            <a:solidFill>
              <a:srgbClr val="FF0000"/>
            </a:solidFill>
          </a:ln>
        </p:spPr>
        <p:txBody>
          <a:bodyPr wrap="square" numCol="1" anchorCtr="0" compatLnSpc="1">
            <a:prstTxWarp prst="textNoShape">
              <a:avLst/>
            </a:prstTxWarp>
          </a:bodyPr>
          <a:lstStyle/>
          <a:p>
            <a:pPr algn="ctr" eaLnBrk="1" hangingPunct="1"/>
            <a:r>
              <a:rPr lang="ru-RU" sz="2400" b="1" smtClean="0"/>
              <a:t>Итоги внешней торговли России в 2013 году</a:t>
            </a:r>
          </a:p>
        </p:txBody>
      </p:sp>
      <p:sp>
        <p:nvSpPr>
          <p:cNvPr id="125956" name="Объект 2"/>
          <p:cNvSpPr>
            <a:spLocks noGrp="1"/>
          </p:cNvSpPr>
          <p:nvPr>
            <p:ph type="subTitle" idx="1"/>
          </p:nvPr>
        </p:nvSpPr>
        <p:spPr>
          <a:xfrm>
            <a:off x="822325" y="1341438"/>
            <a:ext cx="8070850" cy="5040312"/>
          </a:xfrm>
          <a:solidFill>
            <a:srgbClr val="FFFFCC"/>
          </a:solidFill>
        </p:spPr>
        <p:txBody>
          <a:bodyPr/>
          <a:lstStyle/>
          <a:p>
            <a:pPr indent="446088"/>
            <a:r>
              <a:rPr lang="ru-RU" smtClean="0"/>
              <a:t>3. Одной из причин снижения экспорта по мнению экспертов было повышение курса рубля, из-за чего российские товары, наряду с итак низкой конкурентоспособностью, дорого стоили. Это вызвало падение объема продаж, т.е. экспорта.</a:t>
            </a:r>
          </a:p>
          <a:p>
            <a:pPr indent="446088"/>
            <a:r>
              <a:rPr lang="ru-RU" smtClean="0"/>
              <a:t>4. Отрицательно на экономике сказалось снижение инвестиций в основной капитал крупных государственных компаний.</a:t>
            </a:r>
          </a:p>
          <a:p>
            <a:pPr indent="446088"/>
            <a:r>
              <a:rPr lang="ru-RU" smtClean="0"/>
              <a:t>5. Замедление потребительского спроса, из-за больших долговых нагрузок населения. По данным Центрального банка, кредитная нагрузка на одного работника составляет около 3,7 среднемесячных заработных плат</a:t>
            </a:r>
          </a:p>
          <a:p>
            <a:pPr indent="446088"/>
            <a:r>
              <a:rPr lang="ru-RU" smtClean="0"/>
              <a:t>6. Тем не менее, не смотря на отрицательные факторы, в экспорт и импорт все же увеличились. Во многом это связывают с мерами по девальвации рубля, а также с повышением активности участников внешнеэкономической деятельности России и Европы.</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ctrTitle"/>
          </p:nvPr>
        </p:nvSpPr>
        <p:spPr>
          <a:xfrm>
            <a:off x="822325" y="287338"/>
            <a:ext cx="7926388" cy="838200"/>
          </a:xfrm>
          <a:solidFill>
            <a:schemeClr val="accent6">
              <a:lumMod val="60000"/>
              <a:lumOff val="40000"/>
            </a:schemeClr>
          </a:solidFill>
          <a:ln w="57150">
            <a:solidFill>
              <a:srgbClr val="FF0000"/>
            </a:solidFill>
          </a:ln>
        </p:spPr>
        <p:txBody>
          <a:bodyPr wrap="square" numCol="1" anchorCtr="0" compatLnSpc="1">
            <a:prstTxWarp prst="textNoShape">
              <a:avLst/>
            </a:prstTxWarp>
          </a:bodyPr>
          <a:lstStyle/>
          <a:p>
            <a:pPr algn="ctr" eaLnBrk="1" hangingPunct="1"/>
            <a:r>
              <a:rPr lang="ru-RU" sz="2400" b="1" smtClean="0"/>
              <a:t>Итоги внешней торговли России в 2013 году</a:t>
            </a:r>
          </a:p>
        </p:txBody>
      </p:sp>
      <p:sp>
        <p:nvSpPr>
          <p:cNvPr id="126980" name="Объект 2"/>
          <p:cNvSpPr>
            <a:spLocks noGrp="1"/>
          </p:cNvSpPr>
          <p:nvPr>
            <p:ph type="subTitle" idx="1"/>
          </p:nvPr>
        </p:nvSpPr>
        <p:spPr>
          <a:xfrm>
            <a:off x="822325" y="1341438"/>
            <a:ext cx="8070850" cy="5040312"/>
          </a:xfrm>
          <a:solidFill>
            <a:srgbClr val="FFFFCC"/>
          </a:solidFill>
        </p:spPr>
        <p:txBody>
          <a:bodyPr/>
          <a:lstStyle/>
          <a:p>
            <a:pPr indent="446088"/>
            <a:endParaRPr lang="ru-RU" smtClean="0"/>
          </a:p>
        </p:txBody>
      </p:sp>
      <p:sp>
        <p:nvSpPr>
          <p:cNvPr id="3" name="Заголовок 1"/>
          <p:cNvSpPr>
            <a:spLocks noGrp="1"/>
          </p:cNvSpPr>
          <p:nvPr>
            <p:ph type="title" idx="4294967295"/>
          </p:nvPr>
        </p:nvSpPr>
        <p:spPr>
          <a:xfrm>
            <a:off x="1217613" y="287338"/>
            <a:ext cx="7926387" cy="838200"/>
          </a:xfrm>
          <a:solidFill>
            <a:schemeClr val="accent6">
              <a:lumMod val="60000"/>
              <a:lumOff val="40000"/>
            </a:schemeClr>
          </a:solidFill>
          <a:ln w="57150">
            <a:solidFill>
              <a:srgbClr val="FF0000"/>
            </a:solidFill>
          </a:ln>
        </p:spPr>
        <p:txBody>
          <a:bodyPr wrap="square" numCol="1" anchorCtr="0" compatLnSpc="1">
            <a:prstTxWarp prst="textNoShape">
              <a:avLst/>
            </a:prstTxWarp>
          </a:bodyPr>
          <a:lstStyle/>
          <a:p>
            <a:pPr algn="ctr" eaLnBrk="1" hangingPunct="1">
              <a:defRPr/>
            </a:pPr>
            <a:r>
              <a:rPr lang="ru-RU" sz="2400" b="1" smtClean="0"/>
              <a:t> ____________ _ _______ ________ _ ______________ _______ _______ ________   </a:t>
            </a:r>
          </a:p>
        </p:txBody>
      </p:sp>
      <p:pic>
        <p:nvPicPr>
          <p:cNvPr id="126981" name="Picture 5"/>
          <p:cNvPicPr>
            <a:picLocks noChangeAspect="1" noChangeArrowheads="1"/>
          </p:cNvPicPr>
          <p:nvPr/>
        </p:nvPicPr>
        <p:blipFill>
          <a:blip r:embed="rId3"/>
          <a:srcRect/>
          <a:stretch>
            <a:fillRect/>
          </a:stretch>
        </p:blipFill>
        <p:spPr bwMode="auto">
          <a:xfrm>
            <a:off x="1244600" y="1628775"/>
            <a:ext cx="7504113" cy="4537075"/>
          </a:xfrm>
          <a:prstGeom prst="rect">
            <a:avLst/>
          </a:prstGeom>
          <a:noFill/>
        </p:spPr>
      </p:pic>
      <p:sp>
        <p:nvSpPr>
          <p:cNvPr id="4" name="Заголовок 1"/>
          <p:cNvSpPr>
            <a:spLocks/>
          </p:cNvSpPr>
          <p:nvPr/>
        </p:nvSpPr>
        <p:spPr bwMode="auto">
          <a:xfrm>
            <a:off x="822325" y="287338"/>
            <a:ext cx="7926388" cy="838200"/>
          </a:xfrm>
          <a:prstGeom prst="rect">
            <a:avLst/>
          </a:prstGeom>
          <a:solidFill>
            <a:srgbClr val="97DBFB"/>
          </a:solidFill>
          <a:ln w="57150">
            <a:solidFill>
              <a:srgbClr val="FF0000"/>
            </a:solidFill>
            <a:miter lim="800000"/>
            <a:headEnd/>
            <a:tailEnd/>
          </a:ln>
        </p:spPr>
        <p:txBody>
          <a:bodyPr anchor="b"/>
          <a:lstStyle/>
          <a:p>
            <a:pPr algn="ctr" defTabSz="914400">
              <a:lnSpc>
                <a:spcPct val="85000"/>
              </a:lnSpc>
            </a:pPr>
            <a:r>
              <a:rPr lang="ru-RU" sz="2400" b="1">
                <a:solidFill>
                  <a:srgbClr val="404040"/>
                </a:solidFill>
                <a:latin typeface="Calibri Light"/>
              </a:rPr>
              <a:t>Итоги внешней торговли России в 2013 году</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128004" name="Объект 2"/>
          <p:cNvSpPr>
            <a:spLocks noGrp="1"/>
          </p:cNvSpPr>
          <p:nvPr>
            <p:ph type="subTitle" idx="1"/>
          </p:nvPr>
        </p:nvSpPr>
        <p:spPr>
          <a:xfrm>
            <a:off x="822325" y="1341438"/>
            <a:ext cx="8070850" cy="5040312"/>
          </a:xfrm>
          <a:solidFill>
            <a:srgbClr val="FFFFCC"/>
          </a:solidFill>
        </p:spPr>
        <p:txBody>
          <a:bodyPr/>
          <a:lstStyle/>
          <a:p>
            <a:pPr indent="446088"/>
            <a:endParaRPr lang="ru-RU" smtClean="0"/>
          </a:p>
        </p:txBody>
      </p:sp>
      <p:pic>
        <p:nvPicPr>
          <p:cNvPr id="128005" name="Picture 5"/>
          <p:cNvPicPr>
            <a:picLocks noChangeAspect="1" noChangeArrowheads="1"/>
          </p:cNvPicPr>
          <p:nvPr/>
        </p:nvPicPr>
        <p:blipFill>
          <a:blip r:embed="rId3"/>
          <a:srcRect/>
          <a:stretch>
            <a:fillRect/>
          </a:stretch>
        </p:blipFill>
        <p:spPr bwMode="auto">
          <a:xfrm>
            <a:off x="539750" y="765175"/>
            <a:ext cx="7780338" cy="5327650"/>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129029" name="Picture 5"/>
          <p:cNvPicPr>
            <a:picLocks noChangeAspect="1" noChangeArrowheads="1"/>
          </p:cNvPicPr>
          <p:nvPr/>
        </p:nvPicPr>
        <p:blipFill>
          <a:blip r:embed="rId3"/>
          <a:srcRect/>
          <a:stretch>
            <a:fillRect/>
          </a:stretch>
        </p:blipFill>
        <p:spPr bwMode="auto">
          <a:xfrm>
            <a:off x="911225" y="981075"/>
            <a:ext cx="7323138" cy="5407025"/>
          </a:xfrm>
          <a:prstGeom prst="rect">
            <a:avLst/>
          </a:prstGeom>
          <a:noFill/>
        </p:spPr>
      </p:pic>
      <p:pic>
        <p:nvPicPr>
          <p:cNvPr id="129030" name="Picture 6"/>
          <p:cNvPicPr>
            <a:picLocks noChangeAspect="1" noChangeArrowheads="1"/>
          </p:cNvPicPr>
          <p:nvPr/>
        </p:nvPicPr>
        <p:blipFill>
          <a:blip r:embed="rId4"/>
          <a:srcRect/>
          <a:stretch>
            <a:fillRect/>
          </a:stretch>
        </p:blipFill>
        <p:spPr bwMode="auto">
          <a:xfrm>
            <a:off x="911225" y="247650"/>
            <a:ext cx="7323138" cy="733425"/>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130053" name="Picture 5"/>
          <p:cNvPicPr>
            <a:picLocks noChangeAspect="1" noChangeArrowheads="1"/>
          </p:cNvPicPr>
          <p:nvPr/>
        </p:nvPicPr>
        <p:blipFill>
          <a:blip r:embed="rId3"/>
          <a:srcRect/>
          <a:stretch>
            <a:fillRect/>
          </a:stretch>
        </p:blipFill>
        <p:spPr bwMode="auto">
          <a:xfrm>
            <a:off x="1216025" y="476250"/>
            <a:ext cx="7243763" cy="5545138"/>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137219" name="Picture 3"/>
          <p:cNvPicPr>
            <a:picLocks noChangeAspect="1" noChangeArrowheads="1"/>
          </p:cNvPicPr>
          <p:nvPr/>
        </p:nvPicPr>
        <p:blipFill>
          <a:blip r:embed="rId3"/>
          <a:srcRect/>
          <a:stretch>
            <a:fillRect/>
          </a:stretch>
        </p:blipFill>
        <p:spPr bwMode="auto">
          <a:xfrm>
            <a:off x="663575" y="962025"/>
            <a:ext cx="7818438" cy="4933950"/>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ctrTitle"/>
          </p:nvPr>
        </p:nvSpPr>
        <p:spPr>
          <a:xfrm>
            <a:off x="822325" y="287338"/>
            <a:ext cx="7926388" cy="838200"/>
          </a:xfrm>
          <a:solidFill>
            <a:schemeClr val="accent6">
              <a:lumMod val="60000"/>
              <a:lumOff val="40000"/>
            </a:schemeClr>
          </a:solidFill>
          <a:ln w="57150">
            <a:solidFill>
              <a:srgbClr val="FF0000"/>
            </a:solidFill>
          </a:ln>
        </p:spPr>
        <p:txBody>
          <a:bodyPr wrap="square" numCol="1" anchorCtr="0" compatLnSpc="1">
            <a:prstTxWarp prst="textNoShape">
              <a:avLst/>
            </a:prstTxWarp>
          </a:bodyPr>
          <a:lstStyle/>
          <a:p>
            <a:pPr algn="ctr" eaLnBrk="1" hangingPunct="1"/>
            <a:r>
              <a:rPr lang="ru-RU" sz="2400" b="1" smtClean="0"/>
              <a:t>Итоги внешней торговли России в 2013 году</a:t>
            </a:r>
          </a:p>
        </p:txBody>
      </p:sp>
      <p:sp>
        <p:nvSpPr>
          <p:cNvPr id="139268" name="Объект 2"/>
          <p:cNvSpPr>
            <a:spLocks noGrp="1"/>
          </p:cNvSpPr>
          <p:nvPr>
            <p:ph type="subTitle" idx="1"/>
          </p:nvPr>
        </p:nvSpPr>
        <p:spPr>
          <a:xfrm>
            <a:off x="822325" y="1341438"/>
            <a:ext cx="8070850" cy="5040312"/>
          </a:xfrm>
          <a:solidFill>
            <a:srgbClr val="FFFFCC"/>
          </a:solidFill>
        </p:spPr>
        <p:txBody>
          <a:bodyPr/>
          <a:lstStyle/>
          <a:p>
            <a:pPr indent="446088"/>
            <a:endParaRPr lang="ru-RU" smtClean="0"/>
          </a:p>
        </p:txBody>
      </p:sp>
      <p:pic>
        <p:nvPicPr>
          <p:cNvPr id="139269" name="Picture 5"/>
          <p:cNvPicPr>
            <a:picLocks noChangeAspect="1" noChangeArrowheads="1"/>
          </p:cNvPicPr>
          <p:nvPr/>
        </p:nvPicPr>
        <p:blipFill>
          <a:blip r:embed="rId3"/>
          <a:srcRect/>
          <a:stretch>
            <a:fillRect/>
          </a:stretch>
        </p:blipFill>
        <p:spPr bwMode="auto">
          <a:xfrm>
            <a:off x="1244600" y="1628775"/>
            <a:ext cx="7504113" cy="4537075"/>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ctrTitle"/>
          </p:nvPr>
        </p:nvSpPr>
        <p:spPr>
          <a:xfrm>
            <a:off x="822325" y="287338"/>
            <a:ext cx="7926388" cy="838200"/>
          </a:xfrm>
          <a:solidFill>
            <a:schemeClr val="accent6">
              <a:lumMod val="60000"/>
              <a:lumOff val="40000"/>
            </a:schemeClr>
          </a:solidFill>
          <a:ln w="57150">
            <a:solidFill>
              <a:srgbClr val="FF0000"/>
            </a:solidFill>
          </a:ln>
        </p:spPr>
        <p:txBody>
          <a:bodyPr wrap="square" numCol="1" anchorCtr="0" compatLnSpc="1">
            <a:prstTxWarp prst="textNoShape">
              <a:avLst/>
            </a:prstTxWarp>
          </a:bodyPr>
          <a:lstStyle/>
          <a:p>
            <a:pPr algn="ctr" eaLnBrk="1" hangingPunct="1"/>
            <a:r>
              <a:rPr lang="ru-RU" sz="2400" b="1" smtClean="0"/>
              <a:t>Итоги внешней торговли России в 2013 году</a:t>
            </a:r>
          </a:p>
        </p:txBody>
      </p:sp>
      <p:sp>
        <p:nvSpPr>
          <p:cNvPr id="140292" name="Объект 2"/>
          <p:cNvSpPr>
            <a:spLocks noGrp="1"/>
          </p:cNvSpPr>
          <p:nvPr>
            <p:ph type="subTitle" idx="1"/>
          </p:nvPr>
        </p:nvSpPr>
        <p:spPr>
          <a:xfrm>
            <a:off x="822325" y="1341438"/>
            <a:ext cx="8070850" cy="5040312"/>
          </a:xfrm>
          <a:solidFill>
            <a:srgbClr val="FFFFCC"/>
          </a:solidFill>
        </p:spPr>
        <p:txBody>
          <a:bodyPr/>
          <a:lstStyle/>
          <a:p>
            <a:pPr indent="446088"/>
            <a:endParaRPr lang="ru-RU" smtClean="0"/>
          </a:p>
        </p:txBody>
      </p:sp>
      <p:pic>
        <p:nvPicPr>
          <p:cNvPr id="140294" name="Picture 6"/>
          <p:cNvPicPr>
            <a:picLocks noChangeAspect="1" noChangeArrowheads="1"/>
          </p:cNvPicPr>
          <p:nvPr/>
        </p:nvPicPr>
        <p:blipFill>
          <a:blip r:embed="rId3"/>
          <a:srcRect/>
          <a:stretch>
            <a:fillRect/>
          </a:stretch>
        </p:blipFill>
        <p:spPr bwMode="auto">
          <a:xfrm>
            <a:off x="1216025" y="1695450"/>
            <a:ext cx="7388225" cy="4686300"/>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132100" name="Picture 4"/>
          <p:cNvPicPr>
            <a:picLocks noChangeAspect="1" noChangeArrowheads="1"/>
          </p:cNvPicPr>
          <p:nvPr/>
        </p:nvPicPr>
        <p:blipFill>
          <a:blip r:embed="rId3"/>
          <a:srcRect/>
          <a:stretch>
            <a:fillRect/>
          </a:stretch>
        </p:blipFill>
        <p:spPr bwMode="auto">
          <a:xfrm>
            <a:off x="987425" y="1343025"/>
            <a:ext cx="7170738" cy="4171950"/>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131076" name="Picture 4"/>
          <p:cNvPicPr>
            <a:picLocks noChangeAspect="1" noChangeArrowheads="1"/>
          </p:cNvPicPr>
          <p:nvPr/>
        </p:nvPicPr>
        <p:blipFill>
          <a:blip r:embed="rId3"/>
          <a:srcRect/>
          <a:stretch>
            <a:fillRect/>
          </a:stretch>
        </p:blipFill>
        <p:spPr bwMode="auto">
          <a:xfrm>
            <a:off x="709613" y="476250"/>
            <a:ext cx="7726362" cy="5600700"/>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135171" name="Picture 3"/>
          <p:cNvPicPr>
            <a:picLocks noChangeAspect="1" noChangeArrowheads="1"/>
          </p:cNvPicPr>
          <p:nvPr/>
        </p:nvPicPr>
        <p:blipFill>
          <a:blip r:embed="rId3"/>
          <a:srcRect/>
          <a:stretch>
            <a:fillRect/>
          </a:stretch>
        </p:blipFill>
        <p:spPr bwMode="auto">
          <a:xfrm>
            <a:off x="811213" y="404813"/>
            <a:ext cx="7523162" cy="5491162"/>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134147" name="Picture 3"/>
          <p:cNvPicPr>
            <a:picLocks noChangeAspect="1" noChangeArrowheads="1"/>
          </p:cNvPicPr>
          <p:nvPr/>
        </p:nvPicPr>
        <p:blipFill>
          <a:blip r:embed="rId3"/>
          <a:srcRect/>
          <a:stretch>
            <a:fillRect/>
          </a:stretch>
        </p:blipFill>
        <p:spPr bwMode="auto">
          <a:xfrm>
            <a:off x="1306513" y="285750"/>
            <a:ext cx="6532562" cy="6288088"/>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117763" name="Picture 3"/>
          <p:cNvPicPr>
            <a:picLocks noChangeAspect="1" noChangeArrowheads="1"/>
          </p:cNvPicPr>
          <p:nvPr/>
        </p:nvPicPr>
        <p:blipFill>
          <a:blip r:embed="rId3"/>
          <a:srcRect/>
          <a:stretch>
            <a:fillRect/>
          </a:stretch>
        </p:blipFill>
        <p:spPr bwMode="auto">
          <a:xfrm>
            <a:off x="323850" y="333375"/>
            <a:ext cx="8496300" cy="6264275"/>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Рисунок 4"/>
          <p:cNvPicPr>
            <a:picLocks noChangeAspect="1"/>
          </p:cNvPicPr>
          <p:nvPr/>
        </p:nvPicPr>
        <p:blipFill>
          <a:blip r:embed="rId2"/>
          <a:srcRect/>
          <a:stretch>
            <a:fillRect/>
          </a:stretch>
        </p:blipFill>
        <p:spPr bwMode="auto">
          <a:xfrm>
            <a:off x="0" y="-242888"/>
            <a:ext cx="9144000" cy="6858001"/>
          </a:xfrm>
          <a:prstGeom prst="rect">
            <a:avLst/>
          </a:prstGeom>
          <a:noFill/>
          <a:ln w="9525">
            <a:noFill/>
            <a:miter lim="800000"/>
            <a:headEnd/>
            <a:tailEnd/>
          </a:ln>
        </p:spPr>
      </p:pic>
      <p:sp>
        <p:nvSpPr>
          <p:cNvPr id="2" name="Заголовок 1"/>
          <p:cNvSpPr>
            <a:spLocks noGrp="1"/>
          </p:cNvSpPr>
          <p:nvPr>
            <p:ph type="ctrTitle"/>
          </p:nvPr>
        </p:nvSpPr>
        <p:spPr bwMode="auto">
          <a:xfrm>
            <a:off x="822325" y="287338"/>
            <a:ext cx="7926388" cy="765175"/>
          </a:xfrm>
          <a:solidFill>
            <a:srgbClr val="FF9900"/>
          </a:solidFill>
          <a:ln w="57150">
            <a:solidFill>
              <a:srgbClr val="FF0000"/>
            </a:solidFill>
            <a:miter lim="800000"/>
            <a:headEnd/>
            <a:tailEnd/>
          </a:ln>
        </p:spPr>
        <p:txBody>
          <a:bodyPr wrap="square" numCol="1" anchorCtr="0" compatLnSpc="1">
            <a:prstTxWarp prst="textNoShape">
              <a:avLst/>
            </a:prstTxWarp>
          </a:bodyPr>
          <a:lstStyle/>
          <a:p>
            <a:pPr algn="ctr" eaLnBrk="1" hangingPunct="1"/>
            <a:r>
              <a:rPr lang="ru-RU" sz="2400" b="1" smtClean="0">
                <a:solidFill>
                  <a:srgbClr val="34473D"/>
                </a:solidFill>
                <a:latin typeface="Noteworthy Light"/>
              </a:rPr>
              <a:t>Внешняя торговля России в 2014 году</a:t>
            </a:r>
            <a:endParaRPr lang="ru-RU" sz="2400" b="1" smtClean="0"/>
          </a:p>
        </p:txBody>
      </p:sp>
      <p:sp>
        <p:nvSpPr>
          <p:cNvPr id="119812" name="Объект 2"/>
          <p:cNvSpPr>
            <a:spLocks noGrp="1"/>
          </p:cNvSpPr>
          <p:nvPr>
            <p:ph type="subTitle" idx="1"/>
          </p:nvPr>
        </p:nvSpPr>
        <p:spPr>
          <a:xfrm>
            <a:off x="822325" y="1412875"/>
            <a:ext cx="8070850" cy="4968875"/>
          </a:xfrm>
          <a:solidFill>
            <a:srgbClr val="FFFFCC"/>
          </a:solidFill>
        </p:spPr>
        <p:txBody>
          <a:bodyPr/>
          <a:lstStyle/>
          <a:p>
            <a:pPr indent="446088"/>
            <a:r>
              <a:rPr lang="ru-RU" smtClean="0"/>
              <a:t>Внешнеторговый оборот России в 2014 году составил 784,5 млрд. долларов США и по сравнению с 2013 годом сократился на 6,7%, в том числе со странами дальнего зарубежья – 687,7 млрд. долларов США (на 5,6 %), со странами СНГ – 96,8 млрд. долларов США (на 14,3 %).</a:t>
            </a:r>
            <a:br>
              <a:rPr lang="ru-RU" smtClean="0"/>
            </a:br>
            <a:r>
              <a:rPr lang="ru-RU" smtClean="0"/>
              <a:t>В общем объеме внешнеторгового оборота на долю стран дальнего зарубежья в 2014 году приходилось 87,7%, на долю стран СНГ – 12,3%.</a:t>
            </a:r>
            <a:endParaRPr lang="ru-RU" b="1" smtClean="0"/>
          </a:p>
          <a:p>
            <a:pPr indent="446088"/>
            <a:r>
              <a:rPr lang="ru-RU" smtClean="0"/>
              <a:t>Сальдо торгового баланса в 2014 году составило 211,2 млрд. долларов США, увеличившись по сравнению с 2013 годом на 0,5 млрд. долларов США.</a:t>
            </a:r>
            <a:br>
              <a:rPr lang="ru-RU" smtClean="0"/>
            </a:br>
            <a:r>
              <a:rPr lang="ru-RU" u="sng" smtClean="0">
                <a:hlinkClick r:id="rId3"/>
              </a:rPr>
              <a:t> </a:t>
            </a:r>
            <a:r>
              <a:rPr lang="ru-RU" smtClean="0"/>
              <a:t/>
            </a:r>
            <a:br>
              <a:rPr lang="ru-RU" smtClean="0"/>
            </a:br>
            <a:r>
              <a:rPr lang="ru-RU" smtClean="0"/>
              <a:t>Экспорт России в стоимостном выражении в 2014 году составил 497,8 млрд. долларов США и по сравнению с 2013 годом сократился на 5,4%, в том числе в страны дальнего зарубежья – 433,8 млрд. долларов США (на 4,0%), в страны СНГ – 64,0 млрд. долларов США (на 13,5%).</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ctrTitle"/>
          </p:nvPr>
        </p:nvSpPr>
        <p:spPr bwMode="auto">
          <a:xfrm>
            <a:off x="822325" y="287338"/>
            <a:ext cx="7926388" cy="477837"/>
          </a:xfrm>
          <a:solidFill>
            <a:srgbClr val="FF9900"/>
          </a:solidFill>
          <a:ln w="57150">
            <a:solidFill>
              <a:srgbClr val="FF0000"/>
            </a:solidFill>
            <a:miter lim="800000"/>
            <a:headEnd/>
            <a:tailEnd/>
          </a:ln>
        </p:spPr>
        <p:txBody>
          <a:bodyPr wrap="square" numCol="1" anchorCtr="0" compatLnSpc="1">
            <a:prstTxWarp prst="textNoShape">
              <a:avLst/>
            </a:prstTxWarp>
            <a:normAutofit fontScale="90000"/>
          </a:bodyPr>
          <a:lstStyle/>
          <a:p>
            <a:pPr algn="ctr" eaLnBrk="1" hangingPunct="1"/>
            <a:r>
              <a:rPr lang="ru-RU" sz="2800" b="1" smtClean="0">
                <a:solidFill>
                  <a:srgbClr val="34473D"/>
                </a:solidFill>
                <a:latin typeface="Noteworthy Light"/>
              </a:rPr>
              <a:t>Внешняя торговля России в 2014 году</a:t>
            </a:r>
          </a:p>
        </p:txBody>
      </p:sp>
      <p:sp>
        <p:nvSpPr>
          <p:cNvPr id="120836" name="Объект 2"/>
          <p:cNvSpPr>
            <a:spLocks noGrp="1"/>
          </p:cNvSpPr>
          <p:nvPr>
            <p:ph type="subTitle" idx="1"/>
          </p:nvPr>
        </p:nvSpPr>
        <p:spPr>
          <a:xfrm>
            <a:off x="822325" y="1412875"/>
            <a:ext cx="8070850" cy="4968875"/>
          </a:xfrm>
          <a:solidFill>
            <a:srgbClr val="FFFFCC"/>
          </a:solidFill>
        </p:spPr>
        <p:txBody>
          <a:bodyPr>
            <a:normAutofit fontScale="92500" lnSpcReduction="10000"/>
          </a:bodyPr>
          <a:lstStyle/>
          <a:p>
            <a:pPr indent="446088"/>
            <a:endParaRPr lang="ru-RU" smtClean="0"/>
          </a:p>
          <a:p>
            <a:pPr marL="742950" lvl="1" indent="-285750">
              <a:buFont typeface="Calibri" pitchFamily="34" charset="0"/>
              <a:buNone/>
            </a:pPr>
            <a:r>
              <a:rPr lang="ru-RU" sz="2000" smtClean="0"/>
              <a:t>Удельный вес металлов и изделий из них составил 8,1%. Стоимостной объем экспорта металлов и изделий из них в 2014 году снизился по сравнению с 2013 годом на 0,9%. </a:t>
            </a:r>
            <a:endParaRPr lang="ru-RU" sz="2000" b="1" smtClean="0"/>
          </a:p>
          <a:p>
            <a:pPr marL="742950" lvl="1" indent="-285750">
              <a:buFont typeface="Calibri" pitchFamily="34" charset="0"/>
              <a:buNone/>
            </a:pPr>
            <a:r>
              <a:rPr lang="ru-RU" sz="2000" smtClean="0"/>
              <a:t>Стоимостной объем экспорта продукции химической промышленности в 2014 году снизился на 5,2%, при этом, удельный вес данной товарной группы в общем объеме экспорта составил 5,9%.</a:t>
            </a:r>
          </a:p>
          <a:p>
            <a:pPr marL="742950" lvl="1" indent="-285750">
              <a:buFont typeface="Calibri" pitchFamily="34" charset="0"/>
              <a:buNone/>
            </a:pPr>
            <a:r>
              <a:rPr lang="ru-RU" sz="2000" smtClean="0"/>
              <a:t>Доля продукции машиностроения в общем экспорте России в 2014 году составила 5,3%. Стоимостной объем экспорта этой продукции сократился на 8,4%.</a:t>
            </a:r>
            <a:endParaRPr lang="ru-RU" sz="2000" b="1" smtClean="0"/>
          </a:p>
          <a:p>
            <a:pPr marL="742950" lvl="1" indent="-285750">
              <a:buFont typeface="Calibri" pitchFamily="34" charset="0"/>
              <a:buNone/>
            </a:pPr>
            <a:r>
              <a:rPr lang="ru-RU" sz="2000" smtClean="0"/>
              <a:t>Удельный вес продовольственных товаров и сельскохозяйственного сырья в стоимостном объеме экспорта страны составил 3,8%. Стоимостной объем данной товарной группы возрос на 16,7%. </a:t>
            </a:r>
            <a:endParaRPr lang="ru-RU" sz="2000" b="1" smtClean="0"/>
          </a:p>
          <a:p>
            <a:pPr marL="742950" lvl="1" indent="-285750">
              <a:buFont typeface="Calibri" pitchFamily="34" charset="0"/>
              <a:buNone/>
            </a:pPr>
            <a:r>
              <a:rPr lang="ru-RU" smtClean="0"/>
              <a:t> </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116739" name="Picture 3"/>
          <p:cNvPicPr>
            <a:picLocks noChangeAspect="1" noChangeArrowheads="1"/>
          </p:cNvPicPr>
          <p:nvPr/>
        </p:nvPicPr>
        <p:blipFill>
          <a:blip r:embed="rId3"/>
          <a:srcRect/>
          <a:stretch>
            <a:fillRect/>
          </a:stretch>
        </p:blipFill>
        <p:spPr bwMode="auto">
          <a:xfrm>
            <a:off x="323850" y="260350"/>
            <a:ext cx="8712200" cy="968375"/>
          </a:xfrm>
          <a:prstGeom prst="rect">
            <a:avLst/>
          </a:prstGeom>
          <a:noFill/>
        </p:spPr>
      </p:pic>
      <p:pic>
        <p:nvPicPr>
          <p:cNvPr id="116740" name="Picture 4"/>
          <p:cNvPicPr>
            <a:picLocks noChangeAspect="1" noChangeArrowheads="1"/>
          </p:cNvPicPr>
          <p:nvPr/>
        </p:nvPicPr>
        <p:blipFill>
          <a:blip r:embed="rId4"/>
          <a:srcRect/>
          <a:stretch>
            <a:fillRect/>
          </a:stretch>
        </p:blipFill>
        <p:spPr bwMode="auto">
          <a:xfrm>
            <a:off x="323850" y="1228725"/>
            <a:ext cx="8712200" cy="4886325"/>
          </a:xfrm>
          <a:prstGeom prst="rect">
            <a:avLst/>
          </a:prstGeo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ctrTitle"/>
          </p:nvPr>
        </p:nvSpPr>
        <p:spPr>
          <a:xfrm>
            <a:off x="822325" y="287338"/>
            <a:ext cx="7926388" cy="333375"/>
          </a:xfrm>
          <a:solidFill>
            <a:schemeClr val="accent6">
              <a:lumMod val="60000"/>
              <a:lumOff val="40000"/>
            </a:schemeClr>
          </a:solidFill>
          <a:ln w="57150">
            <a:solidFill>
              <a:srgbClr val="FF0000"/>
            </a:solidFill>
          </a:ln>
        </p:spPr>
        <p:txBody>
          <a:bodyPr wrap="square" numCol="1" anchorCtr="0" compatLnSpc="1">
            <a:prstTxWarp prst="textNoShape">
              <a:avLst/>
            </a:prstTxWarp>
            <a:normAutofit fontScale="90000"/>
          </a:bodyPr>
          <a:lstStyle/>
          <a:p>
            <a:pPr algn="ctr" eaLnBrk="1" hangingPunct="1">
              <a:defRPr/>
            </a:pPr>
            <a:r>
              <a:rPr lang="ru-RU" sz="1800" smtClean="0">
                <a:solidFill>
                  <a:srgbClr val="34473D"/>
                </a:solidFill>
                <a:latin typeface="Noteworthy Light"/>
              </a:rPr>
              <a:t>Внешнеторговая статистика</a:t>
            </a:r>
            <a:endParaRPr lang="ru-RU" sz="1800" b="1" smtClean="0"/>
          </a:p>
        </p:txBody>
      </p:sp>
      <p:sp>
        <p:nvSpPr>
          <p:cNvPr id="115716" name="Объект 2"/>
          <p:cNvSpPr>
            <a:spLocks noGrp="1"/>
          </p:cNvSpPr>
          <p:nvPr>
            <p:ph type="subTitle" idx="1"/>
          </p:nvPr>
        </p:nvSpPr>
        <p:spPr>
          <a:xfrm>
            <a:off x="822325" y="1412875"/>
            <a:ext cx="8070850" cy="4968875"/>
          </a:xfrm>
          <a:solidFill>
            <a:srgbClr val="FFFFCC"/>
          </a:solidFill>
        </p:spPr>
        <p:txBody>
          <a:bodyPr>
            <a:normAutofit lnSpcReduction="10000"/>
          </a:bodyPr>
          <a:lstStyle/>
          <a:p>
            <a:pPr indent="446088"/>
            <a:endParaRPr lang="ru-RU" smtClean="0"/>
          </a:p>
          <a:p>
            <a:pPr indent="446088"/>
            <a:r>
              <a:rPr lang="ru-RU" sz="2200" smtClean="0"/>
              <a:t>Индексы цен строятся на основе определенного товарного набора, который, в свою очередь, состоит из товаров-представителей, представляющих значительное число других товаров, не включенных в товарный набор. </a:t>
            </a:r>
          </a:p>
          <a:p>
            <a:pPr indent="446088"/>
            <a:r>
              <a:rPr lang="ru-RU" sz="2200" smtClean="0"/>
              <a:t>К цене каждого товара, включенного в индексный набор, приписывается не вес данного товара, а вес той товарной группы, изменение цен которой он представляет в индексе, за исключением тех товаров, которые представляют только самих себя. </a:t>
            </a:r>
          </a:p>
          <a:p>
            <a:pPr indent="446088"/>
            <a:r>
              <a:rPr lang="ru-RU" sz="2200" smtClean="0"/>
              <a:t>Эффективность системы представительных весов полностью определяется тем, насколько представителен сам товарный набор.</a:t>
            </a:r>
          </a:p>
        </p:txBody>
      </p:sp>
      <p:pic>
        <p:nvPicPr>
          <p:cNvPr id="115717" name="Picture 5"/>
          <p:cNvPicPr>
            <a:picLocks noChangeAspect="1" noChangeArrowheads="1"/>
          </p:cNvPicPr>
          <p:nvPr/>
        </p:nvPicPr>
        <p:blipFill>
          <a:blip r:embed="rId3"/>
          <a:srcRect/>
          <a:stretch>
            <a:fillRect/>
          </a:stretch>
        </p:blipFill>
        <p:spPr bwMode="auto">
          <a:xfrm>
            <a:off x="0" y="-60325"/>
            <a:ext cx="9144000" cy="6980238"/>
          </a:xfrm>
          <a:prstGeom prst="rect">
            <a:avLst/>
          </a:prstGeom>
          <a:noFill/>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22325" y="287338"/>
            <a:ext cx="7543800" cy="765175"/>
          </a:xfrm>
          <a:solidFill>
            <a:srgbClr val="FFFF00"/>
          </a:solidFill>
        </p:spPr>
        <p:txBody>
          <a:bodyPr wrap="square" numCol="1" anchorCtr="0" compatLnSpc="1">
            <a:prstTxWarp prst="textNoShape">
              <a:avLst/>
            </a:prstTxWarp>
            <a:normAutofit fontScale="90000"/>
          </a:bodyPr>
          <a:lstStyle/>
          <a:p>
            <a:pPr algn="ctr">
              <a:defRPr/>
            </a:pPr>
            <a:r>
              <a:rPr lang="ru-RU" sz="2900" b="1" smtClean="0"/>
              <a:t>КЛЮЧЕВЫЕ ФАКТЫ О РОССИЙСКОМ ЭКСПОРТЕ </a:t>
            </a:r>
          </a:p>
        </p:txBody>
      </p:sp>
      <p:sp>
        <p:nvSpPr>
          <p:cNvPr id="79875" name="Объект 2"/>
          <p:cNvSpPr>
            <a:spLocks noGrp="1"/>
          </p:cNvSpPr>
          <p:nvPr>
            <p:ph type="subTitle" idx="1"/>
          </p:nvPr>
        </p:nvSpPr>
        <p:spPr>
          <a:xfrm>
            <a:off x="811213" y="1125538"/>
            <a:ext cx="7543800" cy="4383087"/>
          </a:xfrm>
        </p:spPr>
        <p:txBody>
          <a:bodyPr/>
          <a:lstStyle/>
          <a:p>
            <a:pPr algn="ctr"/>
            <a:r>
              <a:rPr lang="ru-RU" smtClean="0">
                <a:solidFill>
                  <a:srgbClr val="0070C0"/>
                </a:solidFill>
              </a:rPr>
              <a:t>Экспорт товаров в 2014 г., всего = 496,9 млрд долл. США (рост в 2 раза к уровню 2005 г.) </a:t>
            </a:r>
          </a:p>
        </p:txBody>
      </p:sp>
      <p:sp>
        <p:nvSpPr>
          <p:cNvPr id="4" name="Прямоугольник 3"/>
          <p:cNvSpPr/>
          <p:nvPr/>
        </p:nvSpPr>
        <p:spPr>
          <a:xfrm>
            <a:off x="623888" y="2133600"/>
            <a:ext cx="3959225" cy="13668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1600" b="1" dirty="0">
                <a:solidFill>
                  <a:srgbClr val="FF0000"/>
                </a:solidFill>
              </a:rPr>
              <a:t>2013 г.</a:t>
            </a:r>
          </a:p>
          <a:p>
            <a:pPr fontAlgn="auto">
              <a:spcBef>
                <a:spcPts val="0"/>
              </a:spcBef>
              <a:spcAft>
                <a:spcPts val="0"/>
              </a:spcAft>
              <a:defRPr/>
            </a:pPr>
            <a:r>
              <a:rPr lang="ru-RU" sz="1600" b="1" dirty="0">
                <a:solidFill>
                  <a:srgbClr val="7030A0"/>
                </a:solidFill>
              </a:rPr>
              <a:t>• доля </a:t>
            </a:r>
            <a:r>
              <a:rPr lang="ru-RU" sz="1600" b="1" dirty="0" err="1">
                <a:solidFill>
                  <a:srgbClr val="7030A0"/>
                </a:solidFill>
              </a:rPr>
              <a:t>несырьевого</a:t>
            </a:r>
            <a:r>
              <a:rPr lang="ru-RU" sz="1600" b="1" dirty="0">
                <a:solidFill>
                  <a:srgbClr val="7030A0"/>
                </a:solidFill>
              </a:rPr>
              <a:t> экспорта 48,2% или 254,3 </a:t>
            </a:r>
            <a:r>
              <a:rPr lang="ru-RU" sz="1600" b="1" dirty="0" err="1">
                <a:solidFill>
                  <a:srgbClr val="7030A0"/>
                </a:solidFill>
              </a:rPr>
              <a:t>млрд.долл</a:t>
            </a:r>
            <a:r>
              <a:rPr lang="ru-RU" sz="1600" b="1" dirty="0">
                <a:solidFill>
                  <a:srgbClr val="7030A0"/>
                </a:solidFill>
              </a:rPr>
              <a:t> (+1,8% к 2012) </a:t>
            </a:r>
          </a:p>
          <a:p>
            <a:pPr fontAlgn="auto">
              <a:spcBef>
                <a:spcPts val="0"/>
              </a:spcBef>
              <a:spcAft>
                <a:spcPts val="0"/>
              </a:spcAft>
              <a:defRPr/>
            </a:pPr>
            <a:r>
              <a:rPr lang="ru-RU" sz="1600" b="1" dirty="0">
                <a:solidFill>
                  <a:srgbClr val="7030A0"/>
                </a:solidFill>
              </a:rPr>
              <a:t>• доля сырьевого 51,8% или 273 </a:t>
            </a:r>
            <a:r>
              <a:rPr lang="ru-RU" sz="1600" b="1" dirty="0" err="1">
                <a:solidFill>
                  <a:srgbClr val="7030A0"/>
                </a:solidFill>
              </a:rPr>
              <a:t>млрд.долл</a:t>
            </a:r>
            <a:r>
              <a:rPr lang="ru-RU" sz="1600" b="1" dirty="0">
                <a:solidFill>
                  <a:srgbClr val="7030A0"/>
                </a:solidFill>
              </a:rPr>
              <a:t> (-0,8% к 2012). </a:t>
            </a:r>
          </a:p>
        </p:txBody>
      </p:sp>
      <p:sp>
        <p:nvSpPr>
          <p:cNvPr id="5" name="Прямоугольник 4"/>
          <p:cNvSpPr/>
          <p:nvPr/>
        </p:nvSpPr>
        <p:spPr>
          <a:xfrm>
            <a:off x="4727575" y="2133600"/>
            <a:ext cx="3816350" cy="1366838"/>
          </a:xfrm>
          <a:prstGeom prst="rect">
            <a:avLst/>
          </a:prstGeom>
          <a:solidFill>
            <a:srgbClr val="FF99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1600" b="1" dirty="0">
                <a:solidFill>
                  <a:srgbClr val="FF0000"/>
                </a:solidFill>
              </a:rPr>
              <a:t>2004 г.</a:t>
            </a:r>
          </a:p>
          <a:p>
            <a:pPr algn="ctr" fontAlgn="auto">
              <a:spcBef>
                <a:spcPts val="0"/>
              </a:spcBef>
              <a:spcAft>
                <a:spcPts val="0"/>
              </a:spcAft>
              <a:defRPr/>
            </a:pPr>
            <a:r>
              <a:rPr lang="ru-RU" sz="1600" b="1" dirty="0">
                <a:solidFill>
                  <a:schemeClr val="accent5">
                    <a:lumMod val="50000"/>
                  </a:schemeClr>
                </a:solidFill>
              </a:rPr>
              <a:t>• доля </a:t>
            </a:r>
            <a:r>
              <a:rPr lang="ru-RU" sz="1600" b="1" dirty="0" err="1">
                <a:solidFill>
                  <a:schemeClr val="accent5">
                    <a:lumMod val="50000"/>
                  </a:schemeClr>
                </a:solidFill>
              </a:rPr>
              <a:t>несырьевого</a:t>
            </a:r>
            <a:r>
              <a:rPr lang="ru-RU" sz="1600" b="1" dirty="0">
                <a:solidFill>
                  <a:schemeClr val="accent5">
                    <a:lumMod val="50000"/>
                  </a:schemeClr>
                </a:solidFill>
              </a:rPr>
              <a:t> экспорта 51,6% или 256,3 </a:t>
            </a:r>
            <a:r>
              <a:rPr lang="ru-RU" sz="1600" b="1" dirty="0" err="1">
                <a:solidFill>
                  <a:schemeClr val="accent5">
                    <a:lumMod val="50000"/>
                  </a:schemeClr>
                </a:solidFill>
              </a:rPr>
              <a:t>млрд.долл</a:t>
            </a:r>
            <a:r>
              <a:rPr lang="ru-RU" sz="1600" b="1" dirty="0">
                <a:solidFill>
                  <a:schemeClr val="accent5">
                    <a:lumMod val="50000"/>
                  </a:schemeClr>
                </a:solidFill>
              </a:rPr>
              <a:t> (+0,8% к 2013) • доля сырьевого 48,4% или 240,6 (-11,8% к 2013) </a:t>
            </a:r>
          </a:p>
        </p:txBody>
      </p:sp>
      <p:pic>
        <p:nvPicPr>
          <p:cNvPr id="79878" name="Рисунок 5"/>
          <p:cNvPicPr>
            <a:picLocks noChangeAspect="1"/>
          </p:cNvPicPr>
          <p:nvPr/>
        </p:nvPicPr>
        <p:blipFill>
          <a:blip r:embed="rId2"/>
          <a:srcRect/>
          <a:stretch>
            <a:fillRect/>
          </a:stretch>
        </p:blipFill>
        <p:spPr bwMode="auto">
          <a:xfrm>
            <a:off x="835025" y="3500438"/>
            <a:ext cx="3759200" cy="2736850"/>
          </a:xfrm>
          <a:prstGeom prst="rect">
            <a:avLst/>
          </a:prstGeom>
          <a:noFill/>
          <a:ln w="9525">
            <a:noFill/>
            <a:miter lim="800000"/>
            <a:headEnd/>
            <a:tailEnd/>
          </a:ln>
        </p:spPr>
      </p:pic>
      <p:pic>
        <p:nvPicPr>
          <p:cNvPr id="79879" name="Рисунок 6"/>
          <p:cNvPicPr>
            <a:picLocks noChangeAspect="1"/>
          </p:cNvPicPr>
          <p:nvPr/>
        </p:nvPicPr>
        <p:blipFill>
          <a:blip r:embed="rId3"/>
          <a:srcRect/>
          <a:stretch>
            <a:fillRect/>
          </a:stretch>
        </p:blipFill>
        <p:spPr bwMode="auto">
          <a:xfrm>
            <a:off x="4946650" y="3500438"/>
            <a:ext cx="3378200" cy="28114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ctrTitle"/>
          </p:nvPr>
        </p:nvSpPr>
        <p:spPr bwMode="auto">
          <a:xfrm>
            <a:off x="822325" y="287338"/>
            <a:ext cx="7926388" cy="477837"/>
          </a:xfrm>
          <a:solidFill>
            <a:srgbClr val="FF9900"/>
          </a:solidFill>
          <a:ln w="57150">
            <a:solidFill>
              <a:srgbClr val="FF0000"/>
            </a:solidFill>
            <a:miter lim="800000"/>
            <a:headEnd/>
            <a:tailEnd/>
          </a:ln>
        </p:spPr>
        <p:txBody>
          <a:bodyPr wrap="square" numCol="1" anchorCtr="0" compatLnSpc="1">
            <a:prstTxWarp prst="textNoShape">
              <a:avLst/>
            </a:prstTxWarp>
          </a:bodyPr>
          <a:lstStyle/>
          <a:p>
            <a:pPr algn="ctr" eaLnBrk="1" hangingPunct="1"/>
            <a:r>
              <a:rPr lang="ru-RU" sz="2400" b="1" smtClean="0">
                <a:solidFill>
                  <a:srgbClr val="34473D"/>
                </a:solidFill>
                <a:latin typeface="Noteworthy Light"/>
              </a:rPr>
              <a:t>Внешняя торговля России в 2014 году</a:t>
            </a:r>
            <a:endParaRPr lang="ru-RU" sz="2400" b="1" smtClean="0"/>
          </a:p>
        </p:txBody>
      </p:sp>
      <p:sp>
        <p:nvSpPr>
          <p:cNvPr id="113668" name="Объект 2"/>
          <p:cNvSpPr>
            <a:spLocks noGrp="1"/>
          </p:cNvSpPr>
          <p:nvPr>
            <p:ph type="subTitle" idx="1"/>
          </p:nvPr>
        </p:nvSpPr>
        <p:spPr>
          <a:xfrm>
            <a:off x="715963" y="908050"/>
            <a:ext cx="8177212" cy="5473700"/>
          </a:xfrm>
          <a:solidFill>
            <a:srgbClr val="FFFFCC"/>
          </a:solidFill>
        </p:spPr>
        <p:txBody>
          <a:bodyPr/>
          <a:lstStyle/>
          <a:p>
            <a:pPr marL="2057400" lvl="4" indent="-228600">
              <a:buFont typeface="Calibri" pitchFamily="34" charset="0"/>
              <a:buNone/>
            </a:pPr>
            <a:endParaRPr lang="ru-RU" smtClean="0"/>
          </a:p>
        </p:txBody>
      </p:sp>
      <p:pic>
        <p:nvPicPr>
          <p:cNvPr id="113669" name="Picture 5"/>
          <p:cNvPicPr>
            <a:picLocks noChangeAspect="1" noChangeArrowheads="1"/>
          </p:cNvPicPr>
          <p:nvPr/>
        </p:nvPicPr>
        <p:blipFill>
          <a:blip r:embed="rId3"/>
          <a:srcRect/>
          <a:stretch>
            <a:fillRect/>
          </a:stretch>
        </p:blipFill>
        <p:spPr bwMode="auto">
          <a:xfrm>
            <a:off x="715963" y="908050"/>
            <a:ext cx="7713662" cy="5559425"/>
          </a:xfrm>
          <a:prstGeom prst="rect">
            <a:avLst/>
          </a:prstGeom>
          <a:noFill/>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ctrTitle"/>
          </p:nvPr>
        </p:nvSpPr>
        <p:spPr bwMode="auto">
          <a:xfrm>
            <a:off x="822325" y="287338"/>
            <a:ext cx="7926388" cy="477837"/>
          </a:xfrm>
          <a:solidFill>
            <a:srgbClr val="FF9900"/>
          </a:solidFill>
          <a:ln w="57150">
            <a:solidFill>
              <a:srgbClr val="FF0000"/>
            </a:solidFill>
            <a:miter lim="800000"/>
            <a:headEnd/>
            <a:tailEnd/>
          </a:ln>
        </p:spPr>
        <p:txBody>
          <a:bodyPr wrap="square" numCol="1" anchorCtr="0" compatLnSpc="1">
            <a:prstTxWarp prst="textNoShape">
              <a:avLst/>
            </a:prstTxWarp>
            <a:normAutofit fontScale="90000"/>
          </a:bodyPr>
          <a:lstStyle/>
          <a:p>
            <a:pPr algn="ctr" eaLnBrk="1" hangingPunct="1"/>
            <a:r>
              <a:rPr lang="ru-RU" sz="2800" b="1" smtClean="0">
                <a:solidFill>
                  <a:srgbClr val="34473D"/>
                </a:solidFill>
                <a:latin typeface="Noteworthy Light"/>
              </a:rPr>
              <a:t>Внешняя торговля России в 2014 году</a:t>
            </a:r>
          </a:p>
        </p:txBody>
      </p:sp>
      <p:sp>
        <p:nvSpPr>
          <p:cNvPr id="121860" name="Объект 2"/>
          <p:cNvSpPr>
            <a:spLocks noGrp="1"/>
          </p:cNvSpPr>
          <p:nvPr>
            <p:ph type="subTitle" idx="1"/>
          </p:nvPr>
        </p:nvSpPr>
        <p:spPr>
          <a:xfrm>
            <a:off x="822325" y="765175"/>
            <a:ext cx="8070850" cy="5616575"/>
          </a:xfrm>
          <a:solidFill>
            <a:srgbClr val="FFFFCC"/>
          </a:solidFill>
        </p:spPr>
        <p:txBody>
          <a:bodyPr/>
          <a:lstStyle/>
          <a:p>
            <a:pPr indent="446088"/>
            <a:endParaRPr lang="ru-RU" smtClean="0"/>
          </a:p>
          <a:p>
            <a:pPr marL="742950" lvl="1" indent="-285750">
              <a:buFont typeface="Calibri" pitchFamily="34" charset="0"/>
              <a:buNone/>
            </a:pPr>
            <a:r>
              <a:rPr lang="ru-RU" smtClean="0"/>
              <a:t>Российский импорт в 2014 году составил 286,7 млрд. долларов США и по сравнению с 2013 годом сократился на 9,1%, в том числе из стран дальнего зарубежья – 253,9 млрд. долларов США, из стран СНГ – 32,8 млрд. долларов США. При этом импорт из стран дальнего зарубежья снизился на 8,1%, а из стран СНГ – на 15,9%.  </a:t>
            </a:r>
            <a:r>
              <a:rPr lang="ru-RU" u="sng" smtClean="0">
                <a:hlinkClick r:id="rId3"/>
              </a:rPr>
              <a:t> </a:t>
            </a:r>
            <a:endParaRPr lang="ru-RU" smtClean="0"/>
          </a:p>
          <a:p>
            <a:pPr marL="742950" lvl="1" indent="-285750">
              <a:buFont typeface="Calibri" pitchFamily="34" charset="0"/>
              <a:buNone/>
            </a:pPr>
            <a:r>
              <a:rPr lang="ru-RU" smtClean="0"/>
              <a:t>Удельный вес продукции машиностроения в структуре российского импорта в 2014 году составил 47,6 % (в 2013 году – 48,5%). Стоимостной объем импорта продукции машиностроения сократился по сравнению с 2013 годом на 10,8%.</a:t>
            </a:r>
          </a:p>
          <a:p>
            <a:pPr marL="742950" lvl="1" indent="-285750">
              <a:buFont typeface="Calibri" pitchFamily="34" charset="0"/>
              <a:buNone/>
            </a:pPr>
            <a:r>
              <a:rPr lang="ru-RU" smtClean="0"/>
              <a:t>Доля продовольственных товаров и сырья для их производства в общем импорте в 2014 году составила 13,9%. Стоимостной объем ввоза этой продукции снизился на 7,7%.</a:t>
            </a:r>
          </a:p>
          <a:p>
            <a:pPr marL="742950" lvl="1" indent="-285750">
              <a:buFont typeface="Calibri" pitchFamily="34" charset="0"/>
              <a:buNone/>
            </a:pPr>
            <a:r>
              <a:rPr lang="ru-RU" smtClean="0"/>
              <a:t>В 2014 году по сравнению с прошлым годом сократились закупки продукции химической промышленности в стоимостном выражении на 7,1%. Доля этой продукции составила 16,2%.</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ctrTitle"/>
          </p:nvPr>
        </p:nvSpPr>
        <p:spPr bwMode="auto">
          <a:xfrm>
            <a:off x="822325" y="287338"/>
            <a:ext cx="7926388" cy="620712"/>
          </a:xfrm>
          <a:solidFill>
            <a:srgbClr val="FF9900"/>
          </a:solidFill>
          <a:ln w="57150">
            <a:solidFill>
              <a:srgbClr val="FF0000"/>
            </a:solidFill>
            <a:miter lim="800000"/>
            <a:headEnd/>
            <a:tailEnd/>
          </a:ln>
        </p:spPr>
        <p:txBody>
          <a:bodyPr wrap="square" numCol="1" anchorCtr="0" compatLnSpc="1">
            <a:prstTxWarp prst="textNoShape">
              <a:avLst/>
            </a:prstTxWarp>
          </a:bodyPr>
          <a:lstStyle/>
          <a:p>
            <a:pPr algn="ctr" eaLnBrk="1" hangingPunct="1"/>
            <a:r>
              <a:rPr lang="ru-RU" sz="3200" b="1" smtClean="0">
                <a:solidFill>
                  <a:srgbClr val="34473D"/>
                </a:solidFill>
                <a:latin typeface="Noteworthy Light"/>
              </a:rPr>
              <a:t>Внешняя торговля России в 2014 году</a:t>
            </a:r>
          </a:p>
        </p:txBody>
      </p:sp>
      <p:sp>
        <p:nvSpPr>
          <p:cNvPr id="122884" name="Объект 2"/>
          <p:cNvSpPr>
            <a:spLocks noGrp="1"/>
          </p:cNvSpPr>
          <p:nvPr>
            <p:ph type="subTitle" idx="1"/>
          </p:nvPr>
        </p:nvSpPr>
        <p:spPr>
          <a:xfrm>
            <a:off x="822325" y="1412875"/>
            <a:ext cx="8070850" cy="4968875"/>
          </a:xfrm>
          <a:solidFill>
            <a:srgbClr val="FFFFCC"/>
          </a:solidFill>
        </p:spPr>
        <p:txBody>
          <a:bodyPr/>
          <a:lstStyle/>
          <a:p>
            <a:pPr marL="742950" lvl="1" indent="-285750">
              <a:buFont typeface="Calibri" pitchFamily="34" charset="0"/>
              <a:buNone/>
            </a:pPr>
            <a:r>
              <a:rPr lang="ru-RU" smtClean="0"/>
              <a:t>Доля российского импорта текстиля, текстильных изделий и обуви в 2014 году составила 5,7%, стоимостной объем ввоза этой продукции снизился на 9,5%.</a:t>
            </a:r>
            <a:br>
              <a:rPr lang="ru-RU" smtClean="0"/>
            </a:br>
            <a:r>
              <a:rPr lang="ru-RU" smtClean="0"/>
              <a:t>По сравнению с 2013 годом снизился импорт металлов и изделий из них на 11,3%, древесины и целлюлозно-бумажных изделий – на 10,8%. Доля этих товаров в общем импорте России в 2014 году составила 6,8% и 2,1% соответственно.  </a:t>
            </a:r>
          </a:p>
          <a:p>
            <a:pPr indent="446088"/>
            <a:r>
              <a:rPr lang="ru-RU" sz="2400" smtClean="0"/>
              <a:t>Крупнейшим экономическим партнером России остается Европейский Союз, на его долю в 2014 году приходилось 48,1% российского товарооборота (в 2013 году – 49,5%), </a:t>
            </a:r>
          </a:p>
          <a:p>
            <a:pPr indent="446088"/>
            <a:r>
              <a:rPr lang="ru-RU" sz="2400" smtClean="0"/>
              <a:t>на страны СНГ – 12,3% (13,4%), </a:t>
            </a:r>
          </a:p>
          <a:p>
            <a:pPr indent="446088"/>
            <a:r>
              <a:rPr lang="ru-RU" sz="2400" smtClean="0"/>
              <a:t>на страны ЕврАзЭС – 7,2% (7,3%), </a:t>
            </a:r>
          </a:p>
          <a:p>
            <a:pPr indent="446088"/>
            <a:r>
              <a:rPr lang="ru-RU" sz="2400" smtClean="0"/>
              <a:t>на страны АТЭС – 26,9% (24,8%).</a:t>
            </a:r>
            <a:r>
              <a:rPr lang="ru-RU" smtClean="0"/>
              <a:t>   </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eaLnBrk="1" fontAlgn="auto" hangingPunct="1">
              <a:spcAft>
                <a:spcPts val="0"/>
              </a:spcAft>
              <a:defRPr/>
            </a:pPr>
            <a:endParaRPr lang="en-US"/>
          </a:p>
        </p:txBody>
      </p:sp>
      <p:sp>
        <p:nvSpPr>
          <p:cNvPr id="3" name="Subtitle 2"/>
          <p:cNvSpPr>
            <a:spLocks noGrp="1"/>
          </p:cNvSpPr>
          <p:nvPr>
            <p:ph type="subTitle" idx="1"/>
          </p:nvPr>
        </p:nvSpPr>
        <p:spPr/>
        <p:txBody>
          <a:bodyPr rtlCol="0"/>
          <a:lstStyle/>
          <a:p>
            <a:pPr eaLnBrk="1" fontAlgn="auto" hangingPunct="1">
              <a:defRPr/>
            </a:pPr>
            <a:endParaRPr lang="en-US"/>
          </a:p>
        </p:txBody>
      </p:sp>
      <p:pic>
        <p:nvPicPr>
          <p:cNvPr id="14339" name="Picture 3" descr="8.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14345" name="Picture 9"/>
          <p:cNvPicPr>
            <a:picLocks noChangeAspect="1" noChangeArrowheads="1"/>
          </p:cNvPicPr>
          <p:nvPr/>
        </p:nvPicPr>
        <p:blipFill>
          <a:blip r:embed="rId3"/>
          <a:srcRect/>
          <a:stretch>
            <a:fillRect/>
          </a:stretch>
        </p:blipFill>
        <p:spPr bwMode="auto">
          <a:xfrm>
            <a:off x="788988" y="188913"/>
            <a:ext cx="8355012" cy="3829050"/>
          </a:xfrm>
          <a:prstGeom prst="rect">
            <a:avLst/>
          </a:prstGeom>
          <a:noFill/>
        </p:spPr>
      </p:pic>
      <p:pic>
        <p:nvPicPr>
          <p:cNvPr id="14346" name="Picture 10"/>
          <p:cNvPicPr>
            <a:picLocks noChangeAspect="1" noChangeArrowheads="1"/>
          </p:cNvPicPr>
          <p:nvPr/>
        </p:nvPicPr>
        <p:blipFill>
          <a:blip r:embed="rId4"/>
          <a:srcRect/>
          <a:stretch>
            <a:fillRect/>
          </a:stretch>
        </p:blipFill>
        <p:spPr bwMode="auto">
          <a:xfrm>
            <a:off x="539750" y="4324350"/>
            <a:ext cx="8123238" cy="1714500"/>
          </a:xfrm>
          <a:prstGeom prst="rect">
            <a:avLst/>
          </a:prstGeom>
          <a:noFill/>
        </p:spPr>
      </p:pic>
      <p:sp>
        <p:nvSpPr>
          <p:cNvPr id="14347" name="Rectangle 11"/>
          <p:cNvSpPr>
            <a:spLocks noChangeArrowheads="1"/>
          </p:cNvSpPr>
          <p:nvPr/>
        </p:nvSpPr>
        <p:spPr bwMode="auto">
          <a:xfrm>
            <a:off x="1908175" y="3502025"/>
            <a:ext cx="935038" cy="287338"/>
          </a:xfrm>
          <a:prstGeom prst="rect">
            <a:avLst/>
          </a:prstGeom>
          <a:solidFill>
            <a:schemeClr val="accent1"/>
          </a:solidFill>
          <a:ln w="9525">
            <a:solidFill>
              <a:schemeClr val="tx1"/>
            </a:solidFill>
            <a:miter lim="800000"/>
            <a:headEnd/>
            <a:tailEnd/>
          </a:ln>
          <a:effectLst/>
        </p:spPr>
        <p:txBody>
          <a:bodyPr wrap="none" anchor="ctr"/>
          <a:lstStyle/>
          <a:p>
            <a:pPr algn="ctr" defTabSz="914400"/>
            <a:r>
              <a:rPr lang="ru-RU"/>
              <a:t>2011</a:t>
            </a:r>
          </a:p>
        </p:txBody>
      </p:sp>
      <p:sp>
        <p:nvSpPr>
          <p:cNvPr id="14348" name="Rectangle 12"/>
          <p:cNvSpPr>
            <a:spLocks noChangeArrowheads="1"/>
          </p:cNvSpPr>
          <p:nvPr/>
        </p:nvSpPr>
        <p:spPr bwMode="auto">
          <a:xfrm>
            <a:off x="3276600" y="3502025"/>
            <a:ext cx="935038" cy="287338"/>
          </a:xfrm>
          <a:prstGeom prst="rect">
            <a:avLst/>
          </a:prstGeom>
          <a:solidFill>
            <a:schemeClr val="accent1"/>
          </a:solidFill>
          <a:ln w="9525">
            <a:solidFill>
              <a:schemeClr val="tx1"/>
            </a:solidFill>
            <a:miter lim="800000"/>
            <a:headEnd/>
            <a:tailEnd/>
          </a:ln>
          <a:effectLst/>
        </p:spPr>
        <p:txBody>
          <a:bodyPr wrap="none" anchor="ctr"/>
          <a:lstStyle/>
          <a:p>
            <a:pPr algn="ctr"/>
            <a:r>
              <a:rPr lang="ru-RU"/>
              <a:t>2012</a:t>
            </a:r>
          </a:p>
        </p:txBody>
      </p:sp>
      <p:sp>
        <p:nvSpPr>
          <p:cNvPr id="14350" name="Rectangle 14"/>
          <p:cNvSpPr>
            <a:spLocks noChangeArrowheads="1"/>
          </p:cNvSpPr>
          <p:nvPr/>
        </p:nvSpPr>
        <p:spPr bwMode="auto">
          <a:xfrm>
            <a:off x="4643438" y="3502025"/>
            <a:ext cx="935037" cy="287338"/>
          </a:xfrm>
          <a:prstGeom prst="rect">
            <a:avLst/>
          </a:prstGeom>
          <a:solidFill>
            <a:schemeClr val="accent1"/>
          </a:solidFill>
          <a:ln w="9525">
            <a:solidFill>
              <a:schemeClr val="tx1"/>
            </a:solidFill>
            <a:miter lim="800000"/>
            <a:headEnd/>
            <a:tailEnd/>
          </a:ln>
          <a:effectLst/>
        </p:spPr>
        <p:txBody>
          <a:bodyPr wrap="none" anchor="ctr"/>
          <a:lstStyle/>
          <a:p>
            <a:pPr algn="ctr"/>
            <a:r>
              <a:rPr lang="ru-RU"/>
              <a:t>2013</a:t>
            </a:r>
          </a:p>
        </p:txBody>
      </p:sp>
      <p:sp>
        <p:nvSpPr>
          <p:cNvPr id="14351" name="Rectangle 15"/>
          <p:cNvSpPr>
            <a:spLocks noChangeArrowheads="1"/>
          </p:cNvSpPr>
          <p:nvPr/>
        </p:nvSpPr>
        <p:spPr bwMode="auto">
          <a:xfrm>
            <a:off x="6084888" y="3502025"/>
            <a:ext cx="935037" cy="287338"/>
          </a:xfrm>
          <a:prstGeom prst="rect">
            <a:avLst/>
          </a:prstGeom>
          <a:solidFill>
            <a:schemeClr val="accent1"/>
          </a:solidFill>
          <a:ln w="9525">
            <a:solidFill>
              <a:schemeClr val="tx1"/>
            </a:solidFill>
            <a:miter lim="800000"/>
            <a:headEnd/>
            <a:tailEnd/>
          </a:ln>
          <a:effectLst/>
        </p:spPr>
        <p:txBody>
          <a:bodyPr wrap="none" anchor="ctr"/>
          <a:lstStyle/>
          <a:p>
            <a:pPr algn="ctr"/>
            <a:r>
              <a:rPr lang="ru-RU"/>
              <a:t>2014</a:t>
            </a:r>
          </a:p>
        </p:txBody>
      </p:sp>
      <p:sp>
        <p:nvSpPr>
          <p:cNvPr id="14352" name="Rectangle 16"/>
          <p:cNvSpPr>
            <a:spLocks noChangeArrowheads="1"/>
          </p:cNvSpPr>
          <p:nvPr/>
        </p:nvSpPr>
        <p:spPr bwMode="auto">
          <a:xfrm>
            <a:off x="7431088" y="3502025"/>
            <a:ext cx="935037" cy="287338"/>
          </a:xfrm>
          <a:prstGeom prst="rect">
            <a:avLst/>
          </a:prstGeom>
          <a:solidFill>
            <a:schemeClr val="accent1"/>
          </a:solidFill>
          <a:ln w="9525">
            <a:solidFill>
              <a:schemeClr val="tx1"/>
            </a:solidFill>
            <a:miter lim="800000"/>
            <a:headEnd/>
            <a:tailEnd/>
          </a:ln>
          <a:effectLst/>
        </p:spPr>
        <p:txBody>
          <a:bodyPr wrap="none" anchor="ctr"/>
          <a:lstStyle/>
          <a:p>
            <a:pPr algn="ctr"/>
            <a:r>
              <a:rPr lang="ru-RU"/>
              <a:t>2015</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2325" y="758825"/>
            <a:ext cx="7543800" cy="3565525"/>
          </a:xfrm>
        </p:spPr>
        <p:txBody>
          <a:bodyPr/>
          <a:lstStyle/>
          <a:p>
            <a:pPr eaLnBrk="1" fontAlgn="auto" hangingPunct="1">
              <a:spcAft>
                <a:spcPts val="0"/>
              </a:spcAft>
              <a:defRPr/>
            </a:pPr>
            <a:endParaRPr lang="en-US" sz="8000">
              <a:solidFill>
                <a:schemeClr val="tx1">
                  <a:lumMod val="85000"/>
                  <a:lumOff val="15000"/>
                </a:schemeClr>
              </a:solidFill>
            </a:endParaRPr>
          </a:p>
        </p:txBody>
      </p:sp>
      <p:sp>
        <p:nvSpPr>
          <p:cNvPr id="3" name="Subtitle 2"/>
          <p:cNvSpPr>
            <a:spLocks noGrp="1"/>
          </p:cNvSpPr>
          <p:nvPr>
            <p:ph type="subTitle" idx="1"/>
          </p:nvPr>
        </p:nvSpPr>
        <p:spPr>
          <a:xfrm>
            <a:off x="825500" y="4456113"/>
            <a:ext cx="7543800" cy="1143000"/>
          </a:xfrm>
        </p:spPr>
        <p:txBody>
          <a:bodyPr lIns="91440" rIns="91440" rtlCol="0">
            <a:normAutofit/>
          </a:bodyPr>
          <a:lstStyle/>
          <a:p>
            <a:pPr marL="0" indent="0" eaLnBrk="1" fontAlgn="auto" hangingPunct="1">
              <a:buFont typeface="Calibri" pitchFamily="34" charset="0"/>
              <a:buNone/>
              <a:defRPr/>
            </a:pPr>
            <a:endParaRPr lang="en-US" sz="2400" cap="all" spc="200">
              <a:solidFill>
                <a:schemeClr val="tx2"/>
              </a:solidFill>
              <a:latin typeface="+mj-lt"/>
            </a:endParaRPr>
          </a:p>
        </p:txBody>
      </p:sp>
      <p:pic>
        <p:nvPicPr>
          <p:cNvPr id="90116" name="Picture 3" descr="8.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90124" name="Picture 12"/>
          <p:cNvPicPr>
            <a:picLocks noChangeAspect="1" noChangeArrowheads="1"/>
          </p:cNvPicPr>
          <p:nvPr/>
        </p:nvPicPr>
        <p:blipFill>
          <a:blip r:embed="rId3"/>
          <a:srcRect/>
          <a:stretch>
            <a:fillRect/>
          </a:stretch>
        </p:blipFill>
        <p:spPr bwMode="auto">
          <a:xfrm>
            <a:off x="1092200" y="620713"/>
            <a:ext cx="7512050" cy="5472112"/>
          </a:xfrm>
          <a:prstGeom prst="rect">
            <a:avLst/>
          </a:prstGeom>
          <a:noFill/>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ctrTitle"/>
          </p:nvPr>
        </p:nvSpPr>
        <p:spPr>
          <a:xfrm>
            <a:off x="822325" y="287338"/>
            <a:ext cx="7926388" cy="693737"/>
          </a:xfrm>
          <a:solidFill>
            <a:schemeClr val="accent6">
              <a:lumMod val="60000"/>
              <a:lumOff val="40000"/>
            </a:schemeClr>
          </a:solidFill>
          <a:ln w="57150">
            <a:solidFill>
              <a:srgbClr val="FF0000"/>
            </a:solidFill>
          </a:ln>
        </p:spPr>
        <p:txBody>
          <a:bodyPr wrap="square" numCol="1" anchorCtr="0" compatLnSpc="1">
            <a:prstTxWarp prst="textNoShape">
              <a:avLst/>
            </a:prstTxWarp>
            <a:normAutofit fontScale="90000"/>
          </a:bodyPr>
          <a:lstStyle/>
          <a:p>
            <a:pPr algn="ctr" eaLnBrk="1" hangingPunct="1"/>
            <a:r>
              <a:rPr lang="ru-RU" sz="2400" smtClean="0">
                <a:solidFill>
                  <a:srgbClr val="34473D"/>
                </a:solidFill>
                <a:latin typeface="Noteworthy Light"/>
              </a:rPr>
              <a:t>Внешняя торговля Российской Федерации </a:t>
            </a:r>
            <a:br>
              <a:rPr lang="ru-RU" sz="2400" smtClean="0">
                <a:solidFill>
                  <a:srgbClr val="34473D"/>
                </a:solidFill>
                <a:latin typeface="Noteworthy Light"/>
              </a:rPr>
            </a:br>
            <a:r>
              <a:rPr lang="ru-RU" sz="2400" smtClean="0">
                <a:solidFill>
                  <a:srgbClr val="34473D"/>
                </a:solidFill>
                <a:latin typeface="Noteworthy Light"/>
              </a:rPr>
              <a:t>в 2015 году</a:t>
            </a:r>
            <a:endParaRPr lang="ru-RU" sz="2400" b="1" smtClean="0"/>
          </a:p>
        </p:txBody>
      </p:sp>
      <p:sp>
        <p:nvSpPr>
          <p:cNvPr id="3" name="Объект 2"/>
          <p:cNvSpPr>
            <a:spLocks noGrp="1"/>
          </p:cNvSpPr>
          <p:nvPr>
            <p:ph type="subTitle" idx="1"/>
          </p:nvPr>
        </p:nvSpPr>
        <p:spPr>
          <a:xfrm>
            <a:off x="822325" y="1412875"/>
            <a:ext cx="8070850" cy="4968875"/>
          </a:xfrm>
          <a:solidFill>
            <a:srgbClr val="FFFFCC"/>
          </a:solidFill>
        </p:spPr>
        <p:txBody>
          <a:bodyPr>
            <a:normAutofit/>
          </a:bodyPr>
          <a:lstStyle/>
          <a:p>
            <a:pPr indent="446088"/>
            <a:r>
              <a:rPr lang="ru-RU" smtClean="0"/>
              <a:t>В 2015 г. </a:t>
            </a:r>
            <a:r>
              <a:rPr lang="ru-RU" b="1" smtClean="0"/>
              <a:t>внешнеторговый оборот</a:t>
            </a:r>
            <a:r>
              <a:rPr lang="ru-RU" b="1" smtClean="0">
                <a:hlinkClick r:id="" action="ppaction://noaction"/>
              </a:rPr>
              <a:t>[1]</a:t>
            </a:r>
            <a:r>
              <a:rPr lang="ru-RU" b="1" smtClean="0"/>
              <a:t> </a:t>
            </a:r>
            <a:r>
              <a:rPr lang="ru-RU" smtClean="0"/>
              <a:t>уменьшился на 33,0 % по сравнению с январем-декабрем 2014 г. и составил 525,8 млрд. долл. США, что объясняется значительным снижением стоимостных объемов как экспорта, так и импорта. Экспорт товаров в 2015 г. снизился на 31,0 % до 343,4 млрд. долл. США, импорт – на 36,4 % до 182,4 млрд. долл. США. </a:t>
            </a:r>
            <a:endParaRPr lang="ru-RU" i="1" smtClean="0"/>
          </a:p>
          <a:p>
            <a:pPr indent="446088"/>
            <a:r>
              <a:rPr lang="ru-RU" i="1" smtClean="0"/>
              <a:t>Справочно: внешнеторговый оборот России с учетом данных Белстата по торговле России с Белоруссией в январе-декабре 2015 г. относительно прошлого года уменьшился на 32,9 % до 529,5 млрд. долл. США, в том числе экспорт сократился на 30,8 % до 345,4 млрд. долл. США, импорт – на 36,4 % до 184,1 млрд. долл. США. </a:t>
            </a:r>
            <a:endParaRPr lang="ru-RU" smtClean="0"/>
          </a:p>
          <a:p>
            <a:pPr indent="446088"/>
            <a:r>
              <a:rPr lang="ru-RU" smtClean="0"/>
              <a:t/>
            </a:r>
            <a:br>
              <a:rPr lang="ru-RU" smtClean="0"/>
            </a:br>
            <a:r>
              <a:rPr lang="ru-RU" smtClean="0">
                <a:hlinkClick r:id="" action="ppaction://noaction"/>
              </a:rPr>
              <a:t>[1]</a:t>
            </a:r>
            <a:r>
              <a:rPr lang="ru-RU" smtClean="0"/>
              <a:t> Здесь и далее - по данным таможенной статистики, с учетом взаимной торговли с Республикой Беларусь и с Республикой Казахстан.</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ctrTitle"/>
          </p:nvPr>
        </p:nvSpPr>
        <p:spPr>
          <a:xfrm>
            <a:off x="822325" y="287338"/>
            <a:ext cx="7926388" cy="693737"/>
          </a:xfrm>
          <a:solidFill>
            <a:schemeClr val="accent6">
              <a:lumMod val="60000"/>
              <a:lumOff val="40000"/>
            </a:schemeClr>
          </a:solidFill>
          <a:ln w="57150">
            <a:solidFill>
              <a:srgbClr val="FF0000"/>
            </a:solidFill>
          </a:ln>
        </p:spPr>
        <p:txBody>
          <a:bodyPr wrap="square" numCol="1" anchorCtr="0" compatLnSpc="1">
            <a:prstTxWarp prst="textNoShape">
              <a:avLst/>
            </a:prstTxWarp>
            <a:normAutofit fontScale="90000"/>
          </a:bodyPr>
          <a:lstStyle/>
          <a:p>
            <a:pPr algn="ctr" eaLnBrk="1" hangingPunct="1"/>
            <a:r>
              <a:rPr lang="ru-RU" sz="2400" smtClean="0">
                <a:solidFill>
                  <a:srgbClr val="34473D"/>
                </a:solidFill>
                <a:latin typeface="Noteworthy Light"/>
              </a:rPr>
              <a:t>Внешняя торговля Российской Федерации </a:t>
            </a:r>
            <a:br>
              <a:rPr lang="ru-RU" sz="2400" smtClean="0">
                <a:solidFill>
                  <a:srgbClr val="34473D"/>
                </a:solidFill>
                <a:latin typeface="Noteworthy Light"/>
              </a:rPr>
            </a:br>
            <a:r>
              <a:rPr lang="ru-RU" sz="2400" smtClean="0">
                <a:solidFill>
                  <a:srgbClr val="34473D"/>
                </a:solidFill>
                <a:latin typeface="Noteworthy Light"/>
              </a:rPr>
              <a:t>в 2015 году</a:t>
            </a:r>
            <a:endParaRPr lang="ru-RU" sz="2400" b="1" smtClean="0"/>
          </a:p>
        </p:txBody>
      </p:sp>
      <p:sp>
        <p:nvSpPr>
          <p:cNvPr id="3" name="Объект 2"/>
          <p:cNvSpPr>
            <a:spLocks noGrp="1"/>
          </p:cNvSpPr>
          <p:nvPr>
            <p:ph type="subTitle" idx="1"/>
          </p:nvPr>
        </p:nvSpPr>
        <p:spPr>
          <a:xfrm>
            <a:off x="822325" y="1412875"/>
            <a:ext cx="8070850" cy="4968875"/>
          </a:xfrm>
          <a:solidFill>
            <a:srgbClr val="FFFFCC"/>
          </a:solidFill>
        </p:spPr>
        <p:txBody>
          <a:bodyPr/>
          <a:lstStyle/>
          <a:p>
            <a:pPr marL="2057400" lvl="4" indent="-228600"/>
            <a:endParaRPr lang="ru-RU" smtClean="0"/>
          </a:p>
        </p:txBody>
      </p:sp>
      <p:pic>
        <p:nvPicPr>
          <p:cNvPr id="91141" name="Picture 5"/>
          <p:cNvPicPr>
            <a:picLocks noChangeAspect="1" noChangeArrowheads="1"/>
          </p:cNvPicPr>
          <p:nvPr/>
        </p:nvPicPr>
        <p:blipFill>
          <a:blip r:embed="rId3"/>
          <a:srcRect/>
          <a:stretch>
            <a:fillRect/>
          </a:stretch>
        </p:blipFill>
        <p:spPr bwMode="auto">
          <a:xfrm>
            <a:off x="822325" y="1412875"/>
            <a:ext cx="8070850" cy="4813300"/>
          </a:xfrm>
          <a:prstGeom prst="rect">
            <a:avLst/>
          </a:prstGeom>
          <a:noFill/>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ctrTitle"/>
          </p:nvPr>
        </p:nvSpPr>
        <p:spPr>
          <a:xfrm>
            <a:off x="822325" y="287338"/>
            <a:ext cx="7926388" cy="693737"/>
          </a:xfrm>
          <a:solidFill>
            <a:schemeClr val="accent6">
              <a:lumMod val="60000"/>
              <a:lumOff val="40000"/>
            </a:schemeClr>
          </a:solidFill>
          <a:ln w="57150">
            <a:solidFill>
              <a:srgbClr val="FF0000"/>
            </a:solidFill>
          </a:ln>
        </p:spPr>
        <p:txBody>
          <a:bodyPr wrap="square" numCol="1" anchorCtr="0" compatLnSpc="1">
            <a:prstTxWarp prst="textNoShape">
              <a:avLst/>
            </a:prstTxWarp>
            <a:normAutofit fontScale="90000"/>
          </a:bodyPr>
          <a:lstStyle/>
          <a:p>
            <a:pPr algn="ctr" eaLnBrk="1" hangingPunct="1"/>
            <a:r>
              <a:rPr lang="ru-RU" sz="2400" smtClean="0">
                <a:solidFill>
                  <a:srgbClr val="34473D"/>
                </a:solidFill>
                <a:latin typeface="Noteworthy Light"/>
              </a:rPr>
              <a:t>Внешняя торговля Российской Федерации </a:t>
            </a:r>
            <a:br>
              <a:rPr lang="ru-RU" sz="2400" smtClean="0">
                <a:solidFill>
                  <a:srgbClr val="34473D"/>
                </a:solidFill>
                <a:latin typeface="Noteworthy Light"/>
              </a:rPr>
            </a:br>
            <a:r>
              <a:rPr lang="ru-RU" sz="2400" smtClean="0">
                <a:solidFill>
                  <a:srgbClr val="34473D"/>
                </a:solidFill>
                <a:latin typeface="Noteworthy Light"/>
              </a:rPr>
              <a:t>в 2015 году</a:t>
            </a:r>
            <a:endParaRPr lang="ru-RU" sz="2400" b="1" smtClean="0"/>
          </a:p>
        </p:txBody>
      </p:sp>
      <p:sp>
        <p:nvSpPr>
          <p:cNvPr id="3" name="Объект 2"/>
          <p:cNvSpPr>
            <a:spLocks noGrp="1"/>
          </p:cNvSpPr>
          <p:nvPr>
            <p:ph type="subTitle" idx="1"/>
          </p:nvPr>
        </p:nvSpPr>
        <p:spPr>
          <a:xfrm>
            <a:off x="822325" y="1341438"/>
            <a:ext cx="8070850" cy="5040312"/>
          </a:xfrm>
          <a:solidFill>
            <a:srgbClr val="FFFFCC"/>
          </a:solidFill>
        </p:spPr>
        <p:txBody>
          <a:bodyPr>
            <a:normAutofit lnSpcReduction="10000"/>
          </a:bodyPr>
          <a:lstStyle/>
          <a:p>
            <a:pPr indent="446088"/>
            <a:r>
              <a:rPr lang="ru-RU" sz="2400" i="1" smtClean="0"/>
              <a:t>Условия внешней торговли в 2015 г. ухудшились относительно 2014 г., так индекс «условий торговли»</a:t>
            </a:r>
            <a:r>
              <a:rPr lang="ru-RU" sz="2400" i="1" smtClean="0">
                <a:hlinkClick r:id="" action="ppaction://noaction"/>
              </a:rPr>
              <a:t>[1]</a:t>
            </a:r>
            <a:r>
              <a:rPr lang="ru-RU" sz="2400" b="1" i="1" smtClean="0"/>
              <a:t> </a:t>
            </a:r>
            <a:r>
              <a:rPr lang="ru-RU" sz="2400" i="1" smtClean="0"/>
              <a:t>России с зарубежными странами составил 76,1 %, а в 2014 г. – 96,0 процента. </a:t>
            </a:r>
          </a:p>
          <a:p>
            <a:pPr indent="446088"/>
            <a:r>
              <a:rPr lang="ru-RU" sz="2400" i="1" smtClean="0"/>
              <a:t>Индекс условий торговли со странами дальнего зарубежья составил 72,0 %, со странами СНГ – 111,5 процента. </a:t>
            </a:r>
          </a:p>
          <a:p>
            <a:pPr indent="446088"/>
            <a:r>
              <a:rPr lang="ru-RU" sz="2400" i="1" smtClean="0"/>
              <a:t>Данная ситуация во многом обусловлена ухудшением конъюнктуры мировых товарных рынков сырьевых товаров – важных статей российского экспорта.</a:t>
            </a:r>
            <a:r>
              <a:rPr lang="ru-RU" i="1" smtClean="0"/>
              <a:t> </a:t>
            </a:r>
          </a:p>
          <a:p>
            <a:pPr marL="742950" lvl="1" indent="-285750"/>
            <a:r>
              <a:rPr lang="ru-RU" i="1" smtClean="0">
                <a:hlinkClick r:id="" action="ppaction://noaction"/>
              </a:rPr>
              <a:t>[1]</a:t>
            </a:r>
            <a:r>
              <a:rPr lang="ru-RU" i="1" smtClean="0"/>
              <a:t>  </a:t>
            </a:r>
            <a:r>
              <a:rPr lang="ru-RU" sz="1400" i="1" smtClean="0"/>
              <a:t>Показатель характеризует степень превышения цен экспортируемой продукции над ценами на импортируемую продукцию, тем самым свидетельствуя о большей или меньшей выгодности движения внешнеторговых цен на формирования положительного сальдо торгового баланса </a:t>
            </a:r>
          </a:p>
          <a:p>
            <a:pPr indent="446088"/>
            <a:endParaRPr lang="ru-RU" sz="1600" smtClean="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ctrTitle"/>
          </p:nvPr>
        </p:nvSpPr>
        <p:spPr>
          <a:xfrm>
            <a:off x="822325" y="287338"/>
            <a:ext cx="7926388" cy="693737"/>
          </a:xfrm>
          <a:solidFill>
            <a:schemeClr val="accent6">
              <a:lumMod val="60000"/>
              <a:lumOff val="40000"/>
            </a:schemeClr>
          </a:solidFill>
          <a:ln w="57150">
            <a:solidFill>
              <a:srgbClr val="FF0000"/>
            </a:solidFill>
          </a:ln>
        </p:spPr>
        <p:txBody>
          <a:bodyPr wrap="square" numCol="1" anchorCtr="0" compatLnSpc="1">
            <a:prstTxWarp prst="textNoShape">
              <a:avLst/>
            </a:prstTxWarp>
            <a:normAutofit fontScale="90000"/>
          </a:bodyPr>
          <a:lstStyle/>
          <a:p>
            <a:pPr algn="ctr" eaLnBrk="1" hangingPunct="1"/>
            <a:r>
              <a:rPr lang="ru-RU" sz="2400" smtClean="0">
                <a:solidFill>
                  <a:srgbClr val="34473D"/>
                </a:solidFill>
                <a:latin typeface="Noteworthy Light"/>
              </a:rPr>
              <a:t>Внешняя торговля Российской Федерации </a:t>
            </a:r>
            <a:br>
              <a:rPr lang="ru-RU" sz="2400" smtClean="0">
                <a:solidFill>
                  <a:srgbClr val="34473D"/>
                </a:solidFill>
                <a:latin typeface="Noteworthy Light"/>
              </a:rPr>
            </a:br>
            <a:r>
              <a:rPr lang="ru-RU" sz="2400" smtClean="0">
                <a:solidFill>
                  <a:srgbClr val="34473D"/>
                </a:solidFill>
                <a:latin typeface="Noteworthy Light"/>
              </a:rPr>
              <a:t>в 2015 году</a:t>
            </a:r>
            <a:endParaRPr lang="ru-RU" sz="2400" b="1" smtClean="0"/>
          </a:p>
        </p:txBody>
      </p:sp>
      <p:sp>
        <p:nvSpPr>
          <p:cNvPr id="3" name="Объект 2"/>
          <p:cNvSpPr>
            <a:spLocks noGrp="1"/>
          </p:cNvSpPr>
          <p:nvPr>
            <p:ph type="subTitle" idx="1"/>
          </p:nvPr>
        </p:nvSpPr>
        <p:spPr>
          <a:xfrm>
            <a:off x="822325" y="1412875"/>
            <a:ext cx="8070850" cy="4968875"/>
          </a:xfrm>
          <a:solidFill>
            <a:srgbClr val="FFFFCC"/>
          </a:solidFill>
        </p:spPr>
        <p:txBody>
          <a:bodyPr>
            <a:normAutofit fontScale="92500" lnSpcReduction="20000"/>
          </a:bodyPr>
          <a:lstStyle/>
          <a:p>
            <a:pPr indent="446088"/>
            <a:r>
              <a:rPr lang="ru-RU" sz="2400" i="1" smtClean="0"/>
              <a:t>Коэффициент товарной диверсификации</a:t>
            </a:r>
            <a:r>
              <a:rPr lang="ru-RU" sz="2400" i="1" smtClean="0">
                <a:hlinkClick r:id="" action="ppaction://noaction"/>
              </a:rPr>
              <a:t>[2]</a:t>
            </a:r>
            <a:r>
              <a:rPr lang="ru-RU" sz="2400" b="1" i="1" smtClean="0"/>
              <a:t> </a:t>
            </a:r>
            <a:r>
              <a:rPr lang="ru-RU" sz="2400" i="1" smtClean="0"/>
              <a:t>российского экспорта в 2015 г. составил 2,5 </a:t>
            </a:r>
            <a:br>
              <a:rPr lang="ru-RU" sz="2400" i="1" smtClean="0"/>
            </a:br>
            <a:r>
              <a:rPr lang="ru-RU" sz="2400" i="1" smtClean="0"/>
              <a:t>(в  2014 г. – 2,1).</a:t>
            </a:r>
          </a:p>
          <a:p>
            <a:pPr indent="446088"/>
            <a:r>
              <a:rPr lang="ru-RU" sz="2400" i="1" smtClean="0"/>
              <a:t> Рост данного показателя обусловлен в первую очередь значительным снижением мировых цен на энергоносители, которые занимают доминирующее положение в товарной структуре российского экспорта. </a:t>
            </a:r>
            <a:br>
              <a:rPr lang="ru-RU" sz="2400" i="1" smtClean="0"/>
            </a:br>
            <a:endParaRPr lang="ru-RU" sz="2400" i="1" smtClean="0"/>
          </a:p>
          <a:p>
            <a:pPr indent="446088"/>
            <a:r>
              <a:rPr lang="ru-RU" sz="1600" i="1" smtClean="0">
                <a:hlinkClick r:id="" action="ppaction://noaction"/>
              </a:rPr>
              <a:t>[2]</a:t>
            </a:r>
            <a:r>
              <a:rPr lang="ru-RU" sz="1600" i="1" smtClean="0"/>
              <a:t>  Коэффициент рассчитывается как величина, обратная индексу концентрации Херфиндаля-Хиршмена (сумма квадратов долей экспорта товарных групп в общем экспорте России). Минимальное значение коэффициента товарной диверсификации равно 1, что соответствует предельному случаю, когда экспортируется только одна товарная группа. Максимальное значение коэффициента равно числу товарных групп, по которым он рассчитывается, что соответствует предельному случаю, когда экспорт распределен равномерно по товарным группам. Коэффициент товарной диверсификации экспорта рассчитывается по двузначной классификации ТН ВЭД ТС, поэтому его минимальное значение равно 1, а максимальное - 96.</a:t>
            </a:r>
            <a:r>
              <a:rPr lang="ru-RU" sz="1600" smtClean="0"/>
              <a:t> </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2325" y="758825"/>
            <a:ext cx="7543800" cy="3565525"/>
          </a:xfrm>
        </p:spPr>
        <p:txBody>
          <a:bodyPr/>
          <a:lstStyle/>
          <a:p>
            <a:pPr eaLnBrk="1" fontAlgn="auto" hangingPunct="1">
              <a:spcAft>
                <a:spcPts val="0"/>
              </a:spcAft>
              <a:defRPr/>
            </a:pPr>
            <a:endParaRPr lang="en-US" sz="8000">
              <a:solidFill>
                <a:schemeClr val="tx1">
                  <a:lumMod val="85000"/>
                  <a:lumOff val="15000"/>
                </a:schemeClr>
              </a:solidFill>
            </a:endParaRPr>
          </a:p>
        </p:txBody>
      </p:sp>
      <p:sp>
        <p:nvSpPr>
          <p:cNvPr id="3" name="Subtitle 2"/>
          <p:cNvSpPr>
            <a:spLocks noGrp="1"/>
          </p:cNvSpPr>
          <p:nvPr>
            <p:ph type="subTitle" idx="1"/>
          </p:nvPr>
        </p:nvSpPr>
        <p:spPr>
          <a:xfrm>
            <a:off x="825500" y="4456113"/>
            <a:ext cx="7543800" cy="1143000"/>
          </a:xfrm>
        </p:spPr>
        <p:txBody>
          <a:bodyPr lIns="91440" rIns="91440" rtlCol="0">
            <a:normAutofit/>
          </a:bodyPr>
          <a:lstStyle/>
          <a:p>
            <a:pPr marL="0" indent="0" eaLnBrk="1" fontAlgn="auto" hangingPunct="1">
              <a:buFont typeface="Calibri" pitchFamily="34" charset="0"/>
              <a:buNone/>
              <a:defRPr/>
            </a:pPr>
            <a:endParaRPr lang="en-US" sz="2400" cap="all" spc="200">
              <a:solidFill>
                <a:schemeClr val="tx2"/>
              </a:solidFill>
              <a:latin typeface="+mj-lt"/>
            </a:endParaRPr>
          </a:p>
        </p:txBody>
      </p:sp>
      <p:pic>
        <p:nvPicPr>
          <p:cNvPr id="17411" name="Picture 3" descr="8.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17412" name="Picture 4" descr="news_1368.jpg"/>
          <p:cNvPicPr>
            <a:picLocks noChangeAspect="1"/>
          </p:cNvPicPr>
          <p:nvPr/>
        </p:nvPicPr>
        <p:blipFill>
          <a:blip r:embed="rId3"/>
          <a:srcRect/>
          <a:stretch>
            <a:fillRect/>
          </a:stretch>
        </p:blipFill>
        <p:spPr bwMode="auto">
          <a:xfrm>
            <a:off x="0" y="0"/>
            <a:ext cx="4267200" cy="2060575"/>
          </a:xfrm>
          <a:prstGeom prst="rect">
            <a:avLst/>
          </a:prstGeom>
          <a:noFill/>
          <a:ln w="9525">
            <a:noFill/>
            <a:miter lim="800000"/>
            <a:headEnd/>
            <a:tailEnd/>
          </a:ln>
        </p:spPr>
      </p:pic>
      <p:pic>
        <p:nvPicPr>
          <p:cNvPr id="17413" name="Picture 5" descr="206361f28fb70f2815b138f27c680b0c.jpg"/>
          <p:cNvPicPr>
            <a:picLocks noChangeAspect="1"/>
          </p:cNvPicPr>
          <p:nvPr/>
        </p:nvPicPr>
        <p:blipFill>
          <a:blip r:embed="rId4"/>
          <a:srcRect/>
          <a:stretch>
            <a:fillRect/>
          </a:stretch>
        </p:blipFill>
        <p:spPr bwMode="auto">
          <a:xfrm>
            <a:off x="4267200" y="0"/>
            <a:ext cx="4876800" cy="2060575"/>
          </a:xfrm>
          <a:prstGeom prst="rect">
            <a:avLst/>
          </a:prstGeom>
          <a:noFill/>
          <a:ln w="9525">
            <a:noFill/>
            <a:miter lim="800000"/>
            <a:headEnd/>
            <a:tailEnd/>
          </a:ln>
        </p:spPr>
      </p:pic>
      <p:pic>
        <p:nvPicPr>
          <p:cNvPr id="17414" name="Picture 6" descr="10257_1368637511-630x420.jpg"/>
          <p:cNvPicPr>
            <a:picLocks noChangeAspect="1"/>
          </p:cNvPicPr>
          <p:nvPr/>
        </p:nvPicPr>
        <p:blipFill>
          <a:blip r:embed="rId5"/>
          <a:srcRect/>
          <a:stretch>
            <a:fillRect/>
          </a:stretch>
        </p:blipFill>
        <p:spPr bwMode="auto">
          <a:xfrm>
            <a:off x="4267200" y="3498850"/>
            <a:ext cx="4876800" cy="3359150"/>
          </a:xfrm>
          <a:prstGeom prst="rect">
            <a:avLst/>
          </a:prstGeom>
          <a:noFill/>
          <a:ln w="9525">
            <a:noFill/>
            <a:miter lim="800000"/>
            <a:headEnd/>
            <a:tailEnd/>
          </a:ln>
        </p:spPr>
      </p:pic>
      <p:sp>
        <p:nvSpPr>
          <p:cNvPr id="17415" name="Rectangle 8"/>
          <p:cNvSpPr>
            <a:spLocks noChangeArrowheads="1"/>
          </p:cNvSpPr>
          <p:nvPr/>
        </p:nvSpPr>
        <p:spPr bwMode="auto">
          <a:xfrm>
            <a:off x="684213" y="2060575"/>
            <a:ext cx="7681912" cy="1152525"/>
          </a:xfrm>
          <a:prstGeom prst="rect">
            <a:avLst/>
          </a:prstGeom>
          <a:solidFill>
            <a:schemeClr val="accent1"/>
          </a:solidFill>
          <a:ln w="9525">
            <a:solidFill>
              <a:schemeClr val="tx1"/>
            </a:solidFill>
            <a:miter lim="800000"/>
            <a:headEnd/>
            <a:tailEnd/>
          </a:ln>
        </p:spPr>
        <p:txBody>
          <a:bodyPr wrap="none" anchor="ctr"/>
          <a:lstStyle/>
          <a:p>
            <a:pPr algn="ctr"/>
            <a:r>
              <a:rPr lang="ru-RU" b="1"/>
              <a:t>Структура внешнеторгового оборота по группам стран в 2015 году </a:t>
            </a:r>
          </a:p>
          <a:p>
            <a:pPr algn="ctr"/>
            <a:r>
              <a:rPr lang="ru-RU" b="1"/>
              <a:t>(2014 год) </a:t>
            </a:r>
            <a:endParaRPr lang="ru-RU" i="1"/>
          </a:p>
          <a:p>
            <a:pPr algn="ctr"/>
            <a:r>
              <a:rPr lang="ru-RU" i="1"/>
              <a:t>(по данным таможенной статистики, в процентах)</a:t>
            </a:r>
            <a:r>
              <a:rPr lang="ru-RU"/>
              <a:t> </a:t>
            </a:r>
          </a:p>
          <a:p>
            <a:pPr algn="ctr"/>
            <a:endParaRPr lang="ru-RU"/>
          </a:p>
        </p:txBody>
      </p:sp>
      <p:pic>
        <p:nvPicPr>
          <p:cNvPr id="17417" name="Picture 9"/>
          <p:cNvPicPr>
            <a:picLocks noChangeAspect="1" noChangeArrowheads="1"/>
          </p:cNvPicPr>
          <p:nvPr/>
        </p:nvPicPr>
        <p:blipFill>
          <a:blip r:embed="rId6"/>
          <a:srcRect/>
          <a:stretch>
            <a:fillRect/>
          </a:stretch>
        </p:blipFill>
        <p:spPr bwMode="auto">
          <a:xfrm>
            <a:off x="684213" y="3213100"/>
            <a:ext cx="7685087" cy="33909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2325" y="758825"/>
            <a:ext cx="7543800" cy="3565525"/>
          </a:xfrm>
        </p:spPr>
        <p:txBody>
          <a:bodyPr/>
          <a:lstStyle/>
          <a:p>
            <a:pPr eaLnBrk="1" fontAlgn="auto" hangingPunct="1">
              <a:spcAft>
                <a:spcPts val="0"/>
              </a:spcAft>
              <a:defRPr/>
            </a:pPr>
            <a:endParaRPr lang="en-US" sz="8000">
              <a:solidFill>
                <a:schemeClr val="tx1">
                  <a:lumMod val="85000"/>
                  <a:lumOff val="15000"/>
                </a:schemeClr>
              </a:solidFill>
            </a:endParaRPr>
          </a:p>
        </p:txBody>
      </p:sp>
      <p:sp>
        <p:nvSpPr>
          <p:cNvPr id="3" name="Subtitle 2"/>
          <p:cNvSpPr>
            <a:spLocks noGrp="1"/>
          </p:cNvSpPr>
          <p:nvPr>
            <p:ph type="subTitle" idx="1"/>
          </p:nvPr>
        </p:nvSpPr>
        <p:spPr>
          <a:xfrm>
            <a:off x="825500" y="4456113"/>
            <a:ext cx="7543800" cy="1143000"/>
          </a:xfrm>
        </p:spPr>
        <p:txBody>
          <a:bodyPr lIns="91440" rIns="91440" rtlCol="0">
            <a:normAutofit/>
          </a:bodyPr>
          <a:lstStyle/>
          <a:p>
            <a:pPr marL="0" indent="0" eaLnBrk="1" fontAlgn="auto" hangingPunct="1">
              <a:buFont typeface="Calibri" pitchFamily="34" charset="0"/>
              <a:buNone/>
              <a:defRPr/>
            </a:pPr>
            <a:endParaRPr lang="en-US" sz="2400" cap="all" spc="200">
              <a:solidFill>
                <a:schemeClr val="tx2"/>
              </a:solidFill>
              <a:latin typeface="+mj-lt"/>
            </a:endParaRPr>
          </a:p>
        </p:txBody>
      </p:sp>
      <p:pic>
        <p:nvPicPr>
          <p:cNvPr id="82948" name="Picture 3" descr="8.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82949" name="Picture 4" descr="news_1368.jpg"/>
          <p:cNvPicPr>
            <a:picLocks noChangeAspect="1"/>
          </p:cNvPicPr>
          <p:nvPr/>
        </p:nvPicPr>
        <p:blipFill>
          <a:blip r:embed="rId3"/>
          <a:srcRect/>
          <a:stretch>
            <a:fillRect/>
          </a:stretch>
        </p:blipFill>
        <p:spPr bwMode="auto">
          <a:xfrm>
            <a:off x="0" y="0"/>
            <a:ext cx="4267200" cy="2060575"/>
          </a:xfrm>
          <a:prstGeom prst="rect">
            <a:avLst/>
          </a:prstGeom>
          <a:noFill/>
          <a:ln w="9525">
            <a:noFill/>
            <a:miter lim="800000"/>
            <a:headEnd/>
            <a:tailEnd/>
          </a:ln>
        </p:spPr>
      </p:pic>
      <p:pic>
        <p:nvPicPr>
          <p:cNvPr id="82954" name="Picture 10"/>
          <p:cNvPicPr>
            <a:picLocks noChangeAspect="1" noChangeArrowheads="1"/>
          </p:cNvPicPr>
          <p:nvPr/>
        </p:nvPicPr>
        <p:blipFill>
          <a:blip r:embed="rId4"/>
          <a:srcRect/>
          <a:stretch>
            <a:fillRect/>
          </a:stretch>
        </p:blipFill>
        <p:spPr bwMode="auto">
          <a:xfrm>
            <a:off x="825500" y="2139950"/>
            <a:ext cx="7346950" cy="409733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2325" y="758825"/>
            <a:ext cx="7543800" cy="3565525"/>
          </a:xfrm>
        </p:spPr>
        <p:txBody>
          <a:bodyPr/>
          <a:lstStyle/>
          <a:p>
            <a:pPr eaLnBrk="1" fontAlgn="auto" hangingPunct="1">
              <a:spcAft>
                <a:spcPts val="0"/>
              </a:spcAft>
              <a:defRPr/>
            </a:pPr>
            <a:endParaRPr lang="en-US" sz="8000">
              <a:solidFill>
                <a:schemeClr val="tx1">
                  <a:lumMod val="85000"/>
                  <a:lumOff val="15000"/>
                </a:schemeClr>
              </a:solidFill>
            </a:endParaRPr>
          </a:p>
        </p:txBody>
      </p:sp>
      <p:sp>
        <p:nvSpPr>
          <p:cNvPr id="3" name="Subtitle 2"/>
          <p:cNvSpPr>
            <a:spLocks noGrp="1"/>
          </p:cNvSpPr>
          <p:nvPr>
            <p:ph type="subTitle" idx="1"/>
          </p:nvPr>
        </p:nvSpPr>
        <p:spPr>
          <a:xfrm>
            <a:off x="825500" y="4456113"/>
            <a:ext cx="7543800" cy="1143000"/>
          </a:xfrm>
        </p:spPr>
        <p:txBody>
          <a:bodyPr lIns="91440" rIns="91440" rtlCol="0">
            <a:normAutofit/>
          </a:bodyPr>
          <a:lstStyle/>
          <a:p>
            <a:pPr marL="0" indent="0" eaLnBrk="1" fontAlgn="auto" hangingPunct="1">
              <a:buFont typeface="Calibri" pitchFamily="34" charset="0"/>
              <a:buNone/>
              <a:defRPr/>
            </a:pPr>
            <a:endParaRPr lang="en-US" sz="2400" cap="all" spc="200">
              <a:solidFill>
                <a:schemeClr val="tx2"/>
              </a:solidFill>
              <a:latin typeface="+mj-lt"/>
            </a:endParaRPr>
          </a:p>
        </p:txBody>
      </p:sp>
      <p:pic>
        <p:nvPicPr>
          <p:cNvPr id="83972" name="Picture 3" descr="8.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83973" name="Picture 4" descr="news_1368.jpg"/>
          <p:cNvPicPr>
            <a:picLocks noChangeAspect="1"/>
          </p:cNvPicPr>
          <p:nvPr/>
        </p:nvPicPr>
        <p:blipFill>
          <a:blip r:embed="rId3"/>
          <a:srcRect/>
          <a:stretch>
            <a:fillRect/>
          </a:stretch>
        </p:blipFill>
        <p:spPr bwMode="auto">
          <a:xfrm>
            <a:off x="0" y="0"/>
            <a:ext cx="4267200" cy="2060575"/>
          </a:xfrm>
          <a:prstGeom prst="rect">
            <a:avLst/>
          </a:prstGeom>
          <a:noFill/>
          <a:ln w="9525">
            <a:noFill/>
            <a:miter lim="800000"/>
            <a:headEnd/>
            <a:tailEnd/>
          </a:ln>
        </p:spPr>
      </p:pic>
      <p:pic>
        <p:nvPicPr>
          <p:cNvPr id="83975" name="Picture 7"/>
          <p:cNvPicPr>
            <a:picLocks noChangeAspect="1" noChangeArrowheads="1"/>
          </p:cNvPicPr>
          <p:nvPr/>
        </p:nvPicPr>
        <p:blipFill>
          <a:blip r:embed="rId4"/>
          <a:srcRect/>
          <a:stretch>
            <a:fillRect/>
          </a:stretch>
        </p:blipFill>
        <p:spPr bwMode="auto">
          <a:xfrm>
            <a:off x="1042988" y="2060575"/>
            <a:ext cx="7489825" cy="40036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title"/>
          </p:nvPr>
        </p:nvSpPr>
        <p:spPr>
          <a:xfrm>
            <a:off x="822325" y="287338"/>
            <a:ext cx="7926388" cy="693737"/>
          </a:xfrm>
          <a:solidFill>
            <a:schemeClr val="accent6">
              <a:lumMod val="60000"/>
              <a:lumOff val="40000"/>
            </a:schemeClr>
          </a:solidFill>
          <a:ln w="57150">
            <a:solidFill>
              <a:srgbClr val="FF0000"/>
            </a:solidFill>
          </a:ln>
        </p:spPr>
        <p:txBody>
          <a:bodyPr wrap="square" numCol="1" anchorCtr="0" compatLnSpc="1">
            <a:prstTxWarp prst="textNoShape">
              <a:avLst/>
            </a:prstTxWarp>
            <a:normAutofit/>
          </a:bodyPr>
          <a:lstStyle/>
          <a:p>
            <a:pPr algn="ctr" eaLnBrk="1" hangingPunct="1"/>
            <a:r>
              <a:rPr lang="ru-RU" sz="1800" b="1" smtClean="0"/>
              <a:t>Российская внешняя торговля в 2015 году</a:t>
            </a:r>
            <a:r>
              <a:rPr lang="ru-RU" smtClean="0"/>
              <a:t> </a:t>
            </a:r>
          </a:p>
        </p:txBody>
      </p:sp>
      <p:sp>
        <p:nvSpPr>
          <p:cNvPr id="18435" name="Объект 2"/>
          <p:cNvSpPr>
            <a:spLocks noGrp="1"/>
          </p:cNvSpPr>
          <p:nvPr>
            <p:ph idx="1"/>
          </p:nvPr>
        </p:nvSpPr>
        <p:spPr>
          <a:xfrm>
            <a:off x="822325" y="1412875"/>
            <a:ext cx="8070850" cy="4968875"/>
          </a:xfrm>
          <a:solidFill>
            <a:srgbClr val="FFFFCC"/>
          </a:solidFill>
        </p:spPr>
        <p:txBody>
          <a:bodyPr/>
          <a:lstStyle/>
          <a:p>
            <a:endParaRPr lang="ru-RU" smtClean="0"/>
          </a:p>
        </p:txBody>
      </p:sp>
      <p:pic>
        <p:nvPicPr>
          <p:cNvPr id="18437" name="Picture 5"/>
          <p:cNvPicPr>
            <a:picLocks noChangeAspect="1" noChangeArrowheads="1"/>
          </p:cNvPicPr>
          <p:nvPr/>
        </p:nvPicPr>
        <p:blipFill>
          <a:blip r:embed="rId3"/>
          <a:srcRect/>
          <a:stretch>
            <a:fillRect/>
          </a:stretch>
        </p:blipFill>
        <p:spPr bwMode="auto">
          <a:xfrm>
            <a:off x="1258888" y="1557338"/>
            <a:ext cx="7129462" cy="4248150"/>
          </a:xfrm>
          <a:prstGeom prst="rect">
            <a:avLst/>
          </a:prstGeom>
          <a:noFill/>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title" idx="4294967295"/>
          </p:nvPr>
        </p:nvSpPr>
        <p:spPr>
          <a:xfrm>
            <a:off x="1217613" y="287338"/>
            <a:ext cx="7926387" cy="981075"/>
          </a:xfrm>
          <a:solidFill>
            <a:schemeClr val="accent6">
              <a:lumMod val="60000"/>
              <a:lumOff val="40000"/>
            </a:schemeClr>
          </a:solidFill>
          <a:ln w="57150">
            <a:solidFill>
              <a:srgbClr val="FF0000"/>
            </a:solidFill>
          </a:ln>
        </p:spPr>
        <p:txBody>
          <a:bodyPr wrap="square" numCol="1" anchorCtr="0" compatLnSpc="1">
            <a:prstTxWarp prst="textNoShape">
              <a:avLst/>
            </a:prstTxWarp>
          </a:bodyPr>
          <a:lstStyle/>
          <a:p>
            <a:pPr algn="ctr" eaLnBrk="1" hangingPunct="1">
              <a:lnSpc>
                <a:spcPct val="60000"/>
              </a:lnSpc>
            </a:pPr>
            <a:r>
              <a:rPr lang="ru-RU" sz="2000" b="1" smtClean="0"/>
              <a:t>Показатели статистики ВТ РФ со </a:t>
            </a:r>
            <a:r>
              <a:rPr lang="ru-RU" sz="2000" b="1" i="1" smtClean="0"/>
              <a:t>странами  дальнего зарубежья </a:t>
            </a:r>
            <a:r>
              <a:rPr lang="ru-RU" sz="2000" b="1" smtClean="0"/>
              <a:t>в 2015 году</a:t>
            </a:r>
            <a:r>
              <a:rPr lang="ru-RU" smtClean="0"/>
              <a:t> </a:t>
            </a:r>
          </a:p>
        </p:txBody>
      </p:sp>
      <p:sp>
        <p:nvSpPr>
          <p:cNvPr id="21507" name="Объект 2"/>
          <p:cNvSpPr>
            <a:spLocks noGrp="1"/>
          </p:cNvSpPr>
          <p:nvPr>
            <p:ph idx="4294967295"/>
          </p:nvPr>
        </p:nvSpPr>
        <p:spPr>
          <a:xfrm>
            <a:off x="1073150" y="1412875"/>
            <a:ext cx="8070850" cy="4968875"/>
          </a:xfrm>
          <a:solidFill>
            <a:srgbClr val="FFFFCC"/>
          </a:solidFill>
        </p:spPr>
        <p:txBody>
          <a:bodyPr>
            <a:normAutofit fontScale="92500" lnSpcReduction="10000"/>
          </a:bodyPr>
          <a:lstStyle/>
          <a:p>
            <a:r>
              <a:rPr lang="ru-RU" b="1" smtClean="0"/>
              <a:t>Страны дальнего зарубежья </a:t>
            </a:r>
            <a:r>
              <a:rPr lang="ru-RU" smtClean="0"/>
              <a:t>являются главными торговыми партнерами России. По итогам 2015 г. их доля в товарообороте составила 87,5 %, том числе в экспорте – 87,0 %, в импорте – 88,6 процента. </a:t>
            </a:r>
          </a:p>
          <a:p>
            <a:r>
              <a:rPr lang="ru-RU" smtClean="0"/>
              <a:t>Внешнеторговый оборот России со странами дальнего зарубежья в 2015 г. составил 460,3 млрд. долл. США и относительно 2014 г. снизился на 33,1 процента. Экспорт сократился на 31,2 % до 298,7 млрд. долл. США, импорт – на 36,3 % до 161,6 млрд. долл. США.</a:t>
            </a:r>
          </a:p>
          <a:p>
            <a:r>
              <a:rPr lang="ru-RU" smtClean="0"/>
              <a:t>Лидирующие позиции среди стран-членов Евросоюза занимали Германия, Нидерланды (в значительной мере за счет больших объемов реэкспорта российских углеводородов) и Италия, на долю которых приходилось 51,0 % внешнеторгового оборота с данной группой стран. </a:t>
            </a:r>
          </a:p>
          <a:p>
            <a:r>
              <a:rPr lang="ru-RU" smtClean="0"/>
              <a:t>Наиболее важными внешнеторговыми партнерами среди стран АТЭС являются Китай, Япония, США и Республика Корея, на долю которых в 2015 г. приходилось 83,8% внешнеторгового оборота. </a:t>
            </a:r>
          </a:p>
          <a:p>
            <a:r>
              <a:rPr lang="ru-RU" smtClean="0"/>
              <a:t>По итогам 2015 г. Китай – крупнейший внешнеторговый партнер России.</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title" idx="4294967295"/>
          </p:nvPr>
        </p:nvSpPr>
        <p:spPr>
          <a:xfrm>
            <a:off x="1217613" y="287338"/>
            <a:ext cx="7926387" cy="1270000"/>
          </a:xfrm>
          <a:solidFill>
            <a:schemeClr val="accent6">
              <a:lumMod val="60000"/>
              <a:lumOff val="40000"/>
            </a:schemeClr>
          </a:solidFill>
          <a:ln w="57150">
            <a:solidFill>
              <a:srgbClr val="FF0000"/>
            </a:solidFill>
          </a:ln>
        </p:spPr>
        <p:txBody>
          <a:bodyPr wrap="square" numCol="1" anchorCtr="0" compatLnSpc="1">
            <a:prstTxWarp prst="textNoShape">
              <a:avLst/>
            </a:prstTxWarp>
          </a:bodyPr>
          <a:lstStyle/>
          <a:p>
            <a:pPr algn="ctr" eaLnBrk="1" hangingPunct="1"/>
            <a:r>
              <a:rPr lang="ru-RU" sz="2400" b="1" smtClean="0"/>
              <a:t>Основные торговые партнеры среди стран</a:t>
            </a:r>
            <a:br>
              <a:rPr lang="ru-RU" sz="2400" b="1" smtClean="0"/>
            </a:br>
            <a:r>
              <a:rPr lang="ru-RU" sz="2400" b="1" smtClean="0"/>
              <a:t>дальнего зарубежья в январе-декабре 2015 г.</a:t>
            </a:r>
            <a:br>
              <a:rPr lang="ru-RU" sz="2400" b="1" smtClean="0"/>
            </a:br>
            <a:r>
              <a:rPr lang="ru-RU" sz="2400" b="1" smtClean="0"/>
              <a:t>(млрд. долл. США)</a:t>
            </a:r>
          </a:p>
        </p:txBody>
      </p:sp>
      <p:pic>
        <p:nvPicPr>
          <p:cNvPr id="19461" name="Picture 5"/>
          <p:cNvPicPr>
            <a:picLocks noChangeAspect="1" noChangeArrowheads="1"/>
          </p:cNvPicPr>
          <p:nvPr/>
        </p:nvPicPr>
        <p:blipFill>
          <a:blip r:embed="rId3"/>
          <a:srcRect/>
          <a:stretch>
            <a:fillRect/>
          </a:stretch>
        </p:blipFill>
        <p:spPr bwMode="auto">
          <a:xfrm>
            <a:off x="822325" y="1700213"/>
            <a:ext cx="7926388" cy="417671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title" idx="4294967295"/>
          </p:nvPr>
        </p:nvSpPr>
        <p:spPr>
          <a:xfrm>
            <a:off x="1217613" y="287338"/>
            <a:ext cx="7926387" cy="1270000"/>
          </a:xfrm>
          <a:solidFill>
            <a:schemeClr val="accent6">
              <a:lumMod val="60000"/>
              <a:lumOff val="40000"/>
            </a:schemeClr>
          </a:solidFill>
          <a:ln w="57150">
            <a:solidFill>
              <a:srgbClr val="FF0000"/>
            </a:solidFill>
          </a:ln>
        </p:spPr>
        <p:txBody>
          <a:bodyPr wrap="square" numCol="1" anchorCtr="0" compatLnSpc="1">
            <a:prstTxWarp prst="textNoShape">
              <a:avLst/>
            </a:prstTxWarp>
          </a:bodyPr>
          <a:lstStyle/>
          <a:p>
            <a:pPr algn="ctr" eaLnBrk="1" hangingPunct="1"/>
            <a:r>
              <a:rPr lang="ru-RU" sz="2400" b="1" smtClean="0"/>
              <a:t>Основные торговые партнеры среди стран</a:t>
            </a:r>
            <a:br>
              <a:rPr lang="ru-RU" sz="2400" b="1" smtClean="0"/>
            </a:br>
            <a:r>
              <a:rPr lang="ru-RU" sz="2400" b="1" smtClean="0"/>
              <a:t>дальнего зарубежья в январе-декабре 2015 г.</a:t>
            </a:r>
            <a:br>
              <a:rPr lang="ru-RU" sz="2400" b="1" smtClean="0"/>
            </a:br>
            <a:r>
              <a:rPr lang="ru-RU" sz="2400" b="1" smtClean="0"/>
              <a:t>(млрд. долл. США)</a:t>
            </a:r>
          </a:p>
        </p:txBody>
      </p:sp>
      <p:pic>
        <p:nvPicPr>
          <p:cNvPr id="93189" name="Picture 5"/>
          <p:cNvPicPr>
            <a:picLocks noChangeAspect="1" noChangeArrowheads="1"/>
          </p:cNvPicPr>
          <p:nvPr/>
        </p:nvPicPr>
        <p:blipFill>
          <a:blip r:embed="rId3"/>
          <a:srcRect/>
          <a:stretch>
            <a:fillRect/>
          </a:stretch>
        </p:blipFill>
        <p:spPr bwMode="auto">
          <a:xfrm>
            <a:off x="822325" y="1773238"/>
            <a:ext cx="7781925" cy="4464050"/>
          </a:xfrm>
          <a:prstGeom prst="rect">
            <a:avLst/>
          </a:prstGeom>
          <a:noFill/>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title" idx="4294967295"/>
          </p:nvPr>
        </p:nvSpPr>
        <p:spPr>
          <a:xfrm>
            <a:off x="1217613" y="287338"/>
            <a:ext cx="7926387" cy="981075"/>
          </a:xfrm>
          <a:solidFill>
            <a:schemeClr val="accent6">
              <a:lumMod val="60000"/>
              <a:lumOff val="40000"/>
            </a:schemeClr>
          </a:solidFill>
          <a:ln w="57150">
            <a:solidFill>
              <a:srgbClr val="FF0000"/>
            </a:solidFill>
          </a:ln>
        </p:spPr>
        <p:txBody>
          <a:bodyPr wrap="square" numCol="1" anchorCtr="0" compatLnSpc="1">
            <a:prstTxWarp prst="textNoShape">
              <a:avLst/>
            </a:prstTxWarp>
          </a:bodyPr>
          <a:lstStyle/>
          <a:p>
            <a:pPr algn="ctr" eaLnBrk="1" hangingPunct="1">
              <a:lnSpc>
                <a:spcPct val="60000"/>
              </a:lnSpc>
            </a:pPr>
            <a:r>
              <a:rPr lang="ru-RU" sz="2400" b="1" smtClean="0"/>
              <a:t>Показатели статистики ВТ РФ со </a:t>
            </a:r>
            <a:r>
              <a:rPr lang="ru-RU" sz="2400" b="1" i="1" smtClean="0"/>
              <a:t>странами  дальнего зарубежья </a:t>
            </a:r>
            <a:r>
              <a:rPr lang="ru-RU" sz="2400" b="1" smtClean="0"/>
              <a:t>в 2015 году</a:t>
            </a:r>
            <a:r>
              <a:rPr lang="ru-RU" sz="5400" smtClean="0"/>
              <a:t> </a:t>
            </a:r>
          </a:p>
        </p:txBody>
      </p:sp>
      <p:sp>
        <p:nvSpPr>
          <p:cNvPr id="84996" name="Объект 2"/>
          <p:cNvSpPr>
            <a:spLocks noGrp="1"/>
          </p:cNvSpPr>
          <p:nvPr>
            <p:ph idx="4294967295"/>
          </p:nvPr>
        </p:nvSpPr>
        <p:spPr>
          <a:xfrm>
            <a:off x="1073150" y="1412875"/>
            <a:ext cx="8070850" cy="4968875"/>
          </a:xfrm>
          <a:solidFill>
            <a:srgbClr val="FFFFCC"/>
          </a:solidFill>
        </p:spPr>
        <p:txBody>
          <a:bodyPr/>
          <a:lstStyle/>
          <a:p>
            <a:r>
              <a:rPr lang="ru-RU" smtClean="0"/>
              <a:t>В товарной структуре </a:t>
            </a:r>
            <a:r>
              <a:rPr lang="ru-RU" b="1" i="1" smtClean="0"/>
              <a:t>экспорта России в страны дальнего зарубежья </a:t>
            </a:r>
            <a:r>
              <a:rPr lang="ru-RU" smtClean="0"/>
              <a:t>увеличилась доля </a:t>
            </a:r>
            <a:r>
              <a:rPr lang="ru-RU" i="1" smtClean="0"/>
              <a:t>машин, оборудования и транспортных средств, металлов и изделий из них, химической продукции и каучука, продовольственных товаров и с/х сырья, древесины и целлюлозно-бумажных изделий, </a:t>
            </a:r>
            <a:r>
              <a:rPr lang="ru-RU" smtClean="0"/>
              <a:t>при этом сократился удельный вес </a:t>
            </a:r>
            <a:r>
              <a:rPr lang="ru-RU" i="1" smtClean="0"/>
              <a:t>топливно-энергетических товаров. </a:t>
            </a:r>
            <a:endParaRPr lang="ru-RU" smtClean="0"/>
          </a:p>
          <a:p>
            <a:r>
              <a:rPr lang="ru-RU" smtClean="0"/>
              <a:t>В товарной структуре </a:t>
            </a:r>
            <a:r>
              <a:rPr lang="ru-RU" b="1" i="1" smtClean="0"/>
              <a:t>импорта России из стран дальнего зарубежья </a:t>
            </a:r>
            <a:r>
              <a:rPr lang="ru-RU" smtClean="0"/>
              <a:t>увеличился удельный вес </a:t>
            </a:r>
            <a:r>
              <a:rPr lang="ru-RU" i="1" smtClean="0"/>
              <a:t>химической продукции и каучука, продовольственных товаров и с/х продукции, текстиля, изделий из него и обуви, </a:t>
            </a:r>
            <a:r>
              <a:rPr lang="ru-RU" smtClean="0"/>
              <a:t>сократилась доля </a:t>
            </a:r>
            <a:r>
              <a:rPr lang="ru-RU" i="1" smtClean="0"/>
              <a:t>машин, оборудования и транспортных средств</a:t>
            </a:r>
            <a:r>
              <a:rPr lang="ru-RU" smtClean="0"/>
              <a:t>, </a:t>
            </a:r>
            <a:r>
              <a:rPr lang="ru-RU" i="1" smtClean="0"/>
              <a:t>металлов и изделий из них</a:t>
            </a:r>
            <a:r>
              <a:rPr lang="ru-RU" smtClean="0"/>
              <a:t>, доля </a:t>
            </a:r>
            <a:r>
              <a:rPr lang="ru-RU" i="1" smtClean="0"/>
              <a:t>минеральных продуктов </a:t>
            </a:r>
            <a:r>
              <a:rPr lang="ru-RU" smtClean="0"/>
              <a:t>не изменилась.</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title" idx="4294967295"/>
          </p:nvPr>
        </p:nvSpPr>
        <p:spPr>
          <a:xfrm>
            <a:off x="1217613" y="287338"/>
            <a:ext cx="7926387" cy="693737"/>
          </a:xfrm>
          <a:solidFill>
            <a:schemeClr val="accent6">
              <a:lumMod val="60000"/>
              <a:lumOff val="40000"/>
            </a:schemeClr>
          </a:solidFill>
          <a:ln w="57150">
            <a:solidFill>
              <a:srgbClr val="FF0000"/>
            </a:solidFill>
          </a:ln>
        </p:spPr>
        <p:txBody>
          <a:bodyPr wrap="square" numCol="1" anchorCtr="0" compatLnSpc="1">
            <a:prstTxWarp prst="textNoShape">
              <a:avLst/>
            </a:prstTxWarp>
            <a:normAutofit/>
          </a:bodyPr>
          <a:lstStyle/>
          <a:p>
            <a:pPr algn="ctr" eaLnBrk="1" hangingPunct="1"/>
            <a:r>
              <a:rPr lang="ru-RU" sz="1800" b="1" smtClean="0"/>
              <a:t>Внешняя торговля России в 2015 году</a:t>
            </a:r>
            <a:r>
              <a:rPr lang="ru-RU" smtClean="0"/>
              <a:t> </a:t>
            </a:r>
          </a:p>
        </p:txBody>
      </p:sp>
      <p:pic>
        <p:nvPicPr>
          <p:cNvPr id="20485" name="Picture 5"/>
          <p:cNvPicPr>
            <a:picLocks noChangeAspect="1" noChangeArrowheads="1"/>
          </p:cNvPicPr>
          <p:nvPr/>
        </p:nvPicPr>
        <p:blipFill>
          <a:blip r:embed="rId3"/>
          <a:srcRect/>
          <a:stretch>
            <a:fillRect/>
          </a:stretch>
        </p:blipFill>
        <p:spPr bwMode="auto">
          <a:xfrm>
            <a:off x="822325" y="1268413"/>
            <a:ext cx="7926388" cy="489743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title" idx="4294967295"/>
          </p:nvPr>
        </p:nvSpPr>
        <p:spPr>
          <a:xfrm>
            <a:off x="1217613" y="287338"/>
            <a:ext cx="7926387" cy="693737"/>
          </a:xfrm>
          <a:solidFill>
            <a:schemeClr val="accent6">
              <a:lumMod val="60000"/>
              <a:lumOff val="40000"/>
            </a:schemeClr>
          </a:solidFill>
          <a:ln w="57150">
            <a:solidFill>
              <a:srgbClr val="FF0000"/>
            </a:solidFill>
          </a:ln>
        </p:spPr>
        <p:txBody>
          <a:bodyPr wrap="square" numCol="1" anchorCtr="0" compatLnSpc="1">
            <a:prstTxWarp prst="textNoShape">
              <a:avLst/>
            </a:prstTxWarp>
            <a:normAutofit fontScale="90000"/>
          </a:bodyPr>
          <a:lstStyle/>
          <a:p>
            <a:pPr algn="ctr" eaLnBrk="1" hangingPunct="1"/>
            <a:r>
              <a:rPr lang="ru-RU" sz="2400" smtClean="0"/>
              <a:t>Внешнеторговый оборот России </a:t>
            </a:r>
            <a:r>
              <a:rPr lang="ru-RU" sz="2400" b="1" smtClean="0"/>
              <a:t>со странами СНГ </a:t>
            </a:r>
            <a:r>
              <a:rPr lang="ru-RU" sz="2400" smtClean="0"/>
              <a:t>по итогам 2015 г.</a:t>
            </a:r>
          </a:p>
        </p:txBody>
      </p:sp>
      <p:sp>
        <p:nvSpPr>
          <p:cNvPr id="22531" name="Объект 2"/>
          <p:cNvSpPr>
            <a:spLocks noGrp="1"/>
          </p:cNvSpPr>
          <p:nvPr>
            <p:ph idx="4294967295"/>
          </p:nvPr>
        </p:nvSpPr>
        <p:spPr>
          <a:xfrm>
            <a:off x="1073150" y="1412875"/>
            <a:ext cx="8070850" cy="4968875"/>
          </a:xfrm>
          <a:solidFill>
            <a:srgbClr val="FFFFCC"/>
          </a:solidFill>
        </p:spPr>
        <p:txBody>
          <a:bodyPr>
            <a:normAutofit lnSpcReduction="10000"/>
          </a:bodyPr>
          <a:lstStyle/>
          <a:p>
            <a:pPr algn="just"/>
            <a:r>
              <a:rPr lang="ru-RU" smtClean="0"/>
              <a:t>Внешнеторговый оборот России </a:t>
            </a:r>
            <a:r>
              <a:rPr lang="ru-RU" b="1" smtClean="0"/>
              <a:t>со странами СНГ </a:t>
            </a:r>
            <a:r>
              <a:rPr lang="ru-RU" smtClean="0"/>
              <a:t>по итогам 2015 г. сократился на 32,3 % до 65,6 млрд. долл. США. Экспорт России в страны СНГ уменьшился на 30,0 % до 44,8 млрд. долл. США, а импорт России из стран СНГ – на 36,6 % до 20,8 млрд. долл. США. Со всеми странами СНГ по итогам 2015 г. сложился профицит торгового баланса. </a:t>
            </a:r>
          </a:p>
          <a:p>
            <a:pPr algn="just"/>
            <a:r>
              <a:rPr lang="ru-RU" smtClean="0"/>
              <a:t>В товарной структуре </a:t>
            </a:r>
            <a:r>
              <a:rPr lang="ru-RU" b="1" i="1" smtClean="0"/>
              <a:t>экспорта России в страны СНГ </a:t>
            </a:r>
            <a:r>
              <a:rPr lang="ru-RU" smtClean="0"/>
              <a:t>увеличился удельный вес </a:t>
            </a:r>
            <a:r>
              <a:rPr lang="ru-RU" i="1" smtClean="0"/>
              <a:t>продукции химической промышленности и каучука, продовольственных товаров и с/х сырья</a:t>
            </a:r>
            <a:r>
              <a:rPr lang="ru-RU" smtClean="0"/>
              <a:t>, </a:t>
            </a:r>
            <a:r>
              <a:rPr lang="ru-RU" i="1" smtClean="0"/>
              <a:t>металлов и изделий из них, машин, оборудования и транспортных средств</a:t>
            </a:r>
            <a:r>
              <a:rPr lang="ru-RU" smtClean="0"/>
              <a:t>, при этом снизилась доля </a:t>
            </a:r>
            <a:r>
              <a:rPr lang="ru-RU" i="1" smtClean="0"/>
              <a:t>топливно-энергетических товаров, древесины и целлюлозно-бумажных изделий</a:t>
            </a:r>
            <a:r>
              <a:rPr lang="ru-RU" smtClean="0"/>
              <a:t>. </a:t>
            </a:r>
          </a:p>
          <a:p>
            <a:r>
              <a:rPr lang="ru-RU" smtClean="0"/>
              <a:t>В товарной структуре </a:t>
            </a:r>
            <a:r>
              <a:rPr lang="ru-RU" b="1" i="1" smtClean="0"/>
              <a:t>импорта России из стран СНГ </a:t>
            </a:r>
            <a:r>
              <a:rPr lang="ru-RU" smtClean="0"/>
              <a:t>увеличились удельные веса </a:t>
            </a:r>
            <a:r>
              <a:rPr lang="ru-RU" i="1" smtClean="0"/>
              <a:t>химической промышленности, продукции продовольственных товаров и с/х сырья</a:t>
            </a:r>
            <a:r>
              <a:rPr lang="ru-RU" smtClean="0"/>
              <a:t>, </a:t>
            </a:r>
            <a:r>
              <a:rPr lang="ru-RU" i="1" smtClean="0"/>
              <a:t>минеральных продуктов, текстиля, текстильных изделий и обуви</a:t>
            </a:r>
            <a:r>
              <a:rPr lang="ru-RU" smtClean="0"/>
              <a:t>, при этом снизилась доля </a:t>
            </a:r>
            <a:r>
              <a:rPr lang="ru-RU" i="1" smtClean="0"/>
              <a:t>машин, оборудования и транспортных средств, металлов и изделий из них.</a:t>
            </a:r>
            <a:endParaRPr lang="ru-RU" smtClean="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title" idx="4294967295"/>
          </p:nvPr>
        </p:nvSpPr>
        <p:spPr>
          <a:xfrm>
            <a:off x="1217613" y="287338"/>
            <a:ext cx="7926387" cy="1270000"/>
          </a:xfrm>
          <a:solidFill>
            <a:schemeClr val="accent6">
              <a:lumMod val="60000"/>
              <a:lumOff val="40000"/>
            </a:schemeClr>
          </a:solidFill>
          <a:ln w="57150">
            <a:solidFill>
              <a:srgbClr val="FF0000"/>
            </a:solidFill>
          </a:ln>
        </p:spPr>
        <p:txBody>
          <a:bodyPr wrap="square" numCol="1" anchorCtr="0" compatLnSpc="1">
            <a:prstTxWarp prst="textNoShape">
              <a:avLst/>
            </a:prstTxWarp>
            <a:normAutofit fontScale="90000"/>
          </a:bodyPr>
          <a:lstStyle/>
          <a:p>
            <a:pPr algn="ctr" eaLnBrk="1" hangingPunct="1"/>
            <a:r>
              <a:rPr lang="ru-RU" sz="2800" b="1" smtClean="0"/>
              <a:t>Внешняя торговля Российской Федерации со странами СНГ в  2015 году</a:t>
            </a:r>
            <a:br>
              <a:rPr lang="ru-RU" sz="2800" b="1" smtClean="0"/>
            </a:br>
            <a:r>
              <a:rPr lang="ru-RU" sz="2800" b="1" smtClean="0"/>
              <a:t>(млрд. долларов США)</a:t>
            </a:r>
          </a:p>
        </p:txBody>
      </p:sp>
      <p:pic>
        <p:nvPicPr>
          <p:cNvPr id="23557" name="Picture 5"/>
          <p:cNvPicPr>
            <a:picLocks noGrp="1" noChangeAspect="1" noChangeArrowheads="1"/>
          </p:cNvPicPr>
          <p:nvPr>
            <p:ph idx="4294967295"/>
          </p:nvPr>
        </p:nvPicPr>
        <p:blipFill>
          <a:blip r:embed="rId3"/>
          <a:srcRect/>
          <a:stretch>
            <a:fillRect/>
          </a:stretch>
        </p:blipFill>
        <p:spPr>
          <a:xfrm>
            <a:off x="1217613" y="1989138"/>
            <a:ext cx="7926387" cy="3744912"/>
          </a:xfrm>
          <a:noFill/>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title" idx="4294967295"/>
          </p:nvPr>
        </p:nvSpPr>
        <p:spPr>
          <a:xfrm>
            <a:off x="1217613" y="287338"/>
            <a:ext cx="7926387" cy="981075"/>
          </a:xfrm>
          <a:solidFill>
            <a:schemeClr val="accent6">
              <a:lumMod val="60000"/>
              <a:lumOff val="40000"/>
            </a:schemeClr>
          </a:solidFill>
          <a:ln w="57150">
            <a:solidFill>
              <a:srgbClr val="FF0000"/>
            </a:solidFill>
          </a:ln>
        </p:spPr>
        <p:txBody>
          <a:bodyPr wrap="square" numCol="1" anchorCtr="0" compatLnSpc="1">
            <a:prstTxWarp prst="textNoShape">
              <a:avLst/>
            </a:prstTxWarp>
          </a:bodyPr>
          <a:lstStyle/>
          <a:p>
            <a:pPr algn="ctr" eaLnBrk="1" hangingPunct="1"/>
            <a:r>
              <a:rPr lang="ru-RU" sz="2800" smtClean="0"/>
              <a:t>Структура внешнеторгового оборота России со странами СНГ в 2014-2015 гг.</a:t>
            </a:r>
          </a:p>
        </p:txBody>
      </p:sp>
      <p:pic>
        <p:nvPicPr>
          <p:cNvPr id="25605" name="Picture 5"/>
          <p:cNvPicPr>
            <a:picLocks noGrp="1" noChangeAspect="1" noChangeArrowheads="1"/>
          </p:cNvPicPr>
          <p:nvPr>
            <p:ph idx="4294967295"/>
          </p:nvPr>
        </p:nvPicPr>
        <p:blipFill>
          <a:blip r:embed="rId3"/>
          <a:srcRect/>
          <a:stretch>
            <a:fillRect/>
          </a:stretch>
        </p:blipFill>
        <p:spPr>
          <a:xfrm>
            <a:off x="1217613" y="1268413"/>
            <a:ext cx="7926387" cy="4681537"/>
          </a:xfrm>
          <a:noFill/>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title" idx="4294967295"/>
          </p:nvPr>
        </p:nvSpPr>
        <p:spPr>
          <a:xfrm>
            <a:off x="1217613" y="287338"/>
            <a:ext cx="7926387" cy="981075"/>
          </a:xfrm>
          <a:solidFill>
            <a:schemeClr val="accent6">
              <a:lumMod val="60000"/>
              <a:lumOff val="40000"/>
            </a:schemeClr>
          </a:solidFill>
          <a:ln w="57150">
            <a:solidFill>
              <a:srgbClr val="FF0000"/>
            </a:solidFill>
          </a:ln>
        </p:spPr>
        <p:txBody>
          <a:bodyPr wrap="square" numCol="1" anchorCtr="0" compatLnSpc="1">
            <a:prstTxWarp prst="textNoShape">
              <a:avLst/>
            </a:prstTxWarp>
          </a:bodyPr>
          <a:lstStyle/>
          <a:p>
            <a:pPr algn="ctr" eaLnBrk="1" hangingPunct="1"/>
            <a:r>
              <a:rPr lang="ru-RU" sz="2800" smtClean="0"/>
              <a:t>Структура внешнеторгового оборота России со странами СНГ в 2015 г.</a:t>
            </a:r>
          </a:p>
        </p:txBody>
      </p:sp>
      <p:pic>
        <p:nvPicPr>
          <p:cNvPr id="92166" name="Picture 6"/>
          <p:cNvPicPr>
            <a:picLocks noChangeAspect="1" noChangeArrowheads="1"/>
          </p:cNvPicPr>
          <p:nvPr/>
        </p:nvPicPr>
        <p:blipFill>
          <a:blip r:embed="rId3"/>
          <a:srcRect/>
          <a:stretch>
            <a:fillRect/>
          </a:stretch>
        </p:blipFill>
        <p:spPr bwMode="auto">
          <a:xfrm>
            <a:off x="822325" y="1484313"/>
            <a:ext cx="7781925" cy="4824412"/>
          </a:xfrm>
          <a:prstGeom prst="rect">
            <a:avLst/>
          </a:prstGeom>
          <a:noFill/>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title" idx="4294967295"/>
          </p:nvPr>
        </p:nvSpPr>
        <p:spPr>
          <a:xfrm>
            <a:off x="5399088" y="1268413"/>
            <a:ext cx="3744912" cy="1584325"/>
          </a:xfrm>
          <a:solidFill>
            <a:schemeClr val="accent6">
              <a:lumMod val="60000"/>
              <a:lumOff val="40000"/>
            </a:schemeClr>
          </a:solidFill>
          <a:ln w="57150">
            <a:solidFill>
              <a:srgbClr val="FF0000"/>
            </a:solidFill>
          </a:ln>
        </p:spPr>
        <p:txBody>
          <a:bodyPr wrap="square" numCol="1" anchorCtr="0" compatLnSpc="1">
            <a:prstTxWarp prst="textNoShape">
              <a:avLst/>
            </a:prstTxWarp>
          </a:bodyPr>
          <a:lstStyle/>
          <a:p>
            <a:pPr algn="ctr" eaLnBrk="1" hangingPunct="1">
              <a:lnSpc>
                <a:spcPct val="100000"/>
              </a:lnSpc>
            </a:pPr>
            <a:r>
              <a:rPr lang="ru-RU" sz="2400" b="1" smtClean="0"/>
              <a:t>Инвестиции </a:t>
            </a:r>
            <a:br>
              <a:rPr lang="ru-RU" sz="2400" b="1" smtClean="0"/>
            </a:br>
            <a:r>
              <a:rPr lang="ru-RU" sz="2400" b="1" smtClean="0"/>
              <a:t>в российскую экономику</a:t>
            </a:r>
            <a:br>
              <a:rPr lang="ru-RU" sz="2400" b="1" smtClean="0"/>
            </a:br>
            <a:r>
              <a:rPr lang="ru-RU" sz="2400" b="1" smtClean="0"/>
              <a:t> в 2015 году</a:t>
            </a:r>
          </a:p>
        </p:txBody>
      </p:sp>
      <p:sp>
        <p:nvSpPr>
          <p:cNvPr id="26627" name="Объект 2"/>
          <p:cNvSpPr>
            <a:spLocks noGrp="1"/>
          </p:cNvSpPr>
          <p:nvPr>
            <p:ph idx="4294967295"/>
          </p:nvPr>
        </p:nvSpPr>
        <p:spPr>
          <a:xfrm>
            <a:off x="1577975" y="2852738"/>
            <a:ext cx="7566025" cy="3529012"/>
          </a:xfrm>
          <a:solidFill>
            <a:srgbClr val="FFFFCC"/>
          </a:solidFill>
        </p:spPr>
        <p:txBody>
          <a:bodyPr/>
          <a:lstStyle/>
          <a:p>
            <a:pPr indent="446088"/>
            <a:r>
              <a:rPr lang="ru-RU" smtClean="0"/>
              <a:t>Отток иностранных инвестиций из России начался ещё в 2014 году, после введения санкций и ухода с отечественного рынка крупных зарубежных компаний. В 2015 году этот тренд только усилился, в условиях падения цен на нефть и низкого курса рубля, а также дальнейшего ухудшения международных отношений уменьшилось количество желающих вкладывать деньги в российскую экономику. </a:t>
            </a:r>
          </a:p>
          <a:p>
            <a:pPr indent="446088"/>
            <a:r>
              <a:rPr lang="ru-RU" smtClean="0"/>
              <a:t> Мировой объем инвестиций в 2015 году увеличился на 36% до 1,7 трлн. долларов - самого высокого уровня после 2007 года.   </a:t>
            </a:r>
          </a:p>
        </p:txBody>
      </p:sp>
      <p:pic>
        <p:nvPicPr>
          <p:cNvPr id="26631" name="Picture 7" descr="Мировой рынок инвестиций в 2015 году: Россия потерпела фиаско"/>
          <p:cNvPicPr>
            <a:picLocks noChangeAspect="1" noChangeArrowheads="1"/>
          </p:cNvPicPr>
          <p:nvPr/>
        </p:nvPicPr>
        <p:blipFill>
          <a:blip r:embed="rId3"/>
          <a:srcRect/>
          <a:stretch>
            <a:fillRect/>
          </a:stretch>
        </p:blipFill>
        <p:spPr bwMode="auto">
          <a:xfrm>
            <a:off x="250825" y="287338"/>
            <a:ext cx="4392613" cy="2565400"/>
          </a:xfrm>
          <a:prstGeom prst="rect">
            <a:avLst/>
          </a:prstGeom>
          <a:noFill/>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title"/>
          </p:nvPr>
        </p:nvSpPr>
        <p:spPr>
          <a:xfrm>
            <a:off x="822325" y="287338"/>
            <a:ext cx="7926388" cy="333375"/>
          </a:xfrm>
          <a:solidFill>
            <a:schemeClr val="accent6">
              <a:lumMod val="60000"/>
              <a:lumOff val="40000"/>
            </a:schemeClr>
          </a:solidFill>
          <a:ln w="57150">
            <a:solidFill>
              <a:srgbClr val="FF0000"/>
            </a:solidFill>
          </a:ln>
        </p:spPr>
        <p:txBody>
          <a:bodyPr wrap="square" numCol="1" anchorCtr="0" compatLnSpc="1">
            <a:prstTxWarp prst="textNoShape">
              <a:avLst/>
            </a:prstTxWarp>
            <a:normAutofit fontScale="90000"/>
          </a:bodyPr>
          <a:lstStyle/>
          <a:p>
            <a:pPr algn="ctr" eaLnBrk="1" hangingPunct="1"/>
            <a:r>
              <a:rPr lang="ru-RU" sz="1800" smtClean="0">
                <a:solidFill>
                  <a:srgbClr val="34473D"/>
                </a:solidFill>
                <a:latin typeface="Noteworthy Light"/>
              </a:rPr>
              <a:t>Иностранные инвестиции в российскую экономику в 2015 году</a:t>
            </a:r>
            <a:endParaRPr lang="ru-RU" sz="1800" b="1" smtClean="0"/>
          </a:p>
        </p:txBody>
      </p:sp>
      <p:sp>
        <p:nvSpPr>
          <p:cNvPr id="27651" name="Объект 2"/>
          <p:cNvSpPr>
            <a:spLocks noGrp="1"/>
          </p:cNvSpPr>
          <p:nvPr>
            <p:ph idx="1"/>
          </p:nvPr>
        </p:nvSpPr>
        <p:spPr>
          <a:xfrm>
            <a:off x="468313" y="908050"/>
            <a:ext cx="8424862" cy="5473700"/>
          </a:xfrm>
          <a:solidFill>
            <a:srgbClr val="FFFFCC"/>
          </a:solidFill>
        </p:spPr>
        <p:txBody>
          <a:bodyPr>
            <a:normAutofit fontScale="92500" lnSpcReduction="10000"/>
          </a:bodyPr>
          <a:lstStyle/>
          <a:p>
            <a:pPr indent="446088" algn="just" eaLnBrk="1" hangingPunct="1">
              <a:lnSpc>
                <a:spcPts val="2300"/>
              </a:lnSpc>
              <a:spcBef>
                <a:spcPct val="0"/>
              </a:spcBef>
            </a:pPr>
            <a:endParaRPr lang="ru-RU" smtClean="0"/>
          </a:p>
          <a:p>
            <a:pPr indent="446088"/>
            <a:r>
              <a:rPr lang="ru-RU" sz="2200" smtClean="0"/>
              <a:t>Рекордно низкие показатели ЮНКТАД зафиксировал в странах с переходной экономикой, к которой он относит Россию, страны на постсоветском пространстве и ряд государств Восточной Европы.</a:t>
            </a:r>
          </a:p>
          <a:p>
            <a:pPr indent="446088"/>
            <a:r>
              <a:rPr lang="ru-RU" sz="2200" smtClean="0"/>
              <a:t> Общий объем инвестиций в регион сократился более чем в два раза (-26 млрд долларов) и в конечном итоге составил только 22 млрд долларов. Резкое снижение показали Казахстан и Россия, приток в которые снизился на 66% и 92% соответственно. Организация тактично отметила, что это связано с осложнением геополитической ситуации и снижением уровня доверия инвесторов.  </a:t>
            </a:r>
          </a:p>
          <a:p>
            <a:pPr indent="446088"/>
            <a:r>
              <a:rPr lang="ru-RU" sz="2200" smtClean="0"/>
              <a:t>Россия осталась далеко позади на мировом инвестиционном рынке.  В конечном итоге, по оценкам ЮНКТАД общий объем поступивших в Россию инвестиций составил около 1,7 млрд долларов против 20,95 млрд годом ранее.</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title" idx="4294967295"/>
          </p:nvPr>
        </p:nvSpPr>
        <p:spPr>
          <a:xfrm>
            <a:off x="1217613" y="287338"/>
            <a:ext cx="7926387" cy="333375"/>
          </a:xfrm>
          <a:solidFill>
            <a:schemeClr val="accent6">
              <a:lumMod val="60000"/>
              <a:lumOff val="40000"/>
            </a:schemeClr>
          </a:solidFill>
          <a:ln w="57150">
            <a:solidFill>
              <a:srgbClr val="FF0000"/>
            </a:solidFill>
          </a:ln>
        </p:spPr>
        <p:txBody>
          <a:bodyPr wrap="square" numCol="1" anchorCtr="0" compatLnSpc="1">
            <a:prstTxWarp prst="textNoShape">
              <a:avLst/>
            </a:prstTxWarp>
            <a:normAutofit fontScale="90000"/>
          </a:bodyPr>
          <a:lstStyle/>
          <a:p>
            <a:pPr algn="ctr" eaLnBrk="1" hangingPunct="1"/>
            <a:r>
              <a:rPr lang="ru-RU" sz="1800" smtClean="0">
                <a:solidFill>
                  <a:srgbClr val="34473D"/>
                </a:solidFill>
                <a:latin typeface="Noteworthy Light"/>
              </a:rPr>
              <a:t>Иностранные инвестиции в российскую экономику в 2015 году</a:t>
            </a:r>
          </a:p>
        </p:txBody>
      </p:sp>
      <p:sp>
        <p:nvSpPr>
          <p:cNvPr id="28675" name="Объект 2"/>
          <p:cNvSpPr>
            <a:spLocks noGrp="1"/>
          </p:cNvSpPr>
          <p:nvPr>
            <p:ph idx="4294967295"/>
          </p:nvPr>
        </p:nvSpPr>
        <p:spPr>
          <a:xfrm>
            <a:off x="1073150" y="765175"/>
            <a:ext cx="8070850" cy="5616575"/>
          </a:xfrm>
          <a:solidFill>
            <a:srgbClr val="FFFFCC"/>
          </a:solidFill>
        </p:spPr>
        <p:txBody>
          <a:bodyPr/>
          <a:lstStyle/>
          <a:p>
            <a:pPr marL="742950" lvl="1" indent="-285750"/>
            <a:r>
              <a:rPr lang="ru-RU" smtClean="0"/>
              <a:t>О нежелании зарубежных компаний вкладывать деньги в Российскую экономику свидетельствуют и данные рейтинга BDO International Business Compass, который ежегодно разрабатывается Гамбургским институтом мировой экономики.  Среди 174 стран в 2015 году Россия занимает сотую строчку рейтинга - это ниже Никарагуа, Парагвая, Вьетнама и других развивающихся стран. </a:t>
            </a:r>
          </a:p>
        </p:txBody>
      </p:sp>
      <p:pic>
        <p:nvPicPr>
          <p:cNvPr id="28681" name="Picture 9"/>
          <p:cNvPicPr>
            <a:picLocks noChangeAspect="1" noChangeArrowheads="1"/>
          </p:cNvPicPr>
          <p:nvPr/>
        </p:nvPicPr>
        <p:blipFill>
          <a:blip r:embed="rId3"/>
          <a:srcRect/>
          <a:stretch>
            <a:fillRect/>
          </a:stretch>
        </p:blipFill>
        <p:spPr bwMode="auto">
          <a:xfrm>
            <a:off x="1619250" y="2349500"/>
            <a:ext cx="6831013" cy="2028825"/>
          </a:xfrm>
          <a:prstGeom prst="rect">
            <a:avLst/>
          </a:prstGeom>
          <a:noFill/>
        </p:spPr>
      </p:pic>
      <p:pic>
        <p:nvPicPr>
          <p:cNvPr id="28682" name="Picture 10"/>
          <p:cNvPicPr>
            <a:picLocks noChangeAspect="1" noChangeArrowheads="1"/>
          </p:cNvPicPr>
          <p:nvPr/>
        </p:nvPicPr>
        <p:blipFill>
          <a:blip r:embed="rId4"/>
          <a:srcRect/>
          <a:stretch>
            <a:fillRect/>
          </a:stretch>
        </p:blipFill>
        <p:spPr bwMode="auto">
          <a:xfrm>
            <a:off x="1835150" y="4378325"/>
            <a:ext cx="5448300" cy="2003425"/>
          </a:xfrm>
          <a:prstGeom prst="rect">
            <a:avLst/>
          </a:prstGeom>
          <a:noFill/>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title" idx="4294967295"/>
          </p:nvPr>
        </p:nvSpPr>
        <p:spPr>
          <a:xfrm>
            <a:off x="1217613" y="287338"/>
            <a:ext cx="7926387" cy="333375"/>
          </a:xfrm>
          <a:solidFill>
            <a:schemeClr val="accent6">
              <a:lumMod val="60000"/>
              <a:lumOff val="40000"/>
            </a:schemeClr>
          </a:solidFill>
          <a:ln w="57150">
            <a:solidFill>
              <a:srgbClr val="FF0000"/>
            </a:solidFill>
          </a:ln>
        </p:spPr>
        <p:txBody>
          <a:bodyPr wrap="square" numCol="1" anchorCtr="0" compatLnSpc="1">
            <a:prstTxWarp prst="textNoShape">
              <a:avLst/>
            </a:prstTxWarp>
            <a:normAutofit fontScale="90000"/>
          </a:bodyPr>
          <a:lstStyle/>
          <a:p>
            <a:pPr algn="ctr" eaLnBrk="1" hangingPunct="1"/>
            <a:r>
              <a:rPr lang="ru-RU" sz="1800" smtClean="0">
                <a:solidFill>
                  <a:srgbClr val="34473D"/>
                </a:solidFill>
                <a:latin typeface="Noteworthy Light"/>
              </a:rPr>
              <a:t>Иностранные инвестиции в российскую экономику в 2015 году</a:t>
            </a:r>
          </a:p>
        </p:txBody>
      </p:sp>
      <p:pic>
        <p:nvPicPr>
          <p:cNvPr id="88069" name="Picture 5"/>
          <p:cNvPicPr>
            <a:picLocks noChangeAspect="1" noChangeArrowheads="1"/>
          </p:cNvPicPr>
          <p:nvPr/>
        </p:nvPicPr>
        <p:blipFill>
          <a:blip r:embed="rId3"/>
          <a:srcRect/>
          <a:stretch>
            <a:fillRect/>
          </a:stretch>
        </p:blipFill>
        <p:spPr bwMode="auto">
          <a:xfrm>
            <a:off x="822325" y="836613"/>
            <a:ext cx="7637463" cy="5446712"/>
          </a:xfrm>
          <a:prstGeom prst="rect">
            <a:avLst/>
          </a:prstGeom>
          <a:noFill/>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title" idx="4294967295"/>
          </p:nvPr>
        </p:nvSpPr>
        <p:spPr>
          <a:xfrm>
            <a:off x="1217613" y="287338"/>
            <a:ext cx="7926387" cy="333375"/>
          </a:xfrm>
          <a:solidFill>
            <a:schemeClr val="accent6">
              <a:lumMod val="60000"/>
              <a:lumOff val="40000"/>
            </a:schemeClr>
          </a:solidFill>
          <a:ln w="57150">
            <a:solidFill>
              <a:srgbClr val="FF0000"/>
            </a:solidFill>
          </a:ln>
        </p:spPr>
        <p:txBody>
          <a:bodyPr wrap="square" numCol="1" anchorCtr="0" compatLnSpc="1">
            <a:prstTxWarp prst="textNoShape">
              <a:avLst/>
            </a:prstTxWarp>
            <a:normAutofit fontScale="90000"/>
          </a:bodyPr>
          <a:lstStyle/>
          <a:p>
            <a:pPr algn="ctr" eaLnBrk="1" hangingPunct="1"/>
            <a:r>
              <a:rPr lang="ru-RU" sz="1800" smtClean="0">
                <a:solidFill>
                  <a:srgbClr val="34473D"/>
                </a:solidFill>
                <a:latin typeface="Noteworthy Light"/>
              </a:rPr>
              <a:t>Иностранные инвестиции в российскую экономику в 2015 году</a:t>
            </a:r>
          </a:p>
        </p:txBody>
      </p:sp>
      <p:sp>
        <p:nvSpPr>
          <p:cNvPr id="89092" name="Объект 2"/>
          <p:cNvSpPr>
            <a:spLocks noGrp="1"/>
          </p:cNvSpPr>
          <p:nvPr>
            <p:ph idx="4294967295"/>
          </p:nvPr>
        </p:nvSpPr>
        <p:spPr>
          <a:xfrm>
            <a:off x="1073150" y="836613"/>
            <a:ext cx="8070850" cy="5545137"/>
          </a:xfrm>
          <a:solidFill>
            <a:srgbClr val="FFFFCC"/>
          </a:solidFill>
        </p:spPr>
        <p:txBody>
          <a:bodyPr/>
          <a:lstStyle/>
          <a:p>
            <a:pPr indent="446088"/>
            <a:r>
              <a:rPr lang="ru-RU" smtClean="0"/>
              <a:t>Новых инвесторов на российском рынке стало гораздо меньше, а старые спешат уходить - в конце 2015 года многие из них начали особенно активно избавляться от акций российских компаний. </a:t>
            </a:r>
          </a:p>
          <a:p>
            <a:pPr indent="446088"/>
            <a:r>
              <a:rPr lang="ru-RU" smtClean="0"/>
              <a:t>Закрытие иностранных предприятий продолжилось и в 2015 году, как в промышленности, так и в сфере услуг, от сравнительно небольших организаций до крупнейших мировых корпораций. </a:t>
            </a:r>
          </a:p>
          <a:p>
            <a:pPr indent="446088"/>
            <a:r>
              <a:rPr lang="ru-RU" smtClean="0"/>
              <a:t>В 2015 году закрылось производство автомобилей Opel, а уже за первую половину года с российского рынка ушло 30 моделей авто. Представители General Motors объяснили это нежеланием вкладывать деньги в рынок с неясными перспективами.</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title" idx="4294967295"/>
          </p:nvPr>
        </p:nvSpPr>
        <p:spPr>
          <a:xfrm>
            <a:off x="1217613" y="287338"/>
            <a:ext cx="7926387" cy="333375"/>
          </a:xfrm>
          <a:solidFill>
            <a:schemeClr val="accent6">
              <a:lumMod val="60000"/>
              <a:lumOff val="40000"/>
            </a:schemeClr>
          </a:solidFill>
          <a:ln w="57150">
            <a:solidFill>
              <a:srgbClr val="FF0000"/>
            </a:solidFill>
          </a:ln>
        </p:spPr>
        <p:txBody>
          <a:bodyPr wrap="square" numCol="1" anchorCtr="0" compatLnSpc="1">
            <a:prstTxWarp prst="textNoShape">
              <a:avLst/>
            </a:prstTxWarp>
            <a:normAutofit fontScale="90000"/>
          </a:bodyPr>
          <a:lstStyle/>
          <a:p>
            <a:pPr algn="ctr" eaLnBrk="1" hangingPunct="1"/>
            <a:r>
              <a:rPr lang="ru-RU" sz="1800" smtClean="0">
                <a:solidFill>
                  <a:srgbClr val="34473D"/>
                </a:solidFill>
                <a:latin typeface="Noteworthy Light"/>
              </a:rPr>
              <a:t>Иностранные инвестиции в российскую экономику в 2015 году</a:t>
            </a:r>
          </a:p>
        </p:txBody>
      </p:sp>
      <p:sp>
        <p:nvSpPr>
          <p:cNvPr id="29699" name="Объект 2"/>
          <p:cNvSpPr>
            <a:spLocks noGrp="1"/>
          </p:cNvSpPr>
          <p:nvPr>
            <p:ph idx="4294967295"/>
          </p:nvPr>
        </p:nvSpPr>
        <p:spPr>
          <a:xfrm>
            <a:off x="1073150" y="836613"/>
            <a:ext cx="8070850" cy="5545137"/>
          </a:xfrm>
          <a:solidFill>
            <a:srgbClr val="FFFFCC"/>
          </a:solidFill>
        </p:spPr>
        <p:txBody>
          <a:bodyPr>
            <a:normAutofit lnSpcReduction="10000"/>
          </a:bodyPr>
          <a:lstStyle/>
          <a:p>
            <a:pPr indent="446088"/>
            <a:r>
              <a:rPr lang="ru-RU" smtClean="0"/>
              <a:t>В IT сфере закрылись офисы Google, Skype, Adobe Systems, значительно сократил своё присутствие Raiffeisen Bank. Из-за трудной экономической обстановки закрылось три завода Danone – в Смоленске, Новосибирске и Тольятти.</a:t>
            </a:r>
          </a:p>
          <a:p>
            <a:pPr indent="446088"/>
            <a:r>
              <a:rPr lang="ru-RU" smtClean="0"/>
              <a:t>Уходят предприятия даже с нефтяного сектора, американская компания ConocoPhillips вышла из проектов на территории РФ, продав свои доли, поскольку больше не видит перспектив в Российском рынке.  </a:t>
            </a:r>
          </a:p>
          <a:p>
            <a:pPr indent="446088"/>
            <a:r>
              <a:rPr lang="ru-RU" smtClean="0"/>
              <a:t>К концу 2015  года с введением санкций против Турции ушли и некоторые строительные компании.</a:t>
            </a:r>
          </a:p>
          <a:p>
            <a:pPr indent="446088"/>
            <a:r>
              <a:rPr lang="ru-RU" smtClean="0"/>
              <a:t>Среди отраслей промышленности большая часть инвестиций как и ранее приходится на оптовую и розничную торговлю, обрабатывающие производства, финансы и добычу полезных ископаемых. </a:t>
            </a:r>
          </a:p>
          <a:p>
            <a:pPr indent="446088"/>
            <a:r>
              <a:rPr lang="ru-RU" smtClean="0"/>
              <a:t>Больше всего сократились вложения в  металлургическое производство, машиностроение. Рухнули инвестиции в строительство, сферу информационных технологий. Практически перестали вкладываться зарубежные деньги в сферу здравоохранения, образование и научные исследования. </a:t>
            </a: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7"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60419" name="Объект 2"/>
          <p:cNvSpPr>
            <a:spLocks noGrp="1"/>
          </p:cNvSpPr>
          <p:nvPr>
            <p:ph type="subTitle" idx="1"/>
          </p:nvPr>
        </p:nvSpPr>
        <p:spPr>
          <a:xfrm>
            <a:off x="822325" y="1341438"/>
            <a:ext cx="8070850" cy="5040312"/>
          </a:xfrm>
          <a:solidFill>
            <a:srgbClr val="FFFFCC"/>
          </a:solidFill>
        </p:spPr>
        <p:txBody>
          <a:bodyPr/>
          <a:lstStyle/>
          <a:p>
            <a:pPr indent="446088"/>
            <a:endParaRPr lang="ru-RU" smtClean="0"/>
          </a:p>
        </p:txBody>
      </p:sp>
      <p:pic>
        <p:nvPicPr>
          <p:cNvPr id="60421" name="Picture 5"/>
          <p:cNvPicPr>
            <a:picLocks noChangeAspect="1" noChangeArrowheads="1"/>
          </p:cNvPicPr>
          <p:nvPr/>
        </p:nvPicPr>
        <p:blipFill>
          <a:blip r:embed="rId3"/>
          <a:srcRect/>
          <a:stretch>
            <a:fillRect/>
          </a:stretch>
        </p:blipFill>
        <p:spPr bwMode="auto">
          <a:xfrm>
            <a:off x="822325" y="309563"/>
            <a:ext cx="8070850" cy="6238875"/>
          </a:xfrm>
          <a:prstGeom prst="rect">
            <a:avLst/>
          </a:prstGeom>
          <a:noFill/>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5"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ctrTitle"/>
          </p:nvPr>
        </p:nvSpPr>
        <p:spPr>
          <a:xfrm>
            <a:off x="822325" y="287338"/>
            <a:ext cx="7926388" cy="1222375"/>
          </a:xfrm>
          <a:solidFill>
            <a:schemeClr val="accent6">
              <a:lumMod val="60000"/>
              <a:lumOff val="40000"/>
            </a:schemeClr>
          </a:solidFill>
          <a:ln w="57150">
            <a:solidFill>
              <a:srgbClr val="FF0000"/>
            </a:solidFill>
          </a:ln>
        </p:spPr>
        <p:txBody>
          <a:bodyPr wrap="square" numCol="1" anchorCtr="0" compatLnSpc="1">
            <a:prstTxWarp prst="textNoShape">
              <a:avLst/>
            </a:prstTxWarp>
            <a:normAutofit fontScale="90000"/>
          </a:bodyPr>
          <a:lstStyle/>
          <a:p>
            <a:pPr algn="ctr" eaLnBrk="1" hangingPunct="1"/>
            <a:r>
              <a:rPr lang="ru-RU" sz="1800" b="1" smtClean="0"/>
              <a:t>	Тенденции внешней торговли России</a:t>
            </a:r>
            <a:br>
              <a:rPr lang="ru-RU" sz="1800" b="1" smtClean="0"/>
            </a:br>
            <a:r>
              <a:rPr lang="ru-RU" sz="1800" b="1" smtClean="0"/>
              <a:t>в 1996-2015 гг.</a:t>
            </a:r>
            <a:br>
              <a:rPr lang="ru-RU" sz="1800" b="1" smtClean="0"/>
            </a:br>
            <a:r>
              <a:rPr lang="ru-RU" sz="1800" b="1" smtClean="0"/>
              <a:t/>
            </a:r>
            <a:br>
              <a:rPr lang="ru-RU" sz="1800" b="1" smtClean="0"/>
            </a:br>
            <a:r>
              <a:rPr lang="ru-RU" sz="1800" i="1" smtClean="0"/>
              <a:t>Источник — Минэкономразвития России, Thomson Reuters Datastream</a:t>
            </a:r>
          </a:p>
        </p:txBody>
      </p:sp>
      <p:pic>
        <p:nvPicPr>
          <p:cNvPr id="57349" name="Picture 5"/>
          <p:cNvPicPr>
            <a:picLocks noChangeAspect="1" noChangeArrowheads="1"/>
          </p:cNvPicPr>
          <p:nvPr/>
        </p:nvPicPr>
        <p:blipFill>
          <a:blip r:embed="rId3"/>
          <a:srcRect/>
          <a:stretch>
            <a:fillRect/>
          </a:stretch>
        </p:blipFill>
        <p:spPr bwMode="auto">
          <a:xfrm>
            <a:off x="1120775" y="1509713"/>
            <a:ext cx="7627938" cy="4583112"/>
          </a:xfrm>
          <a:prstGeom prst="rect">
            <a:avLst/>
          </a:prstGeom>
          <a:noFill/>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title" idx="4294967295"/>
          </p:nvPr>
        </p:nvSpPr>
        <p:spPr bwMode="auto">
          <a:xfrm>
            <a:off x="1217613" y="287338"/>
            <a:ext cx="7926387" cy="693737"/>
          </a:xfrm>
          <a:solidFill>
            <a:srgbClr val="FF66FF"/>
          </a:solidFill>
          <a:ln w="57150">
            <a:solidFill>
              <a:srgbClr val="FF0000"/>
            </a:solidFill>
            <a:miter lim="800000"/>
            <a:headEnd/>
            <a:tailEnd/>
          </a:ln>
        </p:spPr>
        <p:txBody>
          <a:bodyPr wrap="square" numCol="1" anchorCtr="0" compatLnSpc="1">
            <a:prstTxWarp prst="textNoShape">
              <a:avLst/>
            </a:prstTxWarp>
            <a:normAutofit fontScale="90000"/>
          </a:bodyPr>
          <a:lstStyle/>
          <a:p>
            <a:pPr algn="ctr" eaLnBrk="1" hangingPunct="1"/>
            <a:r>
              <a:rPr lang="ru-RU" sz="2400" smtClean="0">
                <a:solidFill>
                  <a:srgbClr val="34473D"/>
                </a:solidFill>
                <a:latin typeface="Noteworthy Light"/>
              </a:rPr>
              <a:t>Внешняя торговля Российской Федерации </a:t>
            </a:r>
            <a:br>
              <a:rPr lang="ru-RU" sz="2400" smtClean="0">
                <a:solidFill>
                  <a:srgbClr val="34473D"/>
                </a:solidFill>
                <a:latin typeface="Noteworthy Light"/>
              </a:rPr>
            </a:br>
            <a:r>
              <a:rPr lang="ru-RU" sz="2400" smtClean="0">
                <a:solidFill>
                  <a:srgbClr val="34473D"/>
                </a:solidFill>
                <a:latin typeface="Noteworthy Light"/>
              </a:rPr>
              <a:t>в 2016 году</a:t>
            </a:r>
            <a:endParaRPr lang="ru-RU" sz="2400" b="1" smtClean="0"/>
          </a:p>
        </p:txBody>
      </p:sp>
      <p:sp>
        <p:nvSpPr>
          <p:cNvPr id="3" name="Объект 2"/>
          <p:cNvSpPr>
            <a:spLocks noGrp="1"/>
          </p:cNvSpPr>
          <p:nvPr>
            <p:ph idx="4294967295"/>
          </p:nvPr>
        </p:nvSpPr>
        <p:spPr>
          <a:xfrm>
            <a:off x="1073150" y="1412875"/>
            <a:ext cx="8070850" cy="4968875"/>
          </a:xfrm>
          <a:solidFill>
            <a:srgbClr val="FFFFCC"/>
          </a:solidFill>
        </p:spPr>
        <p:txBody>
          <a:bodyPr>
            <a:normAutofit/>
          </a:bodyPr>
          <a:lstStyle/>
          <a:p>
            <a:pPr indent="446088"/>
            <a:r>
              <a:rPr lang="ru-RU" i="1" smtClean="0"/>
              <a:t>По итогам 2016 г. </a:t>
            </a:r>
            <a:r>
              <a:rPr lang="ru-RU" b="1" i="1" smtClean="0"/>
              <a:t>внешнеторговый оборот</a:t>
            </a:r>
            <a:r>
              <a:rPr lang="ru-RU" b="1" i="1" smtClean="0">
                <a:hlinkClick r:id="" action="ppaction://noaction"/>
              </a:rPr>
              <a:t>[1]</a:t>
            </a:r>
            <a:r>
              <a:rPr lang="ru-RU" b="1" i="1" smtClean="0"/>
              <a:t> </a:t>
            </a:r>
            <a:r>
              <a:rPr lang="ru-RU" i="1" smtClean="0"/>
              <a:t>составил 467,8 млрд. долл. США, при этом темпы снижения российской внешней торговли замедлились и составили -11,1 % к 2015 г. </a:t>
            </a:r>
          </a:p>
          <a:p>
            <a:pPr indent="446088"/>
            <a:r>
              <a:rPr lang="ru-RU" i="1" smtClean="0"/>
              <a:t>Экспорт товаров в январе-декабре 2016 г. снизился на 16,9 % до 285,5 млрд. долл. США, импорт – на 0,3 % до 182,3 млрд. долл. США. </a:t>
            </a:r>
          </a:p>
          <a:p>
            <a:pPr indent="446088"/>
            <a:r>
              <a:rPr lang="ru-RU" i="1" smtClean="0"/>
              <a:t>В географической структуре внешней торговли России особое место занимает Европейский союз (ЕС), доля которого в товарообороте снизилась с 44,8 % в январе-декабре 2015 г. до 42,8 % в январе-декабре 2016 г. (200,4 млрд. долл. США). Товарооборот уменьшился на 15,0 % по сравнению с 2015 г., при этом экспорт снизился на 21,2 %, импорт – на 0,4 процента.</a:t>
            </a:r>
            <a:r>
              <a:rPr lang="ru-RU" smtClean="0"/>
              <a:t> </a:t>
            </a:r>
            <a:endParaRPr lang="ru-RU" i="1" smtClean="0"/>
          </a:p>
          <a:p>
            <a:pPr indent="446088"/>
            <a:r>
              <a:rPr lang="ru-RU" i="1" smtClean="0"/>
              <a:t/>
            </a:r>
            <a:br>
              <a:rPr lang="ru-RU" i="1" smtClean="0"/>
            </a:br>
            <a:r>
              <a:rPr lang="ru-RU" i="1" smtClean="0">
                <a:hlinkClick r:id="" action="ppaction://noaction"/>
              </a:rPr>
              <a:t>[1]</a:t>
            </a:r>
            <a:r>
              <a:rPr lang="ru-RU" i="1" smtClean="0"/>
              <a:t> Здесь и далее - по данным таможенной статистики, с учетом взаимной торговли с Республикой Беларусь и с Республикой Казахстан.</a:t>
            </a:r>
            <a:r>
              <a:rPr lang="ru-RU" smtClean="0"/>
              <a:t> </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title" idx="4294967295"/>
          </p:nvPr>
        </p:nvSpPr>
        <p:spPr bwMode="auto">
          <a:xfrm>
            <a:off x="1217613" y="287338"/>
            <a:ext cx="7926387" cy="693737"/>
          </a:xfrm>
          <a:solidFill>
            <a:srgbClr val="FF66FF"/>
          </a:solidFill>
          <a:ln w="57150">
            <a:solidFill>
              <a:srgbClr val="FF0000"/>
            </a:solidFill>
            <a:miter lim="800000"/>
            <a:headEnd/>
            <a:tailEnd/>
          </a:ln>
        </p:spPr>
        <p:txBody>
          <a:bodyPr wrap="square" numCol="1" anchorCtr="0" compatLnSpc="1">
            <a:prstTxWarp prst="textNoShape">
              <a:avLst/>
            </a:prstTxWarp>
            <a:normAutofit fontScale="90000"/>
          </a:bodyPr>
          <a:lstStyle/>
          <a:p>
            <a:pPr algn="ctr" eaLnBrk="1" hangingPunct="1"/>
            <a:r>
              <a:rPr lang="ru-RU" sz="2400" smtClean="0">
                <a:solidFill>
                  <a:srgbClr val="34473D"/>
                </a:solidFill>
                <a:latin typeface="Noteworthy Light"/>
              </a:rPr>
              <a:t>Внешняя торговля Российской Федерации </a:t>
            </a:r>
            <a:br>
              <a:rPr lang="ru-RU" sz="2400" smtClean="0">
                <a:solidFill>
                  <a:srgbClr val="34473D"/>
                </a:solidFill>
                <a:latin typeface="Noteworthy Light"/>
              </a:rPr>
            </a:br>
            <a:r>
              <a:rPr lang="ru-RU" sz="2400" smtClean="0">
                <a:solidFill>
                  <a:srgbClr val="34473D"/>
                </a:solidFill>
                <a:latin typeface="Noteworthy Light"/>
              </a:rPr>
              <a:t>в 2016 году</a:t>
            </a:r>
            <a:endParaRPr lang="ru-RU" sz="2400" b="1" smtClean="0"/>
          </a:p>
        </p:txBody>
      </p:sp>
      <p:pic>
        <p:nvPicPr>
          <p:cNvPr id="95238" name="Picture 6"/>
          <p:cNvPicPr>
            <a:picLocks noChangeAspect="1" noChangeArrowheads="1"/>
          </p:cNvPicPr>
          <p:nvPr/>
        </p:nvPicPr>
        <p:blipFill>
          <a:blip r:embed="rId3"/>
          <a:srcRect/>
          <a:stretch>
            <a:fillRect/>
          </a:stretch>
        </p:blipFill>
        <p:spPr bwMode="auto">
          <a:xfrm>
            <a:off x="822325" y="1147763"/>
            <a:ext cx="7926388" cy="5160962"/>
          </a:xfrm>
          <a:prstGeom prst="rect">
            <a:avLst/>
          </a:prstGeom>
          <a:noFill/>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title" idx="4294967295"/>
          </p:nvPr>
        </p:nvSpPr>
        <p:spPr bwMode="auto">
          <a:xfrm>
            <a:off x="1217613" y="287338"/>
            <a:ext cx="7926387" cy="693737"/>
          </a:xfrm>
          <a:solidFill>
            <a:srgbClr val="FF66FF"/>
          </a:solidFill>
          <a:ln w="57150">
            <a:solidFill>
              <a:srgbClr val="FF0000"/>
            </a:solidFill>
            <a:miter lim="800000"/>
            <a:headEnd/>
            <a:tailEnd/>
          </a:ln>
        </p:spPr>
        <p:txBody>
          <a:bodyPr wrap="square" numCol="1" anchorCtr="0" compatLnSpc="1">
            <a:prstTxWarp prst="textNoShape">
              <a:avLst/>
            </a:prstTxWarp>
            <a:normAutofit fontScale="90000"/>
          </a:bodyPr>
          <a:lstStyle/>
          <a:p>
            <a:pPr algn="ctr" eaLnBrk="1" hangingPunct="1"/>
            <a:r>
              <a:rPr lang="ru-RU" sz="2400" smtClean="0">
                <a:solidFill>
                  <a:srgbClr val="34473D"/>
                </a:solidFill>
                <a:latin typeface="Noteworthy Light"/>
              </a:rPr>
              <a:t>Внешняя торговля Российской Федерации </a:t>
            </a:r>
            <a:br>
              <a:rPr lang="ru-RU" sz="2400" smtClean="0">
                <a:solidFill>
                  <a:srgbClr val="34473D"/>
                </a:solidFill>
                <a:latin typeface="Noteworthy Light"/>
              </a:rPr>
            </a:br>
            <a:r>
              <a:rPr lang="ru-RU" sz="2400" smtClean="0">
                <a:solidFill>
                  <a:srgbClr val="34473D"/>
                </a:solidFill>
                <a:latin typeface="Noteworthy Light"/>
              </a:rPr>
              <a:t>в 2016 году</a:t>
            </a:r>
            <a:endParaRPr lang="ru-RU" sz="2400" b="1" smtClean="0"/>
          </a:p>
        </p:txBody>
      </p:sp>
      <p:sp>
        <p:nvSpPr>
          <p:cNvPr id="3" name="Объект 2"/>
          <p:cNvSpPr>
            <a:spLocks noGrp="1"/>
          </p:cNvSpPr>
          <p:nvPr>
            <p:ph idx="4294967295"/>
          </p:nvPr>
        </p:nvSpPr>
        <p:spPr>
          <a:xfrm>
            <a:off x="1073150" y="1341438"/>
            <a:ext cx="8070850" cy="5040312"/>
          </a:xfrm>
          <a:solidFill>
            <a:srgbClr val="FFFFCC"/>
          </a:solidFill>
        </p:spPr>
        <p:txBody>
          <a:bodyPr>
            <a:normAutofit fontScale="92500" lnSpcReduction="10000"/>
          </a:bodyPr>
          <a:lstStyle/>
          <a:p>
            <a:pPr indent="446088"/>
            <a:r>
              <a:rPr lang="ru-RU" sz="2200" i="1" smtClean="0"/>
              <a:t>Условия внешней торговли России в 2016 г. улучшились относительно 2015 года, так индекс «условий торговли»</a:t>
            </a:r>
            <a:r>
              <a:rPr lang="ru-RU" sz="2200" b="1" i="1" smtClean="0"/>
              <a:t> </a:t>
            </a:r>
            <a:r>
              <a:rPr lang="ru-RU" sz="2200" i="1" smtClean="0"/>
              <a:t>России составил 81,2% (в 2015 г. – 76,1 %), в том числе со странами дальнего зарубежья – 80,5 %, со странами СНГ – 86,4 процента. Относительно положительная динамика обусловлена увеличением средних экспортных цен во втором полугодии 2016 г. при сохранении средних цен импорта на уровне прошлого года. </a:t>
            </a:r>
          </a:p>
          <a:p>
            <a:pPr indent="446088"/>
            <a:r>
              <a:rPr lang="ru-RU" sz="2200" i="1" smtClean="0"/>
              <a:t>Коэффициент товарной диверсификации</a:t>
            </a:r>
            <a:r>
              <a:rPr lang="ru-RU" sz="2200" b="1" i="1" smtClean="0"/>
              <a:t> </a:t>
            </a:r>
            <a:r>
              <a:rPr lang="ru-RU" sz="2200" i="1" smtClean="0"/>
              <a:t>российского экспорта в январе-декабре 2016 г. составил 2,9 (январь-декабрь 2015 г. – 2,5). Рост данного показателя объясняется преимущественно снижением мировых цен на топливно-энергетические товары, которые занимают важное положение в товарной структуре российского экспорта. </a:t>
            </a:r>
          </a:p>
          <a:p>
            <a:pPr indent="446088"/>
            <a:r>
              <a:rPr lang="ru-RU" i="1" smtClean="0"/>
              <a:t/>
            </a:r>
            <a:br>
              <a:rPr lang="ru-RU" i="1" smtClean="0"/>
            </a:br>
            <a:endParaRPr lang="ru-RU" smtClean="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4" name="Picture 3" descr="8.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97285" name="Picture 4" descr="news_1368.jpg"/>
          <p:cNvPicPr>
            <a:picLocks noChangeAspect="1"/>
          </p:cNvPicPr>
          <p:nvPr/>
        </p:nvPicPr>
        <p:blipFill>
          <a:blip r:embed="rId3"/>
          <a:srcRect/>
          <a:stretch>
            <a:fillRect/>
          </a:stretch>
        </p:blipFill>
        <p:spPr bwMode="auto">
          <a:xfrm>
            <a:off x="0" y="0"/>
            <a:ext cx="4267200" cy="2060575"/>
          </a:xfrm>
          <a:prstGeom prst="rect">
            <a:avLst/>
          </a:prstGeom>
          <a:noFill/>
          <a:ln w="9525">
            <a:noFill/>
            <a:miter lim="800000"/>
            <a:headEnd/>
            <a:tailEnd/>
          </a:ln>
        </p:spPr>
      </p:pic>
      <p:pic>
        <p:nvPicPr>
          <p:cNvPr id="97286" name="Picture 5" descr="206361f28fb70f2815b138f27c680b0c.jpg"/>
          <p:cNvPicPr>
            <a:picLocks noChangeAspect="1"/>
          </p:cNvPicPr>
          <p:nvPr/>
        </p:nvPicPr>
        <p:blipFill>
          <a:blip r:embed="rId4"/>
          <a:srcRect/>
          <a:stretch>
            <a:fillRect/>
          </a:stretch>
        </p:blipFill>
        <p:spPr bwMode="auto">
          <a:xfrm>
            <a:off x="4267200" y="0"/>
            <a:ext cx="4876800" cy="2060575"/>
          </a:xfrm>
          <a:prstGeom prst="rect">
            <a:avLst/>
          </a:prstGeom>
          <a:noFill/>
          <a:ln w="9525">
            <a:noFill/>
            <a:miter lim="800000"/>
            <a:headEnd/>
            <a:tailEnd/>
          </a:ln>
        </p:spPr>
      </p:pic>
      <p:sp>
        <p:nvSpPr>
          <p:cNvPr id="97288" name="Rectangle 8"/>
          <p:cNvSpPr>
            <a:spLocks noChangeArrowheads="1"/>
          </p:cNvSpPr>
          <p:nvPr/>
        </p:nvSpPr>
        <p:spPr bwMode="auto">
          <a:xfrm>
            <a:off x="684213" y="2060575"/>
            <a:ext cx="7681912" cy="1152525"/>
          </a:xfrm>
          <a:prstGeom prst="rect">
            <a:avLst/>
          </a:prstGeom>
          <a:solidFill>
            <a:srgbClr val="FF66FF"/>
          </a:solidFill>
          <a:ln w="9525">
            <a:solidFill>
              <a:schemeClr val="tx1"/>
            </a:solidFill>
            <a:miter lim="800000"/>
            <a:headEnd/>
            <a:tailEnd/>
          </a:ln>
        </p:spPr>
        <p:txBody>
          <a:bodyPr wrap="none" anchor="ctr"/>
          <a:lstStyle/>
          <a:p>
            <a:pPr algn="ctr"/>
            <a:r>
              <a:rPr lang="ru-RU" b="1"/>
              <a:t>Структура внешнеторгового оборота по группам стран в 2016 году </a:t>
            </a:r>
          </a:p>
          <a:p>
            <a:pPr algn="ctr"/>
            <a:r>
              <a:rPr lang="ru-RU" b="1"/>
              <a:t>(2015 год) </a:t>
            </a:r>
            <a:endParaRPr lang="ru-RU" i="1"/>
          </a:p>
          <a:p>
            <a:pPr algn="ctr"/>
            <a:r>
              <a:rPr lang="ru-RU" i="1"/>
              <a:t>(по данным таможенной статистики, в процентах)</a:t>
            </a:r>
            <a:r>
              <a:rPr lang="ru-RU"/>
              <a:t> </a:t>
            </a:r>
          </a:p>
          <a:p>
            <a:pPr algn="ctr"/>
            <a:endParaRPr lang="ru-RU"/>
          </a:p>
        </p:txBody>
      </p:sp>
      <p:pic>
        <p:nvPicPr>
          <p:cNvPr id="97290" name="Picture 10"/>
          <p:cNvPicPr>
            <a:picLocks noChangeAspect="1" noChangeArrowheads="1"/>
          </p:cNvPicPr>
          <p:nvPr/>
        </p:nvPicPr>
        <p:blipFill>
          <a:blip r:embed="rId5"/>
          <a:srcRect/>
          <a:stretch>
            <a:fillRect/>
          </a:stretch>
        </p:blipFill>
        <p:spPr bwMode="auto">
          <a:xfrm>
            <a:off x="684213" y="3213100"/>
            <a:ext cx="7681912" cy="31289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8" name="Picture 3" descr="8.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98309" name="Picture 4" descr="news_1368.jpg"/>
          <p:cNvPicPr>
            <a:picLocks noChangeAspect="1"/>
          </p:cNvPicPr>
          <p:nvPr/>
        </p:nvPicPr>
        <p:blipFill>
          <a:blip r:embed="rId3"/>
          <a:srcRect/>
          <a:stretch>
            <a:fillRect/>
          </a:stretch>
        </p:blipFill>
        <p:spPr bwMode="auto">
          <a:xfrm>
            <a:off x="0" y="0"/>
            <a:ext cx="4267200" cy="2060575"/>
          </a:xfrm>
          <a:prstGeom prst="rect">
            <a:avLst/>
          </a:prstGeom>
          <a:noFill/>
          <a:ln w="9525">
            <a:noFill/>
            <a:miter lim="800000"/>
            <a:headEnd/>
            <a:tailEnd/>
          </a:ln>
        </p:spPr>
      </p:pic>
      <p:pic>
        <p:nvPicPr>
          <p:cNvPr id="98311" name="Picture 7"/>
          <p:cNvPicPr>
            <a:picLocks noChangeAspect="1" noChangeArrowheads="1"/>
          </p:cNvPicPr>
          <p:nvPr/>
        </p:nvPicPr>
        <p:blipFill>
          <a:blip r:embed="rId4"/>
          <a:srcRect/>
          <a:stretch>
            <a:fillRect/>
          </a:stretch>
        </p:blipFill>
        <p:spPr bwMode="auto">
          <a:xfrm>
            <a:off x="395288" y="2230438"/>
            <a:ext cx="8208962" cy="42227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title" idx="4294967295"/>
          </p:nvPr>
        </p:nvSpPr>
        <p:spPr bwMode="auto">
          <a:xfrm>
            <a:off x="1217613" y="287338"/>
            <a:ext cx="7926387" cy="693737"/>
          </a:xfrm>
          <a:solidFill>
            <a:srgbClr val="FF66FF"/>
          </a:solidFill>
          <a:ln w="57150">
            <a:solidFill>
              <a:srgbClr val="FF0000"/>
            </a:solidFill>
            <a:miter lim="800000"/>
            <a:headEnd/>
            <a:tailEnd/>
          </a:ln>
        </p:spPr>
        <p:txBody>
          <a:bodyPr wrap="square" numCol="1" anchorCtr="0" compatLnSpc="1">
            <a:prstTxWarp prst="textNoShape">
              <a:avLst/>
            </a:prstTxWarp>
            <a:normAutofit/>
          </a:bodyPr>
          <a:lstStyle/>
          <a:p>
            <a:pPr algn="ctr" eaLnBrk="1" hangingPunct="1"/>
            <a:r>
              <a:rPr lang="ru-RU" sz="1800" b="1" smtClean="0"/>
              <a:t>Российская внешняя торговля в 2016 году</a:t>
            </a:r>
            <a:r>
              <a:rPr lang="ru-RU" smtClean="0"/>
              <a:t> </a:t>
            </a:r>
          </a:p>
        </p:txBody>
      </p:sp>
      <p:pic>
        <p:nvPicPr>
          <p:cNvPr id="100358" name="Picture 6"/>
          <p:cNvPicPr>
            <a:picLocks noChangeAspect="1" noChangeArrowheads="1"/>
          </p:cNvPicPr>
          <p:nvPr/>
        </p:nvPicPr>
        <p:blipFill>
          <a:blip r:embed="rId3"/>
          <a:srcRect/>
          <a:stretch>
            <a:fillRect/>
          </a:stretch>
        </p:blipFill>
        <p:spPr bwMode="auto">
          <a:xfrm>
            <a:off x="822325" y="1052513"/>
            <a:ext cx="7926388" cy="4752975"/>
          </a:xfrm>
          <a:prstGeom prst="rect">
            <a:avLst/>
          </a:prstGeom>
          <a:noFill/>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2" name="Picture 3" descr="8.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99333" name="Picture 4" descr="news_1368.jpg"/>
          <p:cNvPicPr>
            <a:picLocks noChangeAspect="1"/>
          </p:cNvPicPr>
          <p:nvPr/>
        </p:nvPicPr>
        <p:blipFill>
          <a:blip r:embed="rId3"/>
          <a:srcRect/>
          <a:stretch>
            <a:fillRect/>
          </a:stretch>
        </p:blipFill>
        <p:spPr bwMode="auto">
          <a:xfrm>
            <a:off x="0" y="0"/>
            <a:ext cx="4267200" cy="2060575"/>
          </a:xfrm>
          <a:prstGeom prst="rect">
            <a:avLst/>
          </a:prstGeom>
          <a:noFill/>
          <a:ln w="9525">
            <a:noFill/>
            <a:miter lim="800000"/>
            <a:headEnd/>
            <a:tailEnd/>
          </a:ln>
        </p:spPr>
      </p:pic>
      <p:pic>
        <p:nvPicPr>
          <p:cNvPr id="99335" name="Picture 7"/>
          <p:cNvPicPr>
            <a:picLocks noChangeAspect="1" noChangeArrowheads="1"/>
          </p:cNvPicPr>
          <p:nvPr/>
        </p:nvPicPr>
        <p:blipFill>
          <a:blip r:embed="rId4"/>
          <a:srcRect/>
          <a:stretch>
            <a:fillRect/>
          </a:stretch>
        </p:blipFill>
        <p:spPr bwMode="auto">
          <a:xfrm>
            <a:off x="822325" y="2151063"/>
            <a:ext cx="7710488" cy="415766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title" idx="4294967295"/>
          </p:nvPr>
        </p:nvSpPr>
        <p:spPr bwMode="auto">
          <a:xfrm>
            <a:off x="1217613" y="287338"/>
            <a:ext cx="7926387" cy="693737"/>
          </a:xfrm>
          <a:solidFill>
            <a:srgbClr val="FF66FF"/>
          </a:solidFill>
          <a:ln w="57150">
            <a:solidFill>
              <a:srgbClr val="FF0000"/>
            </a:solidFill>
            <a:miter lim="800000"/>
            <a:headEnd/>
            <a:tailEnd/>
          </a:ln>
        </p:spPr>
        <p:txBody>
          <a:bodyPr wrap="square" numCol="1" anchorCtr="0" compatLnSpc="1">
            <a:prstTxWarp prst="textNoShape">
              <a:avLst/>
            </a:prstTxWarp>
            <a:normAutofit/>
          </a:bodyPr>
          <a:lstStyle/>
          <a:p>
            <a:pPr algn="ctr" eaLnBrk="1" hangingPunct="1"/>
            <a:r>
              <a:rPr lang="ru-RU" sz="1800" b="1" smtClean="0"/>
              <a:t>Российская внешняя торговля в 2016 году</a:t>
            </a:r>
            <a:r>
              <a:rPr lang="ru-RU" smtClean="0"/>
              <a:t> </a:t>
            </a:r>
          </a:p>
        </p:txBody>
      </p:sp>
      <p:pic>
        <p:nvPicPr>
          <p:cNvPr id="101381" name="Picture 5"/>
          <p:cNvPicPr>
            <a:picLocks noChangeAspect="1" noChangeArrowheads="1"/>
          </p:cNvPicPr>
          <p:nvPr/>
        </p:nvPicPr>
        <p:blipFill>
          <a:blip r:embed="rId3"/>
          <a:srcRect/>
          <a:stretch>
            <a:fillRect/>
          </a:stretch>
        </p:blipFill>
        <p:spPr bwMode="auto">
          <a:xfrm>
            <a:off x="822325" y="1341438"/>
            <a:ext cx="7926388" cy="4895850"/>
          </a:xfrm>
          <a:prstGeom prst="rect">
            <a:avLst/>
          </a:prstGeom>
          <a:noFill/>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title" idx="4294967295"/>
          </p:nvPr>
        </p:nvSpPr>
        <p:spPr bwMode="auto">
          <a:xfrm>
            <a:off x="1217613" y="287338"/>
            <a:ext cx="7926387" cy="693737"/>
          </a:xfrm>
          <a:solidFill>
            <a:srgbClr val="FF66FF"/>
          </a:solidFill>
          <a:ln w="57150">
            <a:solidFill>
              <a:srgbClr val="FF0000"/>
            </a:solidFill>
            <a:miter lim="800000"/>
            <a:headEnd/>
            <a:tailEnd/>
          </a:ln>
        </p:spPr>
        <p:txBody>
          <a:bodyPr wrap="square" numCol="1" anchorCtr="0" compatLnSpc="1">
            <a:prstTxWarp prst="textNoShape">
              <a:avLst/>
            </a:prstTxWarp>
            <a:normAutofit fontScale="90000"/>
          </a:bodyPr>
          <a:lstStyle/>
          <a:p>
            <a:pPr algn="ctr" eaLnBrk="1" hangingPunct="1"/>
            <a:r>
              <a:rPr lang="ru-RU" sz="2400" smtClean="0">
                <a:solidFill>
                  <a:srgbClr val="34473D"/>
                </a:solidFill>
                <a:latin typeface="Noteworthy Light"/>
              </a:rPr>
              <a:t>Внешняя торговля Российской Федерации </a:t>
            </a:r>
            <a:br>
              <a:rPr lang="ru-RU" sz="2400" smtClean="0">
                <a:solidFill>
                  <a:srgbClr val="34473D"/>
                </a:solidFill>
                <a:latin typeface="Noteworthy Light"/>
              </a:rPr>
            </a:br>
            <a:r>
              <a:rPr lang="ru-RU" sz="2400" smtClean="0">
                <a:solidFill>
                  <a:srgbClr val="34473D"/>
                </a:solidFill>
                <a:latin typeface="Noteworthy Light"/>
              </a:rPr>
              <a:t>в 2016 году</a:t>
            </a:r>
            <a:endParaRPr lang="ru-RU" sz="2400" b="1" smtClean="0"/>
          </a:p>
        </p:txBody>
      </p:sp>
      <p:pic>
        <p:nvPicPr>
          <p:cNvPr id="102405" name="Picture 5"/>
          <p:cNvPicPr>
            <a:picLocks noChangeAspect="1" noChangeArrowheads="1"/>
          </p:cNvPicPr>
          <p:nvPr/>
        </p:nvPicPr>
        <p:blipFill>
          <a:blip r:embed="rId3"/>
          <a:srcRect/>
          <a:stretch>
            <a:fillRect/>
          </a:stretch>
        </p:blipFill>
        <p:spPr bwMode="auto">
          <a:xfrm>
            <a:off x="822325" y="1095375"/>
            <a:ext cx="7926388" cy="5070475"/>
          </a:xfrm>
          <a:prstGeom prst="rect">
            <a:avLst/>
          </a:prstGeom>
          <a:noFill/>
        </p:spPr>
      </p:pic>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title" idx="4294967295"/>
          </p:nvPr>
        </p:nvSpPr>
        <p:spPr bwMode="auto">
          <a:xfrm>
            <a:off x="1217613" y="287338"/>
            <a:ext cx="7926387" cy="693737"/>
          </a:xfrm>
          <a:solidFill>
            <a:srgbClr val="FF66FF"/>
          </a:solidFill>
          <a:ln w="57150">
            <a:solidFill>
              <a:srgbClr val="FF0000"/>
            </a:solidFill>
            <a:miter lim="800000"/>
            <a:headEnd/>
            <a:tailEnd/>
          </a:ln>
        </p:spPr>
        <p:txBody>
          <a:bodyPr wrap="square" numCol="1" anchorCtr="0" compatLnSpc="1">
            <a:prstTxWarp prst="textNoShape">
              <a:avLst/>
            </a:prstTxWarp>
            <a:normAutofit fontScale="90000"/>
          </a:bodyPr>
          <a:lstStyle/>
          <a:p>
            <a:pPr algn="ctr" eaLnBrk="1" hangingPunct="1"/>
            <a:r>
              <a:rPr lang="ru-RU" sz="2400" smtClean="0">
                <a:solidFill>
                  <a:srgbClr val="34473D"/>
                </a:solidFill>
                <a:latin typeface="Noteworthy Light"/>
              </a:rPr>
              <a:t>Внешняя торговля Российской Федерации </a:t>
            </a:r>
            <a:br>
              <a:rPr lang="ru-RU" sz="2400" smtClean="0">
                <a:solidFill>
                  <a:srgbClr val="34473D"/>
                </a:solidFill>
                <a:latin typeface="Noteworthy Light"/>
              </a:rPr>
            </a:br>
            <a:r>
              <a:rPr lang="ru-RU" sz="2400" smtClean="0">
                <a:solidFill>
                  <a:srgbClr val="34473D"/>
                </a:solidFill>
                <a:latin typeface="Noteworthy Light"/>
              </a:rPr>
              <a:t>в 2016 году</a:t>
            </a:r>
            <a:endParaRPr lang="ru-RU" sz="2400" b="1" smtClean="0"/>
          </a:p>
        </p:txBody>
      </p:sp>
      <p:pic>
        <p:nvPicPr>
          <p:cNvPr id="103429" name="Picture 5"/>
          <p:cNvPicPr>
            <a:picLocks noChangeAspect="1" noChangeArrowheads="1"/>
          </p:cNvPicPr>
          <p:nvPr/>
        </p:nvPicPr>
        <p:blipFill>
          <a:blip r:embed="rId3"/>
          <a:srcRect/>
          <a:stretch>
            <a:fillRect/>
          </a:stretch>
        </p:blipFill>
        <p:spPr bwMode="auto">
          <a:xfrm>
            <a:off x="822325" y="1090613"/>
            <a:ext cx="7926388" cy="5002212"/>
          </a:xfrm>
          <a:prstGeom prst="rect">
            <a:avLst/>
          </a:prstGeom>
          <a:noFill/>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title" idx="4294967295"/>
          </p:nvPr>
        </p:nvSpPr>
        <p:spPr bwMode="auto">
          <a:xfrm>
            <a:off x="1217613" y="287338"/>
            <a:ext cx="7926387" cy="1439862"/>
          </a:xfrm>
          <a:solidFill>
            <a:srgbClr val="FF66FF"/>
          </a:solidFill>
          <a:ln w="57150">
            <a:solidFill>
              <a:srgbClr val="FF0000"/>
            </a:solidFill>
            <a:miter lim="800000"/>
            <a:headEnd/>
            <a:tailEnd/>
          </a:ln>
        </p:spPr>
        <p:txBody>
          <a:bodyPr wrap="square" numCol="1" anchorCtr="0" compatLnSpc="1">
            <a:prstTxWarp prst="textNoShape">
              <a:avLst/>
            </a:prstTxWarp>
            <a:normAutofit fontScale="90000"/>
          </a:bodyPr>
          <a:lstStyle/>
          <a:p>
            <a:pPr algn="ctr" eaLnBrk="1" hangingPunct="1"/>
            <a:r>
              <a:rPr lang="ru-RU" sz="2400" smtClean="0">
                <a:solidFill>
                  <a:srgbClr val="34473D"/>
                </a:solidFill>
                <a:latin typeface="Noteworthy Light"/>
              </a:rPr>
              <a:t>Внешняя торговля Российской Федерации со странами дальнего зарубежья в 2016 году, млрд. долл. США</a:t>
            </a:r>
            <a:br>
              <a:rPr lang="ru-RU" sz="2400" smtClean="0">
                <a:solidFill>
                  <a:srgbClr val="34473D"/>
                </a:solidFill>
                <a:latin typeface="Noteworthy Light"/>
              </a:rPr>
            </a:br>
            <a:endParaRPr lang="ru-RU" sz="2400" smtClean="0">
              <a:solidFill>
                <a:srgbClr val="34473D"/>
              </a:solidFill>
              <a:latin typeface="Noteworthy Light"/>
            </a:endParaRPr>
          </a:p>
        </p:txBody>
      </p:sp>
      <p:pic>
        <p:nvPicPr>
          <p:cNvPr id="104453" name="Picture 5"/>
          <p:cNvPicPr>
            <a:picLocks noChangeAspect="1" noChangeArrowheads="1"/>
          </p:cNvPicPr>
          <p:nvPr/>
        </p:nvPicPr>
        <p:blipFill>
          <a:blip r:embed="rId3"/>
          <a:srcRect/>
          <a:stretch>
            <a:fillRect/>
          </a:stretch>
        </p:blipFill>
        <p:spPr bwMode="auto">
          <a:xfrm>
            <a:off x="822325" y="1727200"/>
            <a:ext cx="7926388" cy="429418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title" idx="4294967295"/>
          </p:nvPr>
        </p:nvSpPr>
        <p:spPr bwMode="auto">
          <a:xfrm>
            <a:off x="1217613" y="287338"/>
            <a:ext cx="7926387" cy="1125537"/>
          </a:xfrm>
          <a:solidFill>
            <a:srgbClr val="FF66FF"/>
          </a:solidFill>
          <a:ln w="57150">
            <a:solidFill>
              <a:srgbClr val="FF0000"/>
            </a:solidFill>
            <a:miter lim="800000"/>
            <a:headEnd/>
            <a:tailEnd/>
          </a:ln>
        </p:spPr>
        <p:txBody>
          <a:bodyPr wrap="square" numCol="1" anchorCtr="0" compatLnSpc="1">
            <a:prstTxWarp prst="textNoShape">
              <a:avLst/>
            </a:prstTxWarp>
          </a:bodyPr>
          <a:lstStyle/>
          <a:p>
            <a:pPr algn="ctr" eaLnBrk="1" hangingPunct="1"/>
            <a:r>
              <a:rPr lang="ru-RU" sz="2400" smtClean="0">
                <a:solidFill>
                  <a:srgbClr val="34473D"/>
                </a:solidFill>
                <a:latin typeface="Noteworthy Light"/>
              </a:rPr>
              <a:t>Внешняя торговля Российской Федерации со странами дальнего зарубежья в 2016 году</a:t>
            </a:r>
          </a:p>
        </p:txBody>
      </p:sp>
      <p:sp>
        <p:nvSpPr>
          <p:cNvPr id="107524" name="Объект 2"/>
          <p:cNvSpPr>
            <a:spLocks noGrp="1"/>
          </p:cNvSpPr>
          <p:nvPr>
            <p:ph idx="4294967295"/>
          </p:nvPr>
        </p:nvSpPr>
        <p:spPr>
          <a:xfrm>
            <a:off x="1073150" y="1412875"/>
            <a:ext cx="8070850" cy="4968875"/>
          </a:xfrm>
          <a:solidFill>
            <a:srgbClr val="FFFFCC"/>
          </a:solidFill>
        </p:spPr>
        <p:txBody>
          <a:bodyPr/>
          <a:lstStyle/>
          <a:p>
            <a:pPr indent="446088"/>
            <a:endParaRPr lang="ru-RU" b="1" smtClean="0"/>
          </a:p>
          <a:p>
            <a:pPr indent="446088"/>
            <a:r>
              <a:rPr lang="ru-RU" sz="2200" b="1" smtClean="0"/>
              <a:t>Страны дальнего зарубежья </a:t>
            </a:r>
            <a:r>
              <a:rPr lang="ru-RU" sz="2200" smtClean="0"/>
              <a:t>являются главными торговыми партнерами России. По итогам 2016 г. их доля в товарообороте составила 87,9 %, в том числе в экспорте – 86,9 %, в импорте – 89,4 процента. </a:t>
            </a:r>
          </a:p>
          <a:p>
            <a:pPr indent="446088"/>
            <a:r>
              <a:rPr lang="ru-RU" sz="2200" smtClean="0"/>
              <a:t>Внешнеторговый оборот России со странами дальнего зарубежья в январе-декабре 2016 г. составил 411,1 млрд. долл. США и относительно 2015 г. снизился на 10,7 процента.</a:t>
            </a:r>
          </a:p>
          <a:p>
            <a:pPr indent="446088"/>
            <a:r>
              <a:rPr lang="ru-RU" sz="2200" smtClean="0"/>
              <a:t> Экспорт снизился на 16,9 % до 248,13 млрд. долл. США, импорт увеличился на 0,8 % до 162,93 млрд. долл. США.</a:t>
            </a:r>
            <a:r>
              <a:rPr lang="ru-RU" smtClean="0"/>
              <a:t> </a:t>
            </a: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title" idx="4294967295"/>
          </p:nvPr>
        </p:nvSpPr>
        <p:spPr bwMode="auto">
          <a:xfrm>
            <a:off x="1217613" y="287338"/>
            <a:ext cx="7926387" cy="1125537"/>
          </a:xfrm>
          <a:solidFill>
            <a:srgbClr val="FF66FF"/>
          </a:solidFill>
          <a:ln w="57150">
            <a:solidFill>
              <a:srgbClr val="FF0000"/>
            </a:solidFill>
            <a:miter lim="800000"/>
            <a:headEnd/>
            <a:tailEnd/>
          </a:ln>
        </p:spPr>
        <p:txBody>
          <a:bodyPr wrap="square" numCol="1" anchorCtr="0" compatLnSpc="1">
            <a:prstTxWarp prst="textNoShape">
              <a:avLst/>
            </a:prstTxWarp>
          </a:bodyPr>
          <a:lstStyle/>
          <a:p>
            <a:pPr algn="ctr" eaLnBrk="1" hangingPunct="1"/>
            <a:r>
              <a:rPr lang="ru-RU" sz="2800" smtClean="0">
                <a:solidFill>
                  <a:srgbClr val="34473D"/>
                </a:solidFill>
                <a:latin typeface="Noteworthy Light"/>
              </a:rPr>
              <a:t>Внешняя торговля Российской Федерации со странами дальнего зарубежья в 2016 году</a:t>
            </a:r>
          </a:p>
        </p:txBody>
      </p:sp>
      <p:sp>
        <p:nvSpPr>
          <p:cNvPr id="108548" name="Объект 2"/>
          <p:cNvSpPr>
            <a:spLocks noGrp="1"/>
          </p:cNvSpPr>
          <p:nvPr>
            <p:ph idx="4294967295"/>
          </p:nvPr>
        </p:nvSpPr>
        <p:spPr>
          <a:xfrm>
            <a:off x="1217613" y="1412875"/>
            <a:ext cx="7926387" cy="4968875"/>
          </a:xfrm>
          <a:solidFill>
            <a:srgbClr val="FFFFCC"/>
          </a:solidFill>
        </p:spPr>
        <p:txBody>
          <a:bodyPr/>
          <a:lstStyle/>
          <a:p>
            <a:pPr indent="446088"/>
            <a:r>
              <a:rPr lang="ru-RU" smtClean="0"/>
              <a:t>Лидирующие позиции среди стран-членов Евросоюза занимали Германия, Нидерланды (в значительной мере за счет больших объемов реэкспорта российских углеводородов) и Италия, на долю которых приходилось 46,3 % внешнеторгового оборота с данной группой стран. </a:t>
            </a:r>
          </a:p>
          <a:p>
            <a:pPr indent="446088"/>
            <a:r>
              <a:rPr lang="ru-RU" smtClean="0"/>
              <a:t>Наиболее важными внешнеторговыми партнерами среди стран АТЭС являются Китай, США, Япония и Республика Корея, на долю которых в 2016 г. приходилось 83,7 % внешнеторгового оборота. </a:t>
            </a:r>
          </a:p>
          <a:p>
            <a:pPr indent="446088"/>
            <a:r>
              <a:rPr lang="ru-RU" smtClean="0"/>
              <a:t>По итогам 2016 г. Китай – крупнейший внешнеторговый партнер России (14,1 % торгового оборота России ). </a:t>
            </a:r>
          </a:p>
          <a:p>
            <a:pPr indent="446088"/>
            <a:r>
              <a:rPr lang="ru-RU" smtClean="0"/>
              <a:t>Российский экспорт в Китай составил 28,0 млрд. долл. США (-2,0 % к 2015 г.), при этом поставки на китайский рынок промышленной продукции высокой степени обработки увеличились на 18,6 % до 2,5 млрд. долл. США, машинно-технической продукции – на 17,0 % до 2,5 млрд. долл. США.</a:t>
            </a: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3" name="Rectangle 3"/>
          <p:cNvSpPr>
            <a:spLocks noGrp="1"/>
          </p:cNvSpPr>
          <p:nvPr>
            <p:ph type="body" idx="4294967295"/>
          </p:nvPr>
        </p:nvSpPr>
        <p:spPr>
          <a:xfrm>
            <a:off x="1600200" y="476250"/>
            <a:ext cx="7543800" cy="5392738"/>
          </a:xfrm>
          <a:solidFill>
            <a:srgbClr val="FFCC99"/>
          </a:solidFill>
        </p:spPr>
        <p:txBody>
          <a:bodyPr/>
          <a:lstStyle/>
          <a:p>
            <a:pPr>
              <a:lnSpc>
                <a:spcPct val="80000"/>
              </a:lnSpc>
            </a:pPr>
            <a:r>
              <a:rPr lang="ru-RU" smtClean="0"/>
              <a:t>Основными торговыми партнерами России в январе-декабре 2016 года среди стран дальнего зарубежья были: </a:t>
            </a:r>
          </a:p>
          <a:p>
            <a:pPr>
              <a:lnSpc>
                <a:spcPct val="80000"/>
              </a:lnSpc>
            </a:pPr>
            <a:r>
              <a:rPr lang="ru-RU" smtClean="0"/>
              <a:t>Китай, товарооборот с которым составил 66,1 млрд.долларов США (104,0% к январю-декабрю 2015 года),</a:t>
            </a:r>
          </a:p>
          <a:p>
            <a:pPr>
              <a:lnSpc>
                <a:spcPct val="80000"/>
              </a:lnSpc>
            </a:pPr>
            <a:r>
              <a:rPr lang="ru-RU" smtClean="0"/>
              <a:t> Германия – 40,7 млрд.долл.США (88,9%), </a:t>
            </a:r>
          </a:p>
          <a:p>
            <a:pPr>
              <a:lnSpc>
                <a:spcPct val="80000"/>
              </a:lnSpc>
            </a:pPr>
            <a:r>
              <a:rPr lang="ru-RU" smtClean="0"/>
              <a:t>Нидерланды – 32,3 млрд.долл.США (73,4%), </a:t>
            </a:r>
          </a:p>
          <a:p>
            <a:pPr>
              <a:lnSpc>
                <a:spcPct val="80000"/>
              </a:lnSpc>
            </a:pPr>
            <a:r>
              <a:rPr lang="ru-RU" smtClean="0"/>
              <a:t>США – 20,3 млрд.долл.США (97,0%),     </a:t>
            </a:r>
          </a:p>
          <a:p>
            <a:pPr>
              <a:lnSpc>
                <a:spcPct val="80000"/>
              </a:lnSpc>
            </a:pPr>
            <a:r>
              <a:rPr lang="ru-RU" smtClean="0"/>
              <a:t>Италия – 19,8 млрд.долл.США (64,6%),</a:t>
            </a:r>
          </a:p>
          <a:p>
            <a:pPr>
              <a:lnSpc>
                <a:spcPct val="80000"/>
              </a:lnSpc>
            </a:pPr>
            <a:r>
              <a:rPr lang="ru-RU" smtClean="0"/>
              <a:t> Япония – 16,1 млрд.долл.США (75,4%),          </a:t>
            </a:r>
          </a:p>
          <a:p>
            <a:pPr>
              <a:lnSpc>
                <a:spcPct val="80000"/>
              </a:lnSpc>
            </a:pPr>
            <a:r>
              <a:rPr lang="ru-RU" smtClean="0"/>
              <a:t>Турция – 15,8 млрд. долл.США (67,9%), </a:t>
            </a:r>
          </a:p>
          <a:p>
            <a:pPr>
              <a:lnSpc>
                <a:spcPct val="80000"/>
              </a:lnSpc>
            </a:pPr>
            <a:r>
              <a:rPr lang="ru-RU" smtClean="0"/>
              <a:t> Республика Корея – 15,1 млрд.долл.США (83,9%),</a:t>
            </a:r>
          </a:p>
          <a:p>
            <a:pPr>
              <a:lnSpc>
                <a:spcPct val="80000"/>
              </a:lnSpc>
            </a:pPr>
            <a:r>
              <a:rPr lang="ru-RU" smtClean="0"/>
              <a:t> Франция – 13,3 млрд.долл.</a:t>
            </a:r>
            <a:r>
              <a:rPr lang="en-US" smtClean="0"/>
              <a:t>C</a:t>
            </a:r>
            <a:r>
              <a:rPr lang="ru-RU" smtClean="0"/>
              <a:t>ША (114,1%),</a:t>
            </a:r>
          </a:p>
          <a:p>
            <a:pPr>
              <a:lnSpc>
                <a:spcPct val="80000"/>
              </a:lnSpc>
            </a:pPr>
            <a:r>
              <a:rPr lang="ru-RU" smtClean="0"/>
              <a:t> Польша – 13,1 млрд.долл.США (94,9%).</a:t>
            </a:r>
          </a:p>
          <a:p>
            <a:pPr>
              <a:lnSpc>
                <a:spcPct val="80000"/>
              </a:lnSpc>
            </a:pPr>
            <a:endParaRPr lang="ru-RU" smtClean="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title" idx="4294967295"/>
          </p:nvPr>
        </p:nvSpPr>
        <p:spPr bwMode="auto">
          <a:xfrm>
            <a:off x="1217613" y="287338"/>
            <a:ext cx="7926387" cy="1439862"/>
          </a:xfrm>
          <a:solidFill>
            <a:srgbClr val="FF66FF"/>
          </a:solidFill>
          <a:ln w="57150">
            <a:solidFill>
              <a:srgbClr val="FF0000"/>
            </a:solidFill>
            <a:miter lim="800000"/>
            <a:headEnd/>
            <a:tailEnd/>
          </a:ln>
        </p:spPr>
        <p:txBody>
          <a:bodyPr wrap="square" numCol="1" anchorCtr="0" compatLnSpc="1">
            <a:prstTxWarp prst="textNoShape">
              <a:avLst/>
            </a:prstTxWarp>
          </a:bodyPr>
          <a:lstStyle/>
          <a:p>
            <a:pPr algn="ctr" eaLnBrk="1" hangingPunct="1"/>
            <a:r>
              <a:rPr lang="ru-RU" sz="2800" smtClean="0">
                <a:solidFill>
                  <a:srgbClr val="34473D"/>
                </a:solidFill>
                <a:latin typeface="Noteworthy Light"/>
              </a:rPr>
              <a:t>Внешняя торговля Российской Федерации со странами дальнего зарубежья в 2016 году</a:t>
            </a:r>
          </a:p>
        </p:txBody>
      </p:sp>
      <p:pic>
        <p:nvPicPr>
          <p:cNvPr id="109573" name="Picture 5"/>
          <p:cNvPicPr>
            <a:picLocks noChangeAspect="1" noChangeArrowheads="1"/>
          </p:cNvPicPr>
          <p:nvPr/>
        </p:nvPicPr>
        <p:blipFill>
          <a:blip r:embed="rId3"/>
          <a:srcRect/>
          <a:stretch>
            <a:fillRect/>
          </a:stretch>
        </p:blipFill>
        <p:spPr bwMode="auto">
          <a:xfrm>
            <a:off x="822325" y="1844675"/>
            <a:ext cx="7926388" cy="396081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title" idx="4294967295"/>
          </p:nvPr>
        </p:nvSpPr>
        <p:spPr bwMode="auto">
          <a:xfrm>
            <a:off x="1217613" y="287338"/>
            <a:ext cx="7926387" cy="909637"/>
          </a:xfrm>
          <a:solidFill>
            <a:srgbClr val="FF66FF"/>
          </a:solidFill>
          <a:ln w="57150">
            <a:solidFill>
              <a:srgbClr val="FF0000"/>
            </a:solidFill>
            <a:miter lim="800000"/>
            <a:headEnd/>
            <a:tailEnd/>
          </a:ln>
        </p:spPr>
        <p:txBody>
          <a:bodyPr wrap="square" numCol="1" anchorCtr="0" compatLnSpc="1">
            <a:prstTxWarp prst="textNoShape">
              <a:avLst/>
            </a:prstTxWarp>
            <a:normAutofit fontScale="90000"/>
          </a:bodyPr>
          <a:lstStyle/>
          <a:p>
            <a:pPr algn="ctr" eaLnBrk="1" hangingPunct="1"/>
            <a:r>
              <a:rPr lang="ru-RU" sz="2800" smtClean="0"/>
              <a:t>Внешнеторговый оборот России </a:t>
            </a:r>
            <a:r>
              <a:rPr lang="ru-RU" sz="2800" b="1" smtClean="0"/>
              <a:t>со странами СНГ </a:t>
            </a:r>
            <a:r>
              <a:rPr lang="ru-RU" sz="2800" smtClean="0"/>
              <a:t>по итогам 2016 г.</a:t>
            </a:r>
          </a:p>
        </p:txBody>
      </p:sp>
      <p:sp>
        <p:nvSpPr>
          <p:cNvPr id="110596" name="Объект 2"/>
          <p:cNvSpPr>
            <a:spLocks noGrp="1"/>
          </p:cNvSpPr>
          <p:nvPr>
            <p:ph idx="4294967295"/>
          </p:nvPr>
        </p:nvSpPr>
        <p:spPr>
          <a:xfrm>
            <a:off x="1073150" y="1412875"/>
            <a:ext cx="8070850" cy="4968875"/>
          </a:xfrm>
          <a:solidFill>
            <a:srgbClr val="FFFFCC"/>
          </a:solidFill>
        </p:spPr>
        <p:txBody>
          <a:bodyPr>
            <a:normAutofit lnSpcReduction="10000"/>
          </a:bodyPr>
          <a:lstStyle/>
          <a:p>
            <a:r>
              <a:rPr lang="ru-RU" smtClean="0"/>
              <a:t>Внешнеторговый оборот России </a:t>
            </a:r>
            <a:r>
              <a:rPr lang="ru-RU" b="1" smtClean="0"/>
              <a:t>со странами СНГ </a:t>
            </a:r>
            <a:r>
              <a:rPr lang="ru-RU" smtClean="0"/>
              <a:t>в 2016 г. уменьшился на 14,2 % до 56,7 млрд. долл. США. Экспорт России в страны СНГ уменьшился на 17,0 % до 37,6 млрд. долл. США, а импорт России из стран СНГ – на 8,1 % до 19,3 млрд. долл. США. Со всеми странами СНГ в 2016 г. сложился профицит торгового баланса.</a:t>
            </a:r>
          </a:p>
          <a:p>
            <a:r>
              <a:rPr lang="ru-RU" smtClean="0"/>
              <a:t>В товарной структуре </a:t>
            </a:r>
            <a:r>
              <a:rPr lang="ru-RU" b="1" i="1" smtClean="0"/>
              <a:t>экспорта России в страны СНГ </a:t>
            </a:r>
            <a:r>
              <a:rPr lang="ru-RU" smtClean="0"/>
              <a:t>увеличился удельный вес </a:t>
            </a:r>
            <a:r>
              <a:rPr lang="ru-RU" i="1" smtClean="0"/>
              <a:t>продукции химической промышленности и каучука, продовольственных товаров и с/х сырья</a:t>
            </a:r>
            <a:r>
              <a:rPr lang="ru-RU" smtClean="0"/>
              <a:t>, </a:t>
            </a:r>
            <a:r>
              <a:rPr lang="ru-RU" i="1" smtClean="0"/>
              <a:t>металлов и изделий из них, древесины и целлюлозно-бумажных изделий, машин, оборудования и транспортных средств</a:t>
            </a:r>
            <a:r>
              <a:rPr lang="ru-RU" smtClean="0"/>
              <a:t>, при этом снизилась доля </a:t>
            </a:r>
            <a:r>
              <a:rPr lang="ru-RU" i="1" smtClean="0"/>
              <a:t>топливно-энергетических товаров. </a:t>
            </a:r>
            <a:endParaRPr lang="ru-RU" smtClean="0"/>
          </a:p>
          <a:p>
            <a:r>
              <a:rPr lang="ru-RU" smtClean="0"/>
              <a:t>В товарной структуре </a:t>
            </a:r>
            <a:r>
              <a:rPr lang="ru-RU" b="1" i="1" smtClean="0"/>
              <a:t>импорта России из стран СНГ </a:t>
            </a:r>
            <a:r>
              <a:rPr lang="ru-RU" smtClean="0"/>
              <a:t>увеличились удельные веса </a:t>
            </a:r>
            <a:r>
              <a:rPr lang="ru-RU" i="1" smtClean="0"/>
              <a:t>машин, оборудования и транспортных средств, продовольственных товаров и с/х сырья</a:t>
            </a:r>
            <a:r>
              <a:rPr lang="ru-RU" smtClean="0"/>
              <a:t>, </a:t>
            </a:r>
            <a:r>
              <a:rPr lang="ru-RU" i="1" smtClean="0"/>
              <a:t>текстильных изделий и обуви</a:t>
            </a:r>
            <a:r>
              <a:rPr lang="ru-RU" smtClean="0"/>
              <a:t>, </a:t>
            </a:r>
            <a:r>
              <a:rPr lang="ru-RU" i="1" smtClean="0"/>
              <a:t>металлов и изделий из них, </a:t>
            </a:r>
            <a:r>
              <a:rPr lang="ru-RU" smtClean="0"/>
              <a:t>при этом снизилась доля </a:t>
            </a:r>
            <a:r>
              <a:rPr lang="ru-RU" i="1" smtClean="0"/>
              <a:t>минеральных продуктов, продукции химической промышленности.</a:t>
            </a: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title" idx="4294967295"/>
          </p:nvPr>
        </p:nvSpPr>
        <p:spPr bwMode="auto">
          <a:xfrm>
            <a:off x="1217613" y="287338"/>
            <a:ext cx="7926387" cy="981075"/>
          </a:xfrm>
          <a:solidFill>
            <a:srgbClr val="FF66FF"/>
          </a:solidFill>
          <a:ln w="57150">
            <a:solidFill>
              <a:srgbClr val="FF0000"/>
            </a:solidFill>
            <a:miter lim="800000"/>
            <a:headEnd/>
            <a:tailEnd/>
          </a:ln>
        </p:spPr>
        <p:txBody>
          <a:bodyPr wrap="square" numCol="1" anchorCtr="0" compatLnSpc="1">
            <a:prstTxWarp prst="textNoShape">
              <a:avLst/>
            </a:prstTxWarp>
          </a:bodyPr>
          <a:lstStyle/>
          <a:p>
            <a:pPr algn="ctr" eaLnBrk="1" hangingPunct="1"/>
            <a:r>
              <a:rPr lang="ru-RU" sz="2800" smtClean="0">
                <a:solidFill>
                  <a:srgbClr val="34473D"/>
                </a:solidFill>
                <a:latin typeface="Noteworthy Light"/>
              </a:rPr>
              <a:t>Внешняя торговля Российской Федерации со странами СНГ в 2016 году</a:t>
            </a:r>
          </a:p>
        </p:txBody>
      </p:sp>
      <p:sp>
        <p:nvSpPr>
          <p:cNvPr id="105477" name="Rectangle 5"/>
          <p:cNvSpPr>
            <a:spLocks noChangeArrowheads="1"/>
          </p:cNvSpPr>
          <p:nvPr/>
        </p:nvSpPr>
        <p:spPr bwMode="auto">
          <a:xfrm>
            <a:off x="1403350" y="3246438"/>
            <a:ext cx="3289300" cy="366712"/>
          </a:xfrm>
          <a:prstGeom prst="rect">
            <a:avLst/>
          </a:prstGeom>
          <a:noFill/>
          <a:ln w="9525">
            <a:noFill/>
            <a:miter lim="800000"/>
            <a:headEnd/>
            <a:tailEnd/>
          </a:ln>
          <a:effectLst/>
        </p:spPr>
        <p:txBody>
          <a:bodyPr>
            <a:spAutoFit/>
          </a:bodyPr>
          <a:lstStyle/>
          <a:p>
            <a:pPr defTabSz="914400" eaLnBrk="0" hangingPunct="0">
              <a:lnSpc>
                <a:spcPct val="90000"/>
              </a:lnSpc>
              <a:spcBef>
                <a:spcPts val="1200"/>
              </a:spcBef>
              <a:spcAft>
                <a:spcPts val="200"/>
              </a:spcAft>
              <a:buClr>
                <a:schemeClr val="accent1"/>
              </a:buClr>
              <a:buSzPct val="100000"/>
              <a:buFont typeface="Calibri" pitchFamily="34" charset="0"/>
              <a:buChar char=" "/>
            </a:pPr>
            <a:endParaRPr lang="ru-RU" sz="2000">
              <a:solidFill>
                <a:srgbClr val="404040"/>
              </a:solidFill>
              <a:latin typeface="Calibri" pitchFamily="34" charset="0"/>
            </a:endParaRPr>
          </a:p>
        </p:txBody>
      </p:sp>
      <p:pic>
        <p:nvPicPr>
          <p:cNvPr id="105478" name="Picture 6"/>
          <p:cNvPicPr>
            <a:picLocks noChangeAspect="1" noChangeArrowheads="1"/>
          </p:cNvPicPr>
          <p:nvPr/>
        </p:nvPicPr>
        <p:blipFill>
          <a:blip r:embed="rId3"/>
          <a:srcRect/>
          <a:stretch>
            <a:fillRect/>
          </a:stretch>
        </p:blipFill>
        <p:spPr bwMode="auto">
          <a:xfrm>
            <a:off x="822325" y="1412875"/>
            <a:ext cx="7926388" cy="45370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title" idx="4294967295"/>
          </p:nvPr>
        </p:nvSpPr>
        <p:spPr bwMode="auto">
          <a:xfrm>
            <a:off x="1217613" y="287338"/>
            <a:ext cx="7926387" cy="1125537"/>
          </a:xfrm>
          <a:solidFill>
            <a:srgbClr val="FF66FF"/>
          </a:solidFill>
          <a:ln w="57150">
            <a:solidFill>
              <a:srgbClr val="FF0000"/>
            </a:solidFill>
            <a:miter lim="800000"/>
            <a:headEnd/>
            <a:tailEnd/>
          </a:ln>
        </p:spPr>
        <p:txBody>
          <a:bodyPr wrap="square" numCol="1" anchorCtr="0" compatLnSpc="1">
            <a:prstTxWarp prst="textNoShape">
              <a:avLst/>
            </a:prstTxWarp>
            <a:normAutofit fontScale="90000"/>
          </a:bodyPr>
          <a:lstStyle/>
          <a:p>
            <a:pPr algn="ctr" eaLnBrk="1" hangingPunct="1"/>
            <a:r>
              <a:rPr lang="ru-RU" sz="2800" smtClean="0">
                <a:solidFill>
                  <a:srgbClr val="34473D"/>
                </a:solidFill>
                <a:latin typeface="Noteworthy Light"/>
              </a:rPr>
              <a:t>Внешняя торговля Российской Федерации со странами СНГ в 2016 году</a:t>
            </a:r>
            <a:br>
              <a:rPr lang="ru-RU" sz="2800" smtClean="0">
                <a:solidFill>
                  <a:srgbClr val="34473D"/>
                </a:solidFill>
                <a:latin typeface="Noteworthy Light"/>
              </a:rPr>
            </a:br>
            <a:endParaRPr lang="ru-RU" sz="2800" smtClean="0">
              <a:solidFill>
                <a:srgbClr val="34473D"/>
              </a:solidFill>
              <a:latin typeface="Noteworthy Light"/>
            </a:endParaRPr>
          </a:p>
        </p:txBody>
      </p:sp>
      <p:pic>
        <p:nvPicPr>
          <p:cNvPr id="106501" name="Picture 5"/>
          <p:cNvPicPr>
            <a:picLocks noChangeAspect="1" noChangeArrowheads="1"/>
          </p:cNvPicPr>
          <p:nvPr/>
        </p:nvPicPr>
        <p:blipFill>
          <a:blip r:embed="rId3"/>
          <a:srcRect/>
          <a:stretch>
            <a:fillRect/>
          </a:stretch>
        </p:blipFill>
        <p:spPr bwMode="auto">
          <a:xfrm>
            <a:off x="1176338" y="1557338"/>
            <a:ext cx="7356475" cy="4800600"/>
          </a:xfrm>
          <a:prstGeom prst="rect">
            <a:avLst/>
          </a:prstGeom>
          <a:noFill/>
        </p:spPr>
      </p:pic>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title" idx="4294967295"/>
          </p:nvPr>
        </p:nvSpPr>
        <p:spPr bwMode="auto">
          <a:xfrm>
            <a:off x="1217613" y="287338"/>
            <a:ext cx="7926387" cy="1125537"/>
          </a:xfrm>
          <a:solidFill>
            <a:srgbClr val="FF66FF"/>
          </a:solidFill>
          <a:ln w="57150">
            <a:solidFill>
              <a:srgbClr val="FF0000"/>
            </a:solidFill>
            <a:miter lim="800000"/>
            <a:headEnd/>
            <a:tailEnd/>
          </a:ln>
        </p:spPr>
        <p:txBody>
          <a:bodyPr wrap="square" numCol="1" anchorCtr="0" compatLnSpc="1">
            <a:prstTxWarp prst="textNoShape">
              <a:avLst/>
            </a:prstTxWarp>
            <a:normAutofit fontScale="90000"/>
          </a:bodyPr>
          <a:lstStyle/>
          <a:p>
            <a:pPr algn="ctr" eaLnBrk="1" hangingPunct="1"/>
            <a:r>
              <a:rPr lang="ru-RU" sz="2800" smtClean="0">
                <a:solidFill>
                  <a:srgbClr val="34473D"/>
                </a:solidFill>
                <a:latin typeface="Noteworthy Light"/>
              </a:rPr>
              <a:t>Внешняя торговля Российской Федерации со странами СНГ в 2016 году</a:t>
            </a:r>
            <a:br>
              <a:rPr lang="ru-RU" sz="2800" smtClean="0">
                <a:solidFill>
                  <a:srgbClr val="34473D"/>
                </a:solidFill>
                <a:latin typeface="Noteworthy Light"/>
              </a:rPr>
            </a:br>
            <a:endParaRPr lang="ru-RU" sz="2800" smtClean="0">
              <a:solidFill>
                <a:srgbClr val="34473D"/>
              </a:solidFill>
              <a:latin typeface="Noteworthy Light"/>
            </a:endParaRPr>
          </a:p>
        </p:txBody>
      </p:sp>
      <p:pic>
        <p:nvPicPr>
          <p:cNvPr id="111621" name="Picture 5"/>
          <p:cNvPicPr>
            <a:picLocks noChangeAspect="1" noChangeArrowheads="1"/>
          </p:cNvPicPr>
          <p:nvPr/>
        </p:nvPicPr>
        <p:blipFill>
          <a:blip r:embed="rId3"/>
          <a:srcRect/>
          <a:stretch>
            <a:fillRect/>
          </a:stretch>
        </p:blipFill>
        <p:spPr bwMode="auto">
          <a:xfrm>
            <a:off x="822325" y="1700213"/>
            <a:ext cx="7710488" cy="4568825"/>
          </a:xfrm>
          <a:prstGeom prst="rect">
            <a:avLst/>
          </a:prstGeom>
          <a:noFill/>
        </p:spPr>
      </p:pic>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title" idx="4294967295"/>
          </p:nvPr>
        </p:nvSpPr>
        <p:spPr bwMode="auto">
          <a:xfrm>
            <a:off x="1217613" y="333375"/>
            <a:ext cx="7926387" cy="863600"/>
          </a:xfrm>
          <a:solidFill>
            <a:srgbClr val="FF66FF"/>
          </a:solidFill>
          <a:ln w="57150">
            <a:solidFill>
              <a:srgbClr val="FF0000"/>
            </a:solidFill>
            <a:miter lim="800000"/>
            <a:headEnd/>
            <a:tailEnd/>
          </a:ln>
        </p:spPr>
        <p:txBody>
          <a:bodyPr wrap="square" numCol="1" anchorCtr="0" compatLnSpc="1">
            <a:prstTxWarp prst="textNoShape">
              <a:avLst/>
            </a:prstTxWarp>
          </a:bodyPr>
          <a:lstStyle/>
          <a:p>
            <a:pPr algn="ctr" eaLnBrk="1" hangingPunct="1"/>
            <a:r>
              <a:rPr lang="ru-RU" sz="2400" b="1" smtClean="0">
                <a:solidFill>
                  <a:srgbClr val="34473D"/>
                </a:solidFill>
                <a:latin typeface="Noteworthy Light"/>
              </a:rPr>
              <a:t>Внешняя торговля России в 2016 году</a:t>
            </a:r>
            <a:endParaRPr lang="ru-RU" sz="2400" b="1" smtClean="0"/>
          </a:p>
        </p:txBody>
      </p:sp>
      <p:sp>
        <p:nvSpPr>
          <p:cNvPr id="30723" name="Объект 2"/>
          <p:cNvSpPr>
            <a:spLocks noGrp="1"/>
          </p:cNvSpPr>
          <p:nvPr>
            <p:ph idx="4294967295"/>
          </p:nvPr>
        </p:nvSpPr>
        <p:spPr>
          <a:xfrm>
            <a:off x="1073150" y="1412875"/>
            <a:ext cx="8070850" cy="4968875"/>
          </a:xfrm>
          <a:solidFill>
            <a:srgbClr val="FFFFCC"/>
          </a:solidFill>
        </p:spPr>
        <p:txBody>
          <a:bodyPr/>
          <a:lstStyle/>
          <a:p>
            <a:pPr indent="446088"/>
            <a:endParaRPr lang="ru-RU" smtClean="0"/>
          </a:p>
          <a:p>
            <a:pPr indent="446088"/>
            <a:r>
              <a:rPr lang="ru-RU" smtClean="0"/>
              <a:t>2016 год для внешней торговли РФ прошел под эгидой низких цен на нефть, девальвации и торговых запретов, которые в совокупности оказали влияние на структуру внешней торговли. </a:t>
            </a:r>
          </a:p>
          <a:p>
            <a:pPr indent="446088"/>
            <a:r>
              <a:rPr lang="ru-RU" smtClean="0"/>
              <a:t>Среди позитивных изменений – рост доли несырьевого сектора в объеме экспорта, увеличение поставок текстиля, продовольствия и машиностроительной продукции.</a:t>
            </a:r>
          </a:p>
          <a:p>
            <a:pPr indent="446088"/>
            <a:r>
              <a:rPr lang="ru-RU" smtClean="0"/>
              <a:t> Многие экспортеры открыли для себя новые рынки и стали ориентироваться на страны дальнего зарубежья, в то время как импортеры, после прошлогоднего спада, напротив, обратили своё внимание на страны СНГ. </a:t>
            </a:r>
          </a:p>
          <a:p>
            <a:pPr indent="446088"/>
            <a:r>
              <a:rPr lang="ru-RU" smtClean="0"/>
              <a:t>В то же время, о долгосрочных изменениях пока говорить ещё рано - продовольственное эмбарго и девальвация, которые стали стимулами для наших экспортеров, могут прекратить свое действие. </a:t>
            </a: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29" name="Рисунок 4"/>
          <p:cNvPicPr>
            <a:picLocks noChangeAspect="1"/>
          </p:cNvPicPr>
          <p:nvPr/>
        </p:nvPicPr>
        <p:blipFill>
          <a:blip r:embed="rId2"/>
          <a:srcRect/>
          <a:stretch>
            <a:fillRect/>
          </a:stretch>
        </p:blipFill>
        <p:spPr bwMode="auto">
          <a:xfrm>
            <a:off x="0" y="-603250"/>
            <a:ext cx="9144000" cy="6858000"/>
          </a:xfrm>
          <a:prstGeom prst="rect">
            <a:avLst/>
          </a:prstGeom>
          <a:noFill/>
          <a:ln w="9525">
            <a:noFill/>
            <a:miter lim="800000"/>
            <a:headEnd/>
            <a:tailEnd/>
          </a:ln>
        </p:spPr>
      </p:pic>
      <p:sp>
        <p:nvSpPr>
          <p:cNvPr id="48131" name="Объект 2"/>
          <p:cNvSpPr>
            <a:spLocks noGrp="1"/>
          </p:cNvSpPr>
          <p:nvPr>
            <p:ph idx="4294967295"/>
          </p:nvPr>
        </p:nvSpPr>
        <p:spPr>
          <a:xfrm>
            <a:off x="1073150" y="620713"/>
            <a:ext cx="8070850" cy="5040312"/>
          </a:xfrm>
          <a:solidFill>
            <a:srgbClr val="FFFFCC"/>
          </a:solidFill>
        </p:spPr>
        <p:txBody>
          <a:bodyPr/>
          <a:lstStyle/>
          <a:p>
            <a:pPr indent="446088"/>
            <a:r>
              <a:rPr lang="ru-RU" b="1" smtClean="0"/>
              <a:t>Таблица.</a:t>
            </a:r>
            <a:endParaRPr lang="ru-RU" b="1" i="1" smtClean="0"/>
          </a:p>
          <a:p>
            <a:pPr indent="446088"/>
            <a:r>
              <a:rPr lang="ru-RU" b="1" i="1" smtClean="0"/>
              <a:t>Динамика экспорта России за 1996 – 2016 годы, млрд. долларов США</a:t>
            </a:r>
          </a:p>
          <a:p>
            <a:pPr indent="446088"/>
            <a:endParaRPr lang="ru-RU" smtClean="0"/>
          </a:p>
        </p:txBody>
      </p:sp>
      <p:pic>
        <p:nvPicPr>
          <p:cNvPr id="48132" name="Picture 5"/>
          <p:cNvPicPr>
            <a:picLocks noChangeAspect="1" noChangeArrowheads="1"/>
          </p:cNvPicPr>
          <p:nvPr/>
        </p:nvPicPr>
        <p:blipFill>
          <a:blip r:embed="rId3"/>
          <a:srcRect/>
          <a:stretch>
            <a:fillRect/>
          </a:stretch>
        </p:blipFill>
        <p:spPr bwMode="auto">
          <a:xfrm>
            <a:off x="1476375" y="1773238"/>
            <a:ext cx="6980238" cy="3079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3" name="Рисунок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49155" name="Объект 2"/>
          <p:cNvSpPr>
            <a:spLocks noGrp="1"/>
          </p:cNvSpPr>
          <p:nvPr>
            <p:ph idx="4294967295"/>
          </p:nvPr>
        </p:nvSpPr>
        <p:spPr>
          <a:xfrm>
            <a:off x="1073150" y="549275"/>
            <a:ext cx="8070850" cy="5832475"/>
          </a:xfrm>
          <a:solidFill>
            <a:srgbClr val="FFFFCC"/>
          </a:solidFill>
        </p:spPr>
        <p:txBody>
          <a:bodyPr/>
          <a:lstStyle/>
          <a:p>
            <a:pPr indent="446088"/>
            <a:r>
              <a:rPr lang="ru-RU" b="1" smtClean="0"/>
              <a:t>Таблица. </a:t>
            </a:r>
            <a:r>
              <a:rPr lang="ru-RU" b="1" i="1" smtClean="0"/>
              <a:t>Динамика экспорта России за 1996 – 2016 годы, млрд. долларов США ( продолжение)</a:t>
            </a:r>
          </a:p>
          <a:p>
            <a:pPr indent="446088"/>
            <a:endParaRPr lang="ru-RU" b="1" i="1" smtClean="0"/>
          </a:p>
          <a:p>
            <a:pPr indent="446088"/>
            <a:endParaRPr lang="ru-RU" smtClean="0"/>
          </a:p>
        </p:txBody>
      </p:sp>
      <p:pic>
        <p:nvPicPr>
          <p:cNvPr id="49156" name="Picture 6"/>
          <p:cNvPicPr>
            <a:picLocks noChangeAspect="1" noChangeArrowheads="1"/>
          </p:cNvPicPr>
          <p:nvPr/>
        </p:nvPicPr>
        <p:blipFill>
          <a:blip r:embed="rId3"/>
          <a:srcRect/>
          <a:stretch>
            <a:fillRect/>
          </a:stretch>
        </p:blipFill>
        <p:spPr bwMode="auto">
          <a:xfrm>
            <a:off x="1331913" y="1557338"/>
            <a:ext cx="6856412" cy="43576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eaLnBrk="1" fontAlgn="auto" hangingPunct="1">
              <a:spcAft>
                <a:spcPts val="0"/>
              </a:spcAft>
              <a:defRPr/>
            </a:pPr>
            <a:endParaRPr lang="en-US"/>
          </a:p>
        </p:txBody>
      </p:sp>
      <p:sp>
        <p:nvSpPr>
          <p:cNvPr id="3" name="Subtitle 2"/>
          <p:cNvSpPr>
            <a:spLocks noGrp="1"/>
          </p:cNvSpPr>
          <p:nvPr>
            <p:ph type="subTitle" idx="1"/>
          </p:nvPr>
        </p:nvSpPr>
        <p:spPr/>
        <p:txBody>
          <a:bodyPr rtlCol="0"/>
          <a:lstStyle/>
          <a:p>
            <a:pPr eaLnBrk="1" fontAlgn="auto" hangingPunct="1">
              <a:defRPr/>
            </a:pPr>
            <a:endParaRPr lang="en-US"/>
          </a:p>
        </p:txBody>
      </p:sp>
      <p:pic>
        <p:nvPicPr>
          <p:cNvPr id="61443" name="Picture 3" descr="8.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5" name="TextBox 4"/>
          <p:cNvSpPr txBox="1"/>
          <p:nvPr/>
        </p:nvSpPr>
        <p:spPr>
          <a:xfrm>
            <a:off x="838200" y="2354263"/>
            <a:ext cx="7239000" cy="830262"/>
          </a:xfrm>
          <a:prstGeom prst="rect">
            <a:avLst/>
          </a:prstGeom>
          <a:noFill/>
        </p:spPr>
        <p:txBody>
          <a:bodyPr>
            <a:spAutoFit/>
          </a:bodyPr>
          <a:lstStyle/>
          <a:p>
            <a:pPr fontAlgn="auto">
              <a:spcBef>
                <a:spcPts val="0"/>
              </a:spcBef>
              <a:spcAft>
                <a:spcPts val="0"/>
              </a:spcAft>
              <a:defRPr/>
            </a:pPr>
            <a:r>
              <a:rPr lang="en-US" sz="4800" dirty="0">
                <a:solidFill>
                  <a:schemeClr val="accent2">
                    <a:lumMod val="75000"/>
                  </a:schemeClr>
                </a:solidFill>
                <a:latin typeface="Noteworthy Light"/>
                <a:cs typeface="+mn-cs"/>
              </a:rPr>
              <a:t>C</a:t>
            </a:r>
            <a:r>
              <a:rPr lang="ru-RU" sz="4800" dirty="0">
                <a:solidFill>
                  <a:schemeClr val="accent2">
                    <a:lumMod val="75000"/>
                  </a:schemeClr>
                </a:solidFill>
                <a:latin typeface="Noteworthy Light"/>
                <a:cs typeface="+mn-cs"/>
              </a:rPr>
              <a:t>пасибо за внимание!!! </a:t>
            </a:r>
            <a:endParaRPr lang="en-US" sz="4800" dirty="0">
              <a:solidFill>
                <a:schemeClr val="accent2">
                  <a:lumMod val="75000"/>
                </a:schemeClr>
              </a:solidFill>
              <a:latin typeface="Noteworthy Light"/>
              <a:cs typeface="+mn-cs"/>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fdb03ae7ec5a9670d8e744f6db1acbc26418c7"/>
</p:tagLst>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10418</TotalTime>
  <Words>3398</Words>
  <Application>Microsoft Office PowerPoint</Application>
  <PresentationFormat>Экран (4:3)</PresentationFormat>
  <Paragraphs>267</Paragraphs>
  <Slides>97</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97</vt:i4>
      </vt:variant>
    </vt:vector>
  </HeadingPairs>
  <TitlesOfParts>
    <vt:vector size="105" baseType="lpstr">
      <vt:lpstr>Arial</vt:lpstr>
      <vt:lpstr>Calibri</vt:lpstr>
      <vt:lpstr>Calibri Light</vt:lpstr>
      <vt:lpstr>Century Gothic</vt:lpstr>
      <vt:lpstr>Noteworthy Light</vt:lpstr>
      <vt:lpstr>Times New Roman</vt:lpstr>
      <vt:lpstr>Wingdings 3</vt:lpstr>
      <vt:lpstr>Легкий дым</vt:lpstr>
      <vt:lpstr>Тема 8. Россия в мировой экономике и АТР </vt:lpstr>
      <vt:lpstr>Презентация PowerPoint</vt:lpstr>
      <vt:lpstr>Презентация PowerPoint</vt:lpstr>
      <vt:lpstr>Структура российской внешней торговли Товарная структура </vt:lpstr>
      <vt:lpstr>Показатели внешней торговли РФ</vt:lpstr>
      <vt:lpstr>Внешняя торговля Российской Федерации товарами в 1994-2000 гг. по методологии платежного баланса млн. долл. США</vt:lpstr>
      <vt:lpstr>Внешняя торговля Российской Федерации товарами в 2001-2014 гг. по методологии платежного баланса млн. долл. США</vt:lpstr>
      <vt:lpstr>Презентация PowerPoint</vt:lpstr>
      <vt:lpstr>Презентация PowerPoint</vt:lpstr>
      <vt:lpstr>Внешняя торговля Российской Федерации  в 2009-2010гг.</vt:lpstr>
      <vt:lpstr>Объем внешней торговли Российской Федерации в 2009-2010 гг. </vt:lpstr>
      <vt:lpstr>Внешняя торговля Российской Федерации  в 2010 году</vt:lpstr>
      <vt:lpstr>Внешняя торговля Российской Федерации  в 2010 году</vt:lpstr>
      <vt:lpstr>Внешняя торговля Российской Федерации  в 2011 году</vt:lpstr>
      <vt:lpstr>Внешняя торговля Российской Федерации  в 2011 году</vt:lpstr>
      <vt:lpstr>Внешняя торговля Российской Федерации  в 2011 году</vt:lpstr>
      <vt:lpstr>Внешняя торговля Российской Федерации  в 2009 году</vt:lpstr>
      <vt:lpstr>Внешняя торговля Российской Федерации  в 2009 году</vt:lpstr>
      <vt:lpstr>Внешняя торговля Российской Федерации  в 2009 году</vt:lpstr>
      <vt:lpstr>Итоги внешней торговли России в 2012 году</vt:lpstr>
      <vt:lpstr>Презентация PowerPoint</vt:lpstr>
      <vt:lpstr>2013 год</vt:lpstr>
      <vt:lpstr>Итоги внешней торговли России в 2013 году</vt:lpstr>
      <vt:lpstr>Итоги внешней торговли России в 2013 году</vt:lpstr>
      <vt:lpstr>Итоги внешней торговли России в 2013 году</vt:lpstr>
      <vt:lpstr> ____________ _ _______ ________ _ ______________ _______ _______ ________   </vt:lpstr>
      <vt:lpstr>Презентация PowerPoint</vt:lpstr>
      <vt:lpstr>Презентация PowerPoint</vt:lpstr>
      <vt:lpstr>Презентация PowerPoint</vt:lpstr>
      <vt:lpstr>Презентация PowerPoint</vt:lpstr>
      <vt:lpstr>Итоги внешней торговли России в 2013 году</vt:lpstr>
      <vt:lpstr>Презентация PowerPoint</vt:lpstr>
      <vt:lpstr>Итоги внешней торговли России в 2013 году</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Внешняя торговля России в 2014 году</vt:lpstr>
      <vt:lpstr>Внешняя торговля России в 2014 году</vt:lpstr>
      <vt:lpstr>Презентация PowerPoint</vt:lpstr>
      <vt:lpstr>Внешнеторговая статистика</vt:lpstr>
      <vt:lpstr>КЛЮЧЕВЫЕ ФАКТЫ О РОССИЙСКОМ ЭКСПОРТЕ </vt:lpstr>
      <vt:lpstr>Внешняя торговля России в 2014 году</vt:lpstr>
      <vt:lpstr>Внешняя торговля России в 2014 году</vt:lpstr>
      <vt:lpstr>Внешняя торговля России в 2014 году</vt:lpstr>
      <vt:lpstr>Презентация PowerPoint</vt:lpstr>
      <vt:lpstr>Презентация PowerPoint</vt:lpstr>
      <vt:lpstr>Внешняя торговля Российской Федерации  в 2015 году</vt:lpstr>
      <vt:lpstr>Внешняя торговля Российской Федерации  в 2015 году</vt:lpstr>
      <vt:lpstr>Внешняя торговля Российской Федерации  в 2015 году</vt:lpstr>
      <vt:lpstr>Внешняя торговля Российской Федерации  в 2015 году</vt:lpstr>
      <vt:lpstr>Презентация PowerPoint</vt:lpstr>
      <vt:lpstr>Презентация PowerPoint</vt:lpstr>
      <vt:lpstr>Презентация PowerPoint</vt:lpstr>
      <vt:lpstr>Российская внешняя торговля в 2015 году </vt:lpstr>
      <vt:lpstr>Показатели статистики ВТ РФ со странами  дальнего зарубежья в 2015 году </vt:lpstr>
      <vt:lpstr>Основные торговые партнеры среди стран дальнего зарубежья в январе-декабре 2015 г. (млрд. долл. США)</vt:lpstr>
      <vt:lpstr>Основные торговые партнеры среди стран дальнего зарубежья в январе-декабре 2015 г. (млрд. долл. США)</vt:lpstr>
      <vt:lpstr>Показатели статистики ВТ РФ со странами  дальнего зарубежья в 2015 году </vt:lpstr>
      <vt:lpstr>Внешняя торговля России в 2015 году </vt:lpstr>
      <vt:lpstr>Внешнеторговый оборот России со странами СНГ по итогам 2015 г.</vt:lpstr>
      <vt:lpstr>Внешняя торговля Российской Федерации со странами СНГ в  2015 году (млрд. долларов США)</vt:lpstr>
      <vt:lpstr>Структура внешнеторгового оборота России со странами СНГ в 2014-2015 гг.</vt:lpstr>
      <vt:lpstr>Структура внешнеторгового оборота России со странами СНГ в 2015 г.</vt:lpstr>
      <vt:lpstr>Инвестиции  в российскую экономику  в 2015 году</vt:lpstr>
      <vt:lpstr>Иностранные инвестиции в российскую экономику в 2015 году</vt:lpstr>
      <vt:lpstr>Иностранные инвестиции в российскую экономику в 2015 году</vt:lpstr>
      <vt:lpstr>Иностранные инвестиции в российскую экономику в 2015 году</vt:lpstr>
      <vt:lpstr>Иностранные инвестиции в российскую экономику в 2015 году</vt:lpstr>
      <vt:lpstr>Иностранные инвестиции в российскую экономику в 2015 году</vt:lpstr>
      <vt:lpstr>Презентация PowerPoint</vt:lpstr>
      <vt:lpstr> Тенденции внешней торговли России в 1996-2015 гг.  Источник — Минэкономразвития России, Thomson Reuters Datastream</vt:lpstr>
      <vt:lpstr>Внешняя торговля Российской Федерации  в 2016 году</vt:lpstr>
      <vt:lpstr>Внешняя торговля Российской Федерации  в 2016 году</vt:lpstr>
      <vt:lpstr>Внешняя торговля Российской Федерации  в 2016 году</vt:lpstr>
      <vt:lpstr>Презентация PowerPoint</vt:lpstr>
      <vt:lpstr>Презентация PowerPoint</vt:lpstr>
      <vt:lpstr>Российская внешняя торговля в 2016 году </vt:lpstr>
      <vt:lpstr>Презентация PowerPoint</vt:lpstr>
      <vt:lpstr>Российская внешняя торговля в 2016 году </vt:lpstr>
      <vt:lpstr>Внешняя торговля Российской Федерации  в 2016 году</vt:lpstr>
      <vt:lpstr>Внешняя торговля Российской Федерации  в 2016 году</vt:lpstr>
      <vt:lpstr>Внешняя торговля Российской Федерации со странами дальнего зарубежья в 2016 году, млрд. долл. США </vt:lpstr>
      <vt:lpstr>Внешняя торговля Российской Федерации со странами дальнего зарубежья в 2016 году</vt:lpstr>
      <vt:lpstr>Внешняя торговля Российской Федерации со странами дальнего зарубежья в 2016 году</vt:lpstr>
      <vt:lpstr>Презентация PowerPoint</vt:lpstr>
      <vt:lpstr>Внешняя торговля Российской Федерации со странами дальнего зарубежья в 2016 году</vt:lpstr>
      <vt:lpstr>Внешнеторговый оборот России со странами СНГ по итогам 2016 г.</vt:lpstr>
      <vt:lpstr>Внешняя торговля Российской Федерации со странами СНГ в 2016 году</vt:lpstr>
      <vt:lpstr>Внешняя торговля Российской Федерации со странами СНГ в 2016 году </vt:lpstr>
      <vt:lpstr>Внешняя торговля Российской Федерации со странами СНГ в 2016 году </vt:lpstr>
      <vt:lpstr>Внешняя торговля России в 2016 году</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Сергей</dc:creator>
  <cp:lastModifiedBy>Астахова Екатерина</cp:lastModifiedBy>
  <cp:revision>65</cp:revision>
  <dcterms:created xsi:type="dcterms:W3CDTF">2014-10-17T03:10:18Z</dcterms:created>
  <dcterms:modified xsi:type="dcterms:W3CDTF">2018-05-28T07:14:55Z</dcterms:modified>
</cp:coreProperties>
</file>