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Lst>
  <p:notesMasterIdLst>
    <p:notesMasterId r:id="rId116"/>
  </p:notesMasterIdLst>
  <p:sldIdLst>
    <p:sldId id="258" r:id="rId2"/>
    <p:sldId id="357" r:id="rId3"/>
    <p:sldId id="390" r:id="rId4"/>
    <p:sldId id="388" r:id="rId5"/>
    <p:sldId id="412" r:id="rId6"/>
    <p:sldId id="391" r:id="rId7"/>
    <p:sldId id="406" r:id="rId8"/>
    <p:sldId id="407" r:id="rId9"/>
    <p:sldId id="411" r:id="rId10"/>
    <p:sldId id="399" r:id="rId11"/>
    <p:sldId id="270" r:id="rId12"/>
    <p:sldId id="259" r:id="rId13"/>
    <p:sldId id="271" r:id="rId14"/>
    <p:sldId id="272" r:id="rId15"/>
    <p:sldId id="269" r:id="rId16"/>
    <p:sldId id="293" r:id="rId17"/>
    <p:sldId id="261" r:id="rId18"/>
    <p:sldId id="262" r:id="rId19"/>
    <p:sldId id="393" r:id="rId20"/>
    <p:sldId id="394" r:id="rId21"/>
    <p:sldId id="395" r:id="rId22"/>
    <p:sldId id="263" r:id="rId23"/>
    <p:sldId id="273" r:id="rId24"/>
    <p:sldId id="400" r:id="rId25"/>
    <p:sldId id="274" r:id="rId26"/>
    <p:sldId id="292" r:id="rId27"/>
    <p:sldId id="402" r:id="rId28"/>
    <p:sldId id="403" r:id="rId29"/>
    <p:sldId id="401" r:id="rId30"/>
    <p:sldId id="396" r:id="rId31"/>
    <p:sldId id="404" r:id="rId32"/>
    <p:sldId id="405" r:id="rId33"/>
    <p:sldId id="397" r:id="rId34"/>
    <p:sldId id="398" r:id="rId35"/>
    <p:sldId id="304" r:id="rId36"/>
    <p:sldId id="277" r:id="rId37"/>
    <p:sldId id="371" r:id="rId38"/>
    <p:sldId id="306" r:id="rId39"/>
    <p:sldId id="351" r:id="rId40"/>
    <p:sldId id="352" r:id="rId41"/>
    <p:sldId id="353" r:id="rId42"/>
    <p:sldId id="354" r:id="rId43"/>
    <p:sldId id="356" r:id="rId44"/>
    <p:sldId id="358" r:id="rId45"/>
    <p:sldId id="355" r:id="rId46"/>
    <p:sldId id="389" r:id="rId47"/>
    <p:sldId id="359" r:id="rId48"/>
    <p:sldId id="360" r:id="rId49"/>
    <p:sldId id="362" r:id="rId50"/>
    <p:sldId id="408" r:id="rId51"/>
    <p:sldId id="361" r:id="rId52"/>
    <p:sldId id="364" r:id="rId53"/>
    <p:sldId id="363" r:id="rId54"/>
    <p:sldId id="366" r:id="rId55"/>
    <p:sldId id="365" r:id="rId56"/>
    <p:sldId id="368" r:id="rId57"/>
    <p:sldId id="367" r:id="rId58"/>
    <p:sldId id="279" r:id="rId59"/>
    <p:sldId id="314" r:id="rId60"/>
    <p:sldId id="316" r:id="rId61"/>
    <p:sldId id="318" r:id="rId62"/>
    <p:sldId id="317" r:id="rId63"/>
    <p:sldId id="319" r:id="rId64"/>
    <p:sldId id="320" r:id="rId65"/>
    <p:sldId id="321" r:id="rId66"/>
    <p:sldId id="322" r:id="rId67"/>
    <p:sldId id="323" r:id="rId68"/>
    <p:sldId id="324" r:id="rId69"/>
    <p:sldId id="325" r:id="rId70"/>
    <p:sldId id="311" r:id="rId71"/>
    <p:sldId id="409" r:id="rId72"/>
    <p:sldId id="410" r:id="rId73"/>
    <p:sldId id="315" r:id="rId74"/>
    <p:sldId id="376" r:id="rId75"/>
    <p:sldId id="377" r:id="rId76"/>
    <p:sldId id="374" r:id="rId77"/>
    <p:sldId id="326" r:id="rId78"/>
    <p:sldId id="328" r:id="rId79"/>
    <p:sldId id="327" r:id="rId80"/>
    <p:sldId id="330" r:id="rId81"/>
    <p:sldId id="329" r:id="rId82"/>
    <p:sldId id="331" r:id="rId83"/>
    <p:sldId id="332" r:id="rId84"/>
    <p:sldId id="333" r:id="rId85"/>
    <p:sldId id="334" r:id="rId86"/>
    <p:sldId id="335" r:id="rId87"/>
    <p:sldId id="336" r:id="rId88"/>
    <p:sldId id="337" r:id="rId89"/>
    <p:sldId id="338" r:id="rId90"/>
    <p:sldId id="339" r:id="rId91"/>
    <p:sldId id="313" r:id="rId92"/>
    <p:sldId id="372" r:id="rId93"/>
    <p:sldId id="312" r:id="rId94"/>
    <p:sldId id="340" r:id="rId95"/>
    <p:sldId id="342" r:id="rId96"/>
    <p:sldId id="341" r:id="rId97"/>
    <p:sldId id="344" r:id="rId98"/>
    <p:sldId id="343" r:id="rId99"/>
    <p:sldId id="345" r:id="rId100"/>
    <p:sldId id="347" r:id="rId101"/>
    <p:sldId id="346" r:id="rId102"/>
    <p:sldId id="348" r:id="rId103"/>
    <p:sldId id="349" r:id="rId104"/>
    <p:sldId id="373" r:id="rId105"/>
    <p:sldId id="350" r:id="rId106"/>
    <p:sldId id="378" r:id="rId107"/>
    <p:sldId id="380" r:id="rId108"/>
    <p:sldId id="379" r:id="rId109"/>
    <p:sldId id="382" r:id="rId110"/>
    <p:sldId id="381" r:id="rId111"/>
    <p:sldId id="384" r:id="rId112"/>
    <p:sldId id="383" r:id="rId113"/>
    <p:sldId id="386" r:id="rId114"/>
    <p:sldId id="385" r:id="rId115"/>
  </p:sldIdLst>
  <p:sldSz cx="9144000" cy="6858000" type="screen4x3"/>
  <p:notesSz cx="6858000" cy="9144000"/>
  <p:custDataLst>
    <p:tags r:id="rId11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initials="1" lastIdx="1" clrIdx="0">
    <p:extLst>
      <p:ext uri="{19B8F6BF-5375-455C-9EA6-DF929625EA0E}">
        <p15:presenceInfo xmlns:p15="http://schemas.microsoft.com/office/powerpoint/2012/main" userId="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0" autoAdjust="0"/>
    <p:restoredTop sz="94660"/>
  </p:normalViewPr>
  <p:slideViewPr>
    <p:cSldViewPr>
      <p:cViewPr varScale="1">
        <p:scale>
          <a:sx n="46" d="100"/>
          <a:sy n="46" d="100"/>
        </p:scale>
        <p:origin x="588" y="36"/>
      </p:cViewPr>
      <p:guideLst>
        <p:guide orient="horz" pos="2160"/>
        <p:guide pos="2880"/>
      </p:guideLst>
    </p:cSldViewPr>
  </p:slideViewPr>
  <p:notesTextViewPr>
    <p:cViewPr>
      <p:scale>
        <a:sx n="3" d="2"/>
        <a:sy n="3" d="2"/>
      </p:scale>
      <p:origin x="0" y="0"/>
    </p:cViewPr>
  </p:notesTextViewPr>
  <p:sorterViewPr>
    <p:cViewPr>
      <p:scale>
        <a:sx n="132" d="100"/>
        <a:sy n="132" d="100"/>
      </p:scale>
      <p:origin x="0" y="-13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gs" Target="tags/tag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17T18:41:51.750" idx="1">
    <p:pos x="10" y="10"/>
    <p:text/>
    <p:extLst>
      <p:ext uri="{C676402C-5697-4E1C-873F-D02D1690AC5C}">
        <p15:threadingInfo xmlns:p15="http://schemas.microsoft.com/office/powerpoint/2012/main" timeZoneBias="-6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0-17T18:41:51.750" idx="1">
    <p:pos x="10" y="10"/>
    <p:text/>
    <p:extLst>
      <p:ext uri="{C676402C-5697-4E1C-873F-D02D1690AC5C}">
        <p15:threadingInfo xmlns:p15="http://schemas.microsoft.com/office/powerpoint/2012/main" timeZoneBias="-6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F73997-39A9-480D-97B2-20227A9B4FFD}" type="datetimeFigureOut">
              <a:rPr lang="ru-RU" smtClean="0"/>
              <a:t>03.02.2020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AE4A3-B99D-4384-8D45-D0BA896A04F1}" type="slidenum">
              <a:rPr lang="ru-RU" smtClean="0"/>
              <a:t>‹#›</a:t>
            </a:fld>
            <a:endParaRPr lang="ru-RU"/>
          </a:p>
        </p:txBody>
      </p:sp>
    </p:spTree>
    <p:extLst>
      <p:ext uri="{BB962C8B-B14F-4D97-AF65-F5344CB8AC3E}">
        <p14:creationId xmlns:p14="http://schemas.microsoft.com/office/powerpoint/2010/main" val="372847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8AE4A3-B99D-4384-8D45-D0BA896A04F1}" type="slidenum">
              <a:rPr lang="ru-RU" smtClean="0"/>
              <a:t>11</a:t>
            </a:fld>
            <a:endParaRPr lang="ru-RU"/>
          </a:p>
        </p:txBody>
      </p:sp>
    </p:spTree>
    <p:extLst>
      <p:ext uri="{BB962C8B-B14F-4D97-AF65-F5344CB8AC3E}">
        <p14:creationId xmlns:p14="http://schemas.microsoft.com/office/powerpoint/2010/main" val="2218468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01918-263B-4C6A-88CD-B3C5D70A592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orv.gov.ru/" TargetMode="External"/><Relationship Id="rId2" Type="http://schemas.openxmlformats.org/officeDocument/2006/relationships/hyperlink" Target="http://regulation.gov.ru/" TargetMode="External"/><Relationship Id="rId1" Type="http://schemas.openxmlformats.org/officeDocument/2006/relationships/slideLayout" Target="../slideLayouts/slideLayout1.xml"/><Relationship Id="rId4" Type="http://schemas.openxmlformats.org/officeDocument/2006/relationships/hyperlink" Target="http://ar.gov.ru/regulation_02_povishenie_02_ocenka/index.htm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rimorsky.ru/authorities/executive-agencies/departments/economics/public-consultation-on-draft-regulations-of-the-primorsky-territory-.php" TargetMode="External"/><Relationship Id="rId2" Type="http://schemas.openxmlformats.org/officeDocument/2006/relationships/hyperlink" Target="http://orv.gov.ru/"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primorsky.ru/authorities/executive-agencies/departments/economics/public-consultation-on-draft-regulations-of-the-primorsky-territory-.php"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consultant.ru/document/cons_doc_LAW_148487/3d0cac60971a511280cbba229d9b6329c07731f7/#dst100009" TargetMode="External"/><Relationship Id="rId2" Type="http://schemas.openxmlformats.org/officeDocument/2006/relationships/hyperlink" Target="http://www.consultant.ru/document/cons_doc_LAW_14058/" TargetMode="External"/><Relationship Id="rId1" Type="http://schemas.openxmlformats.org/officeDocument/2006/relationships/slideLayout" Target="../slideLayouts/slideLayout1.xml"/><Relationship Id="rId4" Type="http://schemas.openxmlformats.org/officeDocument/2006/relationships/hyperlink" Target="http://www.consultant.ru/document/cons_doc_LAW_191498/3d0cac60971a511280cbba229d9b6329c07731f7/#dst10001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nsultant.ru/document/cons_doc_LAW_162537/e533e885fae33064c7319987c17f1e701bec7aae/#dst100009" TargetMode="External"/><Relationship Id="rId2" Type="http://schemas.openxmlformats.org/officeDocument/2006/relationships/hyperlink" Target="http://www.consultant.ru/document/cons_doc_LAW_191498/3d0cac60971a511280cbba229d9b6329c07731f7/#dst100014"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regulation.gov.ru/"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file:///C:\Users\User\Downloads\#_ftn1"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hyperlink" Target="consultantplus://offline/ref=65C0093A69C5E1937CCD541C84F15BD43059B14D12BC1300328F926B3038A737ED22FC759D963E57VCt9B" TargetMode="Externa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hyperlink" Target="consultantplus://offline/ref=FD342DF085259E36FEAA73BE5BD275C9CDC3363F358EF7E5FEA10022EE137ED8C58BA8FCBFFB76AEfC67F" TargetMode="Externa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1221134"/>
            <a:ext cx="8424936" cy="5970865"/>
          </a:xfrm>
          <a:prstGeom prst="rect">
            <a:avLst/>
          </a:prstGeom>
        </p:spPr>
        <p:txBody>
          <a:bodyPr wrap="square">
            <a:spAutoFit/>
          </a:bodyPr>
          <a:lstStyle/>
          <a:p>
            <a:pPr algn="ctr"/>
            <a:r>
              <a:rPr lang="ru-RU" sz="3200" dirty="0">
                <a:solidFill>
                  <a:schemeClr val="tx2">
                    <a:lumMod val="75000"/>
                  </a:schemeClr>
                </a:solidFill>
                <a:latin typeface="Arial" panose="020B0604020202020204" pitchFamily="34" charset="0"/>
                <a:cs typeface="Arial" pitchFamily="34" charset="0"/>
              </a:rPr>
              <a:t>Оценка регулирующего воздействия</a:t>
            </a:r>
          </a:p>
          <a:p>
            <a:pPr algn="ctr"/>
            <a:endParaRPr lang="ru-RU" sz="1400" dirty="0"/>
          </a:p>
          <a:p>
            <a:pPr algn="ctr"/>
            <a:r>
              <a:rPr lang="ru-RU" sz="1400" dirty="0">
                <a:solidFill>
                  <a:schemeClr val="tx2"/>
                </a:solidFill>
              </a:rPr>
              <a:t>ФЕДЕРАЛЬНЫЙ ПОРТАЛ ПРОЕКТОВ НОРМАТИВНЫХ ПРАВОВЫХ АКТОВ </a:t>
            </a:r>
          </a:p>
          <a:p>
            <a:pPr algn="ctr"/>
            <a:r>
              <a:rPr lang="ru-RU" sz="1400" dirty="0">
                <a:solidFill>
                  <a:schemeClr val="tx2"/>
                </a:solidFill>
              </a:rPr>
              <a:t>Официальный сайт для размещения информации о подготовке федеральными органами исполнительной власти проектов нормативных правовых актов и результатах их общественного обсуждения </a:t>
            </a:r>
          </a:p>
          <a:p>
            <a:pPr algn="ctr"/>
            <a:r>
              <a:rPr lang="en-US" sz="1400" dirty="0">
                <a:solidFill>
                  <a:schemeClr val="tx2"/>
                </a:solidFill>
                <a:latin typeface="Arial" panose="020B0604020202020204" pitchFamily="34" charset="0"/>
                <a:cs typeface="Arial" panose="020B0604020202020204" pitchFamily="34" charset="0"/>
                <a:hlinkClick r:id="rId2"/>
              </a:rPr>
              <a:t>http://regulation.gov.ru/#</a:t>
            </a:r>
            <a:endParaRPr lang="ru-RU" sz="1400" dirty="0">
              <a:solidFill>
                <a:schemeClr val="tx2"/>
              </a:solidFill>
              <a:latin typeface="Arial" panose="020B0604020202020204" pitchFamily="34" charset="0"/>
              <a:cs typeface="Arial" panose="020B0604020202020204" pitchFamily="34" charset="0"/>
            </a:endParaRPr>
          </a:p>
          <a:p>
            <a:pPr algn="ctr"/>
            <a:endParaRPr lang="ru-RU" sz="1400" dirty="0">
              <a:solidFill>
                <a:schemeClr val="tx2"/>
              </a:solidFill>
              <a:latin typeface="Arial" panose="020B0604020202020204" pitchFamily="34" charset="0"/>
              <a:cs typeface="Arial" panose="020B0604020202020204" pitchFamily="34" charset="0"/>
            </a:endParaRPr>
          </a:p>
          <a:p>
            <a:pPr algn="ctr"/>
            <a:r>
              <a:rPr lang="ru-RU" sz="1400" dirty="0">
                <a:solidFill>
                  <a:schemeClr val="tx2"/>
                </a:solidFill>
                <a:latin typeface="Arial" panose="020B0604020202020204" pitchFamily="34" charset="0"/>
                <a:cs typeface="Arial" panose="020B0604020202020204" pitchFamily="34" charset="0"/>
              </a:rPr>
              <a:t>Портал оценки регулирующего воздействия </a:t>
            </a:r>
            <a:r>
              <a:rPr lang="en-US" sz="1400" dirty="0">
                <a:solidFill>
                  <a:schemeClr val="tx2"/>
                </a:solidFill>
                <a:latin typeface="Arial" panose="020B0604020202020204" pitchFamily="34" charset="0"/>
                <a:cs typeface="Arial" panose="020B0604020202020204" pitchFamily="34" charset="0"/>
                <a:hlinkClick r:id="rId3"/>
              </a:rPr>
              <a:t>http://orv.gov.ru</a:t>
            </a:r>
            <a:endParaRPr lang="ru-RU" sz="1400" dirty="0">
              <a:solidFill>
                <a:schemeClr val="tx2"/>
              </a:solidFill>
              <a:latin typeface="Arial" panose="020B0604020202020204" pitchFamily="34" charset="0"/>
              <a:cs typeface="Arial" panose="020B0604020202020204" pitchFamily="34" charset="0"/>
            </a:endParaRPr>
          </a:p>
          <a:p>
            <a:pPr algn="ctr"/>
            <a:endParaRPr lang="ru-RU" sz="1400" dirty="0">
              <a:solidFill>
                <a:schemeClr val="tx2"/>
              </a:solidFill>
              <a:latin typeface="Arial" panose="020B0604020202020204" pitchFamily="34" charset="0"/>
              <a:cs typeface="Arial" panose="020B0604020202020204" pitchFamily="34" charset="0"/>
            </a:endParaRPr>
          </a:p>
          <a:p>
            <a:pPr algn="ctr"/>
            <a:r>
              <a:rPr lang="ru-RU" sz="1400" dirty="0">
                <a:solidFill>
                  <a:schemeClr val="tx2"/>
                </a:solidFill>
                <a:latin typeface="Arial" panose="020B0604020202020204" pitchFamily="34" charset="0"/>
                <a:cs typeface="Arial" panose="020B0604020202020204" pitchFamily="34" charset="0"/>
              </a:rPr>
              <a:t>Портал административной реформы </a:t>
            </a:r>
          </a:p>
          <a:p>
            <a:pPr algn="ctr"/>
            <a:r>
              <a:rPr lang="en-US" sz="1400" dirty="0">
                <a:solidFill>
                  <a:schemeClr val="tx2"/>
                </a:solidFill>
                <a:latin typeface="Arial" panose="020B0604020202020204" pitchFamily="34" charset="0"/>
                <a:cs typeface="Arial" panose="020B0604020202020204" pitchFamily="34" charset="0"/>
                <a:hlinkClick r:id="rId4"/>
              </a:rPr>
              <a:t>http://ar.gov.ru/regulation_02_povishenie_02_ocenka/index.html</a:t>
            </a:r>
            <a:endParaRPr lang="ru-RU" sz="1400" dirty="0">
              <a:solidFill>
                <a:schemeClr val="tx2"/>
              </a:solidFill>
              <a:latin typeface="Arial" panose="020B0604020202020204" pitchFamily="34" charset="0"/>
              <a:cs typeface="Arial" panose="020B0604020202020204" pitchFamily="34" charset="0"/>
            </a:endParaRPr>
          </a:p>
          <a:p>
            <a:pPr algn="ctr"/>
            <a:endParaRPr lang="ru-RU" sz="1400" dirty="0">
              <a:solidFill>
                <a:schemeClr val="tx2"/>
              </a:solidFill>
              <a:latin typeface="Arial" panose="020B0604020202020204" pitchFamily="34" charset="0"/>
              <a:cs typeface="Arial" panose="020B0604020202020204" pitchFamily="34" charset="0"/>
            </a:endParaRPr>
          </a:p>
          <a:p>
            <a:pPr algn="ctr"/>
            <a:r>
              <a:rPr lang="ru-RU" sz="1400" b="1" dirty="0"/>
              <a:t>Оценка</a:t>
            </a:r>
            <a:r>
              <a:rPr lang="ru-RU" sz="1400" dirty="0"/>
              <a:t> </a:t>
            </a:r>
            <a:r>
              <a:rPr lang="ru-RU" sz="1400" b="1" dirty="0"/>
              <a:t>регулирующего</a:t>
            </a:r>
            <a:r>
              <a:rPr lang="ru-RU" sz="1400" dirty="0"/>
              <a:t> </a:t>
            </a:r>
            <a:r>
              <a:rPr lang="ru-RU" sz="1400" b="1" dirty="0"/>
              <a:t>воздействия</a:t>
            </a:r>
            <a:r>
              <a:rPr lang="ru-RU" sz="1400" dirty="0"/>
              <a:t> и регуляторная политика : учеб. </a:t>
            </a:r>
            <a:r>
              <a:rPr lang="ru-RU" sz="1400" b="1" dirty="0"/>
              <a:t>пособие</a:t>
            </a:r>
            <a:r>
              <a:rPr lang="ru-RU" sz="1400" dirty="0"/>
              <a:t> / под общ. ред. И.Д. </a:t>
            </a:r>
            <a:r>
              <a:rPr lang="ru-RU" sz="1400" b="1" dirty="0" err="1"/>
              <a:t>Тургель</a:t>
            </a:r>
            <a:r>
              <a:rPr lang="ru-RU" sz="1400" dirty="0"/>
              <a:t>. — м. : Инфра-м, </a:t>
            </a:r>
            <a:r>
              <a:rPr lang="ru-RU" sz="1400" b="1" dirty="0"/>
              <a:t>2018</a:t>
            </a:r>
            <a:r>
              <a:rPr lang="ru-RU" sz="1400" dirty="0"/>
              <a:t>.</a:t>
            </a:r>
          </a:p>
          <a:p>
            <a:pPr algn="ctr"/>
            <a:endParaRPr lang="ru-RU" sz="1400" dirty="0"/>
          </a:p>
          <a:p>
            <a:pPr algn="ctr"/>
            <a:r>
              <a:rPr lang="ru-RU" sz="1400" dirty="0"/>
              <a:t>Регулирующее воздействие: методики и опыт [Текст] / отв. ред. Ю.А. Тихомиров; Национальный исследовательский университет — Высшая школа экономики; Институт правовых исследований. — М.: ИД «Юриспруденция», 2016.</a:t>
            </a:r>
          </a:p>
          <a:p>
            <a:pPr algn="ctr"/>
            <a:endParaRPr lang="ru-RU" sz="1400" dirty="0"/>
          </a:p>
          <a:p>
            <a:pPr algn="ctr"/>
            <a:r>
              <a:rPr lang="ru-RU" sz="1400" b="1" dirty="0">
                <a:solidFill>
                  <a:schemeClr val="accent1">
                    <a:lumMod val="75000"/>
                  </a:schemeClr>
                </a:solidFill>
              </a:rPr>
              <a:t>Осипова И.Н. Оценка регулирующего воздействия проектов муниципальных нормативных правовых актов. Правовые и организационные основы [Электронный ресурс]/ Осипова И.Н.— Электрон. текстовые данные.— Саратов: Вузовское образование, 2016.— 59 c.— Режим доступа: http://www.iprbookshop.ru/44601.html.— ЭБС «</a:t>
            </a:r>
            <a:r>
              <a:rPr lang="ru-RU" sz="1400" b="1" dirty="0" err="1">
                <a:solidFill>
                  <a:schemeClr val="accent1">
                    <a:lumMod val="75000"/>
                  </a:schemeClr>
                </a:solidFill>
              </a:rPr>
              <a:t>IPRbooks</a:t>
            </a:r>
            <a:r>
              <a:rPr lang="ru-RU" sz="1400" b="1" dirty="0">
                <a:solidFill>
                  <a:schemeClr val="accent1">
                    <a:lumMod val="75000"/>
                  </a:schemeClr>
                </a:solidFill>
              </a:rPr>
              <a:t>»</a:t>
            </a:r>
          </a:p>
          <a:p>
            <a:pPr algn="ctr"/>
            <a:endParaRPr lang="ru-RU" sz="1400" dirty="0"/>
          </a:p>
          <a:p>
            <a:pPr algn="ctr"/>
            <a:endParaRPr lang="ru-RU" sz="1400" dirty="0">
              <a:solidFill>
                <a:schemeClr val="tx2"/>
              </a:solidFill>
              <a:latin typeface="Arial" panose="020B0604020202020204" pitchFamily="34" charset="0"/>
              <a:cs typeface="Arial" panose="020B0604020202020204" pitchFamily="34" charset="0"/>
            </a:endParaRPr>
          </a:p>
          <a:p>
            <a:pPr algn="ctr"/>
            <a:endParaRPr lang="ru-RU" sz="1400"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5887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Задачи освоения дисциплины. Основные понятия.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a:extLst>
              <a:ext uri="{FF2B5EF4-FFF2-40B4-BE49-F238E27FC236}">
                <a16:creationId xmlns:a16="http://schemas.microsoft.com/office/drawing/2014/main" xmlns="" id="{5BEBC251-A77F-4780-AEAF-4344D39F3B38}"/>
              </a:ext>
            </a:extLst>
          </p:cNvPr>
          <p:cNvSpPr/>
          <p:nvPr/>
        </p:nvSpPr>
        <p:spPr>
          <a:xfrm>
            <a:off x="323528" y="1637799"/>
            <a:ext cx="8712968" cy="4801314"/>
          </a:xfrm>
          <a:prstGeom prst="rect">
            <a:avLst/>
          </a:prstGeom>
        </p:spPr>
        <p:txBody>
          <a:bodyPr wrap="square">
            <a:spAutoFit/>
          </a:bodyPr>
          <a:lstStyle/>
          <a:p>
            <a:r>
              <a:rPr lang="ru-RU" dirty="0"/>
              <a:t>Получение знаний и навыков разработки мер регулирующего воздействия на сферу 1) экономики (хозяйственную, инвестиционную деятельность) с учетом специфики различных отраслей экономики, и 2) бюджетную сферу</a:t>
            </a:r>
          </a:p>
          <a:p>
            <a:endParaRPr lang="ru-RU" dirty="0"/>
          </a:p>
          <a:p>
            <a:r>
              <a:rPr lang="ru-RU" dirty="0"/>
              <a:t>Регулирующее воздействие – процесс разработки нормативно-правовых актов и их последующее применение в целях социально-экономического развития Российской Федерации.</a:t>
            </a:r>
          </a:p>
          <a:p>
            <a:endParaRPr lang="ru-RU" dirty="0"/>
          </a:p>
          <a:p>
            <a:r>
              <a:rPr lang="ru-RU" dirty="0"/>
              <a:t>Объекты воздействия – предприниматели, инвесторы; бюджетная система Российской Федерации</a:t>
            </a:r>
          </a:p>
          <a:p>
            <a:endParaRPr lang="ru-RU" dirty="0"/>
          </a:p>
          <a:p>
            <a:r>
              <a:rPr lang="ru-RU" dirty="0"/>
              <a:t>Субъекты  регулирования – законодательные (представительные) органы, органы государственной власти, органы местного самоуправления</a:t>
            </a:r>
          </a:p>
          <a:p>
            <a:endParaRPr lang="ru-RU" dirty="0"/>
          </a:p>
          <a:p>
            <a:r>
              <a:rPr lang="ru-RU" dirty="0"/>
              <a:t>Субъекты контроля (оценки) регулирующего воздействия – уполномоченные органы исполнительной власти (местного самоуправления) – 1) централизованная схема; 2) децентрализованная схема</a:t>
            </a:r>
          </a:p>
        </p:txBody>
      </p:sp>
    </p:spTree>
    <p:extLst>
      <p:ext uri="{BB962C8B-B14F-4D97-AF65-F5344CB8AC3E}">
        <p14:creationId xmlns:p14="http://schemas.microsoft.com/office/powerpoint/2010/main" val="3103922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pic>
        <p:nvPicPr>
          <p:cNvPr id="3" name="Рисунок 2">
            <a:extLst>
              <a:ext uri="{FF2B5EF4-FFF2-40B4-BE49-F238E27FC236}">
                <a16:creationId xmlns:a16="http://schemas.microsoft.com/office/drawing/2014/main" xmlns="" id="{753E8D50-A156-41F9-A9B0-155D52C8A7F5}"/>
              </a:ext>
            </a:extLst>
          </p:cNvPr>
          <p:cNvPicPr>
            <a:picLocks noChangeAspect="1"/>
          </p:cNvPicPr>
          <p:nvPr/>
        </p:nvPicPr>
        <p:blipFill>
          <a:blip r:embed="rId2"/>
          <a:stretch>
            <a:fillRect/>
          </a:stretch>
        </p:blipFill>
        <p:spPr>
          <a:xfrm>
            <a:off x="0" y="1287040"/>
            <a:ext cx="9144000" cy="4734248"/>
          </a:xfrm>
          <a:prstGeom prst="rect">
            <a:avLst/>
          </a:prstGeom>
        </p:spPr>
      </p:pic>
    </p:spTree>
    <p:extLst>
      <p:ext uri="{BB962C8B-B14F-4D97-AF65-F5344CB8AC3E}">
        <p14:creationId xmlns:p14="http://schemas.microsoft.com/office/powerpoint/2010/main" val="2694506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TextBox 2"/>
          <p:cNvSpPr txBox="1"/>
          <p:nvPr/>
        </p:nvSpPr>
        <p:spPr>
          <a:xfrm>
            <a:off x="597739" y="1061135"/>
            <a:ext cx="8208912" cy="4862870"/>
          </a:xfrm>
          <a:prstGeom prst="rect">
            <a:avLst/>
          </a:prstGeom>
          <a:noFill/>
        </p:spPr>
        <p:txBody>
          <a:bodyPr wrap="square" rtlCol="0">
            <a:spAutoFit/>
          </a:bodyPr>
          <a:lstStyle/>
          <a:p>
            <a:pPr lvl="0" algn="just"/>
            <a:endParaRPr lang="ru-RU" sz="1400" b="1" dirty="0">
              <a:solidFill>
                <a:schemeClr val="accent1">
                  <a:lumMod val="75000"/>
                </a:schemeClr>
              </a:solidFill>
              <a:latin typeface="Arial" panose="020B0604020202020204" pitchFamily="34" charset="0"/>
              <a:cs typeface="Arial" panose="020B0604020202020204" pitchFamily="34" charset="0"/>
            </a:endParaRPr>
          </a:p>
          <a:p>
            <a:pPr lvl="0" algn="ctr"/>
            <a:r>
              <a:rPr lang="ru-RU" sz="1400" b="1" dirty="0">
                <a:solidFill>
                  <a:schemeClr val="accent1">
                    <a:lumMod val="75000"/>
                  </a:schemeClr>
                </a:solidFill>
                <a:latin typeface="Arial" panose="020B0604020202020204" pitchFamily="34" charset="0"/>
                <a:cs typeface="Arial" panose="020B0604020202020204" pitchFamily="34" charset="0"/>
              </a:rPr>
              <a:t>Задания к практическому занятию 1</a:t>
            </a:r>
          </a:p>
          <a:p>
            <a:pPr lvl="0"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lvl="0"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1. На портале оценки регулирующего воздействия </a:t>
            </a:r>
            <a:r>
              <a:rPr lang="en-US" sz="1400" b="1" dirty="0">
                <a:solidFill>
                  <a:schemeClr val="accent1">
                    <a:lumMod val="75000"/>
                  </a:schemeClr>
                </a:solidFill>
                <a:latin typeface="Arial" panose="020B0604020202020204" pitchFamily="34" charset="0"/>
                <a:cs typeface="Arial" panose="020B0604020202020204" pitchFamily="34" charset="0"/>
                <a:hlinkClick r:id="rId2"/>
              </a:rPr>
              <a:t>http://orv.gov.ru</a:t>
            </a:r>
            <a:r>
              <a:rPr lang="ru-RU" sz="1400" b="1" dirty="0">
                <a:solidFill>
                  <a:schemeClr val="accent1">
                    <a:lumMod val="75000"/>
                  </a:schemeClr>
                </a:solidFill>
                <a:latin typeface="Arial" panose="020B0604020202020204" pitchFamily="34" charset="0"/>
                <a:cs typeface="Arial" panose="020B0604020202020204" pitchFamily="34" charset="0"/>
              </a:rPr>
              <a:t> и/или портале Администрации Приморского края </a:t>
            </a:r>
            <a:r>
              <a:rPr lang="en-US" sz="1400" b="1" dirty="0">
                <a:solidFill>
                  <a:schemeClr val="accent1">
                    <a:lumMod val="75000"/>
                  </a:schemeClr>
                </a:solidFill>
                <a:latin typeface="Arial" panose="020B0604020202020204" pitchFamily="34" charset="0"/>
                <a:cs typeface="Arial" panose="020B0604020202020204" pitchFamily="34" charset="0"/>
                <a:hlinkClick r:id="rId3"/>
              </a:rPr>
              <a:t>https://primorsky.ru/authorities/executive-agencies/departments/economics/public-consultation-on-draft-regulations-of-the-primorsky-territory-.php</a:t>
            </a: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ознакомиться с содержанием 3-5 заключений ОРВ, провести анализ структуры заключений, охарактеризовать выводы.</a:t>
            </a: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Представить результаты анализа и выводы в виде презентации.</a:t>
            </a: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2. Сравнительный обзор практики законотворчества в России и за рубежом </a:t>
            </a:r>
            <a:r>
              <a:rPr lang="en-US" sz="1400" b="1" dirty="0">
                <a:solidFill>
                  <a:schemeClr val="accent1">
                    <a:lumMod val="75000"/>
                  </a:schemeClr>
                </a:solidFill>
                <a:latin typeface="Arial" panose="020B0604020202020204" pitchFamily="34" charset="0"/>
                <a:cs typeface="Arial" panose="020B0604020202020204" pitchFamily="34" charset="0"/>
              </a:rPr>
              <a:t>http://economy.gov.ru/minec/about/structure/depregulatinginfluence/201722121</a:t>
            </a: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Представить в виде презентации.</a:t>
            </a: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b="1" dirty="0"/>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1228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TextBox 2"/>
          <p:cNvSpPr txBox="1"/>
          <p:nvPr/>
        </p:nvSpPr>
        <p:spPr>
          <a:xfrm>
            <a:off x="597739" y="1061135"/>
            <a:ext cx="8208912" cy="6155531"/>
          </a:xfrm>
          <a:prstGeom prst="rect">
            <a:avLst/>
          </a:prstGeom>
          <a:noFill/>
        </p:spPr>
        <p:txBody>
          <a:bodyPr wrap="square" rtlCol="0">
            <a:spAutoFit/>
          </a:bodyPr>
          <a:lstStyle/>
          <a:p>
            <a:pPr lvl="0" algn="just"/>
            <a:endParaRPr lang="ru-RU" sz="1400" b="1" dirty="0">
              <a:solidFill>
                <a:schemeClr val="accent1">
                  <a:lumMod val="75000"/>
                </a:schemeClr>
              </a:solidFill>
              <a:latin typeface="Arial" panose="020B0604020202020204" pitchFamily="34" charset="0"/>
              <a:cs typeface="Arial" panose="020B0604020202020204" pitchFamily="34" charset="0"/>
            </a:endParaRPr>
          </a:p>
          <a:p>
            <a:pPr lvl="0" algn="ctr"/>
            <a:r>
              <a:rPr lang="ru-RU" sz="1400" b="1" dirty="0">
                <a:solidFill>
                  <a:schemeClr val="accent1">
                    <a:lumMod val="75000"/>
                  </a:schemeClr>
                </a:solidFill>
                <a:latin typeface="Arial" panose="020B0604020202020204" pitchFamily="34" charset="0"/>
                <a:cs typeface="Arial" panose="020B0604020202020204" pitchFamily="34" charset="0"/>
              </a:rPr>
              <a:t>Задания к практическому занятию 2</a:t>
            </a:r>
          </a:p>
          <a:p>
            <a:pPr lvl="0"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lvl="0"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На портале Администрации Приморского края </a:t>
            </a:r>
            <a:r>
              <a:rPr lang="en-US" sz="1400" b="1" dirty="0">
                <a:solidFill>
                  <a:schemeClr val="accent1">
                    <a:lumMod val="75000"/>
                  </a:schemeClr>
                </a:solidFill>
                <a:latin typeface="Arial" panose="020B0604020202020204" pitchFamily="34" charset="0"/>
                <a:cs typeface="Arial" panose="020B0604020202020204" pitchFamily="34" charset="0"/>
                <a:hlinkClick r:id="rId2"/>
              </a:rPr>
              <a:t>https://primorsky.ru/authorities/executive-agencies/departments/economics/public-consultation-on-draft-regulations-of-the-primorsky-territory-.php</a:t>
            </a: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r>
              <a:rPr lang="ru-RU" sz="1400" b="1" dirty="0">
                <a:solidFill>
                  <a:schemeClr val="accent1">
                    <a:lumMod val="75000"/>
                  </a:schemeClr>
                </a:solidFill>
                <a:latin typeface="Arial" panose="020B0604020202020204" pitchFamily="34" charset="0"/>
                <a:cs typeface="Arial" panose="020B0604020202020204" pitchFamily="34" charset="0"/>
              </a:rPr>
              <a:t>Ознакомиться с материалами публичных слушаний:</a:t>
            </a: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400" b="1" dirty="0"/>
              <a:t>Проект постановления Администрации Приморского края «Об утверждении Порядка осуществления регионального государственного контроля за соблюдением требований, установленных Федеральным законом от 30 декабря 2006 года № 271-ФЗ «О розничных рынках и о внесении изменений в Трудовой кодекс Российской Федерации», а также законами и иными нормативными правовыми актами Приморского края в сфере организации и деятельности розничных рынков»</a:t>
            </a:r>
            <a:endParaRPr lang="ru-RU" sz="1400" dirty="0"/>
          </a:p>
          <a:p>
            <a:pPr marL="342900" indent="-342900">
              <a:buAutoNum type="arabicPeriod"/>
            </a:pPr>
            <a:r>
              <a:rPr lang="ru-RU" sz="1400" b="1" dirty="0"/>
              <a:t>Проект постановления Администрации Приморского края "О внесении изменений в постановление Администрации Приморского края от 01.02.2019 № 47-па" об утверждении Порядка осуществления регионального государственного контроля (надзора) в области розничной продажи алкогольной и спиртосодержащей продукции в Приморском крае»</a:t>
            </a:r>
          </a:p>
          <a:p>
            <a:pPr marL="342900" indent="-342900">
              <a:buAutoNum type="arabicPeriod"/>
            </a:pPr>
            <a:endParaRPr lang="ru-RU" sz="1400" b="1" dirty="0"/>
          </a:p>
          <a:p>
            <a:r>
              <a:rPr lang="ru-RU" sz="1400" b="1" dirty="0"/>
              <a:t>Провести оценку регулирующего воздействия. Подготовить заключение по результатам ОРВ. </a:t>
            </a: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b="1" dirty="0"/>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5082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TextBox 2"/>
          <p:cNvSpPr txBox="1"/>
          <p:nvPr/>
        </p:nvSpPr>
        <p:spPr>
          <a:xfrm>
            <a:off x="597739" y="1061135"/>
            <a:ext cx="8208912" cy="923330"/>
          </a:xfrm>
          <a:prstGeom prst="rect">
            <a:avLst/>
          </a:prstGeom>
          <a:noFill/>
        </p:spPr>
        <p:txBody>
          <a:bodyPr wrap="square" rtlCol="0">
            <a:spAutoFit/>
          </a:bodyPr>
          <a:lstStyle/>
          <a:p>
            <a:pPr algn="just"/>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dirty="0"/>
          </a:p>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sz="1200" b="1" dirty="0">
              <a:solidFill>
                <a:schemeClr val="tx2">
                  <a:lumMod val="75000"/>
                </a:schemeClr>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xmlns="" id="{E6347132-C4EA-487E-B113-1EB720ABB1FF}"/>
              </a:ext>
            </a:extLst>
          </p:cNvPr>
          <p:cNvSpPr/>
          <p:nvPr/>
        </p:nvSpPr>
        <p:spPr>
          <a:xfrm>
            <a:off x="712661" y="1340768"/>
            <a:ext cx="7862693" cy="5632311"/>
          </a:xfrm>
          <a:prstGeom prst="rect">
            <a:avLst/>
          </a:prstGeom>
        </p:spPr>
        <p:txBody>
          <a:bodyPr wrap="square">
            <a:spAutoFit/>
          </a:bodyPr>
          <a:lstStyle/>
          <a:p>
            <a:pPr algn="ctr"/>
            <a:r>
              <a:rPr lang="ru-RU" b="1" dirty="0">
                <a:solidFill>
                  <a:schemeClr val="accent1">
                    <a:lumMod val="75000"/>
                  </a:schemeClr>
                </a:solidFill>
                <a:latin typeface="Arial" panose="020B0604020202020204" pitchFamily="34" charset="0"/>
                <a:cs typeface="Arial" panose="020B0604020202020204" pitchFamily="34" charset="0"/>
              </a:rPr>
              <a:t>Задание к зачету</a:t>
            </a:r>
          </a:p>
          <a:p>
            <a:pPr algn="ctr"/>
            <a:endParaRPr lang="ru-RU" b="1" dirty="0">
              <a:solidFill>
                <a:schemeClr val="accent1">
                  <a:lumMod val="75000"/>
                </a:schemeClr>
              </a:solidFill>
              <a:latin typeface="Arial" panose="020B0604020202020204" pitchFamily="34" charset="0"/>
              <a:cs typeface="Arial" panose="020B0604020202020204" pitchFamily="34" charset="0"/>
            </a:endParaRPr>
          </a:p>
          <a:p>
            <a:pPr algn="just"/>
            <a:r>
              <a:rPr lang="ru-RU" b="1" dirty="0">
                <a:solidFill>
                  <a:schemeClr val="accent1">
                    <a:lumMod val="75000"/>
                  </a:schemeClr>
                </a:solidFill>
                <a:latin typeface="Arial" panose="020B0604020202020204" pitchFamily="34" charset="0"/>
                <a:cs typeface="Arial" panose="020B0604020202020204" pitchFamily="34" charset="0"/>
              </a:rPr>
              <a:t>Предложить  комплекс организационных мер и правового регулирования решения следующих задач:</a:t>
            </a:r>
          </a:p>
          <a:p>
            <a:pPr algn="just"/>
            <a:endParaRPr lang="ru-RU" b="1" dirty="0">
              <a:solidFill>
                <a:schemeClr val="accent1">
                  <a:lumMod val="75000"/>
                </a:schemeClr>
              </a:solidFill>
              <a:latin typeface="Arial" panose="020B0604020202020204" pitchFamily="34" charset="0"/>
              <a:cs typeface="Arial" panose="020B0604020202020204" pitchFamily="34" charset="0"/>
            </a:endParaRPr>
          </a:p>
          <a:p>
            <a:pPr algn="just"/>
            <a:r>
              <a:rPr lang="ru-RU" b="1" dirty="0">
                <a:solidFill>
                  <a:schemeClr val="accent1">
                    <a:lumMod val="75000"/>
                  </a:schemeClr>
                </a:solidFill>
                <a:latin typeface="Arial" panose="020B0604020202020204" pitchFamily="34" charset="0"/>
                <a:cs typeface="Arial" panose="020B0604020202020204" pitchFamily="34" charset="0"/>
              </a:rPr>
              <a:t>1 задание. Меры по социальной поддержке молодых семей для сокращения миграционного оттока и закрепления населения Приморского края (Дальнего Востока)</a:t>
            </a:r>
          </a:p>
          <a:p>
            <a:pPr algn="just"/>
            <a:r>
              <a:rPr lang="ru-RU" b="1" dirty="0">
                <a:solidFill>
                  <a:schemeClr val="accent1">
                    <a:lumMod val="75000"/>
                  </a:schemeClr>
                </a:solidFill>
                <a:latin typeface="Arial" panose="020B0604020202020204" pitchFamily="34" charset="0"/>
                <a:cs typeface="Arial" panose="020B0604020202020204" pitchFamily="34" charset="0"/>
              </a:rPr>
              <a:t>2 задание.  Меры по поддержке молодых специалистов Приморского края (Дальнего Востока) в сферах культуры, науки, инновационной сферах…</a:t>
            </a:r>
          </a:p>
          <a:p>
            <a:pPr algn="just"/>
            <a:endParaRPr lang="ru-RU" b="1" dirty="0">
              <a:solidFill>
                <a:schemeClr val="accent1">
                  <a:lumMod val="75000"/>
                </a:schemeClr>
              </a:solidFill>
              <a:latin typeface="Arial" panose="020B0604020202020204" pitchFamily="34" charset="0"/>
              <a:cs typeface="Arial" panose="020B0604020202020204" pitchFamily="34" charset="0"/>
            </a:endParaRPr>
          </a:p>
          <a:p>
            <a:pPr algn="just"/>
            <a:r>
              <a:rPr lang="ru-RU" b="1" dirty="0">
                <a:solidFill>
                  <a:schemeClr val="accent1">
                    <a:lumMod val="75000"/>
                  </a:schemeClr>
                </a:solidFill>
                <a:latin typeface="Arial" panose="020B0604020202020204" pitchFamily="34" charset="0"/>
                <a:cs typeface="Arial" panose="020B0604020202020204" pitchFamily="34" charset="0"/>
              </a:rPr>
              <a:t> </a:t>
            </a:r>
          </a:p>
          <a:p>
            <a:pPr algn="just"/>
            <a:r>
              <a:rPr lang="ru-RU" b="1" dirty="0">
                <a:solidFill>
                  <a:schemeClr val="accent1">
                    <a:lumMod val="75000"/>
                  </a:schemeClr>
                </a:solidFill>
                <a:latin typeface="Arial" panose="020B0604020202020204" pitchFamily="34" charset="0"/>
                <a:cs typeface="Arial" panose="020B0604020202020204" pitchFamily="34" charset="0"/>
              </a:rPr>
              <a:t> </a:t>
            </a:r>
          </a:p>
          <a:p>
            <a:pPr algn="just"/>
            <a:r>
              <a:rPr lang="ru-RU" b="1" dirty="0">
                <a:solidFill>
                  <a:srgbClr val="FF0000"/>
                </a:solidFill>
                <a:latin typeface="Arial" panose="020B0604020202020204" pitchFamily="34" charset="0"/>
                <a:cs typeface="Arial" panose="020B0604020202020204" pitchFamily="34" charset="0"/>
              </a:rPr>
              <a:t>Оценить бюджетную нагрузку и социально-экономический эффект для региона</a:t>
            </a:r>
            <a:r>
              <a:rPr lang="ru-RU" b="1" dirty="0">
                <a:solidFill>
                  <a:schemeClr val="accent1">
                    <a:lumMod val="75000"/>
                  </a:schemeClr>
                </a:solidFill>
                <a:latin typeface="Arial" panose="020B0604020202020204" pitchFamily="34" charset="0"/>
                <a:cs typeface="Arial" panose="020B0604020202020204" pitchFamily="34" charset="0"/>
              </a:rPr>
              <a:t>.</a:t>
            </a:r>
          </a:p>
          <a:p>
            <a:pPr marL="285750" indent="-285750" algn="just">
              <a:buFontTx/>
              <a:buChar char="-"/>
            </a:pPr>
            <a:endParaRPr lang="ru-RU" b="1" dirty="0">
              <a:solidFill>
                <a:schemeClr val="accent1">
                  <a:lumMod val="75000"/>
                </a:schemeClr>
              </a:solidFill>
              <a:latin typeface="Arial" panose="020B0604020202020204" pitchFamily="34" charset="0"/>
              <a:cs typeface="Arial" panose="020B0604020202020204" pitchFamily="34" charset="0"/>
            </a:endParaRPr>
          </a:p>
          <a:p>
            <a:pPr algn="ctr"/>
            <a:endParaRPr lang="ru-RU" dirty="0"/>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effectLst/>
            </a:endParaRPr>
          </a:p>
        </p:txBody>
      </p:sp>
    </p:spTree>
    <p:extLst>
      <p:ext uri="{BB962C8B-B14F-4D97-AF65-F5344CB8AC3E}">
        <p14:creationId xmlns:p14="http://schemas.microsoft.com/office/powerpoint/2010/main" val="3144179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611560" y="1050010"/>
            <a:ext cx="8208912" cy="5632311"/>
          </a:xfrm>
          <a:prstGeom prst="rect">
            <a:avLst/>
          </a:prstGeom>
        </p:spPr>
        <p:txBody>
          <a:bodyPr wrap="square">
            <a:spAutoFit/>
          </a:bodyPr>
          <a:lstStyle/>
          <a:p>
            <a:r>
              <a:rPr lang="ru-RU" sz="1500" b="1" dirty="0">
                <a:solidFill>
                  <a:srgbClr val="FF0000"/>
                </a:solidFill>
                <a:latin typeface="Arial" panose="020B0604020202020204" pitchFamily="34" charset="0"/>
                <a:cs typeface="Arial" panose="020B0604020202020204" pitchFamily="34" charset="0"/>
              </a:rPr>
              <a:t>В основе взаимодействие функций Правового регулирования (Правотворчество) - Оценки воздействия норм права на сферу социально-экономического развития (Аналитические процедуры)</a:t>
            </a:r>
            <a:endParaRPr lang="en-US" sz="1500" b="1" dirty="0">
              <a:solidFill>
                <a:srgbClr val="FF0000"/>
              </a:solidFill>
              <a:latin typeface="Arial" panose="020B0604020202020204" pitchFamily="34" charset="0"/>
              <a:cs typeface="Arial" panose="020B0604020202020204" pitchFamily="34" charset="0"/>
            </a:endParaRPr>
          </a:p>
          <a:p>
            <a:endParaRPr lang="en-US" sz="1500" b="1" dirty="0">
              <a:solidFill>
                <a:srgbClr val="FF0000"/>
              </a:solidFill>
              <a:latin typeface="Arial" panose="020B0604020202020204" pitchFamily="34" charset="0"/>
              <a:cs typeface="Arial" panose="020B0604020202020204" pitchFamily="34" charset="0"/>
            </a:endParaRPr>
          </a:p>
          <a:p>
            <a:pPr algn="ctr"/>
            <a:r>
              <a:rPr lang="en-US" sz="1500" b="1" dirty="0">
                <a:solidFill>
                  <a:srgbClr val="FF0000"/>
                </a:solidFill>
                <a:latin typeface="Arial" panose="020B0604020202020204" pitchFamily="34" charset="0"/>
                <a:cs typeface="Arial" panose="020B0604020202020204" pitchFamily="34" charset="0"/>
              </a:rPr>
              <a:t>&lt; </a:t>
            </a:r>
            <a:r>
              <a:rPr lang="ru-RU" sz="1500" b="1" dirty="0">
                <a:solidFill>
                  <a:srgbClr val="FF0000"/>
                </a:solidFill>
                <a:latin typeface="Arial" panose="020B0604020202020204" pitchFamily="34" charset="0"/>
                <a:cs typeface="Arial" panose="020B0604020202020204" pitchFamily="34" charset="0"/>
              </a:rPr>
              <a:t>Миграционная и естественная убыль в Приморском крае</a:t>
            </a:r>
            <a:r>
              <a:rPr lang="en-US" sz="1500" b="1" dirty="0">
                <a:solidFill>
                  <a:srgbClr val="FF0000"/>
                </a:solidFill>
                <a:latin typeface="Arial" panose="020B0604020202020204" pitchFamily="34" charset="0"/>
                <a:cs typeface="Arial" panose="020B0604020202020204" pitchFamily="34" charset="0"/>
              </a:rPr>
              <a:t> &gt;</a:t>
            </a:r>
          </a:p>
          <a:p>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Описание проблемы: На решение какой проблемы  направлено регулирование? Каковы риски, связанные с текущей ситуацией? Что произойдет, если никаких действий не будет предпринято? На какие группы оказывается воздействие? </a:t>
            </a:r>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Цели регулирования: Каковы основные цели регулирования в терминах ожидаемых результатов? Существует ли какое-нибудь регулирование в данной сфере? Если оно неэффективно, то почему? </a:t>
            </a:r>
          </a:p>
          <a:p>
            <a:pPr marL="342900" indent="-342900">
              <a:buAutoNum type="arabicPeriod"/>
            </a:pPr>
            <a:endParaRPr lang="ru-RU"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Возможные варианты достижения поставленных целей: Какие инструменты могут быть использованы для достижения поставленной цели? </a:t>
            </a:r>
          </a:p>
          <a:p>
            <a:pPr marL="342900" indent="-342900">
              <a:buAutoNum type="arabicPeriod"/>
            </a:pPr>
            <a:endParaRPr lang="ru-RU"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Выгоды и издержки использования каждого варианта На какие </a:t>
            </a:r>
            <a:r>
              <a:rPr lang="ru-RU" sz="1500" b="1" dirty="0">
                <a:solidFill>
                  <a:srgbClr val="FF0000"/>
                </a:solidFill>
                <a:latin typeface="Arial" panose="020B0604020202020204" pitchFamily="34" charset="0"/>
                <a:cs typeface="Arial" panose="020B0604020202020204" pitchFamily="34" charset="0"/>
              </a:rPr>
              <a:t>социальные группы, экономические сектора или регионы будет оказано воздействие?  </a:t>
            </a:r>
            <a:r>
              <a:rPr lang="ru-RU" sz="1500" b="1" dirty="0">
                <a:solidFill>
                  <a:schemeClr val="accent1">
                    <a:lumMod val="75000"/>
                  </a:schemeClr>
                </a:solidFill>
                <a:latin typeface="Arial" panose="020B0604020202020204" pitchFamily="34" charset="0"/>
                <a:cs typeface="Arial" panose="020B0604020202020204" pitchFamily="34" charset="0"/>
              </a:rPr>
              <a:t>Каково ожидаемое негативное и позитивное воздействие каждой из опций? Качественное описание соответствующего воздействия и, если возможно, его количественная оценка </a:t>
            </a:r>
            <a:r>
              <a:rPr lang="ru-RU" sz="1500" b="1" dirty="0">
                <a:solidFill>
                  <a:srgbClr val="FF0000"/>
                </a:solidFill>
                <a:latin typeface="Arial" panose="020B0604020202020204" pitchFamily="34" charset="0"/>
                <a:cs typeface="Arial" panose="020B0604020202020204" pitchFamily="34" charset="0"/>
              </a:rPr>
              <a:t>(финансово-экономическое обоснование</a:t>
            </a:r>
            <a:r>
              <a:rPr lang="ru-RU" sz="1500" b="1" dirty="0">
                <a:solidFill>
                  <a:schemeClr val="accent1">
                    <a:lumMod val="75000"/>
                  </a:schemeClr>
                </a:solidFill>
                <a:latin typeface="Arial" panose="020B0604020202020204" pitchFamily="34" charset="0"/>
                <a:cs typeface="Arial" panose="020B0604020202020204" pitchFamily="34" charset="0"/>
              </a:rPr>
              <a:t>). Период воздействия (кратко-, средне- или долгосрочный) Каковы результаты, риски и ограничения использования каждой опции? </a:t>
            </a:r>
          </a:p>
        </p:txBody>
      </p:sp>
    </p:spTree>
    <p:extLst>
      <p:ext uri="{BB962C8B-B14F-4D97-AF65-F5344CB8AC3E}">
        <p14:creationId xmlns:p14="http://schemas.microsoft.com/office/powerpoint/2010/main" val="671464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791580" y="1619780"/>
            <a:ext cx="7704856" cy="3785652"/>
          </a:xfrm>
          <a:prstGeom prst="rect">
            <a:avLst/>
          </a:prstGeom>
        </p:spPr>
        <p:txBody>
          <a:bodyPr wrap="square">
            <a:spAutoFit/>
          </a:bodyPr>
          <a:lstStyle/>
          <a:p>
            <a:r>
              <a:rPr lang="ru-RU" sz="1500" b="1" dirty="0">
                <a:solidFill>
                  <a:schemeClr val="accent1">
                    <a:lumMod val="75000"/>
                  </a:schemeClr>
                </a:solidFill>
                <a:latin typeface="Arial" panose="020B0604020202020204" pitchFamily="34" charset="0"/>
                <a:cs typeface="Arial" panose="020B0604020202020204" pitchFamily="34" charset="0"/>
              </a:rPr>
              <a:t>Формат оценки регулирующего воздействия </a:t>
            </a:r>
            <a:endParaRPr lang="en-US" sz="1500" b="1" dirty="0">
              <a:solidFill>
                <a:schemeClr val="accent1">
                  <a:lumMod val="75000"/>
                </a:schemeClr>
              </a:solidFill>
              <a:latin typeface="Arial" panose="020B0604020202020204" pitchFamily="34" charset="0"/>
              <a:cs typeface="Arial" panose="020B0604020202020204" pitchFamily="34" charset="0"/>
            </a:endParaRPr>
          </a:p>
          <a:p>
            <a:endParaRPr lang="en-US"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5. Консультации: С какими заинтересованными сторонами были проведены консультации? Каковы результаты консультаций?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6. Рекомендуемый вариант: Каков окончательный выбор среди возможных опций? Почему не выбрана менее масштабная по вмешательству опция? Каковы необходимые организационные и иные меры, позволяющие максимизировать позитивные и минимизировать негативные последствия применения соответствующей опции?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7. Реализация выбранного варианта и последующий мониторинг: Каким образом будет осуществляться практическое применение выбранного варианта? Какие органы и организации ответственны за его реализацию? Как будет осуществляться мониторинг его применения? Каким образом будет осуществляться </a:t>
            </a:r>
            <a:r>
              <a:rPr lang="ru-RU" sz="1500" b="1" dirty="0">
                <a:solidFill>
                  <a:srgbClr val="FF0000"/>
                </a:solidFill>
                <a:latin typeface="Arial" panose="020B0604020202020204" pitchFamily="34" charset="0"/>
                <a:cs typeface="Arial" panose="020B0604020202020204" pitchFamily="34" charset="0"/>
              </a:rPr>
              <a:t>последующая оценка его эффективности</a:t>
            </a:r>
            <a:r>
              <a:rPr lang="ru-RU" sz="1500" b="1" dirty="0">
                <a:solidFill>
                  <a:schemeClr val="accent1">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38733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436963" y="1068374"/>
            <a:ext cx="8434082" cy="5078313"/>
          </a:xfrm>
          <a:prstGeom prst="rect">
            <a:avLst/>
          </a:prstGeom>
        </p:spPr>
        <p:txBody>
          <a:bodyPr wrap="square">
            <a:spAutoFit/>
          </a:bodyPr>
          <a:lstStyle/>
          <a:p>
            <a:pPr algn="ct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Нормативные понятия и термины</a:t>
            </a:r>
          </a:p>
          <a:p>
            <a:pPr algn="ctr"/>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Уполномоченный орган – орган государственной власти субъекта Российской Федерации, ответственный за внедрение и развитие процедур ОРВ и экспертизы, выполняющий функции нормативно-правового, информационного и методического обеспечения оценки регулирующего воздействия, осуществляющий подготовку заключений об оценке регулирующего воздействия по проектам нормативных правовых актов, устанавливающим новые или изменяющим ранее предусмотренные нормативными правовыми актами субъекта Российской Федерации обязанности для субъектов предпринимательской и инвестиционной деятельности, …</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Разработчики проектов нормативных правовых актов – органы государственной власти субъекта Российской Федерации, уполномоченные на выработку государственной политики и нормативно-правовое регулирование в соответствующих сферах общественных отношений, …</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Публичные консультации – открытое обсуждение с заинтересованными лицами проекта нормативного правового акта (нормативного правового акта), организуемое органом-разработчиком и (или) уполномоченным органом в ходе проведения процедуры ОРВ (экспертизы) и подготовки заключения…</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Размещение уведомления о разработке предлагаемого правового регулирования (далее также – уведомление) – этап процедуры ОРВ, в ходе которого орган-разработчик организует обсуждение идеи (концепции) предлагаемого им правового регулирования с заинтересованными лицами;</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Сводный отчет о результатах проведения оценки регулирующего воздействия проекта нормативного правового акта (далее – сводный отчет) – документ, содержащий выводы по итогам проведения органом-разработчиком исследования о возможных вариантах решения выявленной в соответствующей сфере общественных отношений проблемы, а также результаты расчетов издержек и выгод применения указанных вариантов решения;</a:t>
            </a:r>
            <a:endParaRPr lang="ru-RU" sz="12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53652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Правовая основа ОРВ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TextBox 2"/>
          <p:cNvSpPr txBox="1"/>
          <p:nvPr/>
        </p:nvSpPr>
        <p:spPr>
          <a:xfrm>
            <a:off x="597739" y="1061135"/>
            <a:ext cx="8208912" cy="923330"/>
          </a:xfrm>
          <a:prstGeom prst="rect">
            <a:avLst/>
          </a:prstGeom>
          <a:noFill/>
        </p:spPr>
        <p:txBody>
          <a:bodyPr wrap="square" rtlCol="0">
            <a:spAutoFit/>
          </a:bodyPr>
          <a:lstStyle/>
          <a:p>
            <a:pPr algn="just"/>
            <a:endParaRPr lang="ru-RU" sz="1400" b="1" dirty="0">
              <a:solidFill>
                <a:schemeClr val="accent1">
                  <a:lumMod val="75000"/>
                </a:schemeClr>
              </a:solidFill>
              <a:latin typeface="Arial" panose="020B0604020202020204" pitchFamily="34" charset="0"/>
              <a:cs typeface="Arial" panose="020B0604020202020204" pitchFamily="34" charset="0"/>
            </a:endParaRPr>
          </a:p>
          <a:p>
            <a:pPr algn="ctr"/>
            <a:endParaRPr lang="ru-RU" sz="1400" dirty="0"/>
          </a:p>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sz="1200" b="1" dirty="0">
              <a:solidFill>
                <a:schemeClr val="tx2">
                  <a:lumMod val="75000"/>
                </a:schemeClr>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xmlns="" id="{E6347132-C4EA-487E-B113-1EB720ABB1FF}"/>
              </a:ext>
            </a:extLst>
          </p:cNvPr>
          <p:cNvSpPr/>
          <p:nvPr/>
        </p:nvSpPr>
        <p:spPr>
          <a:xfrm>
            <a:off x="683567" y="1305342"/>
            <a:ext cx="7862693" cy="3139321"/>
          </a:xfrm>
          <a:prstGeom prst="rect">
            <a:avLst/>
          </a:prstGeom>
        </p:spPr>
        <p:txBody>
          <a:bodyPr wrap="square">
            <a:spAutoFit/>
          </a:bodyPr>
          <a:lstStyle/>
          <a:p>
            <a:pPr algn="ctr"/>
            <a:r>
              <a:rPr lang="ru-RU" b="1" dirty="0"/>
              <a:t>Федеральный закон Российской Федерации от 2 июля 2013 г. N 176-ФЗ г. Москва "О внесении изменений в Федеральный закон "Об общих принципах организации законодательных (представительных) и исполнительных органов государственной власти субъектов Российской Федерации" </a:t>
            </a:r>
          </a:p>
          <a:p>
            <a:pPr algn="ctr"/>
            <a:endParaRPr lang="ru-RU" b="1" dirty="0"/>
          </a:p>
          <a:p>
            <a:pPr algn="ctr"/>
            <a:r>
              <a:rPr lang="ru-RU" b="1" dirty="0"/>
              <a:t>и статьи 7 и 46 Федерального закона "Об общих принципах организации местного самоуправления в Российской Федерации" № 131-ФЗ </a:t>
            </a:r>
          </a:p>
          <a:p>
            <a:pPr algn="ctr"/>
            <a:endParaRPr lang="ru-RU" b="1" dirty="0"/>
          </a:p>
          <a:p>
            <a:pPr algn="ctr"/>
            <a:r>
              <a:rPr lang="ru-RU" b="1" dirty="0"/>
              <a:t>по вопросам оценки регулирующего воздействия проектов нормативных правовых актов и экспертизы нормативных правовых актов"</a:t>
            </a:r>
            <a:endParaRPr lang="ru-RU" b="1" dirty="0">
              <a:effectLst/>
            </a:endParaRPr>
          </a:p>
        </p:txBody>
      </p:sp>
    </p:spTree>
    <p:extLst>
      <p:ext uri="{BB962C8B-B14F-4D97-AF65-F5344CB8AC3E}">
        <p14:creationId xmlns:p14="http://schemas.microsoft.com/office/powerpoint/2010/main" val="3496258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Правовое регулирование</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11560" y="1221816"/>
            <a:ext cx="8208912" cy="4708981"/>
          </a:xfrm>
          <a:prstGeom prst="rect">
            <a:avLst/>
          </a:prstGeom>
        </p:spPr>
        <p:txBody>
          <a:bodyPr wrap="square">
            <a:spAutoFit/>
          </a:bodyPr>
          <a:lstStyle/>
          <a:p>
            <a:r>
              <a:rPr lang="ru-RU" sz="1200" b="1" dirty="0">
                <a:solidFill>
                  <a:schemeClr val="tx2"/>
                </a:solidFill>
              </a:rPr>
              <a:t>УКАЗ ПРЕЗИДЕНТА РОССИЙСКОЙ ФЕДЕРАЦИИ ОТ 7 МАЯ 2012 Г. N 601 "ОБ ОСНОВНЫХ НАПРАВЛЕНИЯХ СОВЕРШЕНСТВОВАНИЯ СИСТЕМЫ ГОСУДАРСТВЕННОГО УПРАВЛЕНИЯ"</a:t>
            </a:r>
          </a:p>
          <a:p>
            <a:endParaRPr lang="ru-RU" sz="1200" b="1" dirty="0">
              <a:solidFill>
                <a:schemeClr val="tx2"/>
              </a:solidFill>
              <a:latin typeface="Arial" panose="020B0604020202020204" pitchFamily="34" charset="0"/>
              <a:cs typeface="Arial" panose="020B0604020202020204" pitchFamily="34" charset="0"/>
            </a:endParaRPr>
          </a:p>
          <a:p>
            <a:r>
              <a:rPr lang="ru-RU" sz="1200" b="1" dirty="0">
                <a:solidFill>
                  <a:schemeClr val="tx2"/>
                </a:solidFill>
                <a:latin typeface="Arial" panose="020B0604020202020204" pitchFamily="34" charset="0"/>
                <a:cs typeface="Arial" panose="020B0604020202020204" pitchFamily="34" charset="0"/>
              </a:rPr>
              <a:t>д) до 1 января 2013 г. обеспечить реализацию мероприятий, направленных на дальнейшее совершенствование и </a:t>
            </a:r>
            <a:r>
              <a:rPr lang="ru-RU" sz="1200" b="1" dirty="0">
                <a:solidFill>
                  <a:srgbClr val="FF0000"/>
                </a:solidFill>
                <a:latin typeface="Arial" panose="020B0604020202020204" pitchFamily="34" charset="0"/>
                <a:cs typeface="Arial" panose="020B0604020202020204" pitchFamily="34" charset="0"/>
              </a:rPr>
              <a:t>развитие института оценки регулирующего воздействия проектов нормативных правовых актов, в том числе:</a:t>
            </a: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установить требования к проведению процедуры оценки регулирующего воздействия в отношении проектов нормативных правовых актов </a:t>
            </a:r>
            <a:r>
              <a:rPr lang="ru-RU" sz="1200" b="1" u="sng" dirty="0">
                <a:solidFill>
                  <a:schemeClr val="tx2"/>
                </a:solidFill>
                <a:latin typeface="Arial" panose="020B0604020202020204" pitchFamily="34" charset="0"/>
                <a:cs typeface="Arial" panose="020B0604020202020204" pitchFamily="34" charset="0"/>
              </a:rPr>
              <a:t>в области таможенного и налогового законодательства</a:t>
            </a:r>
            <a:r>
              <a:rPr lang="ru-RU" sz="1200" b="1" dirty="0">
                <a:solidFill>
                  <a:schemeClr val="tx2"/>
                </a:solidFill>
                <a:latin typeface="Arial" panose="020B0604020202020204" pitchFamily="34" charset="0"/>
                <a:cs typeface="Arial" panose="020B0604020202020204" pitchFamily="34" charset="0"/>
              </a:rPr>
              <a:t>;</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установить обязательный для федеральных органов исполнительной власти порядок, предусматривающий проведение ими оценки регулирующего воздействия проектов нормативных правовых актов </a:t>
            </a:r>
            <a:r>
              <a:rPr lang="ru-RU" sz="1200" b="1" u="sng" dirty="0">
                <a:solidFill>
                  <a:schemeClr val="tx2"/>
                </a:solidFill>
                <a:latin typeface="Arial" panose="020B0604020202020204" pitchFamily="34" charset="0"/>
                <a:cs typeface="Arial" panose="020B0604020202020204" pitchFamily="34" charset="0"/>
              </a:rPr>
              <a:t>и их </a:t>
            </a:r>
            <a:r>
              <a:rPr lang="ru-RU" sz="1200" b="1" u="sng" dirty="0">
                <a:solidFill>
                  <a:srgbClr val="FF0000"/>
                </a:solidFill>
                <a:latin typeface="Arial" panose="020B0604020202020204" pitchFamily="34" charset="0"/>
                <a:cs typeface="Arial" panose="020B0604020202020204" pitchFamily="34" charset="0"/>
              </a:rPr>
              <a:t>публичного обсуждения на всех стадиях подготовки указанных проектов</a:t>
            </a:r>
            <a:r>
              <a:rPr lang="ru-RU" sz="1200" b="1" dirty="0">
                <a:solidFill>
                  <a:srgbClr val="FF0000"/>
                </a:solidFill>
                <a:latin typeface="Arial" panose="020B0604020202020204" pitchFamily="34" charset="0"/>
                <a:cs typeface="Arial" panose="020B0604020202020204" pitchFamily="34" charset="0"/>
              </a:rPr>
              <a:t>;</a:t>
            </a: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u="sng" dirty="0">
                <a:solidFill>
                  <a:schemeClr val="tx2"/>
                </a:solidFill>
                <a:latin typeface="Arial" panose="020B0604020202020204" pitchFamily="34" charset="0"/>
                <a:cs typeface="Arial" panose="020B0604020202020204" pitchFamily="34" charset="0"/>
              </a:rPr>
              <a:t>установить сроки </a:t>
            </a:r>
            <a:r>
              <a:rPr lang="ru-RU" sz="1200" b="1" dirty="0">
                <a:solidFill>
                  <a:schemeClr val="tx2"/>
                </a:solidFill>
                <a:latin typeface="Arial" panose="020B0604020202020204" pitchFamily="34" charset="0"/>
                <a:cs typeface="Arial" panose="020B0604020202020204" pitchFamily="34" charset="0"/>
              </a:rPr>
              <a:t>проведения процедур оценки регулирующего воздействия проектов нормативных правовых актов, включая публичные консультации и подготовку заключений, </a:t>
            </a:r>
            <a:r>
              <a:rPr lang="ru-RU" sz="1200" b="1" dirty="0">
                <a:solidFill>
                  <a:srgbClr val="FF0000"/>
                </a:solidFill>
                <a:latin typeface="Arial" panose="020B0604020202020204" pitchFamily="34" charset="0"/>
                <a:cs typeface="Arial" panose="020B0604020202020204" pitchFamily="34" charset="0"/>
              </a:rPr>
              <a:t>достаточные для обеспечения полноты и объективности такой оценки;</a:t>
            </a: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обеспечить развитие на </a:t>
            </a:r>
            <a:r>
              <a:rPr lang="ru-RU" sz="1200" b="1" u="sng" dirty="0">
                <a:solidFill>
                  <a:schemeClr val="tx2"/>
                </a:solidFill>
                <a:latin typeface="Arial" panose="020B0604020202020204" pitchFamily="34" charset="0"/>
                <a:cs typeface="Arial" panose="020B0604020202020204" pitchFamily="34" charset="0"/>
              </a:rPr>
              <a:t>региональном уровне </a:t>
            </a:r>
            <a:r>
              <a:rPr lang="ru-RU" sz="1200" b="1" dirty="0">
                <a:solidFill>
                  <a:schemeClr val="tx2"/>
                </a:solidFill>
                <a:latin typeface="Arial" panose="020B0604020202020204" pitchFamily="34" charset="0"/>
                <a:cs typeface="Arial" panose="020B0604020202020204" pitchFamily="34" charset="0"/>
              </a:rPr>
              <a:t>процедур оценки регулирующего воздействия проектов нормативных правовых актов, а также экспертизы действующих нормативных правовых актов, имея в виду законодательное закрепление таких процедур </a:t>
            </a:r>
            <a:r>
              <a:rPr lang="ru-RU" sz="1200" b="1" dirty="0">
                <a:solidFill>
                  <a:srgbClr val="FF0000"/>
                </a:solidFill>
                <a:latin typeface="Arial" panose="020B0604020202020204" pitchFamily="34" charset="0"/>
                <a:cs typeface="Arial" panose="020B0604020202020204" pitchFamily="34" charset="0"/>
              </a:rPr>
              <a:t>в отношении органов государственной власти субъектов Российской Федерации - с 2014 года, органов местного самоуправления - с 2015 года;</a:t>
            </a: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b="1" dirty="0">
                <a:solidFill>
                  <a:schemeClr val="tx2"/>
                </a:solidFill>
                <a:latin typeface="Arial" panose="020B0604020202020204" pitchFamily="34" charset="0"/>
                <a:cs typeface="Arial" panose="020B0604020202020204" pitchFamily="34" charset="0"/>
              </a:rPr>
              <a:t/>
            </a:r>
            <a:br>
              <a:rPr lang="ru-RU" sz="1200" b="1" dirty="0">
                <a:solidFill>
                  <a:schemeClr val="tx2"/>
                </a:solidFill>
                <a:latin typeface="Arial" panose="020B0604020202020204" pitchFamily="34" charset="0"/>
                <a:cs typeface="Arial" panose="020B0604020202020204" pitchFamily="34" charset="0"/>
              </a:rPr>
            </a:br>
            <a:r>
              <a:rPr lang="ru-RU" sz="1200" dirty="0"/>
              <a:t/>
            </a:r>
            <a:br>
              <a:rPr lang="ru-RU" sz="1200" dirty="0"/>
            </a:br>
            <a:endParaRPr lang="ru-RU" sz="1200" dirty="0"/>
          </a:p>
        </p:txBody>
      </p:sp>
    </p:spTree>
    <p:extLst>
      <p:ext uri="{BB962C8B-B14F-4D97-AF65-F5344CB8AC3E}">
        <p14:creationId xmlns:p14="http://schemas.microsoft.com/office/powerpoint/2010/main" val="3865441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Правовое регулирование</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121187" y="1146645"/>
            <a:ext cx="9144000" cy="537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hlinkClick r:id="rId2">
                  <a:extLst>
                    <a:ext uri="{A12FA001-AC4F-418D-AE19-62706E023703}">
                      <ahyp:hlinkClr xmlns:ahyp="http://schemas.microsoft.com/office/drawing/2018/hyperlinkcolor" xmlns="" val="tx"/>
                    </a:ext>
                  </a:extLst>
                </a:hlinkClick>
              </a:rPr>
              <a:t>Федеральный закон от 06.10.1999 </a:t>
            </a:r>
            <a:r>
              <a:rPr kumimoji="0" lang="ru-RU" altLang="ru-RU" sz="1400" b="1" i="0" u="none" strike="noStrike" cap="none" normalizeH="0" baseline="0" dirty="0">
                <a:ln>
                  <a:noFill/>
                </a:ln>
                <a:solidFill>
                  <a:srgbClr val="FF0000"/>
                </a:solidFill>
                <a:effectLst/>
                <a:latin typeface="Arial" panose="020B0604020202020204" pitchFamily="34" charset="0"/>
                <a:hlinkClick r:id="rId2">
                  <a:extLst>
                    <a:ext uri="{A12FA001-AC4F-418D-AE19-62706E023703}">
                      <ahyp:hlinkClr xmlns:ahyp="http://schemas.microsoft.com/office/drawing/2018/hyperlinkcolor" xmlns="" val="tx"/>
                    </a:ext>
                  </a:extLst>
                </a:hlinkClick>
              </a:rPr>
              <a:t>N 184-ФЗ </a:t>
            </a:r>
            <a:r>
              <a:rPr kumimoji="0" lang="ru-RU" altLang="ru-RU" sz="1400" b="1" i="0" u="none" strike="noStrike" cap="none" normalizeH="0" baseline="0" dirty="0">
                <a:ln>
                  <a:noFill/>
                </a:ln>
                <a:solidFill>
                  <a:schemeClr val="tx2"/>
                </a:solidFill>
                <a:effectLst/>
                <a:latin typeface="Arial" panose="020B0604020202020204" pitchFamily="34" charset="0"/>
                <a:hlinkClick r:id="rId2">
                  <a:extLst>
                    <a:ext uri="{A12FA001-AC4F-418D-AE19-62706E023703}">
                      <ahyp:hlinkClr xmlns:ahyp="http://schemas.microsoft.com/office/drawing/2018/hyperlinkcolor" xmlns="" val="tx"/>
                    </a:ext>
                  </a:extLst>
                </a:hlinkClick>
              </a:rPr>
              <a:t>(ред. от 07.06.2017) "Об общих принципах организации законодательных (представительных) и исполнительных органов государственной власти субъектов Российской Федерации" (с изм. и доп., вступ. в силу с...</a:t>
            </a:r>
            <a:endParaRPr kumimoji="0" lang="ru-RU" altLang="ru-RU" sz="1400" b="1" i="0" u="none" strike="noStrike" cap="none" normalizeH="0" baseline="0" dirty="0">
              <a:ln>
                <a:noFill/>
              </a:ln>
              <a:solidFill>
                <a:schemeClr val="tx2"/>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Статья 26.3-3. Оценка регулирующего воздействия проектов нормативных правовых актов </a:t>
            </a:r>
            <a:r>
              <a:rPr kumimoji="0" lang="ru-RU" altLang="ru-RU" sz="1400" b="1" i="0" u="sng" strike="noStrike" cap="none" normalizeH="0" baseline="0" dirty="0">
                <a:ln>
                  <a:noFill/>
                </a:ln>
                <a:solidFill>
                  <a:srgbClr val="FF0000"/>
                </a:solidFill>
                <a:effectLst/>
                <a:latin typeface="Arial" panose="020B0604020202020204" pitchFamily="34" charset="0"/>
              </a:rPr>
              <a:t>субъектов Российской Федерации </a:t>
            </a:r>
            <a:r>
              <a:rPr kumimoji="0" lang="ru-RU" altLang="ru-RU" sz="1400" b="1" i="0" u="none" strike="noStrike" cap="none" normalizeH="0" baseline="0" dirty="0">
                <a:ln>
                  <a:noFill/>
                </a:ln>
                <a:solidFill>
                  <a:schemeClr val="tx2"/>
                </a:solidFill>
                <a:effectLst/>
                <a:latin typeface="Arial" panose="020B0604020202020204" pitchFamily="34" charset="0"/>
              </a:rPr>
              <a:t>и экспертиза нормативных правовых актов субъектов Российской Федерации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(введена Федеральным </a:t>
            </a:r>
            <a:r>
              <a:rPr kumimoji="0" lang="ru-RU" altLang="ru-RU" sz="1400" b="1" i="0" u="none" strike="noStrike" cap="none" normalizeH="0" baseline="0" dirty="0">
                <a:ln>
                  <a:noFill/>
                </a:ln>
                <a:solidFill>
                  <a:schemeClr val="tx2"/>
                </a:solidFill>
                <a:effectLst/>
                <a:latin typeface="Arial" panose="020B0604020202020204" pitchFamily="34" charset="0"/>
                <a:hlinkClick r:id="rId3"/>
              </a:rPr>
              <a:t>законом</a:t>
            </a:r>
            <a:r>
              <a:rPr kumimoji="0" lang="ru-RU" altLang="ru-RU" sz="1400" b="1" i="0" u="none" strike="noStrike" cap="none" normalizeH="0" baseline="0" dirty="0">
                <a:ln>
                  <a:noFill/>
                </a:ln>
                <a:solidFill>
                  <a:schemeClr val="tx2"/>
                </a:solidFill>
                <a:effectLst/>
                <a:latin typeface="Arial" panose="020B0604020202020204" pitchFamily="34" charset="0"/>
              </a:rPr>
              <a:t> от 02.07.2013 N 176-ФЗ)</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1. Проекты нормативных правовых актов субъектов Российской Федерации</a:t>
            </a:r>
            <a:r>
              <a:rPr kumimoji="0" lang="ru-RU" altLang="ru-RU" sz="1400" b="1" i="0" u="sng" strike="noStrike" cap="none" normalizeH="0" baseline="0" dirty="0">
                <a:ln>
                  <a:noFill/>
                </a:ln>
                <a:solidFill>
                  <a:schemeClr val="tx2"/>
                </a:solidFill>
                <a:effectLst/>
                <a:latin typeface="Arial" panose="020B0604020202020204" pitchFamily="34" charset="0"/>
              </a:rPr>
              <a:t>, устанавливающие </a:t>
            </a:r>
            <a:r>
              <a:rPr kumimoji="0" lang="ru-RU" altLang="ru-RU" sz="1400" b="1" i="0" u="sng" strike="noStrike" cap="none" normalizeH="0" baseline="0" dirty="0">
                <a:ln>
                  <a:noFill/>
                </a:ln>
                <a:solidFill>
                  <a:srgbClr val="FF0000"/>
                </a:solidFill>
                <a:effectLst/>
                <a:latin typeface="Arial" panose="020B0604020202020204" pitchFamily="34" charset="0"/>
              </a:rPr>
              <a:t>новые или изменяющие ранее </a:t>
            </a:r>
            <a:r>
              <a:rPr kumimoji="0" lang="ru-RU" altLang="ru-RU" sz="1400" b="1" i="0" u="none" strike="noStrike" cap="none" normalizeH="0" baseline="0" dirty="0">
                <a:ln>
                  <a:noFill/>
                </a:ln>
                <a:solidFill>
                  <a:schemeClr val="tx2"/>
                </a:solidFill>
                <a:effectLst/>
                <a:latin typeface="Arial" panose="020B0604020202020204" pitchFamily="34" charset="0"/>
              </a:rPr>
              <a:t>предусмотренные нормативными правовыми актами субъектов Российской Федерации </a:t>
            </a:r>
            <a:r>
              <a:rPr kumimoji="0" lang="ru-RU" altLang="ru-RU" sz="1400" b="1" i="0" u="sng" strike="noStrike" cap="none" normalizeH="0" baseline="0" dirty="0">
                <a:ln>
                  <a:noFill/>
                </a:ln>
                <a:solidFill>
                  <a:srgbClr val="FF0000"/>
                </a:solidFill>
                <a:effectLst/>
                <a:latin typeface="Arial" panose="020B0604020202020204" pitchFamily="34" charset="0"/>
              </a:rPr>
              <a:t>обязанности для субъектов предпринимательской и инвестиционной деятельности, а также устанавливающие, изменяющие или отменяющие ранее установленную ответственность за нарушение нормативных правовых актов </a:t>
            </a:r>
            <a:r>
              <a:rPr kumimoji="0" lang="ru-RU" altLang="ru-RU" sz="1400" b="1" i="0" u="none" strike="noStrike" cap="none" normalizeH="0" baseline="0" dirty="0">
                <a:ln>
                  <a:noFill/>
                </a:ln>
                <a:solidFill>
                  <a:srgbClr val="FF0000"/>
                </a:solidFill>
                <a:effectLst/>
                <a:latin typeface="Arial" panose="020B0604020202020204" pitchFamily="34" charset="0"/>
              </a:rPr>
              <a:t>субъектов Российской Федерации, затрагивающих вопросы осуществления предпринимательской и инвестиционной деятельности, </a:t>
            </a:r>
            <a:r>
              <a:rPr kumimoji="0" lang="ru-RU" altLang="ru-RU" sz="1400" b="1" i="0" u="sng" strike="noStrike" cap="none" normalizeH="0" baseline="0" dirty="0">
                <a:ln>
                  <a:noFill/>
                </a:ln>
                <a:solidFill>
                  <a:srgbClr val="FF0000"/>
                </a:solidFill>
                <a:effectLst/>
                <a:latin typeface="Arial" panose="020B0604020202020204" pitchFamily="34" charset="0"/>
              </a:rPr>
              <a:t>подлежат оценке регулирующего воздействия</a:t>
            </a:r>
            <a:r>
              <a:rPr kumimoji="0" lang="ru-RU" altLang="ru-RU" sz="1400" b="1" i="0" u="none" strike="noStrike" cap="none" normalizeH="0" baseline="0" dirty="0">
                <a:ln>
                  <a:noFill/>
                </a:ln>
                <a:solidFill>
                  <a:srgbClr val="FF0000"/>
                </a:solidFill>
                <a:effectLst/>
                <a:latin typeface="Arial" panose="020B0604020202020204" pitchFamily="34" charset="0"/>
              </a:rPr>
              <a:t>, </a:t>
            </a:r>
            <a:r>
              <a:rPr kumimoji="0" lang="ru-RU" altLang="ru-RU" sz="1400" b="1" i="0" u="none" strike="noStrike" cap="none" normalizeH="0" baseline="0" dirty="0">
                <a:ln>
                  <a:noFill/>
                </a:ln>
                <a:solidFill>
                  <a:schemeClr val="tx2"/>
                </a:solidFill>
                <a:effectLst/>
                <a:latin typeface="Arial" panose="020B0604020202020204" pitchFamily="34" charset="0"/>
              </a:rPr>
              <a:t>проводимой уполномоченными органами государственной власти субъектов Российской Федерации в порядке, установленном нормативными правовыми актами субъектов Российской Федерации, </a:t>
            </a:r>
            <a:r>
              <a:rPr kumimoji="0" lang="ru-RU" altLang="ru-RU" sz="1400" b="1" i="0" u="sng" strike="noStrike" cap="none" normalizeH="0" baseline="0" dirty="0">
                <a:ln>
                  <a:noFill/>
                </a:ln>
                <a:solidFill>
                  <a:srgbClr val="FF0000"/>
                </a:solidFill>
                <a:effectLst/>
                <a:latin typeface="Arial" panose="020B0604020202020204" pitchFamily="34" charset="0"/>
              </a:rPr>
              <a:t>за исключением</a:t>
            </a:r>
            <a:r>
              <a:rPr kumimoji="0" lang="ru-RU" altLang="ru-RU" sz="1400" b="1" i="0" u="none" strike="noStrike" cap="none" normalizeH="0" baseline="0" dirty="0">
                <a:ln>
                  <a:noFill/>
                </a:ln>
                <a:solidFill>
                  <a:schemeClr val="tx2"/>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а) </a:t>
            </a:r>
            <a:r>
              <a:rPr kumimoji="0" lang="ru-RU" altLang="ru-RU" sz="1400" b="1" i="0" u="none" strike="noStrike" cap="none" normalizeH="0" baseline="0" dirty="0">
                <a:ln>
                  <a:noFill/>
                </a:ln>
                <a:solidFill>
                  <a:srgbClr val="FF0000"/>
                </a:solidFill>
                <a:effectLst/>
                <a:latin typeface="Arial" panose="020B0604020202020204" pitchFamily="34" charset="0"/>
              </a:rPr>
              <a:t>проектов законов субъектов Российской Федерации, устанавливающих, изменяющих, приостанавливающих, отменяющих региональные налоги, а также налоговые ставки по федеральным налогам;</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б) </a:t>
            </a:r>
            <a:r>
              <a:rPr kumimoji="0" lang="ru-RU" altLang="ru-RU" sz="1400" b="1" i="0" u="none" strike="noStrike" cap="none" normalizeH="0" baseline="0" dirty="0">
                <a:ln>
                  <a:noFill/>
                </a:ln>
                <a:solidFill>
                  <a:srgbClr val="FF0000"/>
                </a:solidFill>
                <a:effectLst/>
                <a:latin typeface="Arial" panose="020B0604020202020204" pitchFamily="34" charset="0"/>
              </a:rPr>
              <a:t>проектов законов субъектов Российской Федерации, </a:t>
            </a:r>
            <a:r>
              <a:rPr kumimoji="0" lang="ru-RU" altLang="ru-RU" sz="1400" b="1" i="0" u="sng" strike="noStrike" cap="none" normalizeH="0" baseline="0" dirty="0">
                <a:ln>
                  <a:noFill/>
                </a:ln>
                <a:solidFill>
                  <a:srgbClr val="FF0000"/>
                </a:solidFill>
                <a:effectLst/>
                <a:latin typeface="Arial" panose="020B0604020202020204" pitchFamily="34" charset="0"/>
              </a:rPr>
              <a:t>регулирующих бюджетные правоотношения.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(п. 1 в ред. Федерального </a:t>
            </a:r>
            <a:r>
              <a:rPr kumimoji="0" lang="ru-RU" altLang="ru-RU" sz="1400" b="1" i="0" u="none" strike="noStrike" cap="none" normalizeH="0" baseline="0" dirty="0">
                <a:ln>
                  <a:noFill/>
                </a:ln>
                <a:solidFill>
                  <a:schemeClr val="tx2"/>
                </a:solidFill>
                <a:effectLst/>
                <a:latin typeface="Arial" panose="020B0604020202020204" pitchFamily="34" charset="0"/>
                <a:hlinkClick r:id="rId4"/>
              </a:rPr>
              <a:t>закона</a:t>
            </a:r>
            <a:r>
              <a:rPr kumimoji="0" lang="ru-RU" altLang="ru-RU" sz="1400" b="1" i="0" u="none" strike="noStrike" cap="none" normalizeH="0" baseline="0" dirty="0">
                <a:ln>
                  <a:noFill/>
                </a:ln>
                <a:solidFill>
                  <a:schemeClr val="tx2"/>
                </a:solidFill>
                <a:effectLst/>
                <a:latin typeface="Arial" panose="020B0604020202020204" pitchFamily="34" charset="0"/>
              </a:rPr>
              <a:t> от 30.12.2015 N 447-ФЗ)</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(см. текст в предыдущей редакции)</a:t>
            </a:r>
          </a:p>
        </p:txBody>
      </p:sp>
    </p:spTree>
    <p:extLst>
      <p:ext uri="{BB962C8B-B14F-4D97-AF65-F5344CB8AC3E}">
        <p14:creationId xmlns:p14="http://schemas.microsoft.com/office/powerpoint/2010/main" val="16878551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Правовое регулирование</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1617387"/>
            <a:ext cx="8578098" cy="4576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1.1. Оценка регулирующего воздействия проектов нормативных правовых актов субъектов Российской Федерации (далее - оценка регулирующего воздействия) </a:t>
            </a:r>
            <a:r>
              <a:rPr kumimoji="0" lang="ru-RU" altLang="ru-RU" sz="1400" b="1" i="0" u="none" strike="noStrike" cap="none" normalizeH="0" baseline="0" dirty="0">
                <a:ln>
                  <a:noFill/>
                </a:ln>
                <a:solidFill>
                  <a:srgbClr val="FF0000"/>
                </a:solidFill>
                <a:effectLst/>
                <a:latin typeface="Arial" panose="020B0604020202020204" pitchFamily="34" charset="0"/>
              </a:rPr>
              <a:t>проводится </a:t>
            </a:r>
            <a:r>
              <a:rPr kumimoji="0" lang="ru-RU" altLang="ru-RU" sz="1400" b="1" i="0" u="sng" strike="noStrike" cap="none" normalizeH="0" baseline="0" dirty="0">
                <a:ln>
                  <a:noFill/>
                </a:ln>
                <a:solidFill>
                  <a:srgbClr val="FF0000"/>
                </a:solidFill>
                <a:effectLst/>
                <a:latin typeface="Arial" panose="020B0604020202020204" pitchFamily="34" charset="0"/>
              </a:rPr>
              <a:t>в целях выявления положений, вводящих избыточные обязанности, запреты и ограничения для субъектов предпринимательской и инвестиционной деятельности или способствующих их введению, а также положений, способствующих возникновению необоснованных расходов субъектов предпринимательской и инвестиционной деятельности и бюджетов субъектов </a:t>
            </a:r>
            <a:r>
              <a:rPr kumimoji="0" lang="ru-RU" altLang="ru-RU" sz="1400" b="1" i="0" u="none" strike="noStrike" cap="none" normalizeH="0" baseline="0" dirty="0">
                <a:ln>
                  <a:noFill/>
                </a:ln>
                <a:solidFill>
                  <a:schemeClr val="tx2"/>
                </a:solidFill>
                <a:effectLst/>
                <a:latin typeface="Arial" panose="020B0604020202020204" pitchFamily="34" charset="0"/>
              </a:rPr>
              <a:t>Российской Федерации.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(п. 1.1 введен Федеральным </a:t>
            </a:r>
            <a:r>
              <a:rPr kumimoji="0" lang="ru-RU" altLang="ru-RU" sz="1400" b="1" i="0" u="none" strike="noStrike" cap="none" normalizeH="0" baseline="0" dirty="0">
                <a:ln>
                  <a:noFill/>
                </a:ln>
                <a:solidFill>
                  <a:schemeClr val="tx2"/>
                </a:solidFill>
                <a:effectLst/>
                <a:latin typeface="Arial" panose="020B0604020202020204" pitchFamily="34" charset="0"/>
                <a:hlinkClick r:id="rId2"/>
              </a:rPr>
              <a:t>законом</a:t>
            </a:r>
            <a:r>
              <a:rPr kumimoji="0" lang="ru-RU" altLang="ru-RU" sz="1400" b="1" i="0" u="none" strike="noStrike" cap="none" normalizeH="0" baseline="0" dirty="0">
                <a:ln>
                  <a:noFill/>
                </a:ln>
                <a:solidFill>
                  <a:schemeClr val="tx2"/>
                </a:solidFill>
                <a:effectLst/>
                <a:latin typeface="Arial" panose="020B0604020202020204" pitchFamily="34" charset="0"/>
              </a:rPr>
              <a:t> от 30.12.2015 N 447-ФЗ)</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2. Нормативные правовые акты субъектов Российской Федерации, затрагивающие вопросы осуществления предпринимательской и инвестиционной деятельности, в целях выявления положений, необоснованно затрудняющих осуществление предпринимательской и инвестиционной деятельности, </a:t>
            </a:r>
            <a:r>
              <a:rPr kumimoji="0" lang="ru-RU" altLang="ru-RU" sz="1400" b="1" i="0" u="sng" strike="noStrike" cap="none" normalizeH="0" baseline="0" dirty="0">
                <a:ln>
                  <a:noFill/>
                </a:ln>
                <a:solidFill>
                  <a:schemeClr val="tx2"/>
                </a:solidFill>
                <a:effectLst/>
                <a:latin typeface="Arial" panose="020B0604020202020204" pitchFamily="34" charset="0"/>
              </a:rPr>
              <a:t>подлежат экспертизе, </a:t>
            </a:r>
            <a:r>
              <a:rPr kumimoji="0" lang="ru-RU" altLang="ru-RU" sz="1400" b="1" i="0" u="none" strike="noStrike" cap="none" normalizeH="0" baseline="0" dirty="0">
                <a:ln>
                  <a:noFill/>
                </a:ln>
                <a:solidFill>
                  <a:schemeClr val="tx2"/>
                </a:solidFill>
                <a:effectLst/>
                <a:latin typeface="Arial" panose="020B0604020202020204" pitchFamily="34" charset="0"/>
              </a:rPr>
              <a:t>проводимой в порядке, установленном нормативными правовыми актами субъектов Российской Федерации.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solidFill>
                <a:effectLst/>
                <a:latin typeface="Arial" panose="020B0604020202020204" pitchFamily="34" charset="0"/>
              </a:rPr>
              <a:t>3. Методическое обеспечение деятельности по проведению оценки регулирующего воздействия и экспертизы нормативных правовых актов, в том числе разработка </a:t>
            </a:r>
            <a:r>
              <a:rPr kumimoji="0" lang="ru-RU" altLang="ru-RU" sz="1400" b="1" i="0" u="none" strike="noStrike" cap="none" normalizeH="0" baseline="0" dirty="0">
                <a:ln>
                  <a:noFill/>
                </a:ln>
                <a:solidFill>
                  <a:schemeClr val="tx2"/>
                </a:solidFill>
                <a:effectLst/>
                <a:latin typeface="Arial" panose="020B0604020202020204" pitchFamily="34" charset="0"/>
                <a:hlinkClick r:id="rId3"/>
              </a:rPr>
              <a:t>методических рекомендаций</a:t>
            </a:r>
            <a:r>
              <a:rPr kumimoji="0" lang="ru-RU" altLang="ru-RU" sz="1400" b="1" i="0" u="none" strike="noStrike" cap="none" normalizeH="0" baseline="0" dirty="0">
                <a:ln>
                  <a:noFill/>
                </a:ln>
                <a:solidFill>
                  <a:schemeClr val="tx2"/>
                </a:solidFill>
                <a:effectLst/>
                <a:latin typeface="Arial" panose="020B0604020202020204" pitchFamily="34" charset="0"/>
              </a:rPr>
              <a:t> по внедрению процедуры и порядка проведения оценки регулирующего воздействия в субъектах Российской Федерации,</a:t>
            </a:r>
            <a:r>
              <a:rPr kumimoji="0" lang="ru-RU" altLang="ru-RU" sz="1400" b="1" i="0" u="sng" strike="noStrike" cap="none" normalizeH="0" baseline="0" dirty="0">
                <a:ln>
                  <a:noFill/>
                </a:ln>
                <a:solidFill>
                  <a:schemeClr val="tx2"/>
                </a:solidFill>
                <a:effectLst/>
                <a:latin typeface="Arial" panose="020B0604020202020204" pitchFamily="34" charset="0"/>
              </a:rPr>
              <a:t> осуществляется уполномоченным Правительством Российской Федерации федеральным органом исполнительной власти.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951065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Правовое регулирование</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3" name="Прямоугольник 2"/>
          <p:cNvSpPr/>
          <p:nvPr/>
        </p:nvSpPr>
        <p:spPr>
          <a:xfrm>
            <a:off x="575556" y="1232445"/>
            <a:ext cx="7992888" cy="4893647"/>
          </a:xfrm>
          <a:prstGeom prst="rect">
            <a:avLst/>
          </a:prstGeom>
        </p:spPr>
        <p:txBody>
          <a:bodyPr wrap="square">
            <a:spAutoFit/>
          </a:bodyPr>
          <a:lstStyle/>
          <a:p>
            <a:r>
              <a:rPr lang="ru-RU" sz="1300" b="1" dirty="0">
                <a:solidFill>
                  <a:schemeClr val="tx2"/>
                </a:solidFill>
                <a:latin typeface="Arial" panose="020B0604020202020204" pitchFamily="34" charset="0"/>
                <a:cs typeface="Arial" panose="020B0604020202020204" pitchFamily="34" charset="0"/>
              </a:rPr>
              <a:t>Федеральный закон от 6 октября 2003 года N 131-ФЗ "Об общих принципах организации местного самоуправления в Российской Федерации" (Собрание законодательства Российской Федерации, 2003, N 40, ст. 3822) следующие изменения:</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6. </a:t>
            </a:r>
            <a:r>
              <a:rPr lang="ru-RU" sz="1300" b="1" dirty="0">
                <a:solidFill>
                  <a:srgbClr val="FF0000"/>
                </a:solidFill>
                <a:latin typeface="Arial" panose="020B0604020202020204" pitchFamily="34" charset="0"/>
                <a:cs typeface="Arial" panose="020B0604020202020204" pitchFamily="34" charset="0"/>
              </a:rPr>
              <a:t>Муниципальные нормативные правовые акты, </a:t>
            </a:r>
            <a:r>
              <a:rPr lang="ru-RU" sz="1300" b="1" dirty="0">
                <a:solidFill>
                  <a:schemeClr val="tx2"/>
                </a:solidFill>
                <a:latin typeface="Arial" panose="020B0604020202020204" pitchFamily="34" charset="0"/>
                <a:cs typeface="Arial" panose="020B0604020202020204" pitchFamily="34" charset="0"/>
              </a:rPr>
              <a:t>затрагивающие вопросы осуществления предпринимательской и инвестиционной деятельности, в целях выявления положений, необоснованно затрудняющих осуществление предпринимательской и инвестиционной деятельности, </a:t>
            </a:r>
            <a:r>
              <a:rPr lang="ru-RU" sz="1300" b="1" u="sng" dirty="0">
                <a:solidFill>
                  <a:srgbClr val="FF0000"/>
                </a:solidFill>
                <a:latin typeface="Arial" panose="020B0604020202020204" pitchFamily="34" charset="0"/>
                <a:cs typeface="Arial" panose="020B0604020202020204" pitchFamily="34" charset="0"/>
              </a:rPr>
              <a:t>подлежат экспертизе</a:t>
            </a:r>
            <a:r>
              <a:rPr lang="ru-RU" sz="1300" b="1" dirty="0">
                <a:solidFill>
                  <a:srgbClr val="FF0000"/>
                </a:solidFill>
                <a:latin typeface="Arial" panose="020B0604020202020204" pitchFamily="34" charset="0"/>
                <a:cs typeface="Arial" panose="020B0604020202020204" pitchFamily="34" charset="0"/>
              </a:rPr>
              <a:t>, проводимой органами местного самоуправления в порядке, установленном муниципальными нормативными правовыми актами в соответствии с законом субъекта Российской Федерации</a:t>
            </a:r>
            <a:r>
              <a:rPr lang="ru-RU" sz="1300" b="1" dirty="0">
                <a:solidFill>
                  <a:schemeClr val="tx2"/>
                </a:solidFill>
                <a:latin typeface="Arial" panose="020B0604020202020204" pitchFamily="34" charset="0"/>
                <a:cs typeface="Arial" panose="020B0604020202020204" pitchFamily="34" charset="0"/>
              </a:rPr>
              <a:t>.</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2) статью 46 дополнить частью 3 следующего содержания:</a:t>
            </a:r>
          </a:p>
          <a:p>
            <a:r>
              <a:rPr lang="ru-RU" sz="1300" b="1" dirty="0">
                <a:solidFill>
                  <a:schemeClr val="tx2"/>
                </a:solidFill>
                <a:latin typeface="Arial" panose="020B0604020202020204" pitchFamily="34" charset="0"/>
                <a:cs typeface="Arial" panose="020B0604020202020204" pitchFamily="34" charset="0"/>
              </a:rPr>
              <a:t>3. Проекты муниципальных нормативных правовых актов, затрагивающие вопросы осуществления предпринимательской и инвестиционной деятельности</a:t>
            </a:r>
            <a:r>
              <a:rPr lang="ru-RU" sz="1300" b="1" u="sng" dirty="0">
                <a:solidFill>
                  <a:schemeClr val="tx2"/>
                </a:solidFill>
                <a:latin typeface="Arial" panose="020B0604020202020204" pitchFamily="34" charset="0"/>
                <a:cs typeface="Arial" panose="020B0604020202020204" pitchFamily="34" charset="0"/>
              </a:rPr>
              <a:t>, подлежат оценке регулирующего воздействия, </a:t>
            </a:r>
            <a:r>
              <a:rPr lang="ru-RU" sz="1300" b="1" dirty="0">
                <a:solidFill>
                  <a:schemeClr val="tx2"/>
                </a:solidFill>
                <a:latin typeface="Arial" panose="020B0604020202020204" pitchFamily="34" charset="0"/>
                <a:cs typeface="Arial" panose="020B0604020202020204" pitchFamily="34" charset="0"/>
              </a:rPr>
              <a:t>проводимой органами местного самоуправления в порядке, установленном муниципальными нормативными правовыми актами в соответствии с законом субъекта Российской Федерации.</a:t>
            </a:r>
            <a:endParaRPr lang="en-US" sz="1300" b="1" dirty="0">
              <a:solidFill>
                <a:schemeClr val="tx2"/>
              </a:solidFill>
              <a:latin typeface="Arial" panose="020B0604020202020204" pitchFamily="34" charset="0"/>
              <a:cs typeface="Arial" panose="020B0604020202020204" pitchFamily="34" charset="0"/>
            </a:endParaRP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rgbClr val="FF0000"/>
                </a:solidFill>
                <a:latin typeface="Arial" panose="020B0604020202020204" pitchFamily="34" charset="0"/>
                <a:cs typeface="Arial" panose="020B0604020202020204" pitchFamily="34" charset="0"/>
              </a:rPr>
              <a:t>Оценка регулирующего воздействия проектов муниципальных нормативных правовых актов проводится в целях выявления положений, вводящих избыточные обязанности, запреты и ограничения для субъектов предпринимательской и инвестиционной деятельности или способствующих их введению, а также положений, способствующих возникновению необоснованных расходов субъектов предпринимательской и инвестиционной деятельности и местных бюджетов.</a:t>
            </a:r>
          </a:p>
        </p:txBody>
      </p:sp>
    </p:spTree>
    <p:extLst>
      <p:ext uri="{BB962C8B-B14F-4D97-AF65-F5344CB8AC3E}">
        <p14:creationId xmlns:p14="http://schemas.microsoft.com/office/powerpoint/2010/main" val="27039644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Процессная схема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565902" y="1174852"/>
            <a:ext cx="8254570" cy="4185761"/>
          </a:xfrm>
          <a:prstGeom prst="rect">
            <a:avLst/>
          </a:prstGeom>
        </p:spPr>
        <p:txBody>
          <a:bodyPr wrap="square">
            <a:spAutoFit/>
          </a:bodyPr>
          <a:lstStyle/>
          <a:p>
            <a:endPar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endParaRPr>
          </a:p>
          <a:p>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Под  ОРВ понимается механизм систематического </a:t>
            </a:r>
            <a:r>
              <a:rPr lang="ru-RU" sz="15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выявления основных проблем и целей предлагаемых норм регулирования</a:t>
            </a: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 идентификации и оценки основных альтернатив достижения целей для принятия управленческих решений.</a:t>
            </a:r>
          </a:p>
          <a:p>
            <a:endPar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endParaRPr>
          </a:p>
          <a:p>
            <a:r>
              <a:rPr lang="ru-RU" sz="1600" b="1" dirty="0">
                <a:solidFill>
                  <a:schemeClr val="accent1">
                    <a:lumMod val="50000"/>
                  </a:schemeClr>
                </a:solidFill>
                <a:latin typeface="Arial" panose="020B0604020202020204" pitchFamily="34" charset="0"/>
                <a:cs typeface="Arial" panose="020B0604020202020204" pitchFamily="34" charset="0"/>
              </a:rPr>
              <a:t>ОРВ – это набор процедур, позволяющий разработчику регулятивных решений в процессе подготовки законопроектов рассмотреть максимально широкий спектр возможных регулятивных мер, оценить затраты и выгоды как</a:t>
            </a:r>
            <a:r>
              <a:rPr lang="ru-RU" sz="1600" b="1" u="sng" dirty="0">
                <a:solidFill>
                  <a:schemeClr val="accent1">
                    <a:lumMod val="50000"/>
                  </a:schemeClr>
                </a:solidFill>
                <a:latin typeface="Arial" panose="020B0604020202020204" pitchFamily="34" charset="0"/>
                <a:cs typeface="Arial" panose="020B0604020202020204" pitchFamily="34" charset="0"/>
              </a:rPr>
              <a:t> адресатов регулирования (предпринимателей, граждан), так и бюджетов всех уровней</a:t>
            </a:r>
            <a:r>
              <a:rPr lang="ru-RU" sz="1600" b="1" dirty="0">
                <a:solidFill>
                  <a:schemeClr val="accent1">
                    <a:lumMod val="50000"/>
                  </a:schemeClr>
                </a:solidFill>
                <a:latin typeface="Arial" panose="020B0604020202020204" pitchFamily="34" charset="0"/>
                <a:cs typeface="Arial" panose="020B0604020202020204" pitchFamily="34" charset="0"/>
              </a:rPr>
              <a:t>, предложить наиболее эффективное решение, а также оценить его возможные последствия. </a:t>
            </a:r>
          </a:p>
          <a:p>
            <a:endParaRPr lang="ru-RU" sz="1600" b="1" dirty="0">
              <a:solidFill>
                <a:schemeClr val="accent1">
                  <a:lumMod val="50000"/>
                </a:schemeClr>
              </a:solidFill>
              <a:latin typeface="Arial" panose="020B0604020202020204" pitchFamily="34" charset="0"/>
              <a:cs typeface="Arial" panose="020B0604020202020204" pitchFamily="34" charset="0"/>
            </a:endParaRPr>
          </a:p>
          <a:p>
            <a:r>
              <a:rPr lang="ru-RU" sz="1600" b="1" dirty="0">
                <a:solidFill>
                  <a:schemeClr val="accent1">
                    <a:lumMod val="50000"/>
                  </a:schemeClr>
                </a:solidFill>
                <a:latin typeface="Arial" panose="020B0604020202020204" pitchFamily="34" charset="0"/>
                <a:cs typeface="Arial" panose="020B0604020202020204" pitchFamily="34" charset="0"/>
              </a:rPr>
              <a:t>Институт оценки регулирующего воздействия является </a:t>
            </a:r>
            <a:r>
              <a:rPr lang="ru-RU" sz="1600" b="1" u="sng" dirty="0">
                <a:solidFill>
                  <a:srgbClr val="FF0000"/>
                </a:solidFill>
                <a:latin typeface="Arial" panose="020B0604020202020204" pitchFamily="34" charset="0"/>
                <a:cs typeface="Arial" panose="020B0604020202020204" pitchFamily="34" charset="0"/>
              </a:rPr>
              <a:t>экономическим инструментом</a:t>
            </a:r>
            <a:r>
              <a:rPr lang="ru-RU" sz="1600" b="1" dirty="0">
                <a:solidFill>
                  <a:schemeClr val="accent1">
                    <a:lumMod val="50000"/>
                  </a:schemeClr>
                </a:solidFill>
                <a:latin typeface="Arial" panose="020B0604020202020204" pitchFamily="34" charset="0"/>
                <a:cs typeface="Arial" panose="020B0604020202020204" pitchFamily="34" charset="0"/>
              </a:rPr>
              <a:t>, структурированным в определенной системе процедур. Одним из важных элементов данной системы является </a:t>
            </a:r>
            <a:r>
              <a:rPr lang="ru-RU" sz="1600" b="1" u="sng" dirty="0">
                <a:solidFill>
                  <a:schemeClr val="accent1">
                    <a:lumMod val="50000"/>
                  </a:schemeClr>
                </a:solidFill>
                <a:latin typeface="Arial" panose="020B0604020202020204" pitchFamily="34" charset="0"/>
                <a:cs typeface="Arial" panose="020B0604020202020204" pitchFamily="34" charset="0"/>
              </a:rPr>
              <a:t>процедура публичных консультаций. </a:t>
            </a:r>
            <a:endParaRPr lang="ru-RU" sz="1500" b="1" u="sng"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endParaRPr lang="ru-RU" sz="15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10182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Процессная схема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a:extLst>
              <a:ext uri="{FF2B5EF4-FFF2-40B4-BE49-F238E27FC236}">
                <a16:creationId xmlns:a16="http://schemas.microsoft.com/office/drawing/2014/main" xmlns="" id="{C7FDA3CC-AAB1-43B7-A49D-400B1DD0749D}"/>
              </a:ext>
            </a:extLst>
          </p:cNvPr>
          <p:cNvSpPr/>
          <p:nvPr/>
        </p:nvSpPr>
        <p:spPr>
          <a:xfrm>
            <a:off x="467544" y="1589659"/>
            <a:ext cx="8208912" cy="4524315"/>
          </a:xfrm>
          <a:prstGeom prst="rect">
            <a:avLst/>
          </a:prstGeom>
        </p:spPr>
        <p:txBody>
          <a:bodyPr wrap="square">
            <a:spAutoFit/>
          </a:bodyPr>
          <a:lstStyle/>
          <a:p>
            <a:r>
              <a:rPr lang="ru-RU" b="1" dirty="0"/>
              <a:t>Ключевые цели проведения процедуры ОРВ:</a:t>
            </a:r>
          </a:p>
          <a:p>
            <a:endParaRPr lang="ru-RU" b="1" dirty="0"/>
          </a:p>
          <a:p>
            <a:pPr>
              <a:buFont typeface="Arial" panose="020B0604020202020204" pitchFamily="34" charset="0"/>
              <a:buChar char="•"/>
            </a:pPr>
            <a:r>
              <a:rPr lang="ru-RU" dirty="0"/>
              <a:t>Рассчитать выгоды и издержки субъектов предпринимательской и иной деятельности, других заинтересованных лиц, связанные как с оплатой прямо установленных регулированием платежей, так и с прочими организационными расходами по выполнению вновь вводимых требований, включающими затраты трудового времени сотрудников, необходимые материалы, а также затраты на консультации и обучение;</a:t>
            </a:r>
          </a:p>
          <a:p>
            <a:pPr>
              <a:buFont typeface="Arial" panose="020B0604020202020204" pitchFamily="34" charset="0"/>
              <a:buChar char="•"/>
            </a:pPr>
            <a:endParaRPr lang="ru-RU" dirty="0"/>
          </a:p>
          <a:p>
            <a:pPr>
              <a:buFont typeface="Arial" panose="020B0604020202020204" pitchFamily="34" charset="0"/>
              <a:buChar char="•"/>
            </a:pPr>
            <a:r>
              <a:rPr lang="ru-RU" dirty="0"/>
              <a:t>Оценить воздействие регулирования на деловой климат и инвестиционную привлекательность страны или региона, конкуренцию и структуру рынков;</a:t>
            </a:r>
          </a:p>
          <a:p>
            <a:pPr>
              <a:buFont typeface="Arial" panose="020B0604020202020204" pitchFamily="34" charset="0"/>
              <a:buChar char="•"/>
            </a:pPr>
            <a:endParaRPr lang="ru-RU" dirty="0"/>
          </a:p>
          <a:p>
            <a:pPr>
              <a:buFont typeface="Arial" panose="020B0604020202020204" pitchFamily="34" charset="0"/>
              <a:buChar char="•"/>
            </a:pPr>
            <a:r>
              <a:rPr lang="ru-RU" dirty="0"/>
              <a:t>Обеспечить выбор наиболее эффективного варианта решения проблем;</a:t>
            </a:r>
          </a:p>
          <a:p>
            <a:pPr>
              <a:buFont typeface="Arial" panose="020B0604020202020204" pitchFamily="34" charset="0"/>
              <a:buChar char="•"/>
            </a:pPr>
            <a:endParaRPr lang="ru-RU" dirty="0"/>
          </a:p>
          <a:p>
            <a:pPr>
              <a:buFont typeface="Arial" panose="020B0604020202020204" pitchFamily="34" charset="0"/>
              <a:buChar char="•"/>
            </a:pPr>
            <a:r>
              <a:rPr lang="ru-RU" dirty="0"/>
              <a:t>Снизить риски, связанные с введением нового регулирования и повысить доверие граждан и бизнеса к принимаемым государством решениям.</a:t>
            </a:r>
          </a:p>
        </p:txBody>
      </p:sp>
    </p:spTree>
    <p:extLst>
      <p:ext uri="{BB962C8B-B14F-4D97-AF65-F5344CB8AC3E}">
        <p14:creationId xmlns:p14="http://schemas.microsoft.com/office/powerpoint/2010/main" val="2160650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Общие положения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83568" y="1456473"/>
            <a:ext cx="7992888" cy="4750788"/>
          </a:xfrm>
          <a:prstGeom prst="rect">
            <a:avLst/>
          </a:prstGeom>
        </p:spPr>
        <p:txBody>
          <a:bodyPr wrap="square">
            <a:spAutoFit/>
          </a:bodyPr>
          <a:lstStyle/>
          <a:p>
            <a:pPr>
              <a:lnSpc>
                <a:spcPct val="107000"/>
              </a:lnSpc>
              <a:spcAft>
                <a:spcPts val="800"/>
              </a:spcAft>
            </a:pPr>
            <a:r>
              <a:rPr lang="ru-RU" sz="1600" b="1" dirty="0">
                <a:solidFill>
                  <a:schemeClr val="tx2"/>
                </a:solidFill>
                <a:latin typeface="Arial" panose="020B0604020202020204" pitchFamily="34" charset="0"/>
                <a:cs typeface="Arial" panose="020B0604020202020204" pitchFamily="34" charset="0"/>
              </a:rPr>
              <a:t>Важно отметить, </a:t>
            </a:r>
          </a:p>
          <a:p>
            <a:pPr>
              <a:lnSpc>
                <a:spcPct val="107000"/>
              </a:lnSpc>
              <a:spcAft>
                <a:spcPts val="800"/>
              </a:spcAft>
            </a:pPr>
            <a:endParaRPr lang="ru-RU" sz="1600" b="1" u="sng" dirty="0">
              <a:solidFill>
                <a:schemeClr val="tx2"/>
              </a:solidFill>
              <a:latin typeface="Arial" panose="020B0604020202020204" pitchFamily="34" charset="0"/>
              <a:cs typeface="Arial" panose="020B0604020202020204" pitchFamily="34" charset="0"/>
            </a:endParaRPr>
          </a:p>
          <a:p>
            <a:pPr>
              <a:lnSpc>
                <a:spcPct val="107000"/>
              </a:lnSpc>
              <a:spcAft>
                <a:spcPts val="800"/>
              </a:spcAft>
            </a:pPr>
            <a:r>
              <a:rPr lang="ru-RU" sz="1600" b="1" u="sng" dirty="0">
                <a:solidFill>
                  <a:schemeClr val="tx2"/>
                </a:solidFill>
                <a:latin typeface="Arial" panose="020B0604020202020204" pitchFamily="34" charset="0"/>
                <a:cs typeface="Arial" panose="020B0604020202020204" pitchFamily="34" charset="0"/>
              </a:rPr>
              <a:t>не существует единых международных стандартов </a:t>
            </a:r>
            <a:r>
              <a:rPr lang="ru-RU" sz="1600" b="1" dirty="0">
                <a:solidFill>
                  <a:schemeClr val="tx2"/>
                </a:solidFill>
                <a:latin typeface="Arial" panose="020B0604020202020204" pitchFamily="34" charset="0"/>
                <a:cs typeface="Arial" panose="020B0604020202020204" pitchFamily="34" charset="0"/>
              </a:rPr>
              <a:t>оценки регулирующего воздействия.</a:t>
            </a:r>
          </a:p>
          <a:p>
            <a:pPr>
              <a:lnSpc>
                <a:spcPct val="107000"/>
              </a:lnSpc>
              <a:spcAft>
                <a:spcPts val="800"/>
              </a:spcAft>
            </a:pPr>
            <a:endParaRPr lang="ru-RU" sz="1600" b="1" dirty="0">
              <a:solidFill>
                <a:schemeClr val="tx2"/>
              </a:solidFill>
              <a:latin typeface="Arial" panose="020B0604020202020204" pitchFamily="34" charset="0"/>
              <a:cs typeface="Arial" panose="020B0604020202020204" pitchFamily="34" charset="0"/>
            </a:endParaRPr>
          </a:p>
          <a:p>
            <a:pPr>
              <a:lnSpc>
                <a:spcPct val="107000"/>
              </a:lnSpc>
              <a:spcAft>
                <a:spcPts val="800"/>
              </a:spcAft>
            </a:pPr>
            <a:r>
              <a:rPr lang="ru-RU" sz="1600" b="1" dirty="0">
                <a:solidFill>
                  <a:schemeClr val="tx2"/>
                </a:solidFill>
                <a:latin typeface="Arial" panose="020B0604020202020204" pitchFamily="34" charset="0"/>
                <a:cs typeface="Arial" panose="020B0604020202020204" pitchFamily="34" charset="0"/>
              </a:rPr>
              <a:t>Все зависит от того, каковы приоритеты лиц, принимающих решения. В некоторых странах акцент делается на оценку воздействия на бизнес, в других – на качество окружающей среды. В одних странах методическим ядром ОРВ является оценка выгод-издержек, в других – качественная оценка предполагаемого воздействия. </a:t>
            </a:r>
          </a:p>
          <a:p>
            <a:pPr>
              <a:lnSpc>
                <a:spcPct val="107000"/>
              </a:lnSpc>
              <a:spcAft>
                <a:spcPts val="800"/>
              </a:spcAft>
            </a:pPr>
            <a:endParaRPr lang="ru-RU" sz="1600" b="1" dirty="0">
              <a:solidFill>
                <a:schemeClr val="tx2"/>
              </a:solidFill>
              <a:latin typeface="Arial" panose="020B0604020202020204" pitchFamily="34" charset="0"/>
              <a:cs typeface="Arial" panose="020B0604020202020204" pitchFamily="34" charset="0"/>
            </a:endParaRPr>
          </a:p>
          <a:p>
            <a:pPr>
              <a:lnSpc>
                <a:spcPct val="107000"/>
              </a:lnSpc>
              <a:spcAft>
                <a:spcPts val="800"/>
              </a:spcAft>
            </a:pPr>
            <a:r>
              <a:rPr lang="ru-RU" sz="1600" b="1" dirty="0">
                <a:solidFill>
                  <a:schemeClr val="tx2"/>
                </a:solidFill>
                <a:latin typeface="Arial" panose="020B0604020202020204" pitchFamily="34" charset="0"/>
                <a:cs typeface="Arial" panose="020B0604020202020204" pitchFamily="34" charset="0"/>
              </a:rPr>
              <a:t>Однако, в любом случае, основная роль ОРВ - принятие взвешенного, обдуманного решения на государственном уровне и отсев неэффективных решений на этапе принятия того или иного нормативно-правового акта.</a:t>
            </a:r>
          </a:p>
          <a:p>
            <a:pPr>
              <a:lnSpc>
                <a:spcPct val="107000"/>
              </a:lnSpc>
              <a:spcAft>
                <a:spcPts val="800"/>
              </a:spcAft>
            </a:pP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3598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Процессная схема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791580" y="1039601"/>
            <a:ext cx="7704856" cy="4026230"/>
          </a:xfrm>
          <a:prstGeom prst="rect">
            <a:avLst/>
          </a:prstGeom>
        </p:spPr>
        <p:txBody>
          <a:bodyPr wrap="square">
            <a:spAutoFit/>
          </a:bodyPr>
          <a:lstStyle/>
          <a:p>
            <a:pPr>
              <a:lnSpc>
                <a:spcPct val="107000"/>
              </a:lnSpc>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Обобщая представление о практике проведения ОРВ в различных странах, процедуру проведения ОРВ можно разделить на семь ключевых этапов:</a:t>
            </a:r>
          </a:p>
          <a:p>
            <a:pPr>
              <a:lnSpc>
                <a:spcPct val="107000"/>
              </a:lnSpc>
            </a:pP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Формулировка и описание проблемы или целей управленческого воздействия</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Постановка целей оценки</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Описание возможных вариантов достижения поставленной цели</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Анализ представленных альтернатив</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Консультации</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Выводы и результаты, представление рекомендуемого варианта</a:t>
            </a: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tabLst>
                <a:tab pos="457200" algn="l"/>
              </a:tabLst>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Реализация выбранной альтернативы, последующий мониторинг.</a:t>
            </a:r>
          </a:p>
          <a:p>
            <a:pPr marL="342900" lvl="0" indent="-342900">
              <a:lnSpc>
                <a:spcPct val="107000"/>
              </a:lnSpc>
              <a:buFont typeface="+mj-lt"/>
              <a:buAutoNum type="arabicPeriod"/>
              <a:tabLst>
                <a:tab pos="457200" algn="l"/>
              </a:tabLst>
            </a:pPr>
            <a:endParaRPr lang="ru-RU" sz="1500" b="1" dirty="0">
              <a:solidFill>
                <a:schemeClr val="tx2"/>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Несмотря на то, что ОРВ преимущественно проводится на стадии проектирования и прогнозирования (</a:t>
            </a:r>
            <a:r>
              <a:rPr lang="ru-RU" sz="15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предварительное оценивание</a:t>
            </a: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 в ряде стран ОРВ будет считаться полноценной, если будет применяться и после принятия НПА (</a:t>
            </a:r>
            <a:r>
              <a:rPr lang="ru-RU" sz="15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сопровождающий мониторинг, итоговая оценка</a:t>
            </a:r>
            <a:r>
              <a:rPr lang="ru-RU" sz="1500" b="1" dirty="0">
                <a:solidFill>
                  <a:schemeClr val="tx2"/>
                </a:solidFill>
                <a:latin typeface="Arial" panose="020B0604020202020204" pitchFamily="34" charset="0"/>
                <a:ea typeface="Times New Roman" panose="02020603050405020304" pitchFamily="18" charset="0"/>
                <a:cs typeface="Arial" panose="020B0604020202020204" pitchFamily="34" charset="0"/>
              </a:rPr>
              <a:t>).</a:t>
            </a:r>
            <a:endParaRPr lang="ru-RU" sz="15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6495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pic>
        <p:nvPicPr>
          <p:cNvPr id="5" name="Рисунок 4">
            <a:extLst>
              <a:ext uri="{FF2B5EF4-FFF2-40B4-BE49-F238E27FC236}">
                <a16:creationId xmlns:a16="http://schemas.microsoft.com/office/drawing/2014/main" xmlns="" id="{18AF2EEA-9DCC-47F3-9E84-150C16766ED1}"/>
              </a:ext>
            </a:extLst>
          </p:cNvPr>
          <p:cNvPicPr>
            <a:picLocks noChangeAspect="1"/>
          </p:cNvPicPr>
          <p:nvPr/>
        </p:nvPicPr>
        <p:blipFill>
          <a:blip r:embed="rId2"/>
          <a:stretch>
            <a:fillRect/>
          </a:stretch>
        </p:blipFill>
        <p:spPr>
          <a:xfrm>
            <a:off x="314325" y="981075"/>
            <a:ext cx="8515350" cy="4895850"/>
          </a:xfrm>
          <a:prstGeom prst="rect">
            <a:avLst/>
          </a:prstGeom>
        </p:spPr>
      </p:pic>
    </p:spTree>
    <p:extLst>
      <p:ext uri="{BB962C8B-B14F-4D97-AF65-F5344CB8AC3E}">
        <p14:creationId xmlns:p14="http://schemas.microsoft.com/office/powerpoint/2010/main" val="1216959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pic>
        <p:nvPicPr>
          <p:cNvPr id="2" name="Рисунок 1">
            <a:extLst>
              <a:ext uri="{FF2B5EF4-FFF2-40B4-BE49-F238E27FC236}">
                <a16:creationId xmlns:a16="http://schemas.microsoft.com/office/drawing/2014/main" xmlns="" id="{378F2998-D222-4F90-BAA4-4D61DD77B256}"/>
              </a:ext>
            </a:extLst>
          </p:cNvPr>
          <p:cNvPicPr>
            <a:picLocks noChangeAspect="1"/>
          </p:cNvPicPr>
          <p:nvPr/>
        </p:nvPicPr>
        <p:blipFill>
          <a:blip r:embed="rId2"/>
          <a:stretch>
            <a:fillRect/>
          </a:stretch>
        </p:blipFill>
        <p:spPr>
          <a:xfrm>
            <a:off x="700087" y="1581150"/>
            <a:ext cx="7743825" cy="4008090"/>
          </a:xfrm>
          <a:prstGeom prst="rect">
            <a:avLst/>
          </a:prstGeom>
        </p:spPr>
      </p:pic>
    </p:spTree>
    <p:extLst>
      <p:ext uri="{BB962C8B-B14F-4D97-AF65-F5344CB8AC3E}">
        <p14:creationId xmlns:p14="http://schemas.microsoft.com/office/powerpoint/2010/main" val="1709024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pic>
        <p:nvPicPr>
          <p:cNvPr id="3" name="Рисунок 2">
            <a:extLst>
              <a:ext uri="{FF2B5EF4-FFF2-40B4-BE49-F238E27FC236}">
                <a16:creationId xmlns:a16="http://schemas.microsoft.com/office/drawing/2014/main" xmlns="" id="{E19188F8-9906-41E3-BBDF-E06E126BEBEE}"/>
              </a:ext>
            </a:extLst>
          </p:cNvPr>
          <p:cNvPicPr>
            <a:picLocks noChangeAspect="1"/>
          </p:cNvPicPr>
          <p:nvPr/>
        </p:nvPicPr>
        <p:blipFill>
          <a:blip r:embed="rId2"/>
          <a:stretch>
            <a:fillRect/>
          </a:stretch>
        </p:blipFill>
        <p:spPr>
          <a:xfrm>
            <a:off x="547687" y="1304925"/>
            <a:ext cx="8048625" cy="4248150"/>
          </a:xfrm>
          <a:prstGeom prst="rect">
            <a:avLst/>
          </a:prstGeom>
        </p:spPr>
      </p:pic>
    </p:spTree>
    <p:extLst>
      <p:ext uri="{BB962C8B-B14F-4D97-AF65-F5344CB8AC3E}">
        <p14:creationId xmlns:p14="http://schemas.microsoft.com/office/powerpoint/2010/main" val="3882084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Общие положения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791580" y="1630802"/>
            <a:ext cx="7704856" cy="3703450"/>
          </a:xfrm>
          <a:prstGeom prst="rect">
            <a:avLst/>
          </a:prstGeom>
        </p:spPr>
        <p:txBody>
          <a:bodyPr wrap="square">
            <a:spAutoFit/>
          </a:bodyPr>
          <a:lstStyle/>
          <a:p>
            <a:pPr>
              <a:lnSpc>
                <a:spcPct val="107000"/>
              </a:lnSpc>
              <a:spcAft>
                <a:spcPts val="800"/>
              </a:spcAft>
            </a:pP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ОРВ, как и любая оценка воздействия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impact</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assessment</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предполагает использование набора методов сбора и анализа данных, и, прежде всего, методов </a:t>
            </a:r>
            <a:r>
              <a:rPr lang="ru-RU" sz="16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выбора альтернативной ситуации</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Основными аналитическими методами, используемыми при проведении ОРВ, являются </a:t>
            </a:r>
            <a:r>
              <a:rPr lang="ru-RU" sz="1600" b="1" dirty="0">
                <a:solidFill>
                  <a:srgbClr val="FF0000"/>
                </a:solidFill>
                <a:latin typeface="Arial" panose="020B0604020202020204" pitchFamily="34" charset="0"/>
                <a:ea typeface="Times New Roman" panose="02020603050405020304" pitchFamily="18" charset="0"/>
                <a:cs typeface="Arial" panose="020B0604020202020204" pitchFamily="34" charset="0"/>
              </a:rPr>
              <a:t>анализ издержек и выгод </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cost-benefit</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analysis</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и анализ </a:t>
            </a:r>
            <a:r>
              <a:rPr lang="ru-RU" sz="1600" b="1" dirty="0">
                <a:solidFill>
                  <a:srgbClr val="FF0000"/>
                </a:solidFill>
                <a:latin typeface="Arial" panose="020B0604020202020204" pitchFamily="34" charset="0"/>
                <a:ea typeface="Times New Roman" panose="02020603050405020304" pitchFamily="18" charset="0"/>
                <a:cs typeface="Arial" panose="020B0604020202020204" pitchFamily="34" charset="0"/>
              </a:rPr>
              <a:t>издержки-эффективность</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cost-effectiveness</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analysis</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800"/>
              </a:spcAft>
            </a:pP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Оба метода используются </a:t>
            </a:r>
            <a:r>
              <a:rPr lang="ru-RU" sz="16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при рассмотрении вынесенных на обсуждение альтернатив регулирования </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(4 этап процедуры ОРВ). Используются также и другие методы, например, </a:t>
            </a:r>
            <a:r>
              <a:rPr lang="ru-RU" sz="1600" b="1" dirty="0">
                <a:solidFill>
                  <a:srgbClr val="FF0000"/>
                </a:solidFill>
                <a:latin typeface="Arial" panose="020B0604020202020204" pitchFamily="34" charset="0"/>
                <a:ea typeface="Times New Roman" panose="02020603050405020304" pitchFamily="18" charset="0"/>
                <a:cs typeface="Arial" panose="020B0604020202020204" pitchFamily="34" charset="0"/>
              </a:rPr>
              <a:t>многофакторный анализ </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multi</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criteria</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r>
              <a:rPr lang="ru-RU" sz="1600" b="1" dirty="0" err="1">
                <a:solidFill>
                  <a:schemeClr val="tx2"/>
                </a:solidFill>
                <a:latin typeface="Arial" panose="020B0604020202020204" pitchFamily="34" charset="0"/>
                <a:ea typeface="Times New Roman" panose="02020603050405020304" pitchFamily="18" charset="0"/>
                <a:cs typeface="Arial" panose="020B0604020202020204" pitchFamily="34" charset="0"/>
              </a:rPr>
              <a:t>analysis</a:t>
            </a: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800"/>
              </a:spcAft>
            </a:pPr>
            <a:r>
              <a:rPr lang="ru-RU" sz="1600" b="1" dirty="0">
                <a:solidFill>
                  <a:schemeClr val="tx2"/>
                </a:solidFill>
                <a:latin typeface="Arial" panose="020B0604020202020204" pitchFamily="34" charset="0"/>
                <a:ea typeface="Times New Roman" panose="02020603050405020304" pitchFamily="18" charset="0"/>
                <a:cs typeface="Arial" panose="020B0604020202020204" pitchFamily="34" charset="0"/>
              </a:rPr>
              <a:t>При этом </a:t>
            </a:r>
            <a:r>
              <a:rPr lang="ru-RU" sz="1600" b="1" u="sng" dirty="0">
                <a:solidFill>
                  <a:schemeClr val="tx2"/>
                </a:solidFill>
                <a:latin typeface="Arial" panose="020B0604020202020204" pitchFamily="34" charset="0"/>
                <a:ea typeface="Times New Roman" panose="02020603050405020304" pitchFamily="18" charset="0"/>
                <a:cs typeface="Arial" panose="020B0604020202020204" pitchFamily="34" charset="0"/>
              </a:rPr>
              <a:t>степень детальности анализа зависит от серьезности проблемы, доступности необходимой информации, ожидаемого влияния и затрат на проведение анализа.</a:t>
            </a:r>
            <a:endParaRPr lang="ru-RU" sz="1600" b="1" u="sng"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9279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Общие положения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17027" y="1988840"/>
            <a:ext cx="8208912" cy="355803"/>
          </a:xfrm>
          <a:prstGeom prst="rect">
            <a:avLst/>
          </a:prstGeom>
        </p:spPr>
        <p:txBody>
          <a:bodyPr wrap="square">
            <a:spAutoFit/>
          </a:bodyPr>
          <a:lstStyle/>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755576" y="1476648"/>
            <a:ext cx="7920880" cy="4401205"/>
          </a:xfrm>
          <a:prstGeom prst="rect">
            <a:avLst/>
          </a:prstGeom>
        </p:spPr>
        <p:txBody>
          <a:bodyPr wrap="square">
            <a:spAutoFit/>
          </a:bodyPr>
          <a:lstStyle/>
          <a:p>
            <a:pPr algn="just"/>
            <a:r>
              <a:rPr lang="ru-RU" sz="1400" b="1" dirty="0">
                <a:solidFill>
                  <a:schemeClr val="tx2"/>
                </a:solidFill>
                <a:latin typeface="Arial" panose="020B0604020202020204" pitchFamily="34" charset="0"/>
                <a:cs typeface="Arial" panose="020B0604020202020204" pitchFamily="34" charset="0"/>
              </a:rPr>
              <a:t>Предметная область ОРВ </a:t>
            </a:r>
            <a:r>
              <a:rPr lang="ru-RU" sz="1400" b="1" dirty="0">
                <a:solidFill>
                  <a:srgbClr val="FF0000"/>
                </a:solidFill>
                <a:latin typeface="Arial" panose="020B0604020202020204" pitchFamily="34" charset="0"/>
                <a:cs typeface="Arial" panose="020B0604020202020204" pitchFamily="34" charset="0"/>
              </a:rPr>
              <a:t>на федеральном уровне</a:t>
            </a:r>
          </a:p>
          <a:p>
            <a:pPr algn="just"/>
            <a:endParaRPr lang="en-US" sz="1400" b="1" dirty="0">
              <a:solidFill>
                <a:schemeClr val="tx2"/>
              </a:solidFill>
              <a:latin typeface="Arial" panose="020B0604020202020204" pitchFamily="34" charset="0"/>
              <a:cs typeface="Arial" panose="020B0604020202020204" pitchFamily="34" charset="0"/>
            </a:endParaRPr>
          </a:p>
          <a:p>
            <a:pPr algn="just"/>
            <a:r>
              <a:rPr lang="ru-RU" sz="1400" b="1" dirty="0">
                <a:solidFill>
                  <a:schemeClr val="tx2"/>
                </a:solidFill>
                <a:latin typeface="Arial" panose="020B0604020202020204" pitchFamily="34" charset="0"/>
                <a:cs typeface="Arial" panose="020B0604020202020204" pitchFamily="34" charset="0"/>
              </a:rPr>
              <a:t>ОРВ проектов актов проводится </a:t>
            </a:r>
            <a:r>
              <a:rPr lang="ru-RU" sz="1400" b="1" u="sng" dirty="0">
                <a:solidFill>
                  <a:schemeClr val="tx2"/>
                </a:solidFill>
                <a:latin typeface="Arial" panose="020B0604020202020204" pitchFamily="34" charset="0"/>
                <a:cs typeface="Arial" panose="020B0604020202020204" pitchFamily="34" charset="0"/>
              </a:rPr>
              <a:t>федеральными органами исполнительной власти </a:t>
            </a:r>
            <a:r>
              <a:rPr lang="ru-RU" sz="1400" b="1" dirty="0">
                <a:solidFill>
                  <a:schemeClr val="tx2"/>
                </a:solidFill>
                <a:latin typeface="Arial" panose="020B0604020202020204" pitchFamily="34" charset="0"/>
                <a:cs typeface="Arial" panose="020B0604020202020204" pitchFamily="34" charset="0"/>
              </a:rPr>
              <a:t>в отношении проектов </a:t>
            </a:r>
            <a:r>
              <a:rPr lang="ru-RU" sz="1400" b="1" dirty="0">
                <a:solidFill>
                  <a:srgbClr val="FF0000"/>
                </a:solidFill>
                <a:latin typeface="Arial" panose="020B0604020202020204" pitchFamily="34" charset="0"/>
                <a:cs typeface="Arial" panose="020B0604020202020204" pitchFamily="34" charset="0"/>
              </a:rPr>
              <a:t>нормативных правовых актов </a:t>
            </a:r>
            <a:r>
              <a:rPr lang="ru-RU" sz="1400" b="1" u="sng" dirty="0">
                <a:solidFill>
                  <a:srgbClr val="FF0000"/>
                </a:solidFill>
                <a:latin typeface="Arial" panose="020B0604020202020204" pitchFamily="34" charset="0"/>
                <a:cs typeface="Arial" panose="020B0604020202020204" pitchFamily="34" charset="0"/>
              </a:rPr>
              <a:t>федеральных органов исполнительной власти, проектов федеральных законов, </a:t>
            </a:r>
            <a:r>
              <a:rPr lang="ru-RU" sz="1400" b="1" dirty="0">
                <a:solidFill>
                  <a:srgbClr val="FF0000"/>
                </a:solidFill>
                <a:latin typeface="Arial" panose="020B0604020202020204" pitchFamily="34" charset="0"/>
                <a:cs typeface="Arial" panose="020B0604020202020204" pitchFamily="34" charset="0"/>
              </a:rPr>
              <a:t>проектов поправок </a:t>
            </a:r>
            <a:r>
              <a:rPr lang="ru-RU" sz="1400" b="1" dirty="0">
                <a:solidFill>
                  <a:schemeClr val="tx2"/>
                </a:solidFill>
                <a:latin typeface="Arial" panose="020B0604020202020204" pitchFamily="34" charset="0"/>
                <a:cs typeface="Arial" panose="020B0604020202020204" pitchFamily="34" charset="0"/>
              </a:rPr>
              <a:t>Правительства РФ к внесенным в Государственную Думу Правительством РФ законопроектам, регулирующих отношения:</a:t>
            </a:r>
          </a:p>
          <a:p>
            <a:pPr algn="just"/>
            <a:r>
              <a:rPr lang="ru-RU" sz="1400" b="1" dirty="0">
                <a:solidFill>
                  <a:schemeClr val="tx2"/>
                </a:solidFill>
                <a:latin typeface="Arial" panose="020B0604020202020204" pitchFamily="34" charset="0"/>
                <a:cs typeface="Arial" panose="020B0604020202020204" pitchFamily="34" charset="0"/>
              </a:rPr>
              <a:t> </a:t>
            </a:r>
          </a:p>
          <a:p>
            <a:pPr algn="just">
              <a:buFont typeface="Arial" panose="020B0604020202020204" pitchFamily="34" charset="0"/>
              <a:buChar char="•"/>
            </a:pPr>
            <a:r>
              <a:rPr lang="ru-RU" sz="1400" b="1" dirty="0">
                <a:solidFill>
                  <a:schemeClr val="tx2"/>
                </a:solidFill>
                <a:latin typeface="Arial" panose="020B0604020202020204" pitchFamily="34" charset="0"/>
                <a:cs typeface="Arial" panose="020B0604020202020204" pitchFamily="34" charset="0"/>
              </a:rPr>
              <a:t>в области организации и осуществления </a:t>
            </a:r>
            <a:r>
              <a:rPr lang="ru-RU" sz="1400" b="1" dirty="0">
                <a:solidFill>
                  <a:srgbClr val="FF0000"/>
                </a:solidFill>
                <a:latin typeface="Arial" panose="020B0604020202020204" pitchFamily="34" charset="0"/>
                <a:cs typeface="Arial" panose="020B0604020202020204" pitchFamily="34" charset="0"/>
              </a:rPr>
              <a:t>государственного контроля </a:t>
            </a:r>
            <a:r>
              <a:rPr lang="ru-RU" sz="1400" b="1" dirty="0">
                <a:solidFill>
                  <a:schemeClr val="tx2"/>
                </a:solidFill>
                <a:latin typeface="Arial" panose="020B0604020202020204" pitchFamily="34" charset="0"/>
                <a:cs typeface="Arial" panose="020B0604020202020204" pitchFamily="34" charset="0"/>
              </a:rPr>
              <a:t>(надзора);</a:t>
            </a:r>
          </a:p>
          <a:p>
            <a:pPr algn="just">
              <a:buFont typeface="Arial" panose="020B0604020202020204" pitchFamily="34" charset="0"/>
              <a:buChar char="•"/>
            </a:pPr>
            <a:r>
              <a:rPr lang="ru-RU" sz="1400" b="1" dirty="0">
                <a:solidFill>
                  <a:schemeClr val="tx2"/>
                </a:solidFill>
                <a:latin typeface="Arial" panose="020B0604020202020204" pitchFamily="34" charset="0"/>
                <a:cs typeface="Arial" panose="020B0604020202020204" pitchFamily="34" charset="0"/>
              </a:rPr>
              <a:t>по </a:t>
            </a:r>
            <a:r>
              <a:rPr lang="ru-RU" sz="1400" b="1" dirty="0">
                <a:solidFill>
                  <a:srgbClr val="FF0000"/>
                </a:solidFill>
                <a:latin typeface="Arial" panose="020B0604020202020204" pitchFamily="34" charset="0"/>
                <a:cs typeface="Arial" panose="020B0604020202020204" pitchFamily="34" charset="0"/>
              </a:rPr>
              <a:t>взиманию налогов и сборов </a:t>
            </a:r>
            <a:r>
              <a:rPr lang="ru-RU" sz="1400" b="1" dirty="0">
                <a:solidFill>
                  <a:schemeClr val="tx2"/>
                </a:solidFill>
                <a:latin typeface="Arial" panose="020B0604020202020204" pitchFamily="34" charset="0"/>
                <a:cs typeface="Arial" panose="020B0604020202020204" pitchFamily="34" charset="0"/>
              </a:rPr>
              <a:t>в Российской </a:t>
            </a:r>
            <a:r>
              <a:rPr lang="ru-RU" sz="1400" b="1" dirty="0">
                <a:solidFill>
                  <a:srgbClr val="FF0000"/>
                </a:solidFill>
                <a:latin typeface="Arial" panose="020B0604020202020204" pitchFamily="34" charset="0"/>
                <a:cs typeface="Arial" panose="020B0604020202020204" pitchFamily="34" charset="0"/>
              </a:rPr>
              <a:t>Федерации;</a:t>
            </a:r>
          </a:p>
          <a:p>
            <a:pPr algn="just">
              <a:buFont typeface="Arial" panose="020B0604020202020204" pitchFamily="34" charset="0"/>
              <a:buChar char="•"/>
            </a:pPr>
            <a:r>
              <a:rPr lang="ru-RU" sz="1400" b="1" dirty="0">
                <a:solidFill>
                  <a:srgbClr val="FF0000"/>
                </a:solidFill>
                <a:latin typeface="Arial" panose="020B0604020202020204" pitchFamily="34" charset="0"/>
                <a:cs typeface="Arial" panose="020B0604020202020204" pitchFamily="34" charset="0"/>
              </a:rPr>
              <a:t>возникающие в процессе осуществления налогового контроля, </a:t>
            </a:r>
            <a:r>
              <a:rPr lang="ru-RU" sz="1400" b="1" dirty="0">
                <a:solidFill>
                  <a:schemeClr val="tx2"/>
                </a:solidFill>
                <a:latin typeface="Arial" panose="020B0604020202020204" pitchFamily="34" charset="0"/>
                <a:cs typeface="Arial" panose="020B0604020202020204" pitchFamily="34" charset="0"/>
              </a:rPr>
              <a:t>обжалования актов налоговых органов, действия (бездействия) их должностных лиц и привлечения к ответственности за совершение налогового правонарушения;</a:t>
            </a:r>
          </a:p>
          <a:p>
            <a:pPr algn="just">
              <a:buFont typeface="Arial" panose="020B0604020202020204" pitchFamily="34" charset="0"/>
              <a:buChar char="•"/>
            </a:pPr>
            <a:r>
              <a:rPr lang="ru-RU" sz="1400" b="1" dirty="0">
                <a:solidFill>
                  <a:schemeClr val="tx2"/>
                </a:solidFill>
                <a:latin typeface="Arial" panose="020B0604020202020204" pitchFamily="34" charset="0"/>
                <a:cs typeface="Arial" panose="020B0604020202020204" pitchFamily="34" charset="0"/>
              </a:rPr>
              <a:t>в области установления, применения и исполнения </a:t>
            </a:r>
            <a:r>
              <a:rPr lang="ru-RU" sz="1400" b="1" dirty="0">
                <a:solidFill>
                  <a:srgbClr val="FF0000"/>
                </a:solidFill>
                <a:latin typeface="Arial" panose="020B0604020202020204" pitchFamily="34" charset="0"/>
                <a:cs typeface="Arial" panose="020B0604020202020204" pitchFamily="34" charset="0"/>
              </a:rPr>
              <a:t>обязательных требований </a:t>
            </a:r>
            <a:r>
              <a:rPr lang="ru-RU" sz="1400" b="1" dirty="0">
                <a:solidFill>
                  <a:schemeClr val="tx2"/>
                </a:solidFill>
                <a:latin typeface="Arial" panose="020B0604020202020204" pitchFamily="34" charset="0"/>
                <a:cs typeface="Arial" panose="020B0604020202020204" pitchFamily="34" charset="0"/>
              </a:rPr>
              <a:t>к продукции или связанным с ними процессам проектирования (включая изыскания), производства, строительства, монтажа, накладки, эксплуатации, хранения, перевозки, реализации и утилизации, к выполнению работ и оказанию услуг;</a:t>
            </a:r>
          </a:p>
          <a:p>
            <a:pPr algn="just">
              <a:buFont typeface="Arial" panose="020B0604020202020204" pitchFamily="34" charset="0"/>
              <a:buChar char="•"/>
            </a:pPr>
            <a:r>
              <a:rPr lang="ru-RU" sz="1400" b="1" dirty="0">
                <a:solidFill>
                  <a:schemeClr val="tx2"/>
                </a:solidFill>
                <a:latin typeface="Arial" panose="020B0604020202020204" pitchFamily="34" charset="0"/>
                <a:cs typeface="Arial" panose="020B0604020202020204" pitchFamily="34" charset="0"/>
              </a:rPr>
              <a:t>в области порядка и правил </a:t>
            </a:r>
            <a:r>
              <a:rPr lang="ru-RU" sz="1400" b="1" dirty="0">
                <a:solidFill>
                  <a:srgbClr val="FF0000"/>
                </a:solidFill>
                <a:latin typeface="Arial" panose="020B0604020202020204" pitchFamily="34" charset="0"/>
                <a:cs typeface="Arial" panose="020B0604020202020204" pitchFamily="34" charset="0"/>
              </a:rPr>
              <a:t>регулирования таможенного дела </a:t>
            </a:r>
            <a:r>
              <a:rPr lang="ru-RU" sz="1400" b="1" dirty="0">
                <a:solidFill>
                  <a:schemeClr val="tx2"/>
                </a:solidFill>
                <a:latin typeface="Arial" panose="020B0604020202020204" pitchFamily="34" charset="0"/>
                <a:cs typeface="Arial" panose="020B0604020202020204" pitchFamily="34" charset="0"/>
              </a:rPr>
              <a:t>в Российской Федерации;</a:t>
            </a:r>
          </a:p>
          <a:p>
            <a:pPr algn="just">
              <a:buFont typeface="Arial" panose="020B0604020202020204" pitchFamily="34" charset="0"/>
              <a:buChar char="•"/>
            </a:pPr>
            <a:r>
              <a:rPr lang="ru-RU" sz="1400" b="1" dirty="0">
                <a:solidFill>
                  <a:schemeClr val="tx2"/>
                </a:solidFill>
                <a:latin typeface="Arial" panose="020B0604020202020204" pitchFamily="34" charset="0"/>
                <a:cs typeface="Arial" panose="020B0604020202020204" pitchFamily="34" charset="0"/>
              </a:rPr>
              <a:t>в области оценки соответствия и в </a:t>
            </a:r>
            <a:r>
              <a:rPr lang="ru-RU" sz="1400" b="1" dirty="0">
                <a:solidFill>
                  <a:srgbClr val="FF0000"/>
                </a:solidFill>
                <a:latin typeface="Arial" panose="020B0604020202020204" pitchFamily="34" charset="0"/>
                <a:cs typeface="Arial" panose="020B0604020202020204" pitchFamily="34" charset="0"/>
              </a:rPr>
              <a:t>области безопасности процессов производства</a:t>
            </a:r>
            <a:r>
              <a:rPr lang="ru-RU" sz="1400" b="1" dirty="0">
                <a:solidFill>
                  <a:schemeClr val="tx2"/>
                </a:solidFill>
                <a:latin typeface="Arial" panose="020B0604020202020204" pitchFamily="34" charset="0"/>
                <a:cs typeface="Arial" panose="020B0604020202020204" pitchFamily="34" charset="0"/>
              </a:rPr>
              <a:t>.</a:t>
            </a:r>
            <a:endParaRPr lang="ru-RU" sz="1400" b="1"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972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Общие положения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17027" y="1988840"/>
            <a:ext cx="8208912" cy="355803"/>
          </a:xfrm>
          <a:prstGeom prst="rect">
            <a:avLst/>
          </a:prstGeom>
        </p:spPr>
        <p:txBody>
          <a:bodyPr wrap="square">
            <a:spAutoFit/>
          </a:bodyPr>
          <a:lstStyle/>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1">
            <a:extLst>
              <a:ext uri="{FF2B5EF4-FFF2-40B4-BE49-F238E27FC236}">
                <a16:creationId xmlns:a16="http://schemas.microsoft.com/office/drawing/2014/main" xmlns="" id="{2D2885DD-2F72-4D69-9445-D4E3872906BD}"/>
              </a:ext>
            </a:extLst>
          </p:cNvPr>
          <p:cNvSpPr>
            <a:spLocks noChangeArrowheads="1"/>
          </p:cNvSpPr>
          <p:nvPr/>
        </p:nvSpPr>
        <p:spPr bwMode="auto">
          <a:xfrm>
            <a:off x="471623" y="1047419"/>
            <a:ext cx="8316416"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ru-RU" b="1" dirty="0"/>
              <a:t>Критерии включения муниципальных районов и городских округов в перечень органов местного самоуправления, в которых проведение ОРВ и экспертизы является обязательным.</a:t>
            </a: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степень концентрации возложенных на органы местного самоуправления указанных муниципальных образований переданных государственных полномочий в сфере предпринимательской и инвестиционной деятельности;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сосредоточенность субъектов предпринимательской и инвестиционной деятельности на территории указанных муниципальных образований;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количество реализуемых на территории указанных муниципальных образований инвестиционных проектов;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наличие нарушений (жалоб от юридических лиц, индивидуальных предпринимателей), избыточного воздействия со стороны органов местного самоуправления указанных муниципальных образований при осуществлении муниципального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уровень организационно-технического обеспечения органов местного самоуправления указанных муниципальных образований. </a:t>
            </a:r>
          </a:p>
        </p:txBody>
      </p:sp>
    </p:spTree>
    <p:extLst>
      <p:ext uri="{BB962C8B-B14F-4D97-AF65-F5344CB8AC3E}">
        <p14:creationId xmlns:p14="http://schemas.microsoft.com/office/powerpoint/2010/main" val="9094659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Общие положения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17027" y="1988840"/>
            <a:ext cx="8208912" cy="355803"/>
          </a:xfrm>
          <a:prstGeom prst="rect">
            <a:avLst/>
          </a:prstGeom>
        </p:spPr>
        <p:txBody>
          <a:bodyPr wrap="square">
            <a:spAutoFit/>
          </a:bodyPr>
          <a:lstStyle/>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863588" y="1131532"/>
            <a:ext cx="7560840" cy="5478423"/>
          </a:xfrm>
          <a:prstGeom prst="rect">
            <a:avLst/>
          </a:prstGeom>
        </p:spPr>
        <p:txBody>
          <a:bodyPr wrap="square">
            <a:spAutoFit/>
          </a:bodyPr>
          <a:lstStyle/>
          <a:p>
            <a:pPr algn="just"/>
            <a:r>
              <a:rPr lang="ru-RU" sz="1400" b="1" dirty="0">
                <a:solidFill>
                  <a:schemeClr val="tx2"/>
                </a:solidFill>
                <a:latin typeface="Arial" panose="020B0604020202020204" pitchFamily="34" charset="0"/>
                <a:cs typeface="Arial" panose="020B0604020202020204" pitchFamily="34" charset="0"/>
              </a:rPr>
              <a:t>Важным элементом процедуры ОРВ является </a:t>
            </a:r>
            <a:r>
              <a:rPr lang="ru-RU" sz="1400" b="1" dirty="0">
                <a:solidFill>
                  <a:srgbClr val="FF0000"/>
                </a:solidFill>
                <a:latin typeface="Arial" panose="020B0604020202020204" pitchFamily="34" charset="0"/>
                <a:cs typeface="Arial" panose="020B0604020202020204" pitchFamily="34" charset="0"/>
              </a:rPr>
              <a:t>проведение публичных консультаций </a:t>
            </a:r>
            <a:r>
              <a:rPr lang="ru-RU" sz="1400" b="1" dirty="0">
                <a:solidFill>
                  <a:schemeClr val="tx2"/>
                </a:solidFill>
                <a:latin typeface="Arial" panose="020B0604020202020204" pitchFamily="34" charset="0"/>
                <a:cs typeface="Arial" panose="020B0604020202020204" pitchFamily="34" charset="0"/>
              </a:rPr>
              <a:t>с заинтересованными сторонами, которое позволяет выявить позиции заинтересованных сторон, сделать процесс рассмотрения проекта акта прозрачным, обеспечить свободное заявление и возможность учета данных позиций.</a:t>
            </a:r>
          </a:p>
          <a:p>
            <a:pPr algn="just"/>
            <a:r>
              <a:rPr lang="ru-RU" sz="1400" b="1" dirty="0">
                <a:solidFill>
                  <a:schemeClr val="tx2"/>
                </a:solidFill>
                <a:latin typeface="Arial" panose="020B0604020202020204" pitchFamily="34" charset="0"/>
                <a:cs typeface="Arial" panose="020B0604020202020204" pitchFamily="34" charset="0"/>
              </a:rPr>
              <a:t> </a:t>
            </a:r>
          </a:p>
          <a:p>
            <a:pPr algn="just"/>
            <a:r>
              <a:rPr lang="ru-RU" sz="1400" b="1" dirty="0">
                <a:solidFill>
                  <a:srgbClr val="FF0000"/>
                </a:solidFill>
                <a:latin typeface="Arial" panose="020B0604020202020204" pitchFamily="34" charset="0"/>
                <a:cs typeface="Arial" panose="020B0604020202020204" pitchFamily="34" charset="0"/>
              </a:rPr>
              <a:t>Площадкой для публичных консультаций </a:t>
            </a:r>
            <a:r>
              <a:rPr lang="ru-RU" sz="1400" b="1" dirty="0">
                <a:solidFill>
                  <a:schemeClr val="tx2"/>
                </a:solidFill>
                <a:latin typeface="Arial" panose="020B0604020202020204" pitchFamily="34" charset="0"/>
                <a:cs typeface="Arial" panose="020B0604020202020204" pitchFamily="34" charset="0"/>
              </a:rPr>
              <a:t>в ходе ОРВ является сайт для размещения информации о разработке федеральными органами исполнительной власти проектов нормативных правовых актов и результатов их публичного обсуждения </a:t>
            </a:r>
            <a:r>
              <a:rPr lang="ru-RU" sz="1400" b="1" dirty="0">
                <a:solidFill>
                  <a:schemeClr val="tx2"/>
                </a:solidFill>
                <a:latin typeface="Arial" panose="020B0604020202020204" pitchFamily="34" charset="0"/>
                <a:cs typeface="Arial" panose="020B0604020202020204" pitchFamily="34" charset="0"/>
                <a:hlinkClick r:id="rId2"/>
              </a:rPr>
              <a:t>regulation.gov.ru</a:t>
            </a:r>
            <a:r>
              <a:rPr lang="ru-RU" sz="1400" b="1" dirty="0">
                <a:solidFill>
                  <a:schemeClr val="tx2"/>
                </a:solidFill>
                <a:latin typeface="Arial" panose="020B0604020202020204" pitchFamily="34" charset="0"/>
                <a:cs typeface="Arial" panose="020B0604020202020204" pitchFamily="34" charset="0"/>
              </a:rPr>
              <a:t> (далее – единый портал), на котором размещаются тексты проектов актов для их публичного обсуждения, сводки отзывов и принятые тексты нормативных правовых актов.</a:t>
            </a:r>
          </a:p>
          <a:p>
            <a:pPr algn="just"/>
            <a:endParaRPr lang="ru-RU" sz="1400" b="1" dirty="0">
              <a:solidFill>
                <a:schemeClr val="tx2"/>
              </a:solidFill>
              <a:latin typeface="Arial" panose="020B060402020202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cs typeface="Arial" panose="020B0604020202020204" pitchFamily="34" charset="0"/>
              </a:rPr>
              <a:t>С 15 апреля 2013 года федеральные органы исполнительной власти размещают информацию о разрабатываемых ими проектах нормативных правовых актах не на своих официальных сайтах в сети Интернет, а </a:t>
            </a:r>
            <a:r>
              <a:rPr lang="ru-RU" sz="1400" b="1" dirty="0">
                <a:solidFill>
                  <a:srgbClr val="FF0000"/>
                </a:solidFill>
                <a:latin typeface="Arial" panose="020B0604020202020204" pitchFamily="34" charset="0"/>
                <a:cs typeface="Arial" panose="020B0604020202020204" pitchFamily="34" charset="0"/>
              </a:rPr>
              <a:t>на Федеральном портале проектов нормативных правовых актов regulation.gov.ru </a:t>
            </a:r>
            <a:r>
              <a:rPr lang="ru-RU" sz="1400" b="1" dirty="0">
                <a:solidFill>
                  <a:schemeClr val="accent1">
                    <a:lumMod val="50000"/>
                  </a:schemeClr>
                </a:solidFill>
                <a:latin typeface="Arial" panose="020B0604020202020204" pitchFamily="34" charset="0"/>
                <a:cs typeface="Arial" panose="020B0604020202020204" pitchFamily="34" charset="0"/>
              </a:rPr>
              <a:t>(Постановление Правительства Российской Федерации № 851 «О порядке раскрытия федеральными органами исполнительной власти информации о подготовке проектов нормативных правовых актов и результатах их общественного обсуждения»).</a:t>
            </a:r>
          </a:p>
          <a:p>
            <a:pPr algn="just"/>
            <a:r>
              <a:rPr lang="ru-RU" sz="1400" b="1" dirty="0">
                <a:solidFill>
                  <a:schemeClr val="tx2"/>
                </a:solidFill>
                <a:latin typeface="Arial" panose="020B0604020202020204" pitchFamily="34" charset="0"/>
                <a:cs typeface="Arial" panose="020B0604020202020204" pitchFamily="34" charset="0"/>
              </a:rPr>
              <a:t> </a:t>
            </a:r>
          </a:p>
          <a:p>
            <a:pPr algn="just"/>
            <a:r>
              <a:rPr lang="ru-RU" sz="1400" b="1" dirty="0">
                <a:solidFill>
                  <a:schemeClr val="tx2"/>
                </a:solidFill>
                <a:latin typeface="Arial" panose="020B0604020202020204" pitchFamily="34" charset="0"/>
                <a:cs typeface="Arial" panose="020B0604020202020204" pitchFamily="34" charset="0"/>
              </a:rPr>
              <a:t>ОРВ проводится в зависимости от степени регулирующего воздействия положений, содержащихся в подготовленном разработчиком проекте акта, </a:t>
            </a:r>
            <a:r>
              <a:rPr lang="ru-RU" sz="1400" b="1" u="sng" dirty="0">
                <a:solidFill>
                  <a:schemeClr val="tx2"/>
                </a:solidFill>
                <a:latin typeface="Arial" panose="020B0604020202020204" pitchFamily="34" charset="0"/>
                <a:cs typeface="Arial" panose="020B0604020202020204" pitchFamily="34" charset="0"/>
              </a:rPr>
              <a:t>в срок от </a:t>
            </a:r>
            <a:r>
              <a:rPr lang="ru-RU" sz="1400" b="1" u="sng" dirty="0">
                <a:solidFill>
                  <a:srgbClr val="FF0000"/>
                </a:solidFill>
                <a:latin typeface="Arial" panose="020B0604020202020204" pitchFamily="34" charset="0"/>
                <a:cs typeface="Arial" panose="020B0604020202020204" pitchFamily="34" charset="0"/>
              </a:rPr>
              <a:t>15 до 60 календарных дней</a:t>
            </a:r>
            <a:r>
              <a:rPr lang="ru-RU" sz="1400" b="1" u="sng" dirty="0">
                <a:solidFill>
                  <a:schemeClr val="tx2"/>
                </a:solidFill>
                <a:latin typeface="Arial" panose="020B0604020202020204" pitchFamily="34" charset="0"/>
                <a:cs typeface="Arial" panose="020B0604020202020204" pitchFamily="34" charset="0"/>
              </a:rPr>
              <a:t>.</a:t>
            </a:r>
            <a:endParaRPr lang="ru-RU" sz="1400" b="1" u="sng" dirty="0">
              <a:solidFill>
                <a:schemeClr val="tx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00894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439652" y="2574466"/>
            <a:ext cx="6408712" cy="1877437"/>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r>
              <a:rPr lang="ru-RU" sz="2400" b="1" dirty="0">
                <a:solidFill>
                  <a:schemeClr val="tx2">
                    <a:lumMod val="75000"/>
                  </a:schemeClr>
                </a:solidFill>
                <a:latin typeface="Arial" panose="020B0604020202020204" pitchFamily="34" charset="0"/>
                <a:cs typeface="Arial" panose="020B0604020202020204" pitchFamily="34" charset="0"/>
              </a:rPr>
              <a:t>Практические вопросы проведения ОРВ</a:t>
            </a:r>
          </a:p>
          <a:p>
            <a:pPr algn="ctr"/>
            <a:endParaRPr lang="ru-RU" sz="2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89855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Официальный сайт для размещения информации о подготовке федеральными органами исполнительной власти проектов нормативных правовых актов и результатах их общественного обсуждения</a:t>
            </a:r>
            <a:endParaRPr lang="ru-RU" sz="16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pic>
        <p:nvPicPr>
          <p:cNvPr id="4" name="Рисунок 3">
            <a:extLst>
              <a:ext uri="{FF2B5EF4-FFF2-40B4-BE49-F238E27FC236}">
                <a16:creationId xmlns:a16="http://schemas.microsoft.com/office/drawing/2014/main" xmlns="" id="{BFCBE54D-9E10-4392-83AF-62DD07ED24F4}"/>
              </a:ext>
            </a:extLst>
          </p:cNvPr>
          <p:cNvPicPr>
            <a:picLocks noChangeAspect="1"/>
          </p:cNvPicPr>
          <p:nvPr/>
        </p:nvPicPr>
        <p:blipFill>
          <a:blip r:embed="rId2"/>
          <a:stretch>
            <a:fillRect/>
          </a:stretch>
        </p:blipFill>
        <p:spPr>
          <a:xfrm>
            <a:off x="0" y="1287040"/>
            <a:ext cx="9144000" cy="4734248"/>
          </a:xfrm>
          <a:prstGeom prst="rect">
            <a:avLst/>
          </a:prstGeom>
        </p:spPr>
      </p:pic>
    </p:spTree>
    <p:extLst>
      <p:ext uri="{BB962C8B-B14F-4D97-AF65-F5344CB8AC3E}">
        <p14:creationId xmlns:p14="http://schemas.microsoft.com/office/powerpoint/2010/main" val="7667838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Официальный сайт для размещения информации о подготовке федеральными органами исполнительной власти проектов нормативных правовых актов и результатах их общественного обсуждения</a:t>
            </a:r>
            <a:endParaRPr lang="ru-RU" sz="16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pic>
        <p:nvPicPr>
          <p:cNvPr id="3" name="Рисунок 2">
            <a:extLst>
              <a:ext uri="{FF2B5EF4-FFF2-40B4-BE49-F238E27FC236}">
                <a16:creationId xmlns:a16="http://schemas.microsoft.com/office/drawing/2014/main" xmlns="" id="{587C7EEB-1701-4701-B3F6-72FDFB201599}"/>
              </a:ext>
            </a:extLst>
          </p:cNvPr>
          <p:cNvPicPr>
            <a:picLocks noChangeAspect="1"/>
          </p:cNvPicPr>
          <p:nvPr/>
        </p:nvPicPr>
        <p:blipFill>
          <a:blip r:embed="rId2"/>
          <a:stretch>
            <a:fillRect/>
          </a:stretch>
        </p:blipFill>
        <p:spPr>
          <a:xfrm>
            <a:off x="0" y="1287040"/>
            <a:ext cx="9144000" cy="4283920"/>
          </a:xfrm>
          <a:prstGeom prst="rect">
            <a:avLst/>
          </a:prstGeom>
        </p:spPr>
      </p:pic>
    </p:spTree>
    <p:extLst>
      <p:ext uri="{BB962C8B-B14F-4D97-AF65-F5344CB8AC3E}">
        <p14:creationId xmlns:p14="http://schemas.microsoft.com/office/powerpoint/2010/main" val="30438416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3" name="Прямоугольник 2">
            <a:extLst>
              <a:ext uri="{FF2B5EF4-FFF2-40B4-BE49-F238E27FC236}">
                <a16:creationId xmlns:a16="http://schemas.microsoft.com/office/drawing/2014/main" xmlns="" id="{8D25BD87-3A13-4564-9661-0F85C37D2889}"/>
              </a:ext>
            </a:extLst>
          </p:cNvPr>
          <p:cNvSpPr/>
          <p:nvPr/>
        </p:nvSpPr>
        <p:spPr>
          <a:xfrm>
            <a:off x="755576" y="2551837"/>
            <a:ext cx="7920880" cy="3416320"/>
          </a:xfrm>
          <a:prstGeom prst="rect">
            <a:avLst/>
          </a:prstGeom>
        </p:spPr>
        <p:txBody>
          <a:bodyPr wrap="square">
            <a:spAutoFit/>
          </a:bodyPr>
          <a:lstStyle/>
          <a:p>
            <a:r>
              <a:rPr lang="ru-RU" b="1" dirty="0">
                <a:solidFill>
                  <a:srgbClr val="0066FF"/>
                </a:solidFill>
              </a:rPr>
              <a:t>Задание к практическим занятиям 3</a:t>
            </a:r>
          </a:p>
          <a:p>
            <a:endParaRPr lang="ru-RU" b="1" dirty="0">
              <a:solidFill>
                <a:srgbClr val="0066FF"/>
              </a:solidFill>
            </a:endParaRPr>
          </a:p>
          <a:p>
            <a:r>
              <a:rPr lang="ru-RU" b="1" dirty="0"/>
              <a:t>1 Используя данные официального сайта для размещения информации о подготовке федеральными органами исполнительной власти проектов нормативных правовых актов и результатах их общественного обсуждения – охарактеризовать проект НПА на выбор – обосновать необходимость оценки.</a:t>
            </a:r>
            <a:endParaRPr lang="ru-RU" b="1" dirty="0">
              <a:solidFill>
                <a:schemeClr val="bg1"/>
              </a:solidFill>
              <a:latin typeface="Arial" panose="020B0604020202020204" pitchFamily="34" charset="0"/>
              <a:cs typeface="Arial" panose="020B0604020202020204" pitchFamily="34" charset="0"/>
            </a:endParaRPr>
          </a:p>
          <a:p>
            <a:endParaRPr lang="ru-RU" b="1" dirty="0">
              <a:solidFill>
                <a:srgbClr val="0066FF"/>
              </a:solidFill>
            </a:endParaRPr>
          </a:p>
          <a:p>
            <a:endParaRPr lang="ru-RU" b="1" dirty="0">
              <a:solidFill>
                <a:srgbClr val="0066FF"/>
              </a:solidFill>
            </a:endParaRPr>
          </a:p>
          <a:p>
            <a:r>
              <a:rPr lang="ru-RU" b="1" dirty="0">
                <a:solidFill>
                  <a:srgbClr val="0066FF"/>
                </a:solidFill>
              </a:rPr>
              <a:t>2 Использование методики оценки стандартных издержек субъектов предпринимательской и иной экономической деятельности, возникающих в связи с исполнением требований регулирования (НА ПРИМЕРЕ!)</a:t>
            </a:r>
            <a:endParaRPr lang="ru-RU" dirty="0"/>
          </a:p>
        </p:txBody>
      </p:sp>
    </p:spTree>
    <p:extLst>
      <p:ext uri="{BB962C8B-B14F-4D97-AF65-F5344CB8AC3E}">
        <p14:creationId xmlns:p14="http://schemas.microsoft.com/office/powerpoint/2010/main" val="31217559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chemeClr val="bg1"/>
                </a:solidFill>
                <a:latin typeface="Arial" panose="020B0604020202020204" pitchFamily="34" charset="0"/>
                <a:cs typeface="Arial" panose="020B0604020202020204" pitchFamily="34" charset="0"/>
              </a:rPr>
              <a:t>Итоги ОРВ ФОИВ 2018 г.</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799692" y="5964148"/>
            <a:ext cx="5929623" cy="1138773"/>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sp>
        <p:nvSpPr>
          <p:cNvPr id="3" name="Rectangle 1">
            <a:extLst>
              <a:ext uri="{FF2B5EF4-FFF2-40B4-BE49-F238E27FC236}">
                <a16:creationId xmlns:a16="http://schemas.microsoft.com/office/drawing/2014/main" xmlns="" id="{F1528A85-2529-4F1F-8411-1FC7D806BB87}"/>
              </a:ext>
            </a:extLst>
          </p:cNvPr>
          <p:cNvSpPr>
            <a:spLocks noChangeArrowheads="1"/>
          </p:cNvSpPr>
          <p:nvPr/>
        </p:nvSpPr>
        <p:spPr bwMode="auto">
          <a:xfrm>
            <a:off x="360040" y="3433615"/>
            <a:ext cx="84604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4" name="Рисунок 3">
            <a:extLst>
              <a:ext uri="{FF2B5EF4-FFF2-40B4-BE49-F238E27FC236}">
                <a16:creationId xmlns:a16="http://schemas.microsoft.com/office/drawing/2014/main" xmlns="" id="{79E333FC-428E-4DED-B39D-23A025068601}"/>
              </a:ext>
            </a:extLst>
          </p:cNvPr>
          <p:cNvPicPr>
            <a:picLocks noChangeAspect="1"/>
          </p:cNvPicPr>
          <p:nvPr/>
        </p:nvPicPr>
        <p:blipFill>
          <a:blip r:embed="rId2"/>
          <a:stretch>
            <a:fillRect/>
          </a:stretch>
        </p:blipFill>
        <p:spPr>
          <a:xfrm>
            <a:off x="265430" y="914400"/>
            <a:ext cx="8636196" cy="5487258"/>
          </a:xfrm>
          <a:prstGeom prst="rect">
            <a:avLst/>
          </a:prstGeom>
        </p:spPr>
      </p:pic>
    </p:spTree>
    <p:extLst>
      <p:ext uri="{BB962C8B-B14F-4D97-AF65-F5344CB8AC3E}">
        <p14:creationId xmlns:p14="http://schemas.microsoft.com/office/powerpoint/2010/main" val="62989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chemeClr val="bg1"/>
                </a:solidFill>
                <a:latin typeface="Arial" panose="020B0604020202020204" pitchFamily="34" charset="0"/>
                <a:cs typeface="Arial" panose="020B0604020202020204" pitchFamily="34" charset="0"/>
              </a:rPr>
              <a:t>Итоги ОРВ 2018. Субъекты РФ.</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799692" y="5964148"/>
            <a:ext cx="5929623" cy="1138773"/>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pic>
        <p:nvPicPr>
          <p:cNvPr id="4" name="Рисунок 3">
            <a:extLst>
              <a:ext uri="{FF2B5EF4-FFF2-40B4-BE49-F238E27FC236}">
                <a16:creationId xmlns:a16="http://schemas.microsoft.com/office/drawing/2014/main" xmlns="" id="{EAED2DC5-CE55-4DE2-9EDB-0B8C44941343}"/>
              </a:ext>
            </a:extLst>
          </p:cNvPr>
          <p:cNvPicPr>
            <a:picLocks noChangeAspect="1"/>
          </p:cNvPicPr>
          <p:nvPr/>
        </p:nvPicPr>
        <p:blipFill>
          <a:blip r:embed="rId2"/>
          <a:stretch>
            <a:fillRect/>
          </a:stretch>
        </p:blipFill>
        <p:spPr>
          <a:xfrm>
            <a:off x="1301745" y="744039"/>
            <a:ext cx="6222584" cy="5886541"/>
          </a:xfrm>
          <a:prstGeom prst="rect">
            <a:avLst/>
          </a:prstGeom>
        </p:spPr>
      </p:pic>
    </p:spTree>
    <p:extLst>
      <p:ext uri="{BB962C8B-B14F-4D97-AF65-F5344CB8AC3E}">
        <p14:creationId xmlns:p14="http://schemas.microsoft.com/office/powerpoint/2010/main" val="31666108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chemeClr val="bg1"/>
                </a:solidFill>
                <a:latin typeface="Arial" panose="020B0604020202020204" pitchFamily="34" charset="0"/>
                <a:cs typeface="Arial" panose="020B0604020202020204" pitchFamily="34" charset="0"/>
              </a:rPr>
              <a:t>Исключения из предметной области ОРВ</a:t>
            </a:r>
            <a:endParaRPr lang="ru-RU" sz="2800" b="1"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799692" y="5964148"/>
            <a:ext cx="5929623" cy="1138773"/>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sp>
        <p:nvSpPr>
          <p:cNvPr id="3" name="Rectangle 1">
            <a:extLst>
              <a:ext uri="{FF2B5EF4-FFF2-40B4-BE49-F238E27FC236}">
                <a16:creationId xmlns:a16="http://schemas.microsoft.com/office/drawing/2014/main" xmlns="" id="{F1528A85-2529-4F1F-8411-1FC7D806BB87}"/>
              </a:ext>
            </a:extLst>
          </p:cNvPr>
          <p:cNvSpPr>
            <a:spLocks noChangeArrowheads="1"/>
          </p:cNvSpPr>
          <p:nvPr/>
        </p:nvSpPr>
        <p:spPr bwMode="auto">
          <a:xfrm>
            <a:off x="360040" y="1771622"/>
            <a:ext cx="8460432"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dirty="0">
                <a:ln>
                  <a:noFill/>
                </a:ln>
                <a:solidFill>
                  <a:srgbClr val="0066FF"/>
                </a:solidFill>
                <a:effectLst/>
                <a:latin typeface="Arial" panose="020B0604020202020204" pitchFamily="34" charset="0"/>
              </a:rPr>
              <a:t>Проведение ОРВ в отношении проектов нормативных правовых актов, утверждающих государственные программы.</a:t>
            </a:r>
            <a:r>
              <a:rPr kumimoji="0" lang="ru-RU" altLang="ru-RU"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Проведение процедуры ОРВ в отношении указанной группы проектов актов является </a:t>
            </a:r>
            <a:r>
              <a:rPr kumimoji="0" lang="ru-RU" altLang="ru-RU" sz="1800" b="1" i="0" u="none" strike="noStrike" cap="none" normalizeH="0" baseline="0" dirty="0">
                <a:ln>
                  <a:noFill/>
                </a:ln>
                <a:solidFill>
                  <a:schemeClr val="tx1"/>
                </a:solidFill>
                <a:effectLst/>
                <a:latin typeface="Arial" panose="020B0604020202020204" pitchFamily="34" charset="0"/>
              </a:rPr>
              <a:t>нецелесообразным, </a:t>
            </a:r>
            <a:r>
              <a:rPr kumimoji="0" lang="ru-RU" altLang="ru-RU" sz="1800" b="0" i="0" u="none" strike="noStrike" cap="none" normalizeH="0" baseline="0" dirty="0">
                <a:ln>
                  <a:noFill/>
                </a:ln>
                <a:solidFill>
                  <a:schemeClr val="tx1"/>
                </a:solidFill>
                <a:effectLst/>
                <a:latin typeface="Arial" panose="020B0604020202020204" pitchFamily="34" charset="0"/>
              </a:rPr>
              <a:t>поскольку они </a:t>
            </a:r>
            <a:r>
              <a:rPr kumimoji="0" lang="ru-RU" altLang="ru-RU" sz="1800" b="1" i="0" u="none" strike="noStrike" cap="none" normalizeH="0" baseline="0" dirty="0">
                <a:ln>
                  <a:noFill/>
                </a:ln>
                <a:solidFill>
                  <a:schemeClr val="tx1"/>
                </a:solidFill>
                <a:effectLst/>
                <a:latin typeface="Arial" panose="020B0604020202020204" pitchFamily="34" charset="0"/>
              </a:rPr>
              <a:t>носят программный характер</a:t>
            </a:r>
            <a:r>
              <a:rPr kumimoji="0" lang="ru-RU" altLang="ru-RU" sz="1800" b="0" i="0" u="none" strike="noStrike" cap="none" normalizeH="0" baseline="0" dirty="0">
                <a:ln>
                  <a:noFill/>
                </a:ln>
                <a:solidFill>
                  <a:schemeClr val="tx1"/>
                </a:solidFill>
                <a:effectLst/>
                <a:latin typeface="Arial" panose="020B0604020202020204" pitchFamily="34" charset="0"/>
              </a:rPr>
              <a:t> и не вводят дополнительных ограничений для субъектов предпринимательской и инвестиционной деятельности. При этом считается возможным проведение ОРВ в отношении некоторых проектов нормативных правовых актов по отдельным вопросам в данной сфере, устанавливающих новые или изменяющих ранее предусмотренные нормативными правовыми актами субъектов Российской Федерации обязанности для субъектов предпринимательской и инвестиционной деятельности.</a:t>
            </a:r>
            <a:r>
              <a:rPr kumimoji="0" lang="ru-RU" altLang="ru-RU" sz="1800" b="1" i="0" u="none" strike="noStrike" cap="none" normalizeH="0" baseline="0" dirty="0">
                <a:ln>
                  <a:noFill/>
                </a:ln>
                <a:solidFill>
                  <a:schemeClr val="tx1"/>
                </a:solidFill>
                <a:effectLst/>
                <a:latin typeface="Arial" panose="020B0604020202020204" pitchFamily="34"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В настоящее время ОРВ на федеральном уровне в отношении проектов государственных программ Российской Федерации не проводится.</a:t>
            </a:r>
          </a:p>
        </p:txBody>
      </p:sp>
    </p:spTree>
    <p:extLst>
      <p:ext uri="{BB962C8B-B14F-4D97-AF65-F5344CB8AC3E}">
        <p14:creationId xmlns:p14="http://schemas.microsoft.com/office/powerpoint/2010/main" val="36067507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chemeClr val="bg1"/>
                </a:solidFill>
                <a:latin typeface="Arial" panose="020B0604020202020204" pitchFamily="34" charset="0"/>
                <a:cs typeface="Arial" panose="020B0604020202020204" pitchFamily="34" charset="0"/>
              </a:rPr>
              <a:t>Исключения из предметной области ОРВ</a:t>
            </a:r>
            <a:endParaRPr lang="ru-RU" sz="2800" b="1"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799692" y="5964148"/>
            <a:ext cx="5929623" cy="1138773"/>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sp>
        <p:nvSpPr>
          <p:cNvPr id="4" name="Rectangle 1">
            <a:extLst>
              <a:ext uri="{FF2B5EF4-FFF2-40B4-BE49-F238E27FC236}">
                <a16:creationId xmlns:a16="http://schemas.microsoft.com/office/drawing/2014/main" xmlns="" id="{A77DA246-B8EC-434D-8238-9FD0180B2E9B}"/>
              </a:ext>
            </a:extLst>
          </p:cNvPr>
          <p:cNvSpPr>
            <a:spLocks noChangeArrowheads="1"/>
          </p:cNvSpPr>
          <p:nvPr/>
        </p:nvSpPr>
        <p:spPr bwMode="auto">
          <a:xfrm>
            <a:off x="481227" y="1083801"/>
            <a:ext cx="810039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dirty="0">
                <a:ln>
                  <a:noFill/>
                </a:ln>
                <a:solidFill>
                  <a:srgbClr val="0066FF"/>
                </a:solidFill>
                <a:effectLst/>
                <a:latin typeface="Arial" panose="020B0604020202020204" pitchFamily="34" charset="0"/>
              </a:rPr>
              <a:t>Проекты актов, регулирующие общественные отношения в сфере налогообложения. </a:t>
            </a: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Учитывая положения пункта 3 статьи 12 Налогового кодекса Российской Федерации, </a:t>
            </a:r>
            <a:r>
              <a:rPr kumimoji="0" lang="ru-RU" altLang="ru-RU" sz="1800" b="1" i="0" u="none" strike="noStrike" cap="none" normalizeH="0" baseline="0" dirty="0">
                <a:ln>
                  <a:noFill/>
                </a:ln>
                <a:solidFill>
                  <a:schemeClr val="tx1"/>
                </a:solidFill>
                <a:effectLst/>
                <a:latin typeface="Arial" panose="020B0604020202020204" pitchFamily="34" charset="0"/>
              </a:rPr>
              <a:t>проекты законов</a:t>
            </a:r>
            <a:r>
              <a:rPr kumimoji="0" lang="ru-RU" altLang="ru-RU" sz="1800" b="0" i="0" u="none" strike="noStrike" cap="none" normalizeH="0" baseline="0" dirty="0">
                <a:ln>
                  <a:noFill/>
                </a:ln>
                <a:solidFill>
                  <a:schemeClr val="tx1"/>
                </a:solidFill>
                <a:effectLst/>
                <a:latin typeface="Arial" panose="020B0604020202020204" pitchFamily="34" charset="0"/>
              </a:rPr>
              <a:t> субъектов Российской Федерации, </a:t>
            </a:r>
            <a:r>
              <a:rPr kumimoji="0" lang="ru-RU" altLang="ru-RU" sz="1800" b="1" i="0" u="none" strike="noStrike" cap="none" normalizeH="0" baseline="0" dirty="0">
                <a:ln>
                  <a:noFill/>
                </a:ln>
                <a:solidFill>
                  <a:schemeClr val="tx1"/>
                </a:solidFill>
                <a:effectLst/>
                <a:latin typeface="Arial" panose="020B0604020202020204" pitchFamily="34" charset="0"/>
              </a:rPr>
              <a:t>устанавливающие, изменяющие, приостанавливающие и отменяющие налоговые ставки, порядок, сроки уплаты налогов и иные элементы налогообложения по региональным налогам, предусмотренные Налоговым кодексом Российской Федерации, не подлежат процедуре ОРВ</a:t>
            </a:r>
            <a:r>
              <a:rPr kumimoji="0" lang="ru-RU" altLang="ru-RU"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При этом обращаем внимание, что в соответствии с пунктом 7 статьи 12 Налогового Кодекса Российской Федерации </a:t>
            </a:r>
            <a:r>
              <a:rPr kumimoji="0" lang="ru-RU" altLang="ru-RU" sz="1800" b="1" i="0" u="none" strike="noStrike" cap="none" normalizeH="0" baseline="0" dirty="0">
                <a:ln>
                  <a:noFill/>
                </a:ln>
                <a:solidFill>
                  <a:schemeClr val="tx1"/>
                </a:solidFill>
                <a:effectLst/>
                <a:latin typeface="Arial" panose="020B0604020202020204" pitchFamily="34" charset="0"/>
              </a:rPr>
              <a:t>специальные налоговые режимы</a:t>
            </a:r>
            <a:r>
              <a:rPr kumimoji="0" lang="ru-RU" altLang="ru-RU" sz="1800" b="0" i="0" u="none" strike="noStrike" cap="none" normalizeH="0" baseline="0" dirty="0">
                <a:ln>
                  <a:noFill/>
                </a:ln>
                <a:solidFill>
                  <a:schemeClr val="tx1"/>
                </a:solidFill>
                <a:effectLst/>
                <a:latin typeface="Arial" panose="020B0604020202020204" pitchFamily="34" charset="0"/>
              </a:rPr>
              <a:t> </a:t>
            </a:r>
            <a:r>
              <a:rPr kumimoji="0" lang="ru-RU" altLang="ru-RU" sz="1800" b="1" i="0" u="none" strike="noStrike" cap="none" normalizeH="0" baseline="0" dirty="0">
                <a:ln>
                  <a:noFill/>
                </a:ln>
                <a:solidFill>
                  <a:schemeClr val="tx1"/>
                </a:solidFill>
                <a:effectLst/>
                <a:latin typeface="Arial" panose="020B0604020202020204" pitchFamily="34" charset="0"/>
              </a:rPr>
              <a:t>могут предусматривать федеральные налоги</a:t>
            </a:r>
            <a:r>
              <a:rPr kumimoji="0" lang="ru-RU" altLang="ru-RU" sz="1800" b="0" i="0" u="none" strike="noStrike" cap="none" normalizeH="0" baseline="0" dirty="0">
                <a:ln>
                  <a:noFill/>
                </a:ln>
                <a:solidFill>
                  <a:schemeClr val="tx1"/>
                </a:solidFill>
                <a:effectLst/>
                <a:latin typeface="Arial" panose="020B0604020202020204" pitchFamily="34" charset="0"/>
              </a:rPr>
              <a:t>, в связи с чем </a:t>
            </a:r>
            <a:r>
              <a:rPr kumimoji="0" lang="ru-RU" altLang="ru-RU" sz="1800" b="1" i="0" u="none" strike="noStrike" cap="none" normalizeH="0" baseline="0" dirty="0">
                <a:ln>
                  <a:noFill/>
                </a:ln>
                <a:solidFill>
                  <a:schemeClr val="tx1"/>
                </a:solidFill>
                <a:effectLst/>
                <a:latin typeface="Arial" panose="020B0604020202020204" pitchFamily="34" charset="0"/>
              </a:rPr>
              <a:t>проведение процедуры ОРВ</a:t>
            </a:r>
            <a:r>
              <a:rPr kumimoji="0" lang="ru-RU" altLang="ru-RU" sz="1800" b="0" i="0" u="none" strike="noStrike" cap="none" normalizeH="0" baseline="0" dirty="0">
                <a:ln>
                  <a:noFill/>
                </a:ln>
                <a:solidFill>
                  <a:schemeClr val="tx1"/>
                </a:solidFill>
                <a:effectLst/>
                <a:latin typeface="Arial" panose="020B0604020202020204" pitchFamily="34" charset="0"/>
              </a:rPr>
              <a:t> в отношении проектов законов субъектов Российской Федерации </a:t>
            </a:r>
            <a:r>
              <a:rPr kumimoji="0" lang="ru-RU" altLang="ru-RU" sz="1800" b="1" i="0" u="none" strike="noStrike" cap="none" normalizeH="0" baseline="0" dirty="0">
                <a:ln>
                  <a:noFill/>
                </a:ln>
                <a:solidFill>
                  <a:schemeClr val="tx1"/>
                </a:solidFill>
                <a:effectLst/>
                <a:latin typeface="Arial" panose="020B0604020202020204" pitchFamily="34" charset="0"/>
              </a:rPr>
              <a:t>по специальным налоговым режимам</a:t>
            </a:r>
            <a:r>
              <a:rPr kumimoji="0" lang="ru-RU" altLang="ru-RU" sz="1800" b="0" i="0" u="none" strike="noStrike" cap="none" normalizeH="0" baseline="0" dirty="0">
                <a:ln>
                  <a:noFill/>
                </a:ln>
                <a:solidFill>
                  <a:schemeClr val="tx1"/>
                </a:solidFill>
                <a:effectLst/>
                <a:latin typeface="Arial" panose="020B0604020202020204" pitchFamily="34" charset="0"/>
              </a:rPr>
              <a:t>, регулирующих ограничения на переход на специальный налоговый режим и на применение специального налогового режима, особенности определения налоговой базы, налоговые льготы, а также основания и порядок применения указанных льгот, </a:t>
            </a:r>
            <a:r>
              <a:rPr kumimoji="0" lang="ru-RU" altLang="ru-RU" sz="1800" b="1" i="0" u="none" strike="noStrike" cap="none" normalizeH="0" baseline="0" dirty="0">
                <a:ln>
                  <a:noFill/>
                </a:ln>
                <a:solidFill>
                  <a:schemeClr val="tx1"/>
                </a:solidFill>
                <a:effectLst/>
                <a:latin typeface="Arial" panose="020B0604020202020204" pitchFamily="34" charset="0"/>
              </a:rPr>
              <a:t>является целесообразным</a:t>
            </a: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680972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chemeClr val="bg1"/>
                </a:solidFill>
                <a:latin typeface="Arial" panose="020B0604020202020204" pitchFamily="34" charset="0"/>
                <a:cs typeface="Arial" panose="020B0604020202020204" pitchFamily="34" charset="0"/>
              </a:rPr>
              <a:t>Исключения из предметной области ОРВ</a:t>
            </a:r>
            <a:endParaRPr lang="ru-RU" sz="2800" b="1"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5" name="Прямоугольник 4"/>
          <p:cNvSpPr/>
          <p:nvPr/>
        </p:nvSpPr>
        <p:spPr>
          <a:xfrm>
            <a:off x="1799692" y="5964148"/>
            <a:ext cx="5929623" cy="1138773"/>
          </a:xfrm>
          <a:prstGeom prst="rect">
            <a:avLst/>
          </a:prstGeom>
        </p:spPr>
        <p:txBody>
          <a:bodyPr wrap="square">
            <a:spAutoFit/>
          </a:bodyPr>
          <a:lstStyle/>
          <a:p>
            <a:pPr algn="ctr"/>
            <a:endParaRPr lang="ru-RU" sz="1400"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endParaRPr lang="ru-RU" b="1" dirty="0">
              <a:solidFill>
                <a:schemeClr val="tx2">
                  <a:lumMod val="75000"/>
                </a:schemeClr>
              </a:solidFill>
              <a:latin typeface="Arial" panose="020B0604020202020204" pitchFamily="34" charset="0"/>
              <a:cs typeface="Arial" panose="020B0604020202020204" pitchFamily="34" charset="0"/>
            </a:endParaRPr>
          </a:p>
          <a:p>
            <a:pPr algn="ctr"/>
            <a:r>
              <a:rPr lang="ru-RU" b="1" dirty="0">
                <a:solidFill>
                  <a:schemeClr val="tx2">
                    <a:lumMod val="75000"/>
                  </a:schemeClr>
                </a:solidFill>
                <a:latin typeface="Arial" panose="020B0604020202020204" pitchFamily="34" charset="0"/>
                <a:cs typeface="Arial" panose="020B0604020202020204" pitchFamily="34" charset="0"/>
              </a:rPr>
              <a:t> </a:t>
            </a:r>
          </a:p>
        </p:txBody>
      </p:sp>
      <p:sp>
        <p:nvSpPr>
          <p:cNvPr id="3" name="Прямоугольник 2">
            <a:extLst>
              <a:ext uri="{FF2B5EF4-FFF2-40B4-BE49-F238E27FC236}">
                <a16:creationId xmlns:a16="http://schemas.microsoft.com/office/drawing/2014/main" xmlns="" id="{70477068-8F23-41C4-BFC4-6D065B8DBDB1}"/>
              </a:ext>
            </a:extLst>
          </p:cNvPr>
          <p:cNvSpPr/>
          <p:nvPr/>
        </p:nvSpPr>
        <p:spPr>
          <a:xfrm>
            <a:off x="2286000" y="2967335"/>
            <a:ext cx="4302224" cy="646331"/>
          </a:xfrm>
          <a:prstGeom prst="rect">
            <a:avLst/>
          </a:prstGeom>
        </p:spPr>
        <p:txBody>
          <a:bodyPr wrap="square">
            <a:spAutoFit/>
          </a:bodyPr>
          <a:lstStyle/>
          <a:p>
            <a:pPr lvl="0" eaLnBrk="0" fontAlgn="base" hangingPunct="0">
              <a:spcBef>
                <a:spcPct val="0"/>
              </a:spcBef>
              <a:spcAft>
                <a:spcPct val="0"/>
              </a:spcAft>
            </a:pPr>
            <a:endParaRPr lang="ru-RU" altLang="ru-RU" b="1" dirty="0">
              <a:solidFill>
                <a:srgbClr val="0066FF"/>
              </a:solidFill>
              <a:latin typeface="Arial" panose="020B0604020202020204" pitchFamily="34" charset="0"/>
            </a:endParaRPr>
          </a:p>
          <a:p>
            <a:pPr lvl="0" eaLnBrk="0" fontAlgn="base" hangingPunct="0">
              <a:spcBef>
                <a:spcPct val="0"/>
              </a:spcBef>
              <a:spcAft>
                <a:spcPct val="0"/>
              </a:spcAft>
            </a:pPr>
            <a:endParaRPr lang="ru-RU" altLang="ru-RU" dirty="0">
              <a:latin typeface="Arial" panose="020B0604020202020204" pitchFamily="34" charset="0"/>
            </a:endParaRPr>
          </a:p>
        </p:txBody>
      </p:sp>
      <p:sp>
        <p:nvSpPr>
          <p:cNvPr id="4" name="Rectangle 1">
            <a:extLst>
              <a:ext uri="{FF2B5EF4-FFF2-40B4-BE49-F238E27FC236}">
                <a16:creationId xmlns:a16="http://schemas.microsoft.com/office/drawing/2014/main" xmlns="" id="{045C2126-44A4-404F-A0A1-3C5579D1681F}"/>
              </a:ext>
            </a:extLst>
          </p:cNvPr>
          <p:cNvSpPr>
            <a:spLocks noChangeArrowheads="1"/>
          </p:cNvSpPr>
          <p:nvPr/>
        </p:nvSpPr>
        <p:spPr bwMode="auto">
          <a:xfrm>
            <a:off x="297178" y="1697441"/>
            <a:ext cx="8604448"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ru-RU" altLang="ru-RU" sz="1600" b="1" dirty="0">
                <a:solidFill>
                  <a:srgbClr val="0066FF"/>
                </a:solidFill>
                <a:latin typeface="Arial" panose="020B0604020202020204" pitchFamily="34" charset="0"/>
              </a:rPr>
              <a:t>Проекты актов, регулирующие общественные отношения в сфере налогообложения.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Вместе с тем </a:t>
            </a:r>
            <a:r>
              <a:rPr kumimoji="0" lang="ru-RU" altLang="ru-RU" sz="1600" b="1" i="0" u="none" strike="noStrike" cap="none" normalizeH="0" baseline="0" dirty="0">
                <a:ln>
                  <a:noFill/>
                </a:ln>
                <a:solidFill>
                  <a:schemeClr val="tx1"/>
                </a:solidFill>
                <a:effectLst/>
                <a:latin typeface="Arial" panose="020B0604020202020204" pitchFamily="34" charset="0"/>
              </a:rPr>
              <a:t>проекты законов</a:t>
            </a:r>
            <a:r>
              <a:rPr kumimoji="0" lang="ru-RU" altLang="ru-RU" sz="1600" b="0" i="0" u="none" strike="noStrike" cap="none" normalizeH="0" baseline="0" dirty="0">
                <a:ln>
                  <a:noFill/>
                </a:ln>
                <a:solidFill>
                  <a:schemeClr val="tx1"/>
                </a:solidFill>
                <a:effectLst/>
                <a:latin typeface="Arial" panose="020B0604020202020204" pitchFamily="34" charset="0"/>
              </a:rPr>
              <a:t> субъектов Российской Федерации, </a:t>
            </a:r>
            <a:r>
              <a:rPr kumimoji="0" lang="ru-RU" altLang="ru-RU" sz="1600" b="1" i="0" u="none" strike="noStrike" cap="none" normalizeH="0" baseline="0" dirty="0">
                <a:ln>
                  <a:noFill/>
                </a:ln>
                <a:solidFill>
                  <a:schemeClr val="tx1"/>
                </a:solidFill>
                <a:effectLst/>
                <a:latin typeface="Arial" panose="020B0604020202020204" pitchFamily="34" charset="0"/>
              </a:rPr>
              <a:t>регулирующие налоговые ставки по специальным налоговым режимам, не подлежат процедуре ОРВ</a:t>
            </a:r>
            <a:r>
              <a:rPr kumimoji="0" lang="ru-RU" altLang="ru-RU" sz="1600" b="0" i="0" u="none" strike="noStrike" cap="none" normalizeH="0" baseline="0" dirty="0">
                <a:ln>
                  <a:noFill/>
                </a:ln>
                <a:solidFill>
                  <a:schemeClr val="tx1"/>
                </a:solidFill>
                <a:effectLst/>
                <a:latin typeface="Arial" panose="020B0604020202020204" pitchFamily="34" charset="0"/>
              </a:rPr>
              <a:t>, в случае если не содержат иных положений, устанавливающих новые или изменяющих ранее предусмотренные нормативными правовыми актами субъектов Российской Федерации обязанности для субъектов предпринимательской и инвестиционной деятельности, а также устанавливающих, изменяющих или отменяющих ранее установленную ответственность за нарушение нормативных правовых актов субъектов Российской Федерации.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Также следует отметить, что на основании статьи 4 Налогового кодекса Российской Федерации </a:t>
            </a:r>
            <a:r>
              <a:rPr kumimoji="0" lang="ru-RU" altLang="ru-RU" sz="1600" b="1" i="0" u="none" strike="noStrike" cap="none" normalizeH="0" baseline="0" dirty="0">
                <a:ln>
                  <a:noFill/>
                </a:ln>
                <a:solidFill>
                  <a:schemeClr val="tx1"/>
                </a:solidFill>
                <a:effectLst/>
                <a:latin typeface="Arial" panose="020B0604020202020204" pitchFamily="34" charset="0"/>
              </a:rPr>
              <a:t>органы исполнительной власти субъектов</a:t>
            </a:r>
            <a:r>
              <a:rPr kumimoji="0" lang="ru-RU" altLang="ru-RU" sz="1600" b="0" i="0" u="none" strike="noStrike" cap="none" normalizeH="0" baseline="0" dirty="0">
                <a:ln>
                  <a:noFill/>
                </a:ln>
                <a:solidFill>
                  <a:schemeClr val="tx1"/>
                </a:solidFill>
                <a:effectLst/>
                <a:latin typeface="Arial" panose="020B0604020202020204" pitchFamily="34" charset="0"/>
              </a:rPr>
              <a:t> Российской Федерации в предусмотренных законодательством о налогах и сборах случаях в пределах своей компетенции </a:t>
            </a:r>
            <a:r>
              <a:rPr kumimoji="0" lang="ru-RU" altLang="ru-RU" sz="1600" b="1" i="0" u="none" strike="noStrike" cap="none" normalizeH="0" baseline="0" dirty="0">
                <a:ln>
                  <a:noFill/>
                </a:ln>
                <a:solidFill>
                  <a:schemeClr val="tx1"/>
                </a:solidFill>
                <a:effectLst/>
                <a:latin typeface="Arial" panose="020B0604020202020204" pitchFamily="34" charset="0"/>
              </a:rPr>
              <a:t>издают нормативные правовые акты  по вопросам, связанным с налогообложением и со сборами</a:t>
            </a:r>
            <a:r>
              <a:rPr kumimoji="0" lang="ru-RU" altLang="ru-RU" sz="1600" b="0" i="0" u="none" strike="noStrike" cap="none" normalizeH="0" baseline="0" dirty="0">
                <a:ln>
                  <a:noFill/>
                </a:ln>
                <a:solidFill>
                  <a:schemeClr val="tx1"/>
                </a:solidFill>
                <a:effectLst/>
                <a:latin typeface="Arial" panose="020B0604020202020204" pitchFamily="34" charset="0"/>
              </a:rPr>
              <a:t>. Процедура ОРВ по проектам таких нормативных правовых актов должна проводиться, если указанные проекты нормативных правовых актов устанавливают новые или изменяют ранее предусмотренные нормативными правовыми актами субъектов Российской Федерации обязанности для субъектов предпринимательской и инвестиционной деятельности. </a:t>
            </a:r>
          </a:p>
        </p:txBody>
      </p:sp>
    </p:spTree>
    <p:extLst>
      <p:ext uri="{BB962C8B-B14F-4D97-AF65-F5344CB8AC3E}">
        <p14:creationId xmlns:p14="http://schemas.microsoft.com/office/powerpoint/2010/main" val="28080022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3" name="Прямоугольник 2"/>
          <p:cNvSpPr/>
          <p:nvPr/>
        </p:nvSpPr>
        <p:spPr>
          <a:xfrm>
            <a:off x="539552" y="1212026"/>
            <a:ext cx="8208912" cy="523220"/>
          </a:xfrm>
          <a:prstGeom prst="rect">
            <a:avLst/>
          </a:prstGeom>
        </p:spPr>
        <p:txBody>
          <a:bodyPr wrap="square">
            <a:spAutoFit/>
          </a:bodyPr>
          <a:lstStyle/>
          <a:p>
            <a:endParaRPr lang="ru-RU" sz="1400" b="1" dirty="0">
              <a:solidFill>
                <a:schemeClr val="tx2">
                  <a:lumMod val="75000"/>
                </a:schemeClr>
              </a:solidFill>
              <a:latin typeface="Tahoma" panose="020B0604030504040204" pitchFamily="34" charset="0"/>
              <a:cs typeface="Times New Roman" panose="02020603050405020304" pitchFamily="18" charset="0"/>
            </a:endParaRPr>
          </a:p>
          <a:p>
            <a:endParaRPr lang="ru-RU" sz="1400" b="1" dirty="0">
              <a:solidFill>
                <a:schemeClr val="tx2">
                  <a:lumMod val="75000"/>
                </a:schemeClr>
              </a:solidFill>
            </a:endParaRPr>
          </a:p>
        </p:txBody>
      </p:sp>
      <p:sp>
        <p:nvSpPr>
          <p:cNvPr id="4" name="Rectangle 1">
            <a:extLst>
              <a:ext uri="{FF2B5EF4-FFF2-40B4-BE49-F238E27FC236}">
                <a16:creationId xmlns:a16="http://schemas.microsoft.com/office/drawing/2014/main" xmlns="" id="{B56D5119-2B03-4481-9139-BD94E4068DF5}"/>
              </a:ext>
            </a:extLst>
          </p:cNvPr>
          <p:cNvSpPr>
            <a:spLocks noChangeArrowheads="1"/>
          </p:cNvSpPr>
          <p:nvPr/>
        </p:nvSpPr>
        <p:spPr bwMode="auto">
          <a:xfrm>
            <a:off x="395536" y="1772473"/>
            <a:ext cx="853244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0066FF"/>
                </a:solidFill>
                <a:effectLst/>
                <a:latin typeface="Arial" panose="020B0604020202020204" pitchFamily="34" charset="0"/>
              </a:rPr>
              <a:t>Проведение ОРВ проектов актов, подготовленных органами законодательной власти субъектов Российской Федерации. Опыт отдельных регионов.</a:t>
            </a:r>
            <a:r>
              <a:rPr kumimoji="0" lang="ru-RU" altLang="ru-RU" sz="1600" b="1" i="0" u="none" strike="noStrike" cap="none" normalizeH="0" baseline="0" dirty="0">
                <a:ln>
                  <a:noFill/>
                </a:ln>
                <a:solidFill>
                  <a:schemeClr val="tx1"/>
                </a:solidFill>
                <a:effectLst/>
                <a:latin typeface="Arial" panose="020B0604020202020204" pitchFamily="34" charset="0"/>
              </a:rPr>
              <a:t> </a:t>
            </a:r>
            <a:endParaRPr kumimoji="0" lang="ru-RU" altLang="ru-RU"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По результатам формирования рейтинга качества осуществления ОРВ и экспертизы в субъектах Российской Федерации за 2015 год выявлено, что лишь </a:t>
            </a:r>
            <a:r>
              <a:rPr kumimoji="0" lang="ru-RU" altLang="ru-RU" sz="1600" b="1" i="0" u="none" strike="noStrike" cap="none" normalizeH="0" baseline="0" dirty="0">
                <a:ln>
                  <a:noFill/>
                </a:ln>
                <a:solidFill>
                  <a:schemeClr val="tx1"/>
                </a:solidFill>
                <a:effectLst/>
                <a:latin typeface="Arial" panose="020B0604020202020204" pitchFamily="34" charset="0"/>
              </a:rPr>
              <a:t>в 42 субъектах</a:t>
            </a:r>
            <a:r>
              <a:rPr kumimoji="0" lang="ru-RU" altLang="ru-RU" sz="1600" b="0" i="0" u="none" strike="noStrike" cap="none" normalizeH="0" baseline="0" dirty="0">
                <a:ln>
                  <a:noFill/>
                </a:ln>
                <a:solidFill>
                  <a:schemeClr val="tx1"/>
                </a:solidFill>
                <a:effectLst/>
                <a:latin typeface="Arial" panose="020B0604020202020204" pitchFamily="34" charset="0"/>
              </a:rPr>
              <a:t> Российской Федерации </a:t>
            </a:r>
            <a:r>
              <a:rPr kumimoji="0" lang="ru-RU" altLang="ru-RU" sz="1600" b="1" i="0" u="none" strike="noStrike" cap="none" normalizeH="0" baseline="0" dirty="0">
                <a:ln>
                  <a:noFill/>
                </a:ln>
                <a:solidFill>
                  <a:schemeClr val="tx1"/>
                </a:solidFill>
                <a:effectLst/>
                <a:latin typeface="Arial" panose="020B0604020202020204" pitchFamily="34" charset="0"/>
              </a:rPr>
              <a:t>на систематической основе</a:t>
            </a:r>
            <a:r>
              <a:rPr kumimoji="0" lang="ru-RU" altLang="ru-RU" sz="1600" b="0" i="0" u="none" strike="noStrike" cap="none" normalizeH="0" baseline="0" dirty="0">
                <a:ln>
                  <a:noFill/>
                </a:ln>
                <a:solidFill>
                  <a:schemeClr val="tx1"/>
                </a:solidFill>
                <a:effectLst/>
                <a:latin typeface="Arial" panose="020B0604020202020204" pitchFamily="34" charset="0"/>
              </a:rPr>
              <a:t> </a:t>
            </a:r>
            <a:r>
              <a:rPr kumimoji="0" lang="ru-RU" altLang="ru-RU" sz="1600" b="1" i="0" u="none" strike="noStrike" cap="none" normalizeH="0" baseline="0" dirty="0">
                <a:ln>
                  <a:noFill/>
                </a:ln>
                <a:solidFill>
                  <a:schemeClr val="tx1"/>
                </a:solidFill>
                <a:effectLst/>
                <a:latin typeface="Arial" panose="020B0604020202020204" pitchFamily="34" charset="0"/>
              </a:rPr>
              <a:t>проводится ОРВ проектов актов</a:t>
            </a:r>
            <a:r>
              <a:rPr kumimoji="0" lang="ru-RU" altLang="ru-RU" sz="1600" b="0" i="0" u="none" strike="noStrike" cap="none" normalizeH="0" baseline="0" dirty="0">
                <a:ln>
                  <a:noFill/>
                </a:ln>
                <a:solidFill>
                  <a:schemeClr val="tx1"/>
                </a:solidFill>
                <a:effectLst/>
                <a:latin typeface="Arial" panose="020B0604020202020204" pitchFamily="34" charset="0"/>
              </a:rPr>
              <a:t>, разработчиком которых является </a:t>
            </a:r>
            <a:r>
              <a:rPr kumimoji="0" lang="ru-RU" altLang="ru-RU" sz="1600" b="1" i="0" u="none" strike="noStrike" cap="none" normalizeH="0" baseline="0" dirty="0">
                <a:ln>
                  <a:noFill/>
                </a:ln>
                <a:solidFill>
                  <a:schemeClr val="tx1"/>
                </a:solidFill>
                <a:effectLst/>
                <a:latin typeface="Arial" panose="020B0604020202020204" pitchFamily="34" charset="0"/>
              </a:rPr>
              <a:t>законодательный (представительный) орган</a:t>
            </a:r>
            <a:r>
              <a:rPr kumimoji="0" lang="ru-RU" altLang="ru-RU" sz="1600" b="0" i="0" u="none" strike="noStrike" cap="none" normalizeH="0" baseline="0" dirty="0">
                <a:ln>
                  <a:noFill/>
                </a:ln>
                <a:solidFill>
                  <a:schemeClr val="tx1"/>
                </a:solidFill>
                <a:effectLst/>
                <a:latin typeface="Arial" panose="020B0604020202020204" pitchFamily="34" charset="0"/>
              </a:rPr>
              <a:t> государственной власти субъекта Российской Федерации</a:t>
            </a:r>
            <a:r>
              <a:rPr kumimoji="0" lang="ru-RU" altLang="ru-RU" sz="1600" b="1" i="0" u="none" strike="noStrike" cap="none" normalizeH="0" baseline="30000" dirty="0">
                <a:ln>
                  <a:noFill/>
                </a:ln>
                <a:solidFill>
                  <a:schemeClr val="tx1"/>
                </a:solidFill>
                <a:effectLst/>
                <a:latin typeface="Arial" panose="020B0604020202020204" pitchFamily="34" charset="0"/>
                <a:hlinkClick r:id="rId2"/>
              </a:rPr>
              <a:t>[</a:t>
            </a:r>
            <a:r>
              <a:rPr kumimoji="0" lang="ru-RU" altLang="ru-RU" sz="1600" b="1" i="0" u="none" strike="noStrike" cap="none" normalizeH="0" baseline="30000" dirty="0" bmk="">
                <a:ln>
                  <a:noFill/>
                </a:ln>
                <a:solidFill>
                  <a:schemeClr val="tx1"/>
                </a:solidFill>
                <a:effectLst/>
                <a:latin typeface="Arial" panose="020B0604020202020204" pitchFamily="34" charset="0"/>
                <a:hlinkClick r:id="rId2"/>
              </a:rPr>
              <a:t>1]</a:t>
            </a:r>
            <a:r>
              <a:rPr kumimoji="0" lang="ru-RU" altLang="ru-RU" sz="16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Следует отметить, что процедура ОРВ может осуществляться как исключительно </a:t>
            </a:r>
            <a:r>
              <a:rPr kumimoji="0" lang="ru-RU" altLang="ru-RU" sz="1600" b="1" i="0" u="none" strike="noStrike" cap="none" normalizeH="0" baseline="0" dirty="0">
                <a:ln>
                  <a:noFill/>
                </a:ln>
                <a:solidFill>
                  <a:schemeClr val="tx1"/>
                </a:solidFill>
                <a:effectLst/>
                <a:latin typeface="Arial" panose="020B0604020202020204" pitchFamily="34" charset="0"/>
              </a:rPr>
              <a:t>силами аппарата представительного</a:t>
            </a:r>
            <a:r>
              <a:rPr kumimoji="0" lang="ru-RU" altLang="ru-RU" sz="1600" b="0" i="0" u="none" strike="noStrike" cap="none" normalizeH="0" baseline="0" dirty="0">
                <a:ln>
                  <a:noFill/>
                </a:ln>
                <a:solidFill>
                  <a:schemeClr val="tx1"/>
                </a:solidFill>
                <a:effectLst/>
                <a:latin typeface="Arial" panose="020B0604020202020204" pitchFamily="34" charset="0"/>
              </a:rPr>
              <a:t> (законодательного) </a:t>
            </a:r>
            <a:r>
              <a:rPr kumimoji="0" lang="ru-RU" altLang="ru-RU" sz="1600" b="1" i="0" u="none" strike="noStrike" cap="none" normalizeH="0" baseline="0" dirty="0">
                <a:ln>
                  <a:noFill/>
                </a:ln>
                <a:solidFill>
                  <a:schemeClr val="tx1"/>
                </a:solidFill>
                <a:effectLst/>
                <a:latin typeface="Arial" panose="020B0604020202020204" pitchFamily="34" charset="0"/>
              </a:rPr>
              <a:t>органа</a:t>
            </a:r>
            <a:r>
              <a:rPr kumimoji="0" lang="ru-RU" altLang="ru-RU" sz="1600" b="0" i="0" u="none" strike="noStrike" cap="none" normalizeH="0" baseline="0" dirty="0">
                <a:ln>
                  <a:noFill/>
                </a:ln>
                <a:solidFill>
                  <a:schemeClr val="tx1"/>
                </a:solidFill>
                <a:effectLst/>
                <a:latin typeface="Arial" panose="020B0604020202020204" pitchFamily="34" charset="0"/>
              </a:rPr>
              <a:t> государственной власти субъекта Российской Федерации, так </a:t>
            </a:r>
            <a:r>
              <a:rPr kumimoji="0" lang="ru-RU" altLang="ru-RU" sz="1600" b="1" i="0" u="none" strike="noStrike" cap="none" normalizeH="0" baseline="0" dirty="0">
                <a:ln>
                  <a:noFill/>
                </a:ln>
                <a:solidFill>
                  <a:schemeClr val="tx1"/>
                </a:solidFill>
                <a:effectLst/>
                <a:latin typeface="Arial" panose="020B0604020202020204" pitchFamily="34" charset="0"/>
              </a:rPr>
              <a:t>совместно с исполнительным органом</a:t>
            </a:r>
            <a:r>
              <a:rPr kumimoji="0" lang="ru-RU" altLang="ru-RU" sz="1600" b="0" i="0" u="none" strike="noStrike" cap="none" normalizeH="0" baseline="0" dirty="0">
                <a:ln>
                  <a:noFill/>
                </a:ln>
                <a:solidFill>
                  <a:schemeClr val="tx1"/>
                </a:solidFill>
                <a:effectLst/>
                <a:latin typeface="Arial" panose="020B0604020202020204" pitchFamily="34" charset="0"/>
              </a:rPr>
              <a:t> государственной власти субъекта Российской Федерации, уполномоченным на подготовку заключений об оценке регулирующего воздействия. Важным элементом проведения процедуры ОРВ в указанных случаях является урегулирование разногласий между разработчиком и структурой, осуществляющей подготовку заключений об ОРВ, которое может быть закреплено в специальном нормативном правовом акте, либо совокупности нормативных правовых актов, регламентирующих нормотворческую функцию региона. </a:t>
            </a:r>
          </a:p>
        </p:txBody>
      </p:sp>
    </p:spTree>
    <p:extLst>
      <p:ext uri="{BB962C8B-B14F-4D97-AF65-F5344CB8AC3E}">
        <p14:creationId xmlns:p14="http://schemas.microsoft.com/office/powerpoint/2010/main" val="18900557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5" name="Прямоугольник 4"/>
          <p:cNvSpPr/>
          <p:nvPr/>
        </p:nvSpPr>
        <p:spPr>
          <a:xfrm>
            <a:off x="611560" y="1085139"/>
            <a:ext cx="7992887" cy="6124754"/>
          </a:xfrm>
          <a:prstGeom prst="rect">
            <a:avLst/>
          </a:prstGeom>
        </p:spPr>
        <p:txBody>
          <a:bodyPr wrap="square">
            <a:spAutoFit/>
          </a:bodyPr>
          <a:lstStyle/>
          <a:p>
            <a:pPr lvl="0" algn="ctr"/>
            <a:r>
              <a:rPr lang="ru-RU" sz="1400" b="1" dirty="0">
                <a:solidFill>
                  <a:schemeClr val="accent1">
                    <a:lumMod val="75000"/>
                  </a:schemeClr>
                </a:solidFill>
                <a:latin typeface="Arial" panose="020B0604020202020204" pitchFamily="34" charset="0"/>
                <a:cs typeface="Arial" panose="020B0604020202020204" pitchFamily="34" charset="0"/>
              </a:rPr>
              <a:t>Вопросы к практическим занятиям 4-6</a:t>
            </a:r>
          </a:p>
          <a:p>
            <a:pPr lvl="0" algn="ctr"/>
            <a:endParaRPr lang="ru-RU" sz="1400" b="1" dirty="0">
              <a:solidFill>
                <a:schemeClr val="accent1">
                  <a:lumMod val="75000"/>
                </a:schemeClr>
              </a:solidFill>
              <a:latin typeface="Arial" panose="020B0604020202020204" pitchFamily="34" charset="0"/>
              <a:cs typeface="Arial" panose="020B0604020202020204" pitchFamily="34" charset="0"/>
            </a:endParaRP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Необходимость государственного или иного вмешательства.</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Основные способы принятия решений в политическом процессе.</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Допустимые цели регулирующего воздействия.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Изъяны рынка: ограничение конкуренции, асимметрия информации, внешние эффекты, транзакционные издержки, общественные блага.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Альтернативные способы достижения цели, поставленной регулирующим актом (с учетом рисков, исполнением новых требований регулирования, нежелательными последствиями, а также сроками реализации для каждой опции).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Административные реформы как предпосылка развития оценки регулирующего воздействия.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Политика </a:t>
            </a:r>
            <a:r>
              <a:rPr lang="ru-RU" sz="1300" b="1" dirty="0" err="1">
                <a:solidFill>
                  <a:schemeClr val="accent1">
                    <a:lumMod val="75000"/>
                  </a:schemeClr>
                </a:solidFill>
                <a:latin typeface="Arial" panose="020B0604020202020204" pitchFamily="34" charset="0"/>
                <a:cs typeface="Arial" panose="020B0604020202020204" pitchFamily="34" charset="0"/>
              </a:rPr>
              <a:t>дерегулирования</a:t>
            </a:r>
            <a:r>
              <a:rPr lang="ru-RU" sz="1300" b="1" dirty="0">
                <a:solidFill>
                  <a:schemeClr val="accent1">
                    <a:lumMod val="75000"/>
                  </a:schemeClr>
                </a:solidFill>
                <a:latin typeface="Arial" panose="020B0604020202020204" pitchFamily="34" charset="0"/>
                <a:cs typeface="Arial" panose="020B0604020202020204" pitchFamily="34" charset="0"/>
              </a:rPr>
              <a:t>. </a:t>
            </a:r>
          </a:p>
          <a:p>
            <a:pPr marL="342900" lvl="0" indent="-342900" algn="just">
              <a:buAutoNum type="arabicPeriod"/>
            </a:pPr>
            <a:r>
              <a:rPr lang="ru-RU" sz="1300" b="1" dirty="0" err="1">
                <a:solidFill>
                  <a:schemeClr val="accent1">
                    <a:lumMod val="75000"/>
                  </a:schemeClr>
                </a:solidFill>
                <a:latin typeface="Arial" panose="020B0604020202020204" pitchFamily="34" charset="0"/>
                <a:cs typeface="Arial" panose="020B0604020202020204" pitchFamily="34" charset="0"/>
              </a:rPr>
              <a:t>Дебюрократизация</a:t>
            </a:r>
            <a:r>
              <a:rPr lang="ru-RU" sz="1300" b="1" dirty="0">
                <a:solidFill>
                  <a:schemeClr val="accent1">
                    <a:lumMod val="75000"/>
                  </a:schemeClr>
                </a:solidFill>
                <a:latin typeface="Arial" panose="020B0604020202020204" pitchFamily="34" charset="0"/>
                <a:cs typeface="Arial" panose="020B0604020202020204" pitchFamily="34" charset="0"/>
              </a:rPr>
              <a:t> и сокращение административных барьеров.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Роль и место оценивания.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Оптимизация и рационализация нормотворческого процесса.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Повышение качества регулирующих решений. </a:t>
            </a:r>
          </a:p>
          <a:p>
            <a:pPr marL="342900" lvl="0" indent="-342900" algn="just">
              <a:buAutoNum type="arabicPeriod"/>
            </a:pPr>
            <a:r>
              <a:rPr lang="ru-RU" sz="1300" b="1" dirty="0" err="1">
                <a:solidFill>
                  <a:schemeClr val="accent1">
                    <a:lumMod val="75000"/>
                  </a:schemeClr>
                </a:solidFill>
                <a:latin typeface="Arial" panose="020B0604020202020204" pitchFamily="34" charset="0"/>
                <a:cs typeface="Arial" panose="020B0604020202020204" pitchFamily="34" charset="0"/>
              </a:rPr>
              <a:t>Ex-ante</a:t>
            </a:r>
            <a:r>
              <a:rPr lang="ru-RU" sz="1300" b="1" dirty="0">
                <a:solidFill>
                  <a:schemeClr val="accent1">
                    <a:lumMod val="75000"/>
                  </a:schemeClr>
                </a:solidFill>
                <a:latin typeface="Arial" panose="020B0604020202020204" pitchFamily="34" charset="0"/>
                <a:cs typeface="Arial" panose="020B0604020202020204" pitchFamily="34" charset="0"/>
              </a:rPr>
              <a:t> и </a:t>
            </a:r>
            <a:r>
              <a:rPr lang="ru-RU" sz="1300" b="1" dirty="0" err="1">
                <a:solidFill>
                  <a:schemeClr val="accent1">
                    <a:lumMod val="75000"/>
                  </a:schemeClr>
                </a:solidFill>
                <a:latin typeface="Arial" panose="020B0604020202020204" pitchFamily="34" charset="0"/>
                <a:cs typeface="Arial" panose="020B0604020202020204" pitchFamily="34" charset="0"/>
              </a:rPr>
              <a:t>ex-post</a:t>
            </a:r>
            <a:r>
              <a:rPr lang="ru-RU" sz="1300" b="1" dirty="0">
                <a:solidFill>
                  <a:schemeClr val="accent1">
                    <a:lumMod val="75000"/>
                  </a:schemeClr>
                </a:solidFill>
                <a:latin typeface="Arial" panose="020B0604020202020204" pitchFamily="34" charset="0"/>
                <a:cs typeface="Arial" panose="020B0604020202020204" pitchFamily="34" charset="0"/>
              </a:rPr>
              <a:t> оценивание.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Фазы оценки регулирующего воздействия.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Предварительная, сопровождающая и ретроспективная оценка регулирующего воздействия.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Ключевые вопросы реализации оценки регулирующего воздействия в каждой из ее фаз.</a:t>
            </a:r>
          </a:p>
          <a:p>
            <a:pPr marL="342900" lvl="0" indent="-342900" algn="just">
              <a:buAutoNum type="arabicPeriod"/>
            </a:pPr>
            <a:r>
              <a:rPr lang="ru-RU" sz="1300" b="1" dirty="0" err="1">
                <a:solidFill>
                  <a:schemeClr val="accent1">
                    <a:lumMod val="75000"/>
                  </a:schemeClr>
                </a:solidFill>
                <a:latin typeface="Arial" panose="020B0604020202020204" pitchFamily="34" charset="0"/>
                <a:cs typeface="Arial" panose="020B0604020202020204" pitchFamily="34" charset="0"/>
              </a:rPr>
              <a:t>Internal</a:t>
            </a:r>
            <a:r>
              <a:rPr lang="ru-RU" sz="1300" b="1" dirty="0">
                <a:solidFill>
                  <a:schemeClr val="accent1">
                    <a:lumMod val="75000"/>
                  </a:schemeClr>
                </a:solidFill>
                <a:latin typeface="Arial" panose="020B0604020202020204" pitchFamily="34" charset="0"/>
                <a:cs typeface="Arial" panose="020B0604020202020204" pitchFamily="34" charset="0"/>
              </a:rPr>
              <a:t> (внутреннее) и </a:t>
            </a:r>
            <a:r>
              <a:rPr lang="ru-RU" sz="1300" b="1" dirty="0" err="1">
                <a:solidFill>
                  <a:schemeClr val="accent1">
                    <a:lumMod val="75000"/>
                  </a:schemeClr>
                </a:solidFill>
                <a:latin typeface="Arial" panose="020B0604020202020204" pitchFamily="34" charset="0"/>
                <a:cs typeface="Arial" panose="020B0604020202020204" pitchFamily="34" charset="0"/>
              </a:rPr>
              <a:t>external</a:t>
            </a:r>
            <a:r>
              <a:rPr lang="ru-RU" sz="1300" b="1" dirty="0">
                <a:solidFill>
                  <a:schemeClr val="accent1">
                    <a:lumMod val="75000"/>
                  </a:schemeClr>
                </a:solidFill>
                <a:latin typeface="Arial" panose="020B0604020202020204" pitchFamily="34" charset="0"/>
                <a:cs typeface="Arial" panose="020B0604020202020204" pitchFamily="34" charset="0"/>
              </a:rPr>
              <a:t> (внешнее) оценивание.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Понятие «</a:t>
            </a:r>
            <a:r>
              <a:rPr lang="ru-RU" sz="1300" b="1" dirty="0" err="1">
                <a:solidFill>
                  <a:schemeClr val="accent1">
                    <a:lumMod val="75000"/>
                  </a:schemeClr>
                </a:solidFill>
                <a:latin typeface="Arial" panose="020B0604020202020204" pitchFamily="34" charset="0"/>
                <a:cs typeface="Arial" panose="020B0604020202020204" pitchFamily="34" charset="0"/>
              </a:rPr>
              <a:t>легиспруденции</a:t>
            </a:r>
            <a:r>
              <a:rPr lang="ru-RU" sz="1300" b="1" dirty="0">
                <a:solidFill>
                  <a:schemeClr val="accent1">
                    <a:lumMod val="75000"/>
                  </a:schemeClr>
                </a:solidFill>
                <a:latin typeface="Arial" panose="020B0604020202020204" pitchFamily="34" charset="0"/>
                <a:cs typeface="Arial" panose="020B0604020202020204" pitchFamily="34" charset="0"/>
              </a:rPr>
              <a:t>». </a:t>
            </a:r>
          </a:p>
          <a:p>
            <a:pPr marL="342900" lvl="0" indent="-342900" algn="just">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Ключевые аспекты разработки нормативных правовых актов в контексте политики </a:t>
            </a:r>
            <a:r>
              <a:rPr lang="ru-RU" sz="1300" b="1" dirty="0" err="1">
                <a:solidFill>
                  <a:schemeClr val="accent1">
                    <a:lumMod val="75000"/>
                  </a:schemeClr>
                </a:solidFill>
                <a:latin typeface="Arial" panose="020B0604020202020204" pitchFamily="34" charset="0"/>
                <a:cs typeface="Arial" panose="020B0604020202020204" pitchFamily="34" charset="0"/>
              </a:rPr>
              <a:t>дерегулирования</a:t>
            </a:r>
            <a:r>
              <a:rPr lang="ru-RU" sz="1300" b="1" dirty="0">
                <a:solidFill>
                  <a:schemeClr val="accent1">
                    <a:lumMod val="75000"/>
                  </a:schemeClr>
                </a:solidFill>
                <a:latin typeface="Arial" panose="020B0604020202020204" pitchFamily="34" charset="0"/>
                <a:cs typeface="Arial" panose="020B0604020202020204" pitchFamily="34" charset="0"/>
              </a:rPr>
              <a:t>: роль </a:t>
            </a:r>
            <a:r>
              <a:rPr lang="ru-RU" sz="1300" b="1" dirty="0" err="1">
                <a:solidFill>
                  <a:schemeClr val="accent1">
                    <a:lumMod val="75000"/>
                  </a:schemeClr>
                </a:solidFill>
                <a:latin typeface="Arial" panose="020B0604020202020204" pitchFamily="34" charset="0"/>
                <a:cs typeface="Arial" panose="020B0604020202020204" pitchFamily="34" charset="0"/>
              </a:rPr>
              <a:t>ex-ante</a:t>
            </a:r>
            <a:r>
              <a:rPr lang="ru-RU" sz="1300" b="1" dirty="0">
                <a:solidFill>
                  <a:schemeClr val="accent1">
                    <a:lumMod val="75000"/>
                  </a:schemeClr>
                </a:solidFill>
                <a:latin typeface="Arial" panose="020B0604020202020204" pitchFamily="34" charset="0"/>
                <a:cs typeface="Arial" panose="020B0604020202020204" pitchFamily="34" charset="0"/>
              </a:rPr>
              <a:t> оценивания, возможности внутреннего и внешнего оценивания, обеспечение открытости (</a:t>
            </a:r>
            <a:r>
              <a:rPr lang="ru-RU" sz="1300" b="1" dirty="0" err="1">
                <a:solidFill>
                  <a:schemeClr val="accent1">
                    <a:lumMod val="75000"/>
                  </a:schemeClr>
                </a:solidFill>
                <a:latin typeface="Arial" panose="020B0604020202020204" pitchFamily="34" charset="0"/>
                <a:cs typeface="Arial" panose="020B0604020202020204" pitchFamily="34" charset="0"/>
              </a:rPr>
              <a:t>транспарентности</a:t>
            </a:r>
            <a:r>
              <a:rPr lang="ru-RU" sz="1300" b="1" dirty="0">
                <a:solidFill>
                  <a:schemeClr val="accent1">
                    <a:lumMod val="75000"/>
                  </a:schemeClr>
                </a:solidFill>
                <a:latin typeface="Arial" panose="020B0604020202020204" pitchFamily="34" charset="0"/>
                <a:cs typeface="Arial" panose="020B0604020202020204" pitchFamily="34" charset="0"/>
              </a:rPr>
              <a:t>). </a:t>
            </a:r>
          </a:p>
          <a:p>
            <a:pPr lvl="0" algn="ctr"/>
            <a:endParaRPr lang="ru-RU" sz="1300" b="1" dirty="0">
              <a:solidFill>
                <a:schemeClr val="accent1">
                  <a:lumMod val="75000"/>
                </a:schemeClr>
              </a:solidFill>
              <a:latin typeface="Arial" panose="020B0604020202020204" pitchFamily="34" charset="0"/>
              <a:cs typeface="Arial" panose="020B0604020202020204" pitchFamily="34" charset="0"/>
            </a:endParaRPr>
          </a:p>
          <a:p>
            <a:pPr lvl="0" algn="ctr"/>
            <a:endParaRPr lang="ru-RU" sz="1300" b="1" dirty="0">
              <a:solidFill>
                <a:schemeClr val="accent1">
                  <a:lumMod val="75000"/>
                </a:schemeClr>
              </a:solidFill>
              <a:latin typeface="Arial" panose="020B0604020202020204" pitchFamily="34" charset="0"/>
              <a:cs typeface="Arial" panose="020B0604020202020204" pitchFamily="34" charset="0"/>
            </a:endParaRPr>
          </a:p>
          <a:p>
            <a:endParaRPr lang="ru-RU" sz="13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5214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5" name="Прямоугольник 4"/>
          <p:cNvSpPr/>
          <p:nvPr/>
        </p:nvSpPr>
        <p:spPr>
          <a:xfrm>
            <a:off x="2051720" y="3244334"/>
            <a:ext cx="5601637" cy="523220"/>
          </a:xfrm>
          <a:prstGeom prst="rect">
            <a:avLst/>
          </a:prstGeom>
        </p:spPr>
        <p:txBody>
          <a:bodyPr wrap="square">
            <a:spAutoFit/>
          </a:bodyPr>
          <a:lstStyle/>
          <a:p>
            <a:r>
              <a:rPr lang="en-US" sz="2800" b="1" dirty="0">
                <a:solidFill>
                  <a:schemeClr val="accent1">
                    <a:lumMod val="75000"/>
                  </a:schemeClr>
                </a:solidFill>
                <a:latin typeface="Arial" panose="020B0604020202020204" pitchFamily="34" charset="0"/>
                <a:cs typeface="Arial" panose="020B0604020202020204" pitchFamily="34" charset="0"/>
              </a:rPr>
              <a:t>4.</a:t>
            </a:r>
            <a:r>
              <a:rPr lang="ru-RU" sz="2800" b="1" dirty="0">
                <a:solidFill>
                  <a:schemeClr val="accent1">
                    <a:lumMod val="75000"/>
                  </a:schemeClr>
                </a:solidFill>
                <a:latin typeface="Arial" panose="020B0604020202020204" pitchFamily="34" charset="0"/>
                <a:cs typeface="Arial" panose="020B0604020202020204" pitchFamily="34" charset="0"/>
              </a:rPr>
              <a:t>Теоретические аспекты ОРВ</a:t>
            </a:r>
          </a:p>
        </p:txBody>
      </p:sp>
    </p:spTree>
    <p:extLst>
      <p:ext uri="{BB962C8B-B14F-4D97-AF65-F5344CB8AC3E}">
        <p14:creationId xmlns:p14="http://schemas.microsoft.com/office/powerpoint/2010/main" val="40442598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3" name="Прямоугольник 2"/>
          <p:cNvSpPr/>
          <p:nvPr/>
        </p:nvSpPr>
        <p:spPr>
          <a:xfrm>
            <a:off x="678995" y="1916832"/>
            <a:ext cx="7704856" cy="3970318"/>
          </a:xfrm>
          <a:prstGeom prst="rect">
            <a:avLst/>
          </a:prstGeom>
        </p:spPr>
        <p:txBody>
          <a:bodyPr wrap="square">
            <a:spAutoFit/>
          </a:bodyPr>
          <a:lstStyle/>
          <a:p>
            <a:pPr marL="64135" marR="65405" algn="ctr">
              <a:spcAft>
                <a:spcPts val="0"/>
              </a:spcAft>
              <a:tabLst>
                <a:tab pos="1040765" algn="l"/>
                <a:tab pos="1268095" algn="l"/>
                <a:tab pos="1381125" algn="l"/>
                <a:tab pos="2273935" algn="l"/>
                <a:tab pos="3209925" algn="l"/>
                <a:tab pos="3265805" algn="l"/>
                <a:tab pos="4111625" algn="l"/>
                <a:tab pos="4377055" algn="l"/>
                <a:tab pos="4538345" algn="l"/>
                <a:tab pos="5046345" algn="l"/>
                <a:tab pos="5163185" algn="l"/>
              </a:tabLs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Предварительное, сопровождающее и итоговое оценивание </a:t>
            </a:r>
          </a:p>
          <a:p>
            <a:pPr marL="64135" marR="65405">
              <a:spcAft>
                <a:spcPts val="0"/>
              </a:spcAft>
              <a:tabLst>
                <a:tab pos="1040765" algn="l"/>
                <a:tab pos="1268095" algn="l"/>
                <a:tab pos="1381125" algn="l"/>
                <a:tab pos="2273935" algn="l"/>
                <a:tab pos="3209925" algn="l"/>
                <a:tab pos="3265805" algn="l"/>
                <a:tab pos="4111625" algn="l"/>
                <a:tab pos="4377055" algn="l"/>
                <a:tab pos="4538345" algn="l"/>
                <a:tab pos="5046345" algn="l"/>
                <a:tab pos="5163185" algn="l"/>
              </a:tabLst>
            </a:pPr>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64135" marR="65405">
              <a:spcAft>
                <a:spcPts val="0"/>
              </a:spcAft>
              <a:tabLst>
                <a:tab pos="1040765" algn="l"/>
                <a:tab pos="1268095" algn="l"/>
                <a:tab pos="1381125" algn="l"/>
                <a:tab pos="2273935" algn="l"/>
                <a:tab pos="3209925" algn="l"/>
                <a:tab pos="3265805" algn="l"/>
                <a:tab pos="4111625" algn="l"/>
                <a:tab pos="4377055" algn="l"/>
                <a:tab pos="4538345" algn="l"/>
                <a:tab pos="5046345" algn="l"/>
                <a:tab pos="5163185" algn="l"/>
              </a:tabLs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Предварительное (</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ex</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ante evaluation</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оценивание направлено на прогнозирование альтернативных		вариантов	проведения		политики и оценку	планируемых результатов	и	последствий	(например, предварительная	оценка		результатов политики</a:t>
            </a:r>
            <a:r>
              <a:rPr lang="ru-RU" sz="1400" b="1" spc="-65"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a:t>
            </a:r>
            <a:r>
              <a:rPr lang="ru-RU" sz="1400" b="1" spc="-55"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комплексному социально-экономическому развитию регионов РФ)</a:t>
            </a:r>
          </a:p>
          <a:p>
            <a:pPr marL="64135" marR="65405">
              <a:spcAft>
                <a:spcPts val="0"/>
              </a:spcAft>
              <a:tabLst>
                <a:tab pos="1040765" algn="l"/>
                <a:tab pos="1268095" algn="l"/>
                <a:tab pos="1381125" algn="l"/>
                <a:tab pos="2273935" algn="l"/>
                <a:tab pos="3209925" algn="l"/>
                <a:tab pos="3265805" algn="l"/>
                <a:tab pos="4111625" algn="l"/>
                <a:tab pos="4377055" algn="l"/>
                <a:tab pos="4538345" algn="l"/>
                <a:tab pos="5046345" algn="l"/>
                <a:tab pos="5163185" algn="l"/>
              </a:tabLst>
            </a:pPr>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64135" marR="65405" algn="just">
              <a:spcAft>
                <a:spcPts val="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Задачей сопровождающего оценивания (</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on</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going evaluation</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является мониторинг реализации политики в процессе ее непосредственного проведения. Такое оценивание направлено на отслеживание данных и своевременное информирование о результатах по мере того, как программа осуществляется. Это позволяет  вовремя  корректировать  политику в сфере экономики и социальной сфере.</a:t>
            </a:r>
          </a:p>
          <a:p>
            <a:pPr marL="64135" marR="65405" algn="just">
              <a:spcAft>
                <a:spcPts val="0"/>
              </a:spcAft>
            </a:pPr>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64135" marR="65405" algn="just">
              <a:spcAft>
                <a:spcPts val="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Итоговое (завершающее) оценивание (</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ex</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r>
              <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post evaluation</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применяется с целью выявления фактических результатов и выработки решений по устранению возникающих в ходе реализации политики проблем.</a:t>
            </a:r>
            <a:endParaRPr lang="ru-RU" sz="1400" b="1" dirty="0">
              <a:solidFill>
                <a:schemeClr val="tx2">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089049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63588" y="908720"/>
            <a:ext cx="7704856" cy="5170646"/>
          </a:xfrm>
          <a:prstGeom prst="rect">
            <a:avLst/>
          </a:prstGeom>
        </p:spPr>
        <p:txBody>
          <a:bodyPr wrap="square">
            <a:spAutoFit/>
          </a:bodyPr>
          <a:lstStyle/>
          <a:p>
            <a:r>
              <a:rPr lang="ru-RU" sz="1500" b="1" dirty="0">
                <a:solidFill>
                  <a:srgbClr val="FF0000"/>
                </a:solidFill>
                <a:latin typeface="Arial" panose="020B0604020202020204" pitchFamily="34" charset="0"/>
                <a:cs typeface="Arial" panose="020B0604020202020204" pitchFamily="34" charset="0"/>
              </a:rPr>
              <a:t>Формат Правового регулирования - Оценки регулирующего воздействия </a:t>
            </a:r>
            <a:endParaRPr lang="en-US" sz="1500" b="1" dirty="0">
              <a:solidFill>
                <a:srgbClr val="FF0000"/>
              </a:solidFill>
              <a:latin typeface="Arial" panose="020B0604020202020204" pitchFamily="34" charset="0"/>
              <a:cs typeface="Arial" panose="020B0604020202020204" pitchFamily="34" charset="0"/>
            </a:endParaRPr>
          </a:p>
          <a:p>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Описание проблемы: На решение какой проблемы  направлено регулирование? Каковы риски, связанные с текущей ситуацией? Что произойдет, если никаких действий не будет предпринято? На какие группы оказывается воздействие? </a:t>
            </a:r>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endParaRPr lang="en-US"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Цели регулирования: Каковы основные цели регулирования в терминах ожидаемых результатов? Существует ли какое-нибудь регулирование в данной сфере? Если оно неэффективно, то почему? </a:t>
            </a:r>
          </a:p>
          <a:p>
            <a:pPr marL="342900" indent="-342900">
              <a:buAutoNum type="arabicPeriod"/>
            </a:pPr>
            <a:endParaRPr lang="ru-RU"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Возможные варианты достижения поставленных целей: Какие инструменты могут быть использованы для достижения поставленной цели? </a:t>
            </a:r>
          </a:p>
          <a:p>
            <a:pPr marL="342900" indent="-342900">
              <a:buAutoNum type="arabicPeriod"/>
            </a:pPr>
            <a:endParaRPr lang="ru-RU" sz="15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500" b="1" dirty="0">
                <a:solidFill>
                  <a:schemeClr val="accent1">
                    <a:lumMod val="75000"/>
                  </a:schemeClr>
                </a:solidFill>
                <a:latin typeface="Arial" panose="020B0604020202020204" pitchFamily="34" charset="0"/>
                <a:cs typeface="Arial" panose="020B0604020202020204" pitchFamily="34" charset="0"/>
              </a:rPr>
              <a:t>Выгоды и издержки использования каждого варианта На какие </a:t>
            </a:r>
            <a:r>
              <a:rPr lang="ru-RU" sz="1500" b="1" dirty="0">
                <a:solidFill>
                  <a:srgbClr val="FF0000"/>
                </a:solidFill>
                <a:latin typeface="Arial" panose="020B0604020202020204" pitchFamily="34" charset="0"/>
                <a:cs typeface="Arial" panose="020B0604020202020204" pitchFamily="34" charset="0"/>
              </a:rPr>
              <a:t>социальные группы, экономические сектора или регионы будет оказано воздействие?  </a:t>
            </a:r>
            <a:r>
              <a:rPr lang="ru-RU" sz="1500" b="1" dirty="0">
                <a:solidFill>
                  <a:schemeClr val="accent1">
                    <a:lumMod val="75000"/>
                  </a:schemeClr>
                </a:solidFill>
                <a:latin typeface="Arial" panose="020B0604020202020204" pitchFamily="34" charset="0"/>
                <a:cs typeface="Arial" panose="020B0604020202020204" pitchFamily="34" charset="0"/>
              </a:rPr>
              <a:t>Каково ожидаемое негативное и позитивное воздействие каждой из опций? Качественное описание соответствующего воздействия и, если возможно, его количественная оценка </a:t>
            </a:r>
            <a:r>
              <a:rPr lang="ru-RU" sz="1500" b="1" dirty="0">
                <a:solidFill>
                  <a:srgbClr val="FF0000"/>
                </a:solidFill>
                <a:latin typeface="Arial" panose="020B0604020202020204" pitchFamily="34" charset="0"/>
                <a:cs typeface="Arial" panose="020B0604020202020204" pitchFamily="34" charset="0"/>
              </a:rPr>
              <a:t>(финансово-экономическое обоснование</a:t>
            </a:r>
            <a:r>
              <a:rPr lang="ru-RU" sz="1500" b="1" dirty="0">
                <a:solidFill>
                  <a:schemeClr val="accent1">
                    <a:lumMod val="75000"/>
                  </a:schemeClr>
                </a:solidFill>
                <a:latin typeface="Arial" panose="020B0604020202020204" pitchFamily="34" charset="0"/>
                <a:cs typeface="Arial" panose="020B0604020202020204" pitchFamily="34" charset="0"/>
              </a:rPr>
              <a:t>). Период воздействия (кратко-, средне- или долгосрочный) Каковы результаты, риски и ограничения использования каждой опции? </a:t>
            </a:r>
          </a:p>
        </p:txBody>
      </p:sp>
    </p:spTree>
    <p:extLst>
      <p:ext uri="{BB962C8B-B14F-4D97-AF65-F5344CB8AC3E}">
        <p14:creationId xmlns:p14="http://schemas.microsoft.com/office/powerpoint/2010/main" val="21828978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791580" y="1619780"/>
            <a:ext cx="7704856" cy="3785652"/>
          </a:xfrm>
          <a:prstGeom prst="rect">
            <a:avLst/>
          </a:prstGeom>
        </p:spPr>
        <p:txBody>
          <a:bodyPr wrap="square">
            <a:spAutoFit/>
          </a:bodyPr>
          <a:lstStyle/>
          <a:p>
            <a:r>
              <a:rPr lang="ru-RU" sz="1500" b="1" dirty="0">
                <a:solidFill>
                  <a:schemeClr val="accent1">
                    <a:lumMod val="75000"/>
                  </a:schemeClr>
                </a:solidFill>
                <a:latin typeface="Arial" panose="020B0604020202020204" pitchFamily="34" charset="0"/>
                <a:cs typeface="Arial" panose="020B0604020202020204" pitchFamily="34" charset="0"/>
              </a:rPr>
              <a:t>Формат оценки регулирующего воздействия </a:t>
            </a:r>
            <a:endParaRPr lang="en-US" sz="1500" b="1" dirty="0">
              <a:solidFill>
                <a:schemeClr val="accent1">
                  <a:lumMod val="75000"/>
                </a:schemeClr>
              </a:solidFill>
              <a:latin typeface="Arial" panose="020B0604020202020204" pitchFamily="34" charset="0"/>
              <a:cs typeface="Arial" panose="020B0604020202020204" pitchFamily="34" charset="0"/>
            </a:endParaRPr>
          </a:p>
          <a:p>
            <a:endParaRPr lang="en-US"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5. Консультации: С какими заинтересованными сторонами были проведены консультации? Каковы результаты консультаций?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6. Рекомендуемый вариант: Каков окончательный выбор среди возможных опций? Почему не выбрана менее масштабная по вмешательству опция? Каковы необходимые организационные и иные меры, позволяющие максимизировать позитивные и минимизировать негативные последствия применения соответствующей опции?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7. Реализация выбранного варианта и последующий мониторинг: Каким образом будет осуществляться практическое применение выбранного варианта? Какие органы и организации ответственны за его реализацию? Как будет осуществляться мониторинг его применения? Каким образом будет осуществляться </a:t>
            </a:r>
            <a:r>
              <a:rPr lang="ru-RU" sz="1500" b="1" dirty="0">
                <a:solidFill>
                  <a:srgbClr val="FF0000"/>
                </a:solidFill>
                <a:latin typeface="Arial" panose="020B0604020202020204" pitchFamily="34" charset="0"/>
                <a:cs typeface="Arial" panose="020B0604020202020204" pitchFamily="34" charset="0"/>
              </a:rPr>
              <a:t>последующая оценка его эффективности</a:t>
            </a:r>
            <a:r>
              <a:rPr lang="ru-RU" sz="1500" b="1" dirty="0">
                <a:solidFill>
                  <a:schemeClr val="accent1">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831400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63588" y="1233548"/>
            <a:ext cx="7704856" cy="4708981"/>
          </a:xfrm>
          <a:prstGeom prst="rect">
            <a:avLst/>
          </a:prstGeom>
        </p:spPr>
        <p:txBody>
          <a:bodyPr wrap="square">
            <a:spAutoFit/>
          </a:bodyPr>
          <a:lstStyle/>
          <a:p>
            <a:r>
              <a:rPr lang="ru-RU" sz="1500" b="1" dirty="0">
                <a:solidFill>
                  <a:schemeClr val="accent1">
                    <a:lumMod val="75000"/>
                  </a:schemeClr>
                </a:solidFill>
                <a:latin typeface="Arial" panose="020B0604020202020204" pitchFamily="34" charset="0"/>
                <a:cs typeface="Arial" panose="020B0604020202020204" pitchFamily="34" charset="0"/>
              </a:rPr>
              <a:t>Первый блок вопросов, которые должны найти отражение в ОРВ, связан с </a:t>
            </a:r>
            <a:r>
              <a:rPr lang="ru-RU" sz="1500" b="1" dirty="0">
                <a:solidFill>
                  <a:srgbClr val="FF0000"/>
                </a:solidFill>
                <a:latin typeface="Arial" panose="020B0604020202020204" pitchFamily="34" charset="0"/>
                <a:cs typeface="Arial" panose="020B0604020202020204" pitchFamily="34" charset="0"/>
              </a:rPr>
              <a:t>постановкой проблемы, </a:t>
            </a:r>
            <a:r>
              <a:rPr lang="ru-RU" sz="1500" b="1" dirty="0">
                <a:solidFill>
                  <a:schemeClr val="accent1">
                    <a:lumMod val="75000"/>
                  </a:schemeClr>
                </a:solidFill>
                <a:latin typeface="Arial" panose="020B0604020202020204" pitchFamily="34" charset="0"/>
                <a:cs typeface="Arial" panose="020B0604020202020204" pitchFamily="34" charset="0"/>
              </a:rPr>
              <a:t>включая описание действующих тенденций, которые проявляются в </a:t>
            </a:r>
            <a:r>
              <a:rPr lang="ru-RU" sz="1500" b="1" dirty="0">
                <a:solidFill>
                  <a:srgbClr val="FF0000"/>
                </a:solidFill>
                <a:latin typeface="Arial" panose="020B0604020202020204" pitchFamily="34" charset="0"/>
                <a:cs typeface="Arial" panose="020B0604020202020204" pitchFamily="34" charset="0"/>
              </a:rPr>
              <a:t>неэффективных результатах социально-экономического развития.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Кроме того, в качестве самостоятельного могут быть рассмотрены вопросы, связанные с рисками, масштабами проблемы, а также группами интересов, которые могут быть затронуты предполагаемыми изменениями.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rgbClr val="FF0000"/>
                </a:solidFill>
                <a:latin typeface="Arial" panose="020B0604020202020204" pitchFamily="34" charset="0"/>
                <a:cs typeface="Arial" panose="020B0604020202020204" pitchFamily="34" charset="0"/>
              </a:rPr>
              <a:t>Важно!</a:t>
            </a:r>
            <a:r>
              <a:rPr lang="ru-RU" sz="1500" b="1" dirty="0">
                <a:solidFill>
                  <a:schemeClr val="accent1">
                    <a:lumMod val="75000"/>
                  </a:schemeClr>
                </a:solidFill>
                <a:latin typeface="Arial" panose="020B0604020202020204" pitchFamily="34" charset="0"/>
                <a:cs typeface="Arial" panose="020B0604020202020204" pitchFamily="34" charset="0"/>
              </a:rPr>
              <a:t> для определения путей решения проблемы она, в первую очередь, должна быть правильно идентифицирована. Неточное понимание проблемы может привести к принятию неправильного решения.  Если суть проблемы выявлена нечетко, принятые меры могут привести </a:t>
            </a:r>
            <a:r>
              <a:rPr lang="ru-RU" sz="1500" b="1" dirty="0">
                <a:solidFill>
                  <a:srgbClr val="FF0000"/>
                </a:solidFill>
                <a:latin typeface="Arial" panose="020B0604020202020204" pitchFamily="34" charset="0"/>
                <a:cs typeface="Arial" panose="020B0604020202020204" pitchFamily="34" charset="0"/>
              </a:rPr>
              <a:t>к излишней </a:t>
            </a:r>
            <a:r>
              <a:rPr lang="ru-RU" sz="1500" b="1" dirty="0" err="1">
                <a:solidFill>
                  <a:srgbClr val="FF0000"/>
                </a:solidFill>
                <a:latin typeface="Arial" panose="020B0604020202020204" pitchFamily="34" charset="0"/>
                <a:cs typeface="Arial" panose="020B0604020202020204" pitchFamily="34" charset="0"/>
              </a:rPr>
              <a:t>зарегулированности</a:t>
            </a:r>
            <a:r>
              <a:rPr lang="ru-RU" sz="1500" b="1" dirty="0">
                <a:solidFill>
                  <a:srgbClr val="FF0000"/>
                </a:solidFill>
                <a:latin typeface="Arial" panose="020B0604020202020204" pitchFamily="34" charset="0"/>
                <a:cs typeface="Arial" panose="020B0604020202020204" pitchFamily="34" charset="0"/>
              </a:rPr>
              <a:t> </a:t>
            </a:r>
            <a:r>
              <a:rPr lang="ru-RU" sz="1500" b="1" dirty="0">
                <a:solidFill>
                  <a:schemeClr val="accent1">
                    <a:lumMod val="75000"/>
                  </a:schemeClr>
                </a:solidFill>
                <a:latin typeface="Arial" panose="020B0604020202020204" pitchFamily="34" charset="0"/>
                <a:cs typeface="Arial" panose="020B0604020202020204" pitchFamily="34" charset="0"/>
              </a:rPr>
              <a:t>(или, наоборот, к ошибочному отказу от регулирования), и в конечном счете к тому, что, несмотря на все усилия, проблема останется неразрешенной.  </a:t>
            </a:r>
          </a:p>
          <a:p>
            <a:endParaRPr lang="ru-RU" sz="1500" b="1" dirty="0">
              <a:solidFill>
                <a:schemeClr val="accent1">
                  <a:lumMod val="75000"/>
                </a:schemeClr>
              </a:solidFill>
              <a:latin typeface="Arial" panose="020B060402020202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cs typeface="Arial" panose="020B0604020202020204" pitchFamily="34" charset="0"/>
              </a:rPr>
              <a:t>В общем случае, </a:t>
            </a:r>
            <a:r>
              <a:rPr lang="ru-RU" sz="1500" b="1" dirty="0">
                <a:solidFill>
                  <a:srgbClr val="FF0000"/>
                </a:solidFill>
                <a:latin typeface="Arial" panose="020B0604020202020204" pitchFamily="34" charset="0"/>
                <a:cs typeface="Arial" panose="020B0604020202020204" pitchFamily="34" charset="0"/>
              </a:rPr>
              <a:t>необходимость вмешательства государства </a:t>
            </a:r>
            <a:r>
              <a:rPr lang="ru-RU" sz="1500" b="1" dirty="0">
                <a:solidFill>
                  <a:schemeClr val="accent1">
                    <a:lumMod val="75000"/>
                  </a:schemeClr>
                </a:solidFill>
                <a:latin typeface="Arial" panose="020B0604020202020204" pitchFamily="34" charset="0"/>
                <a:cs typeface="Arial" panose="020B0604020202020204" pitchFamily="34" charset="0"/>
              </a:rPr>
              <a:t>в свободное функционирование рынка признается в двух случаях: </a:t>
            </a:r>
            <a:r>
              <a:rPr lang="ru-RU" sz="1500" b="1" dirty="0">
                <a:solidFill>
                  <a:srgbClr val="FF0000"/>
                </a:solidFill>
                <a:latin typeface="Arial" panose="020B0604020202020204" pitchFamily="34" charset="0"/>
                <a:cs typeface="Arial" panose="020B0604020202020204" pitchFamily="34" charset="0"/>
              </a:rPr>
              <a:t>существования провалов (изъянов) рынка и наличие конкретной социальной цели</a:t>
            </a:r>
            <a:r>
              <a:rPr lang="ru-RU" sz="1500" b="1" dirty="0">
                <a:solidFill>
                  <a:schemeClr val="accent1">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292580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63588" y="1783379"/>
            <a:ext cx="7704856" cy="2185214"/>
          </a:xfrm>
          <a:prstGeom prst="rect">
            <a:avLst/>
          </a:prstGeom>
        </p:spPr>
        <p:txBody>
          <a:bodyPr wrap="square">
            <a:spAutoFit/>
          </a:bodyPr>
          <a:lstStyle/>
          <a:p>
            <a:r>
              <a:rPr lang="ru-RU" sz="2000" b="1" dirty="0">
                <a:solidFill>
                  <a:schemeClr val="accent1">
                    <a:lumMod val="75000"/>
                  </a:schemeClr>
                </a:solidFill>
                <a:latin typeface="Arial" panose="020B0604020202020204" pitchFamily="34" charset="0"/>
                <a:cs typeface="Arial" panose="020B0604020202020204" pitchFamily="34" charset="0"/>
              </a:rPr>
              <a:t>Под провалами рынка понимается: </a:t>
            </a:r>
          </a:p>
          <a:p>
            <a:endParaRPr lang="ru-RU" sz="2000" b="1" dirty="0">
              <a:solidFill>
                <a:schemeClr val="accent1">
                  <a:lumMod val="75000"/>
                </a:schemeClr>
              </a:solidFill>
              <a:latin typeface="Arial" panose="020B0604020202020204" pitchFamily="34" charset="0"/>
              <a:cs typeface="Arial" panose="020B0604020202020204" pitchFamily="34" charset="0"/>
            </a:endParaRPr>
          </a:p>
          <a:p>
            <a:r>
              <a:rPr lang="ru-RU" sz="2000" b="1" dirty="0">
                <a:solidFill>
                  <a:schemeClr val="accent1">
                    <a:lumMod val="75000"/>
                  </a:schemeClr>
                </a:solidFill>
                <a:latin typeface="Arial" panose="020B0604020202020204" pitchFamily="34" charset="0"/>
                <a:cs typeface="Arial" panose="020B0604020202020204" pitchFamily="34" charset="0"/>
              </a:rPr>
              <a:t>• несовершенная конкуренция (высокий уровень рыночной власти  и входные барьеры); </a:t>
            </a:r>
          </a:p>
          <a:p>
            <a:endParaRPr lang="ru-RU" sz="2000" b="1" dirty="0">
              <a:solidFill>
                <a:schemeClr val="accent1">
                  <a:lumMod val="75000"/>
                </a:schemeClr>
              </a:solidFill>
              <a:latin typeface="Arial" panose="020B0604020202020204" pitchFamily="34" charset="0"/>
              <a:cs typeface="Arial" panose="020B0604020202020204" pitchFamily="34" charset="0"/>
            </a:endParaRPr>
          </a:p>
          <a:p>
            <a:r>
              <a:rPr lang="ru-RU" sz="2000" b="1" dirty="0">
                <a:solidFill>
                  <a:schemeClr val="accent1">
                    <a:lumMod val="75000"/>
                  </a:schemeClr>
                </a:solidFill>
                <a:latin typeface="Arial" panose="020B0604020202020204" pitchFamily="34" charset="0"/>
                <a:cs typeface="Arial" panose="020B0604020202020204" pitchFamily="34" charset="0"/>
              </a:rPr>
              <a:t>• недостаточное производство общественных благ; </a:t>
            </a:r>
          </a:p>
          <a:p>
            <a:endParaRPr lang="ru-RU" sz="16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87546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27584" y="1360800"/>
            <a:ext cx="7488832" cy="5139869"/>
          </a:xfrm>
          <a:prstGeom prst="rect">
            <a:avLst/>
          </a:prstGeom>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Само по себе наличие провалов рынка или значимых социальных целей не означает, что то или иное вмешательство в функционирование рынка должно быть или будет реализовано.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Для этого необходимо доказать, что: </a:t>
            </a:r>
          </a:p>
          <a:p>
            <a:r>
              <a:rPr lang="ru-RU" sz="1600" b="1" dirty="0">
                <a:solidFill>
                  <a:schemeClr val="accent1">
                    <a:lumMod val="75000"/>
                  </a:schemeClr>
                </a:solidFill>
                <a:latin typeface="Arial" panose="020B0604020202020204" pitchFamily="34" charset="0"/>
                <a:cs typeface="Arial" panose="020B0604020202020204" pitchFamily="34" charset="0"/>
              </a:rPr>
              <a:t>• «провалы» рынка являются существенными и не будут со временем </a:t>
            </a:r>
            <a:r>
              <a:rPr lang="ru-RU" sz="1600" b="1" dirty="0">
                <a:solidFill>
                  <a:srgbClr val="FF0000"/>
                </a:solidFill>
                <a:latin typeface="Arial" panose="020B0604020202020204" pitchFamily="34" charset="0"/>
                <a:cs typeface="Arial" panose="020B0604020202020204" pitchFamily="34" charset="0"/>
              </a:rPr>
              <a:t>преодолены самим рынком</a:t>
            </a:r>
            <a:r>
              <a:rPr lang="ru-RU" sz="1600" b="1" dirty="0">
                <a:solidFill>
                  <a:schemeClr val="accent1">
                    <a:lumMod val="75000"/>
                  </a:schemeClr>
                </a:solidFill>
                <a:latin typeface="Arial" panose="020B0604020202020204" pitchFamily="34" charset="0"/>
                <a:cs typeface="Arial" panose="020B0604020202020204" pitchFamily="34" charset="0"/>
              </a:rPr>
              <a:t>; </a:t>
            </a:r>
          </a:p>
          <a:p>
            <a:r>
              <a:rPr lang="ru-RU" sz="1600" b="1" dirty="0">
                <a:solidFill>
                  <a:schemeClr val="accent1">
                    <a:lumMod val="75000"/>
                  </a:schemeClr>
                </a:solidFill>
                <a:latin typeface="Arial" panose="020B0604020202020204" pitchFamily="34" charset="0"/>
                <a:cs typeface="Arial" panose="020B0604020202020204" pitchFamily="34" charset="0"/>
              </a:rPr>
              <a:t>• правительство в состоянии найти решение, которое будет эффективным по параметру «выгоды-издержки» и </a:t>
            </a:r>
            <a:r>
              <a:rPr lang="ru-RU" sz="1600" b="1" dirty="0">
                <a:solidFill>
                  <a:srgbClr val="FF0000"/>
                </a:solidFill>
                <a:latin typeface="Arial" panose="020B0604020202020204" pitchFamily="34" charset="0"/>
                <a:cs typeface="Arial" panose="020B0604020202020204" pitchFamily="34" charset="0"/>
              </a:rPr>
              <a:t>обеспечит общественный эффект по сравнению с ситуацией отсутствия регулирования.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Следует отметить, что </a:t>
            </a:r>
            <a:r>
              <a:rPr lang="ru-RU" sz="1600" b="1" dirty="0">
                <a:solidFill>
                  <a:srgbClr val="FF0000"/>
                </a:solidFill>
                <a:latin typeface="Arial" panose="020B0604020202020204" pitchFamily="34" charset="0"/>
                <a:cs typeface="Arial" panose="020B0604020202020204" pitchFamily="34" charset="0"/>
              </a:rPr>
              <a:t>если проблема оказывает незначительное или малое воздействие</a:t>
            </a:r>
            <a:r>
              <a:rPr lang="ru-RU" sz="1600" b="1" dirty="0">
                <a:solidFill>
                  <a:schemeClr val="accent1">
                    <a:lumMod val="75000"/>
                  </a:schemeClr>
                </a:solidFill>
                <a:latin typeface="Arial" panose="020B0604020202020204" pitchFamily="34" charset="0"/>
                <a:cs typeface="Arial" panose="020B0604020202020204" pitchFamily="34" charset="0"/>
              </a:rPr>
              <a:t>, </a:t>
            </a:r>
            <a:r>
              <a:rPr lang="ru-RU" sz="2400" b="1" u="sng" dirty="0">
                <a:solidFill>
                  <a:srgbClr val="FF0000"/>
                </a:solidFill>
                <a:latin typeface="Arial" panose="020B0604020202020204" pitchFamily="34" charset="0"/>
                <a:cs typeface="Arial" panose="020B0604020202020204" pitchFamily="34" charset="0"/>
              </a:rPr>
              <a:t>введение какого-либо регулирования в большинстве случаев нецелесообразно</a:t>
            </a:r>
            <a:r>
              <a:rPr lang="ru-RU" sz="1600" b="1" dirty="0">
                <a:solidFill>
                  <a:schemeClr val="accent1">
                    <a:lumMod val="75000"/>
                  </a:schemeClr>
                </a:solidFill>
                <a:latin typeface="Arial" panose="020B0604020202020204" pitchFamily="34" charset="0"/>
                <a:cs typeface="Arial" panose="020B0604020202020204" pitchFamily="34" charset="0"/>
              </a:rPr>
              <a:t>. Если же влияние велико,  проведение оценки регулирующего воздействия поможет определить необходимость и оптимальный способ государственного вмешательства.</a:t>
            </a:r>
          </a:p>
        </p:txBody>
      </p:sp>
    </p:spTree>
    <p:extLst>
      <p:ext uri="{BB962C8B-B14F-4D97-AF65-F5344CB8AC3E}">
        <p14:creationId xmlns:p14="http://schemas.microsoft.com/office/powerpoint/2010/main" val="14424999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611560" y="1613989"/>
            <a:ext cx="8208912" cy="4462760"/>
          </a:xfrm>
          <a:prstGeom prst="rect">
            <a:avLst/>
          </a:prstGeom>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На этапе определения целей регулирования </a:t>
            </a:r>
            <a:r>
              <a:rPr lang="ru-RU" sz="2000" b="1" dirty="0">
                <a:solidFill>
                  <a:srgbClr val="FF0000"/>
                </a:solidFill>
                <a:latin typeface="Arial" panose="020B0604020202020204" pitchFamily="34" charset="0"/>
                <a:cs typeface="Arial" panose="020B0604020202020204" pitchFamily="34" charset="0"/>
              </a:rPr>
              <a:t>типичной ошибкой является подмена желаемых целей предлагаемыми средствами их достижения</a:t>
            </a:r>
            <a:r>
              <a:rPr lang="ru-RU" sz="1600" b="1" dirty="0">
                <a:solidFill>
                  <a:schemeClr val="accent1">
                    <a:lumMod val="75000"/>
                  </a:schemeClr>
                </a:solidFill>
                <a:latin typeface="Arial" panose="020B0604020202020204" pitchFamily="34" charset="0"/>
                <a:cs typeface="Arial" panose="020B0604020202020204" pitchFamily="34" charset="0"/>
              </a:rPr>
              <a:t>.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Пример. </a:t>
            </a:r>
            <a:r>
              <a:rPr lang="ru-RU" sz="1600" b="1" i="1" dirty="0">
                <a:solidFill>
                  <a:schemeClr val="accent1">
                    <a:lumMod val="75000"/>
                  </a:schemeClr>
                </a:solidFill>
                <a:latin typeface="Arial" panose="020B0604020202020204" pitchFamily="34" charset="0"/>
                <a:cs typeface="Arial" panose="020B0604020202020204" pitchFamily="34" charset="0"/>
              </a:rPr>
              <a:t>Сократить потери трудовых ресурсов вследствие миграционного оттока за счет привлечения трудовых мигрантов.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Цель не должна подразумевать под собой готовое решение, а скорее, должна способствовать оценке нескольких вариантов ее достижения. Она должна формулироваться максимально четко.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При определении возможных вариантов достижения цели целесообразно сначала рассматривать варианты с минимальным государственным вмешательством, а лишь затем варианты более масштабного вмешательства.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В качестве одной из опций обязательно следует рассматривать вариант невмешательства. </a:t>
            </a:r>
          </a:p>
        </p:txBody>
      </p:sp>
    </p:spTree>
    <p:extLst>
      <p:ext uri="{BB962C8B-B14F-4D97-AF65-F5344CB8AC3E}">
        <p14:creationId xmlns:p14="http://schemas.microsoft.com/office/powerpoint/2010/main" val="481666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379154" y="1367880"/>
            <a:ext cx="8385691" cy="3693319"/>
          </a:xfrm>
          <a:prstGeom prst="rect">
            <a:avLst/>
          </a:prstGeom>
        </p:spPr>
        <p:txBody>
          <a:bodyPr wrap="square">
            <a:spAutoFit/>
          </a:bodyPr>
          <a:lstStyle/>
          <a:p>
            <a:r>
              <a:rPr lang="ru-RU" b="1" dirty="0">
                <a:solidFill>
                  <a:schemeClr val="accent1">
                    <a:lumMod val="75000"/>
                  </a:schemeClr>
                </a:solidFill>
                <a:latin typeface="Arial" panose="020B0604020202020204" pitchFamily="34" charset="0"/>
                <a:cs typeface="Arial" panose="020B0604020202020204" pitchFamily="34" charset="0"/>
              </a:rPr>
              <a:t>В ходе анализа различных вариантов решения проблемы необходимо сначала идентифицировать все возможные воздействия каждой из рассматриваемых опций, а затем оценить каждое из воздействий качественно и, по возможности, количественно. </a:t>
            </a:r>
          </a:p>
          <a:p>
            <a:endParaRPr lang="ru-RU" b="1" dirty="0">
              <a:solidFill>
                <a:schemeClr val="accent1">
                  <a:lumMod val="75000"/>
                </a:schemeClr>
              </a:solidFill>
              <a:latin typeface="Arial" panose="020B0604020202020204" pitchFamily="34" charset="0"/>
              <a:cs typeface="Arial" panose="020B0604020202020204" pitchFamily="34" charset="0"/>
            </a:endParaRPr>
          </a:p>
          <a:p>
            <a:r>
              <a:rPr lang="ru-RU" b="1" dirty="0">
                <a:solidFill>
                  <a:schemeClr val="accent1">
                    <a:lumMod val="75000"/>
                  </a:schemeClr>
                </a:solidFill>
                <a:latin typeface="Arial" panose="020B0604020202020204" pitchFamily="34" charset="0"/>
                <a:cs typeface="Arial" panose="020B0604020202020204" pitchFamily="34" charset="0"/>
              </a:rPr>
              <a:t>При анализе </a:t>
            </a:r>
            <a:r>
              <a:rPr lang="ru-RU" b="1" dirty="0">
                <a:solidFill>
                  <a:srgbClr val="FF0000"/>
                </a:solidFill>
                <a:latin typeface="Arial" panose="020B0604020202020204" pitchFamily="34" charset="0"/>
                <a:cs typeface="Arial" panose="020B0604020202020204" pitchFamily="34" charset="0"/>
              </a:rPr>
              <a:t>целесообразно выделять как минимум три группы, на которые воздействует регулирование: потребители, бизнес, государство. </a:t>
            </a:r>
            <a:r>
              <a:rPr lang="ru-RU" b="1" dirty="0">
                <a:solidFill>
                  <a:schemeClr val="accent1">
                    <a:lumMod val="75000"/>
                  </a:schemeClr>
                </a:solidFill>
                <a:latin typeface="Arial" panose="020B0604020202020204" pitchFamily="34" charset="0"/>
                <a:cs typeface="Arial" panose="020B0604020202020204" pitchFamily="34" charset="0"/>
              </a:rPr>
              <a:t>Затем они могут быть классифицированы далее в соответствии с различными критериями. </a:t>
            </a:r>
          </a:p>
          <a:p>
            <a:endParaRPr lang="ru-RU" b="1" dirty="0">
              <a:solidFill>
                <a:schemeClr val="accent1">
                  <a:lumMod val="75000"/>
                </a:schemeClr>
              </a:solidFill>
              <a:latin typeface="Arial" panose="020B0604020202020204" pitchFamily="34" charset="0"/>
              <a:cs typeface="Arial" panose="020B0604020202020204" pitchFamily="34" charset="0"/>
            </a:endParaRPr>
          </a:p>
          <a:p>
            <a:r>
              <a:rPr lang="ru-RU" b="1" dirty="0">
                <a:solidFill>
                  <a:schemeClr val="accent1">
                    <a:lumMod val="75000"/>
                  </a:schemeClr>
                </a:solidFill>
                <a:latin typeface="Arial" panose="020B0604020202020204" pitchFamily="34" charset="0"/>
                <a:cs typeface="Arial" panose="020B0604020202020204" pitchFamily="34" charset="0"/>
              </a:rPr>
              <a:t>Необходимо определить возможные прямые и косвенные экономические, социальные и экологические последствия воздействия.. </a:t>
            </a:r>
          </a:p>
        </p:txBody>
      </p:sp>
    </p:spTree>
    <p:extLst>
      <p:ext uri="{BB962C8B-B14F-4D97-AF65-F5344CB8AC3E}">
        <p14:creationId xmlns:p14="http://schemas.microsoft.com/office/powerpoint/2010/main" val="3031828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523171" y="972708"/>
            <a:ext cx="8009270" cy="4601260"/>
          </a:xfrm>
          <a:prstGeom prst="rect">
            <a:avLst/>
          </a:prstGeom>
        </p:spPr>
        <p:txBody>
          <a:bodyPr wrap="square">
            <a:spAutoFit/>
          </a:bodyPr>
          <a:lstStyle/>
          <a:p>
            <a:endParaRPr lang="ru-RU" sz="13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Можно привести несколько примеров различных видов воздействий: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pPr marL="285750" indent="-285750">
              <a:buFontTx/>
              <a:buChar char="-"/>
            </a:pPr>
            <a:r>
              <a:rPr lang="ru-RU" sz="1400" b="1" dirty="0">
                <a:solidFill>
                  <a:srgbClr val="FF0000"/>
                </a:solidFill>
                <a:latin typeface="Arial" panose="020B0604020202020204" pitchFamily="34" charset="0"/>
                <a:cs typeface="Arial" panose="020B0604020202020204" pitchFamily="34" charset="0"/>
              </a:rPr>
              <a:t>экономические: воздействие на макро- и микроуровне</a:t>
            </a:r>
            <a:r>
              <a:rPr lang="ru-RU" sz="1400" b="1" dirty="0">
                <a:solidFill>
                  <a:schemeClr val="accent1">
                    <a:lumMod val="75000"/>
                  </a:schemeClr>
                </a:solidFill>
                <a:latin typeface="Arial" panose="020B0604020202020204" pitchFamily="34" charset="0"/>
                <a:cs typeface="Arial" panose="020B0604020202020204" pitchFamily="34" charset="0"/>
              </a:rPr>
              <a:t>, определяемое в терминах экономического роста, конкурентоспособности, изменений в издержках различных групп экономических агентов ( в </a:t>
            </a:r>
            <a:r>
              <a:rPr lang="ru-RU" sz="1400" b="1" dirty="0" err="1">
                <a:solidFill>
                  <a:schemeClr val="accent1">
                    <a:lumMod val="75000"/>
                  </a:schemeClr>
                </a:solidFill>
                <a:latin typeface="Arial" panose="020B0604020202020204" pitchFamily="34" charset="0"/>
                <a:cs typeface="Arial" panose="020B0604020202020204" pitchFamily="34" charset="0"/>
              </a:rPr>
              <a:t>т.ч</a:t>
            </a:r>
            <a:r>
              <a:rPr lang="ru-RU" sz="1400" b="1" dirty="0">
                <a:solidFill>
                  <a:schemeClr val="accent1">
                    <a:lumMod val="75000"/>
                  </a:schemeClr>
                </a:solidFill>
                <a:latin typeface="Arial" panose="020B0604020202020204" pitchFamily="34" charset="0"/>
                <a:cs typeface="Arial" panose="020B0604020202020204" pitchFamily="34" charset="0"/>
              </a:rPr>
              <a:t>. дополнительные издержки бизнеса, включая дополнительное административное бремя, издержки государственных органов, связанные с правоприменением и т.п.), воздействие на технологическое развитие и инновационный потенциал, изменения в инвестиционной активности, изменение рыночных долей, воздействие на цены и др.; </a:t>
            </a:r>
          </a:p>
          <a:p>
            <a:pPr marL="285750" indent="-285750">
              <a:buFontTx/>
              <a:buChar char="-"/>
            </a:pPr>
            <a:endParaRPr lang="ru-RU" sz="1400" b="1" dirty="0">
              <a:solidFill>
                <a:schemeClr val="accent1">
                  <a:lumMod val="75000"/>
                </a:schemeClr>
              </a:solidFill>
              <a:latin typeface="Arial" panose="020B0604020202020204" pitchFamily="34" charset="0"/>
              <a:cs typeface="Arial" panose="020B0604020202020204" pitchFamily="34" charset="0"/>
            </a:endParaRPr>
          </a:p>
          <a:p>
            <a:pPr marL="285750" indent="-285750">
              <a:buFontTx/>
              <a:buChar char="-"/>
            </a:pPr>
            <a:r>
              <a:rPr lang="ru-RU" sz="1400" b="1" dirty="0">
                <a:solidFill>
                  <a:srgbClr val="FF0000"/>
                </a:solidFill>
                <a:latin typeface="Arial" panose="020B0604020202020204" pitchFamily="34" charset="0"/>
                <a:cs typeface="Arial" panose="020B0604020202020204" pitchFamily="34" charset="0"/>
              </a:rPr>
              <a:t>социальные: воздействие на человеческий капитал</a:t>
            </a:r>
            <a:r>
              <a:rPr lang="ru-RU" sz="1400" b="1" dirty="0">
                <a:solidFill>
                  <a:schemeClr val="accent1">
                    <a:lumMod val="75000"/>
                  </a:schemeClr>
                </a:solidFill>
                <a:latin typeface="Arial" panose="020B0604020202020204" pitchFamily="34" charset="0"/>
                <a:cs typeface="Arial" panose="020B0604020202020204" pitchFamily="34" charset="0"/>
              </a:rPr>
              <a:t>, права человека, гендерное равенство, уровень и качество занятости, социальное неравенство и бедность, здоровье, безопасность (включая уровень преступности), культуру, перераспределительные эффекты между различными социальными группами и др.; </a:t>
            </a:r>
          </a:p>
          <a:p>
            <a:pPr marL="285750" indent="-285750">
              <a:buFontTx/>
              <a:buChar char="-"/>
            </a:pPr>
            <a:endParaRPr lang="ru-RU" sz="1400" b="1" dirty="0">
              <a:solidFill>
                <a:schemeClr val="accent1">
                  <a:lumMod val="75000"/>
                </a:schemeClr>
              </a:solidFill>
              <a:latin typeface="Arial" panose="020B0604020202020204" pitchFamily="34" charset="0"/>
              <a:cs typeface="Arial" panose="020B0604020202020204" pitchFamily="34" charset="0"/>
            </a:endParaRPr>
          </a:p>
          <a:p>
            <a:pPr marL="285750" indent="-285750">
              <a:buFontTx/>
              <a:buChar char="-"/>
            </a:pPr>
            <a:r>
              <a:rPr lang="ru-RU" sz="1400" b="1" dirty="0">
                <a:solidFill>
                  <a:schemeClr val="accent1">
                    <a:lumMod val="75000"/>
                  </a:schemeClr>
                </a:solidFill>
                <a:latin typeface="Arial" panose="020B0604020202020204" pitchFamily="34" charset="0"/>
                <a:cs typeface="Arial" panose="020B0604020202020204" pitchFamily="34" charset="0"/>
              </a:rPr>
              <a:t>экологические: воздействие на климат, уровень загрязнения воздуха, воды, почвы, биоразнообразие, общественное здоровье и т.п. Следует учитывать различное воздействие опций на разные социальные группы, регионы, а также различное воздействие в кратко- и долгосрочном периоде. </a:t>
            </a:r>
          </a:p>
        </p:txBody>
      </p:sp>
    </p:spTree>
    <p:extLst>
      <p:ext uri="{BB962C8B-B14F-4D97-AF65-F5344CB8AC3E}">
        <p14:creationId xmlns:p14="http://schemas.microsoft.com/office/powerpoint/2010/main" val="39414232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5262979"/>
          </a:xfrm>
          <a:prstGeom prst="rect">
            <a:avLst/>
          </a:prstGeom>
        </p:spPr>
        <p:txBody>
          <a:bodyPr wrap="square">
            <a:spAutoFit/>
          </a:bodyPr>
          <a:lstStyle/>
          <a:p>
            <a:r>
              <a:rPr lang="ru-RU" sz="1400" b="1" dirty="0">
                <a:solidFill>
                  <a:schemeClr val="tx2"/>
                </a:solidFill>
                <a:latin typeface="Arial" panose="020B0604020202020204" pitchFamily="34" charset="0"/>
                <a:cs typeface="Arial" panose="020B0604020202020204" pitchFamily="34" charset="0"/>
              </a:rPr>
              <a:t>Для качественной и количественной оценки различных воздействий могут применяться различные аналитические методы: анализ «затраты-результат» (</a:t>
            </a:r>
            <a:r>
              <a:rPr lang="ru-RU" sz="1400" b="1" dirty="0" err="1">
                <a:solidFill>
                  <a:schemeClr val="tx2"/>
                </a:solidFill>
                <a:latin typeface="Arial" panose="020B0604020202020204" pitchFamily="34" charset="0"/>
                <a:cs typeface="Arial" panose="020B0604020202020204" pitchFamily="34" charset="0"/>
              </a:rPr>
              <a:t>cost-benefit</a:t>
            </a:r>
            <a:r>
              <a:rPr lang="ru-RU" sz="1400" b="1" dirty="0">
                <a:solidFill>
                  <a:schemeClr val="tx2"/>
                </a:solidFill>
                <a:latin typeface="Arial" panose="020B0604020202020204" pitchFamily="34" charset="0"/>
                <a:cs typeface="Arial" panose="020B0604020202020204" pitchFamily="34" charset="0"/>
              </a:rPr>
              <a:t> </a:t>
            </a:r>
            <a:r>
              <a:rPr lang="ru-RU" sz="1400" b="1" dirty="0" err="1">
                <a:solidFill>
                  <a:schemeClr val="tx2"/>
                </a:solidFill>
                <a:latin typeface="Arial" panose="020B0604020202020204" pitchFamily="34" charset="0"/>
                <a:cs typeface="Arial" panose="020B0604020202020204" pitchFamily="34" charset="0"/>
              </a:rPr>
              <a:t>analysis</a:t>
            </a:r>
            <a:r>
              <a:rPr lang="ru-RU" sz="1400" b="1" dirty="0">
                <a:solidFill>
                  <a:schemeClr val="tx2"/>
                </a:solidFill>
                <a:latin typeface="Arial" panose="020B0604020202020204" pitchFamily="34" charset="0"/>
                <a:cs typeface="Arial" panose="020B0604020202020204" pitchFamily="34" charset="0"/>
              </a:rPr>
              <a:t>), анализ эффективности затрат (</a:t>
            </a:r>
            <a:r>
              <a:rPr lang="ru-RU" sz="1400" b="1" dirty="0" err="1">
                <a:solidFill>
                  <a:schemeClr val="tx2"/>
                </a:solidFill>
                <a:latin typeface="Arial" panose="020B0604020202020204" pitchFamily="34" charset="0"/>
                <a:cs typeface="Arial" panose="020B0604020202020204" pitchFamily="34" charset="0"/>
              </a:rPr>
              <a:t>cost-effectiveness</a:t>
            </a:r>
            <a:r>
              <a:rPr lang="ru-RU" sz="1400" b="1" dirty="0">
                <a:solidFill>
                  <a:schemeClr val="tx2"/>
                </a:solidFill>
                <a:latin typeface="Arial" panose="020B0604020202020204" pitchFamily="34" charset="0"/>
                <a:cs typeface="Arial" panose="020B0604020202020204" pitchFamily="34" charset="0"/>
              </a:rPr>
              <a:t> </a:t>
            </a:r>
            <a:r>
              <a:rPr lang="ru-RU" sz="1400" b="1" dirty="0" err="1">
                <a:solidFill>
                  <a:schemeClr val="tx2"/>
                </a:solidFill>
                <a:latin typeface="Arial" panose="020B0604020202020204" pitchFamily="34" charset="0"/>
                <a:cs typeface="Arial" panose="020B0604020202020204" pitchFamily="34" charset="0"/>
              </a:rPr>
              <a:t>analysis</a:t>
            </a:r>
            <a:r>
              <a:rPr lang="ru-RU" sz="1400" b="1" dirty="0">
                <a:solidFill>
                  <a:schemeClr val="tx2"/>
                </a:solidFill>
                <a:latin typeface="Arial" panose="020B0604020202020204" pitchFamily="34" charset="0"/>
                <a:cs typeface="Arial" panose="020B0604020202020204" pitchFamily="34" charset="0"/>
              </a:rPr>
              <a:t>), многофакторный анализ (</a:t>
            </a:r>
            <a:r>
              <a:rPr lang="ru-RU" sz="1400" b="1" dirty="0" err="1">
                <a:solidFill>
                  <a:schemeClr val="tx2"/>
                </a:solidFill>
                <a:latin typeface="Arial" panose="020B0604020202020204" pitchFamily="34" charset="0"/>
                <a:cs typeface="Arial" panose="020B0604020202020204" pitchFamily="34" charset="0"/>
              </a:rPr>
              <a:t>multi-criteria</a:t>
            </a:r>
            <a:r>
              <a:rPr lang="ru-RU" sz="1400" b="1" dirty="0">
                <a:solidFill>
                  <a:schemeClr val="tx2"/>
                </a:solidFill>
                <a:latin typeface="Arial" panose="020B0604020202020204" pitchFamily="34" charset="0"/>
                <a:cs typeface="Arial" panose="020B0604020202020204" pitchFamily="34" charset="0"/>
              </a:rPr>
              <a:t> </a:t>
            </a:r>
            <a:r>
              <a:rPr lang="ru-RU" sz="1400" b="1" dirty="0" err="1">
                <a:solidFill>
                  <a:schemeClr val="tx2"/>
                </a:solidFill>
                <a:latin typeface="Arial" panose="020B0604020202020204" pitchFamily="34" charset="0"/>
                <a:cs typeface="Arial" panose="020B0604020202020204" pitchFamily="34" charset="0"/>
              </a:rPr>
              <a:t>analysis</a:t>
            </a:r>
            <a:r>
              <a:rPr lang="ru-RU" sz="1400" b="1" dirty="0">
                <a:solidFill>
                  <a:schemeClr val="tx2"/>
                </a:solidFill>
                <a:latin typeface="Arial" panose="020B0604020202020204" pitchFamily="34" charset="0"/>
                <a:cs typeface="Arial" panose="020B0604020202020204" pitchFamily="34" charset="0"/>
              </a:rPr>
              <a:t>), оценка рисков  (</a:t>
            </a:r>
            <a:r>
              <a:rPr lang="ru-RU" sz="1400" b="1" dirty="0" err="1">
                <a:solidFill>
                  <a:schemeClr val="tx2"/>
                </a:solidFill>
                <a:latin typeface="Arial" panose="020B0604020202020204" pitchFamily="34" charset="0"/>
                <a:cs typeface="Arial" panose="020B0604020202020204" pitchFamily="34" charset="0"/>
              </a:rPr>
              <a:t>risk</a:t>
            </a:r>
            <a:r>
              <a:rPr lang="ru-RU" sz="1400" b="1" dirty="0">
                <a:solidFill>
                  <a:schemeClr val="tx2"/>
                </a:solidFill>
                <a:latin typeface="Arial" panose="020B0604020202020204" pitchFamily="34" charset="0"/>
                <a:cs typeface="Arial" panose="020B0604020202020204" pitchFamily="34" charset="0"/>
              </a:rPr>
              <a:t> </a:t>
            </a:r>
            <a:r>
              <a:rPr lang="ru-RU" sz="1400" b="1" dirty="0" err="1">
                <a:solidFill>
                  <a:schemeClr val="tx2"/>
                </a:solidFill>
                <a:latin typeface="Arial" panose="020B0604020202020204" pitchFamily="34" charset="0"/>
                <a:cs typeface="Arial" panose="020B0604020202020204" pitchFamily="34" charset="0"/>
              </a:rPr>
              <a:t>assessment</a:t>
            </a:r>
            <a:r>
              <a:rPr lang="ru-RU" sz="1400" b="1" dirty="0">
                <a:solidFill>
                  <a:schemeClr val="tx2"/>
                </a:solidFill>
                <a:latin typeface="Arial" panose="020B0604020202020204" pitchFamily="34" charset="0"/>
                <a:cs typeface="Arial" panose="020B0604020202020204" pitchFamily="34" charset="0"/>
              </a:rPr>
              <a:t>) и др.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rgbClr val="FF0000"/>
                </a:solidFill>
                <a:latin typeface="Arial" panose="020B0604020202020204" pitchFamily="34" charset="0"/>
                <a:cs typeface="Arial" panose="020B0604020202020204" pitchFamily="34" charset="0"/>
              </a:rPr>
              <a:t>Выбор конкретного аналитического инструмента и глубина анализа определяется предметом исследования. </a:t>
            </a:r>
            <a:r>
              <a:rPr lang="ru-RU" sz="1400" b="1" dirty="0">
                <a:solidFill>
                  <a:schemeClr val="tx2"/>
                </a:solidFill>
                <a:latin typeface="Arial" panose="020B0604020202020204" pitchFamily="34" charset="0"/>
                <a:cs typeface="Arial" panose="020B0604020202020204" pitchFamily="34" charset="0"/>
              </a:rPr>
              <a:t>Так, для сферы технического регулирования (вопросов, связанных с безопасностью товаров и процессов производства), чаще применяется оценка рисков, для мер налогового характера – оценка выгод и издержек, для государственных инвестиций – анализ эффективности затрат и т.п.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При анализе применяются следующие основные принципы: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 - экономические, социальные и экологические воздействия должны анализироваться и представляться в формате, в наибольшей степени отражающем проблему выбора между различными опциями. </a:t>
            </a:r>
            <a:r>
              <a:rPr lang="ru-RU" sz="1400" b="1" dirty="0">
                <a:solidFill>
                  <a:srgbClr val="FF0000"/>
                </a:solidFill>
                <a:latin typeface="Arial" panose="020B0604020202020204" pitchFamily="34" charset="0"/>
                <a:cs typeface="Arial" panose="020B0604020202020204" pitchFamily="34" charset="0"/>
              </a:rPr>
              <a:t>По возможности, необходимо давать количественную оценку различным видам воздействия </a:t>
            </a:r>
            <a:r>
              <a:rPr lang="ru-RU" sz="1400" b="1" dirty="0">
                <a:solidFill>
                  <a:schemeClr val="tx2"/>
                </a:solidFill>
                <a:latin typeface="Arial" panose="020B0604020202020204" pitchFamily="34" charset="0"/>
                <a:cs typeface="Arial" panose="020B0604020202020204" pitchFamily="34" charset="0"/>
              </a:rPr>
              <a:t>( в физическом или денежном измерении). Однако те виды воздействия, </a:t>
            </a:r>
            <a:r>
              <a:rPr lang="ru-RU" sz="1400" b="1" dirty="0">
                <a:solidFill>
                  <a:srgbClr val="FF0000"/>
                </a:solidFill>
                <a:latin typeface="Arial" panose="020B0604020202020204" pitchFamily="34" charset="0"/>
                <a:cs typeface="Arial" panose="020B0604020202020204" pitchFamily="34" charset="0"/>
              </a:rPr>
              <a:t>которые невозможно оценить количественно, не должны рассматриваться как менее важные;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 оценка воздействия должна сосредотачиваться на наиболее существенных видах воздействия. При количественном анализе необходимо избегать «двойного счета» (например, если какое-то воздействие оценивается как издержки потребителей от повышения цен,  оно не должно одновременно учитываться как издержки бизнеса); </a:t>
            </a:r>
          </a:p>
        </p:txBody>
      </p:sp>
    </p:spTree>
    <p:extLst>
      <p:ext uri="{BB962C8B-B14F-4D97-AF65-F5344CB8AC3E}">
        <p14:creationId xmlns:p14="http://schemas.microsoft.com/office/powerpoint/2010/main" val="37374898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971600" y="1601416"/>
            <a:ext cx="7632848" cy="3631763"/>
          </a:xfrm>
          <a:prstGeom prst="rect">
            <a:avLst/>
          </a:prstGeom>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 необходимо учитывать </a:t>
            </a:r>
            <a:r>
              <a:rPr lang="ru-RU" sz="1600" b="1" dirty="0">
                <a:solidFill>
                  <a:srgbClr val="FF0000"/>
                </a:solidFill>
                <a:latin typeface="Arial" panose="020B0604020202020204" pitchFamily="34" charset="0"/>
                <a:cs typeface="Arial" panose="020B0604020202020204" pitchFamily="34" charset="0"/>
              </a:rPr>
              <a:t>кратко- и долгосрочные эффекты</a:t>
            </a:r>
            <a:r>
              <a:rPr lang="ru-RU" sz="1600" b="1" dirty="0">
                <a:solidFill>
                  <a:schemeClr val="accent1">
                    <a:lumMod val="75000"/>
                  </a:schemeClr>
                </a:solidFill>
                <a:latin typeface="Arial" panose="020B0604020202020204" pitchFamily="34" charset="0"/>
                <a:cs typeface="Arial" panose="020B0604020202020204" pitchFamily="34" charset="0"/>
              </a:rPr>
              <a:t>. Также следует учитывать, что отдельные виды воздействия могут со временем усиливаться или ослабевать;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pPr marL="285750" indent="-285750">
              <a:buFontTx/>
              <a:buChar char="-"/>
            </a:pPr>
            <a:r>
              <a:rPr lang="ru-RU" sz="1600" b="1" dirty="0">
                <a:solidFill>
                  <a:schemeClr val="accent1">
                    <a:lumMod val="75000"/>
                  </a:schemeClr>
                </a:solidFill>
                <a:latin typeface="Arial" panose="020B0604020202020204" pitchFamily="34" charset="0"/>
                <a:cs typeface="Arial" panose="020B0604020202020204" pitchFamily="34" charset="0"/>
              </a:rPr>
              <a:t>оценка воздействия бывает весьма затруднена из-за трудностей в прогнозировании. Поэтому часто бывает </a:t>
            </a:r>
            <a:r>
              <a:rPr lang="ru-RU" sz="1600" b="1" dirty="0">
                <a:solidFill>
                  <a:srgbClr val="FF0000"/>
                </a:solidFill>
                <a:latin typeface="Arial" panose="020B0604020202020204" pitchFamily="34" charset="0"/>
                <a:cs typeface="Arial" panose="020B0604020202020204" pitchFamily="34" charset="0"/>
              </a:rPr>
              <a:t>целесообразно давать вариативные оценки </a:t>
            </a:r>
            <a:r>
              <a:rPr lang="ru-RU" sz="1600" b="1" dirty="0">
                <a:solidFill>
                  <a:schemeClr val="accent1">
                    <a:lumMod val="75000"/>
                  </a:schemeClr>
                </a:solidFill>
                <a:latin typeface="Arial" panose="020B0604020202020204" pitchFamily="34" charset="0"/>
                <a:cs typeface="Arial" panose="020B0604020202020204" pitchFamily="34" charset="0"/>
              </a:rPr>
              <a:t>в зависимости от изменения внешних и внутренних факторов. Как минимум, необходима идентификация основных подобных факторов. </a:t>
            </a:r>
          </a:p>
          <a:p>
            <a:pPr marL="285750" indent="-285750">
              <a:buFontTx/>
              <a:buChar char="-"/>
            </a:pPr>
            <a:endParaRPr lang="ru-RU" sz="1600" b="1" dirty="0">
              <a:solidFill>
                <a:schemeClr val="accent1">
                  <a:lumMod val="75000"/>
                </a:schemeClr>
              </a:solidFill>
              <a:latin typeface="Arial" panose="020B0604020202020204" pitchFamily="34" charset="0"/>
              <a:cs typeface="Arial" panose="020B0604020202020204" pitchFamily="34" charset="0"/>
            </a:endParaRPr>
          </a:p>
          <a:p>
            <a:r>
              <a:rPr lang="ru-RU" sz="1600" b="1" dirty="0">
                <a:solidFill>
                  <a:schemeClr val="accent1">
                    <a:lumMod val="75000"/>
                  </a:schemeClr>
                </a:solidFill>
                <a:latin typeface="Arial" panose="020B0604020202020204" pitchFamily="34" charset="0"/>
                <a:cs typeface="Arial" panose="020B0604020202020204" pitchFamily="34" charset="0"/>
              </a:rPr>
              <a:t>Кроме того, при осуществлении оценки воздействия рекомендуется придерживаться принципа пропорциональности: </a:t>
            </a:r>
            <a:r>
              <a:rPr lang="ru-RU" b="1" dirty="0">
                <a:solidFill>
                  <a:srgbClr val="FF0000"/>
                </a:solidFill>
                <a:latin typeface="Arial" panose="020B0604020202020204" pitchFamily="34" charset="0"/>
                <a:cs typeface="Arial" panose="020B0604020202020204" pitchFamily="34" charset="0"/>
              </a:rPr>
              <a:t>глубина анализа должна соответствовать значимости рассматриваемого вопроса.  </a:t>
            </a:r>
          </a:p>
        </p:txBody>
      </p:sp>
    </p:spTree>
    <p:extLst>
      <p:ext uri="{BB962C8B-B14F-4D97-AF65-F5344CB8AC3E}">
        <p14:creationId xmlns:p14="http://schemas.microsoft.com/office/powerpoint/2010/main" val="42518349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3" name="Прямоугольник 2">
            <a:extLst>
              <a:ext uri="{FF2B5EF4-FFF2-40B4-BE49-F238E27FC236}">
                <a16:creationId xmlns:a16="http://schemas.microsoft.com/office/drawing/2014/main" xmlns="" id="{4B0FA799-82CC-429B-97D6-CD4797BFE20D}"/>
              </a:ext>
            </a:extLst>
          </p:cNvPr>
          <p:cNvSpPr/>
          <p:nvPr/>
        </p:nvSpPr>
        <p:spPr>
          <a:xfrm>
            <a:off x="1721764" y="3214540"/>
            <a:ext cx="5700471" cy="523220"/>
          </a:xfrm>
          <a:prstGeom prst="rect">
            <a:avLst/>
          </a:prstGeom>
        </p:spPr>
        <p:txBody>
          <a:bodyPr wrap="none">
            <a:spAutoFit/>
          </a:bodyPr>
          <a:lstStyle/>
          <a:p>
            <a:pPr algn="ctr"/>
            <a:r>
              <a:rPr lang="ru-RU" sz="2800" b="1" dirty="0">
                <a:latin typeface="Arial" panose="020B0604020202020204" pitchFamily="34" charset="0"/>
                <a:cs typeface="Arial" panose="020B0604020202020204" pitchFamily="34" charset="0"/>
              </a:rPr>
              <a:t>Теоретические аспекты ОРВ -2</a:t>
            </a:r>
          </a:p>
        </p:txBody>
      </p:sp>
    </p:spTree>
    <p:extLst>
      <p:ext uri="{BB962C8B-B14F-4D97-AF65-F5344CB8AC3E}">
        <p14:creationId xmlns:p14="http://schemas.microsoft.com/office/powerpoint/2010/main" val="20544588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247033"/>
            <a:ext cx="8208912" cy="5078313"/>
          </a:xfrm>
          <a:prstGeom prst="rect">
            <a:avLst/>
          </a:prstGeom>
        </p:spPr>
        <p:txBody>
          <a:bodyPr wrap="square">
            <a:spAutoFit/>
          </a:bodyPr>
          <a:lstStyle/>
          <a:p>
            <a:r>
              <a:rPr lang="ru-RU" sz="1600" b="1" dirty="0">
                <a:solidFill>
                  <a:schemeClr val="tx2"/>
                </a:solidFill>
                <a:latin typeface="Arial" panose="020B0604020202020204" pitchFamily="34" charset="0"/>
                <a:cs typeface="Arial" panose="020B0604020202020204" pitchFamily="34" charset="0"/>
              </a:rPr>
              <a:t>ОРВ – не просто документ, это еще определенная процедура обсуждения с участием представителей целевых групп. Вот почему в ОРВ как документе должно быть отражено описание процесса обсуждения возможных изменений. Проведение консультаций со всеми заинтересованными сторонами способствует тому, что регулирование экономики носит открытый и прозрачный характер. К тому же консультационный процесс способен существенно повысить общее качество принятого регулирования. В некоторых случаях целесообразно проводить как предварительную оценку регулирующего воздействия (до проведения консультаций), так и окончательную (с учетом консультаций). </a:t>
            </a:r>
          </a:p>
          <a:p>
            <a:endParaRPr lang="ru-RU" sz="1600" b="1" dirty="0">
              <a:solidFill>
                <a:schemeClr val="tx2"/>
              </a:solidFill>
              <a:latin typeface="Arial" panose="020B0604020202020204" pitchFamily="34" charset="0"/>
              <a:cs typeface="Arial" panose="020B0604020202020204" pitchFamily="34" charset="0"/>
            </a:endParaRPr>
          </a:p>
          <a:p>
            <a:r>
              <a:rPr lang="ru-RU" sz="1600" b="1" dirty="0">
                <a:solidFill>
                  <a:srgbClr val="FF0000"/>
                </a:solidFill>
                <a:latin typeface="Arial" panose="020B0604020202020204" pitchFamily="34" charset="0"/>
                <a:cs typeface="Arial" panose="020B0604020202020204" pitchFamily="34" charset="0"/>
              </a:rPr>
              <a:t>В рамках предварительной оценки регулирующего воздействия описание процесса консультаций с </a:t>
            </a:r>
            <a:r>
              <a:rPr lang="ru-RU" sz="2000" b="1" dirty="0">
                <a:solidFill>
                  <a:srgbClr val="FF0000"/>
                </a:solidFill>
                <a:latin typeface="Arial" panose="020B0604020202020204" pitchFamily="34" charset="0"/>
                <a:cs typeface="Arial" panose="020B0604020202020204" pitchFamily="34" charset="0"/>
              </a:rPr>
              <a:t>представителями целевых групп </a:t>
            </a:r>
            <a:r>
              <a:rPr lang="ru-RU" sz="1600" b="1" dirty="0">
                <a:solidFill>
                  <a:srgbClr val="FF0000"/>
                </a:solidFill>
                <a:latin typeface="Arial" panose="020B0604020202020204" pitchFamily="34" charset="0"/>
                <a:cs typeface="Arial" panose="020B0604020202020204" pitchFamily="34" charset="0"/>
              </a:rPr>
              <a:t>позволит повысить качество окончательной ОРВ. </a:t>
            </a:r>
          </a:p>
          <a:p>
            <a:endParaRPr lang="ru-RU" sz="1600" b="1" dirty="0">
              <a:solidFill>
                <a:schemeClr val="tx2"/>
              </a:solidFill>
              <a:latin typeface="Arial" panose="020B0604020202020204" pitchFamily="34" charset="0"/>
              <a:cs typeface="Arial" panose="020B0604020202020204" pitchFamily="34" charset="0"/>
            </a:endParaRPr>
          </a:p>
          <a:p>
            <a:r>
              <a:rPr lang="ru-RU" sz="1600" b="1" dirty="0">
                <a:solidFill>
                  <a:schemeClr val="tx2"/>
                </a:solidFill>
                <a:latin typeface="Arial" panose="020B0604020202020204" pitchFamily="34" charset="0"/>
                <a:cs typeface="Arial" panose="020B0604020202020204" pitchFamily="34" charset="0"/>
              </a:rPr>
              <a:t>Рекомендуемый вариант должен отвечать критериям административной простоты, гибкости и эффективности (сравнительной и общей). На орган, предлагающий то или иное регулирующее решение, ложится полная ответственность за доказательство того, что предложенная альтернатива является наилучшей. </a:t>
            </a:r>
          </a:p>
        </p:txBody>
      </p:sp>
    </p:spTree>
    <p:extLst>
      <p:ext uri="{BB962C8B-B14F-4D97-AF65-F5344CB8AC3E}">
        <p14:creationId xmlns:p14="http://schemas.microsoft.com/office/powerpoint/2010/main" val="27998916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08971" y="1203540"/>
            <a:ext cx="8208912" cy="5293757"/>
          </a:xfrm>
          <a:prstGeom prst="rect">
            <a:avLst/>
          </a:prstGeom>
        </p:spPr>
        <p:txBody>
          <a:bodyPr wrap="square">
            <a:spAutoFit/>
          </a:bodyPr>
          <a:lstStyle/>
          <a:p>
            <a:r>
              <a:rPr lang="ru-RU" sz="1400" b="1" dirty="0">
                <a:solidFill>
                  <a:schemeClr val="tx2"/>
                </a:solidFill>
                <a:latin typeface="Arial" panose="020B0604020202020204" pitchFamily="34" charset="0"/>
                <a:cs typeface="Arial" panose="020B0604020202020204" pitchFamily="34" charset="0"/>
              </a:rPr>
              <a:t>При описании путей реализации выбранного варианта необходимо рассмотреть следующие вопросы: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 вопросы административного характера: </a:t>
            </a:r>
            <a:r>
              <a:rPr lang="ru-RU" sz="1400" b="1" dirty="0">
                <a:solidFill>
                  <a:srgbClr val="FF0000"/>
                </a:solidFill>
                <a:latin typeface="Arial" panose="020B0604020202020204" pitchFamily="34" charset="0"/>
                <a:cs typeface="Arial" panose="020B0604020202020204" pitchFamily="34" charset="0"/>
              </a:rPr>
              <a:t>какой орган будет отвечать за реализацию выбранного варианта, и каким образом он будет организовывать свою работу</a:t>
            </a:r>
            <a:r>
              <a:rPr lang="ru-RU" sz="1400" b="1" dirty="0">
                <a:solidFill>
                  <a:schemeClr val="tx2"/>
                </a:solidFill>
                <a:latin typeface="Arial" panose="020B0604020202020204" pitchFamily="34" charset="0"/>
                <a:cs typeface="Arial" panose="020B0604020202020204" pitchFamily="34" charset="0"/>
              </a:rPr>
              <a:t>;   </a:t>
            </a:r>
          </a:p>
          <a:p>
            <a:r>
              <a:rPr lang="ru-RU" sz="1400" b="1" dirty="0">
                <a:solidFill>
                  <a:schemeClr val="tx2"/>
                </a:solidFill>
                <a:latin typeface="Arial" panose="020B0604020202020204" pitchFamily="34" charset="0"/>
                <a:cs typeface="Arial" panose="020B0604020202020204" pitchFamily="34" charset="0"/>
              </a:rPr>
              <a:t>• какие </a:t>
            </a:r>
            <a:r>
              <a:rPr lang="ru-RU" sz="1400" b="1" dirty="0">
                <a:solidFill>
                  <a:srgbClr val="FF0000"/>
                </a:solidFill>
                <a:latin typeface="Arial" panose="020B0604020202020204" pitchFamily="34" charset="0"/>
                <a:cs typeface="Arial" panose="020B0604020202020204" pitchFamily="34" charset="0"/>
              </a:rPr>
              <a:t>необходимые действия </a:t>
            </a:r>
            <a:r>
              <a:rPr lang="ru-RU" sz="1400" b="1" dirty="0">
                <a:solidFill>
                  <a:schemeClr val="tx2"/>
                </a:solidFill>
                <a:latin typeface="Arial" panose="020B0604020202020204" pitchFamily="34" charset="0"/>
                <a:cs typeface="Arial" panose="020B0604020202020204" pitchFamily="34" charset="0"/>
              </a:rPr>
              <a:t>ожидаются от участников регулируемого сегмента: сбор и предоставление дополнительной информации, заполнение новых форм отчетности, подтверждение опыта, необходимой компетенции или образовательного уровня и т.д.; </a:t>
            </a:r>
          </a:p>
          <a:p>
            <a:r>
              <a:rPr lang="ru-RU" sz="1400" b="1" dirty="0">
                <a:solidFill>
                  <a:schemeClr val="tx2"/>
                </a:solidFill>
                <a:latin typeface="Arial" panose="020B0604020202020204" pitchFamily="34" charset="0"/>
                <a:cs typeface="Arial" panose="020B0604020202020204" pitchFamily="34" charset="0"/>
              </a:rPr>
              <a:t>• объем информации, необходимый для полноценной работы предлагаемой системы (не перекрывается ли он информацией, запрашиваемой в соответствии с уже существующими требованиями, предложения по рационализации информационного потока); </a:t>
            </a:r>
          </a:p>
          <a:p>
            <a:r>
              <a:rPr lang="ru-RU" sz="1400" b="1" dirty="0">
                <a:solidFill>
                  <a:schemeClr val="tx2"/>
                </a:solidFill>
                <a:latin typeface="Arial" panose="020B0604020202020204" pitchFamily="34" charset="0"/>
                <a:cs typeface="Arial" panose="020B0604020202020204" pitchFamily="34" charset="0"/>
              </a:rPr>
              <a:t>• как будет обеспечиваться соблюдение установленных требований.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Необходимо также убедится, что предлагаемые процедуры и требования будут правильно поняты всеми заинтересованными лицами. </a:t>
            </a:r>
            <a:r>
              <a:rPr lang="ru-RU" b="1" dirty="0">
                <a:solidFill>
                  <a:srgbClr val="FF0000"/>
                </a:solidFill>
                <a:latin typeface="Arial" panose="020B0604020202020204" pitchFamily="34" charset="0"/>
                <a:cs typeface="Arial" panose="020B0604020202020204" pitchFamily="34" charset="0"/>
              </a:rPr>
              <a:t>В случая принятия определенных законодательных норм следует проследить за тем, чтобы они не дублировали и не противоречили уже существующим требованиям, четко вписываясь в общее правовое поле.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В некоторых случаях можно предусмотреть встроенную возможность для регулирующего органа в определенных случаях отказываться или изменять действующую систему в соответствии с обстоятельствами. </a:t>
            </a:r>
          </a:p>
        </p:txBody>
      </p:sp>
    </p:spTree>
    <p:extLst>
      <p:ext uri="{BB962C8B-B14F-4D97-AF65-F5344CB8AC3E}">
        <p14:creationId xmlns:p14="http://schemas.microsoft.com/office/powerpoint/2010/main" val="37138557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27584" y="1131532"/>
            <a:ext cx="7992888" cy="5478423"/>
          </a:xfrm>
          <a:prstGeom prst="rect">
            <a:avLst/>
          </a:prstGeom>
        </p:spPr>
        <p:txBody>
          <a:bodyPr wrap="square">
            <a:spAutoFit/>
          </a:bodyPr>
          <a:lstStyle/>
          <a:p>
            <a:r>
              <a:rPr lang="ru-RU" sz="1400" b="1" dirty="0">
                <a:solidFill>
                  <a:schemeClr val="accent1">
                    <a:lumMod val="75000"/>
                  </a:schemeClr>
                </a:solidFill>
                <a:latin typeface="Arial" panose="020B0604020202020204" pitchFamily="34" charset="0"/>
                <a:cs typeface="Arial" panose="020B0604020202020204" pitchFamily="34" charset="0"/>
              </a:rPr>
              <a:t>Комплекс действий по периодической оценке эффективности принятой регулирующей схемы должен включать: </a:t>
            </a:r>
          </a:p>
          <a:p>
            <a:r>
              <a:rPr lang="ru-RU" sz="1400" b="1" dirty="0">
                <a:solidFill>
                  <a:schemeClr val="accent1">
                    <a:lumMod val="75000"/>
                  </a:schemeClr>
                </a:solidFill>
                <a:latin typeface="Arial" panose="020B0604020202020204" pitchFamily="34" charset="0"/>
                <a:cs typeface="Arial" panose="020B0604020202020204" pitchFamily="34" charset="0"/>
              </a:rPr>
              <a:t> </a:t>
            </a:r>
          </a:p>
          <a:p>
            <a:r>
              <a:rPr lang="ru-RU" sz="1400" b="1" dirty="0">
                <a:solidFill>
                  <a:schemeClr val="accent1">
                    <a:lumMod val="75000"/>
                  </a:schemeClr>
                </a:solidFill>
                <a:latin typeface="Arial" panose="020B0604020202020204" pitchFamily="34" charset="0"/>
                <a:cs typeface="Arial" panose="020B0604020202020204" pitchFamily="34" charset="0"/>
              </a:rPr>
              <a:t>• разработку механизма обратной связи и рассмотрения жалоб; </a:t>
            </a:r>
          </a:p>
          <a:p>
            <a:r>
              <a:rPr lang="ru-RU" sz="1400" b="1" dirty="0">
                <a:solidFill>
                  <a:schemeClr val="accent1">
                    <a:lumMod val="75000"/>
                  </a:schemeClr>
                </a:solidFill>
                <a:latin typeface="Arial" panose="020B0604020202020204" pitchFamily="34" charset="0"/>
                <a:cs typeface="Arial" panose="020B0604020202020204" pitchFamily="34" charset="0"/>
              </a:rPr>
              <a:t>• систему постоянных консультаций с заинтересованными сторонами; </a:t>
            </a:r>
          </a:p>
          <a:p>
            <a:r>
              <a:rPr lang="ru-RU" sz="1400" b="1" dirty="0">
                <a:solidFill>
                  <a:schemeClr val="accent1">
                    <a:lumMod val="75000"/>
                  </a:schemeClr>
                </a:solidFill>
                <a:latin typeface="Arial" panose="020B0604020202020204" pitchFamily="34" charset="0"/>
                <a:cs typeface="Arial" panose="020B0604020202020204" pitchFamily="34" charset="0"/>
              </a:rPr>
              <a:t>• регулярное информирование общества о предпринятых мерах, например, путем публикации ежегодного отчета; </a:t>
            </a:r>
          </a:p>
          <a:p>
            <a:r>
              <a:rPr lang="ru-RU" sz="1400" b="1" dirty="0">
                <a:solidFill>
                  <a:schemeClr val="accent1">
                    <a:lumMod val="75000"/>
                  </a:schemeClr>
                </a:solidFill>
                <a:latin typeface="Arial" panose="020B0604020202020204" pitchFamily="34" charset="0"/>
                <a:cs typeface="Arial" panose="020B0604020202020204" pitchFamily="34" charset="0"/>
              </a:rPr>
              <a:t>• включение в нормативные акты оговорки о пересмотре/отмене действующей схемы в определенных ситуациях. Оценки регулирующего воздействия предполагают расходование значительного количества ресурсов на получение информации о соотношении выгод и издержек и распределении их среди целевых групп.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Поскольку, во-первых, далеко не всегда выгоды от самой ОРВ в части недопущения ошибок регулирования первого и второго рода превышают издержки, необходимые на разработку соответствующего ОРВ, во-вторых, поскольку выгоды </a:t>
            </a:r>
            <a:r>
              <a:rPr lang="ru-RU" sz="1400" b="1" dirty="0" err="1">
                <a:solidFill>
                  <a:schemeClr val="accent1">
                    <a:lumMod val="75000"/>
                  </a:schemeClr>
                </a:solidFill>
                <a:latin typeface="Arial" panose="020B0604020202020204" pitchFamily="34" charset="0"/>
                <a:cs typeface="Arial" panose="020B0604020202020204" pitchFamily="34" charset="0"/>
              </a:rPr>
              <a:t>ex</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ante</a:t>
            </a:r>
            <a:r>
              <a:rPr lang="ru-RU" sz="1400" b="1" dirty="0">
                <a:solidFill>
                  <a:schemeClr val="accent1">
                    <a:lumMod val="75000"/>
                  </a:schemeClr>
                </a:solidFill>
                <a:latin typeface="Arial" panose="020B0604020202020204" pitchFamily="34" charset="0"/>
                <a:cs typeface="Arial" panose="020B0604020202020204" pitchFamily="34" charset="0"/>
              </a:rPr>
              <a:t> далеко не всегда ясны, то возникает вопрос о критериях принятия решений о разработке ОРВ (как предварительного – в качестве постановки вопроса), так и окончательного.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Фактически, это способ разрешения проблемы информационного парадокса, в соответствии с которым информация обладает ценностью, что является основанием для затраты на ее получение ресурсов. Вместе с тем, какое количество ресурсов следовало бы затратить на получение информации становится ясно после того, как информация получена.. Следствием такого рода парадокса является невозможность </a:t>
            </a:r>
            <a:r>
              <a:rPr lang="ru-RU" sz="1400" b="1" dirty="0" err="1">
                <a:solidFill>
                  <a:schemeClr val="accent1">
                    <a:lumMod val="75000"/>
                  </a:schemeClr>
                </a:solidFill>
                <a:latin typeface="Arial" panose="020B0604020202020204" pitchFamily="34" charset="0"/>
                <a:cs typeface="Arial" panose="020B0604020202020204" pitchFamily="34" charset="0"/>
              </a:rPr>
              <a:t>ex</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ante</a:t>
            </a:r>
            <a:r>
              <a:rPr lang="ru-RU" sz="1400" b="1" dirty="0">
                <a:solidFill>
                  <a:schemeClr val="accent1">
                    <a:lumMod val="75000"/>
                  </a:schemeClr>
                </a:solidFill>
                <a:latin typeface="Arial" panose="020B0604020202020204" pitchFamily="34" charset="0"/>
                <a:cs typeface="Arial" panose="020B0604020202020204" pitchFamily="34" charset="0"/>
              </a:rPr>
              <a:t> определить оптимальное количество ресурсов для поиска коллективных решений в сфере нормотворчества. </a:t>
            </a:r>
          </a:p>
        </p:txBody>
      </p:sp>
    </p:spTree>
    <p:extLst>
      <p:ext uri="{BB962C8B-B14F-4D97-AF65-F5344CB8AC3E}">
        <p14:creationId xmlns:p14="http://schemas.microsoft.com/office/powerpoint/2010/main" val="42201726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5" name="Прямоугольник 4"/>
          <p:cNvSpPr/>
          <p:nvPr/>
        </p:nvSpPr>
        <p:spPr>
          <a:xfrm>
            <a:off x="827584" y="1258703"/>
            <a:ext cx="7632848" cy="4401205"/>
          </a:xfrm>
          <a:prstGeom prst="rect">
            <a:avLst/>
          </a:prstGeom>
        </p:spPr>
        <p:txBody>
          <a:bodyPr wrap="square">
            <a:spAutoFit/>
          </a:bodyPr>
          <a:lstStyle/>
          <a:p>
            <a:r>
              <a:rPr lang="ru-RU" sz="1400" b="1" dirty="0">
                <a:solidFill>
                  <a:schemeClr val="accent1">
                    <a:lumMod val="75000"/>
                  </a:schemeClr>
                </a:solidFill>
                <a:latin typeface="Arial" panose="020B0604020202020204" pitchFamily="34" charset="0"/>
                <a:cs typeface="Arial" panose="020B0604020202020204" pitchFamily="34" charset="0"/>
              </a:rPr>
              <a:t>В рамках Организации экономического сотрудничества и развития (OECD) в 1995 году были подготовлены рекомендации по совершенствованию качества государственного регулирования (</a:t>
            </a:r>
            <a:r>
              <a:rPr lang="ru-RU" sz="1400" b="1" dirty="0" err="1">
                <a:solidFill>
                  <a:schemeClr val="accent1">
                    <a:lumMod val="75000"/>
                  </a:schemeClr>
                </a:solidFill>
                <a:latin typeface="Arial" panose="020B0604020202020204" pitchFamily="34" charset="0"/>
                <a:cs typeface="Arial" panose="020B0604020202020204" pitchFamily="34" charset="0"/>
              </a:rPr>
              <a:t>Recommendation</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of</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the</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Council</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of</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the</a:t>
            </a:r>
            <a:r>
              <a:rPr lang="ru-RU" sz="1400" b="1" dirty="0">
                <a:solidFill>
                  <a:schemeClr val="accent1">
                    <a:lumMod val="75000"/>
                  </a:schemeClr>
                </a:solidFill>
                <a:latin typeface="Arial" panose="020B0604020202020204" pitchFamily="34" charset="0"/>
                <a:cs typeface="Arial" panose="020B0604020202020204" pitchFamily="34" charset="0"/>
              </a:rPr>
              <a:t> OECD </a:t>
            </a:r>
            <a:r>
              <a:rPr lang="ru-RU" sz="1400" b="1" dirty="0" err="1">
                <a:solidFill>
                  <a:schemeClr val="accent1">
                    <a:lumMod val="75000"/>
                  </a:schemeClr>
                </a:solidFill>
                <a:latin typeface="Arial" panose="020B0604020202020204" pitchFamily="34" charset="0"/>
                <a:cs typeface="Arial" panose="020B0604020202020204" pitchFamily="34" charset="0"/>
              </a:rPr>
              <a:t>on</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Improving</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the</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Quality</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of</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Government</a:t>
            </a: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err="1">
                <a:solidFill>
                  <a:schemeClr val="accent1">
                    <a:lumMod val="75000"/>
                  </a:schemeClr>
                </a:solidFill>
                <a:latin typeface="Arial" panose="020B0604020202020204" pitchFamily="34" charset="0"/>
                <a:cs typeface="Arial" panose="020B0604020202020204" pitchFamily="34" charset="0"/>
              </a:rPr>
              <a:t>Regulation</a:t>
            </a:r>
            <a:r>
              <a:rPr lang="ru-RU" sz="1400" b="1" dirty="0">
                <a:solidFill>
                  <a:schemeClr val="accent1">
                    <a:lumMod val="75000"/>
                  </a:schemeClr>
                </a:solidFill>
                <a:latin typeface="Arial" panose="020B0604020202020204" pitchFamily="34" charset="0"/>
                <a:cs typeface="Arial" panose="020B0604020202020204" pitchFamily="34" charset="0"/>
              </a:rPr>
              <a:t>).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В рамках этих рекомендаций были сформулированы основные принципы реформы регулирования и «лучшего» регулирования.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В качестве основных принципов реформы регулирования OECD рекомендовала: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arenR"/>
            </a:pPr>
            <a:r>
              <a:rPr lang="ru-RU" sz="1400" b="1" dirty="0">
                <a:solidFill>
                  <a:schemeClr val="accent1">
                    <a:lumMod val="75000"/>
                  </a:schemeClr>
                </a:solidFill>
                <a:latin typeface="Arial" panose="020B0604020202020204" pitchFamily="34" charset="0"/>
                <a:cs typeface="Arial" panose="020B0604020202020204" pitchFamily="34" charset="0"/>
              </a:rPr>
              <a:t>оценить качество политических и административных процедур разработки, принятия, оценки и пересмотра регулирующих решений (для проведения такой оценки OECD был разработан специальный список вопросов, см. ниже); </a:t>
            </a:r>
          </a:p>
          <a:p>
            <a:pPr marL="342900" indent="-342900">
              <a:buAutoNum type="arabicParenR"/>
            </a:pPr>
            <a:r>
              <a:rPr lang="ru-RU" sz="1400" b="1" dirty="0">
                <a:solidFill>
                  <a:schemeClr val="accent1">
                    <a:lumMod val="75000"/>
                  </a:schemeClr>
                </a:solidFill>
                <a:latin typeface="Arial" panose="020B0604020202020204" pitchFamily="34" charset="0"/>
                <a:cs typeface="Arial" panose="020B0604020202020204" pitchFamily="34" charset="0"/>
              </a:rPr>
              <a:t>разработать административную и управленческую систему, которая позволила бы реализовать принципы «лучшего регулирования»; </a:t>
            </a:r>
          </a:p>
          <a:p>
            <a:pPr marL="342900" indent="-342900">
              <a:buAutoNum type="arabicParenR"/>
            </a:pPr>
            <a:r>
              <a:rPr lang="ru-RU" sz="1400" b="1" dirty="0">
                <a:solidFill>
                  <a:schemeClr val="accent1">
                    <a:lumMod val="75000"/>
                  </a:schemeClr>
                </a:solidFill>
                <a:latin typeface="Arial" panose="020B0604020202020204" pitchFamily="34" charset="0"/>
                <a:cs typeface="Arial" panose="020B0604020202020204" pitchFamily="34" charset="0"/>
              </a:rPr>
              <a:t>интегрировать принципы эффективного, гибкого и прозрачного регулирования в политический процесс на всех уровнях принятия решений; </a:t>
            </a:r>
          </a:p>
          <a:p>
            <a:pPr marL="342900" indent="-342900">
              <a:buAutoNum type="arabicParenR"/>
            </a:pPr>
            <a:r>
              <a:rPr lang="ru-RU" sz="1400" b="1" dirty="0">
                <a:solidFill>
                  <a:schemeClr val="accent1">
                    <a:lumMod val="75000"/>
                  </a:schemeClr>
                </a:solidFill>
                <a:latin typeface="Arial" panose="020B0604020202020204" pitchFamily="34" charset="0"/>
                <a:cs typeface="Arial" panose="020B0604020202020204" pitchFamily="34" charset="0"/>
              </a:rPr>
              <a:t>обратить особое внимание на качество и прозрачность регулирования в тех сферах, которые могут воздействовать на другие страны, международную торговлю, инвестиции и др. </a:t>
            </a:r>
          </a:p>
        </p:txBody>
      </p:sp>
    </p:spTree>
    <p:extLst>
      <p:ext uri="{BB962C8B-B14F-4D97-AF65-F5344CB8AC3E}">
        <p14:creationId xmlns:p14="http://schemas.microsoft.com/office/powerpoint/2010/main" val="16469293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755576" y="1336990"/>
            <a:ext cx="7776864" cy="4893647"/>
          </a:xfrm>
          <a:prstGeom prst="rect">
            <a:avLst/>
          </a:prstGeom>
        </p:spPr>
        <p:txBody>
          <a:bodyPr wrap="square">
            <a:spAutoFit/>
          </a:bodyPr>
          <a:lstStyle/>
          <a:p>
            <a:r>
              <a:rPr lang="ru-RU" sz="1300" b="1" dirty="0">
                <a:solidFill>
                  <a:schemeClr val="accent1">
                    <a:lumMod val="75000"/>
                  </a:schemeClr>
                </a:solidFill>
                <a:latin typeface="Arial" panose="020B0604020202020204" pitchFamily="34" charset="0"/>
                <a:cs typeface="Arial" panose="020B0604020202020204" pitchFamily="34" charset="0"/>
              </a:rPr>
              <a:t>В 2005 году были приняты обновленные принципы реформы регулирования (OECD </a:t>
            </a:r>
            <a:r>
              <a:rPr lang="ru-RU" sz="1300" b="1" dirty="0" err="1">
                <a:solidFill>
                  <a:schemeClr val="accent1">
                    <a:lumMod val="75000"/>
                  </a:schemeClr>
                </a:solidFill>
                <a:latin typeface="Arial" panose="020B0604020202020204" pitchFamily="34" charset="0"/>
                <a:cs typeface="Arial" panose="020B0604020202020204" pitchFamily="34" charset="0"/>
              </a:rPr>
              <a:t>Guiding</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principles</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for</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regulatory</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quality</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and</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performance</a:t>
            </a:r>
            <a:r>
              <a:rPr lang="ru-RU" sz="1300" b="1" dirty="0">
                <a:solidFill>
                  <a:schemeClr val="accent1">
                    <a:lumMod val="75000"/>
                  </a:schemeClr>
                </a:solidFill>
                <a:latin typeface="Arial" panose="020B0604020202020204" pitchFamily="34" charset="0"/>
                <a:cs typeface="Arial" panose="020B0604020202020204" pitchFamily="34" charset="0"/>
              </a:rPr>
              <a:t>, </a:t>
            </a:r>
            <a:r>
              <a:rPr lang="ru-RU" sz="1300" b="1" dirty="0" err="1">
                <a:solidFill>
                  <a:schemeClr val="accent1">
                    <a:lumMod val="75000"/>
                  </a:schemeClr>
                </a:solidFill>
                <a:latin typeface="Arial" panose="020B0604020202020204" pitchFamily="34" charset="0"/>
                <a:cs typeface="Arial" panose="020B0604020202020204" pitchFamily="34" charset="0"/>
              </a:rPr>
              <a:t>June</a:t>
            </a:r>
            <a:r>
              <a:rPr lang="ru-RU" sz="1300" b="1" dirty="0">
                <a:solidFill>
                  <a:schemeClr val="accent1">
                    <a:lumMod val="75000"/>
                  </a:schemeClr>
                </a:solidFill>
                <a:latin typeface="Arial" panose="020B0604020202020204" pitchFamily="34" charset="0"/>
                <a:cs typeface="Arial" panose="020B0604020202020204" pitchFamily="34" charset="0"/>
              </a:rPr>
              <a:t>, 2005). </a:t>
            </a:r>
          </a:p>
          <a:p>
            <a:endParaRPr lang="ru-RU" sz="1300" b="1" dirty="0">
              <a:solidFill>
                <a:schemeClr val="accent1">
                  <a:lumMod val="75000"/>
                </a:schemeClr>
              </a:solidFill>
              <a:latin typeface="Arial" panose="020B0604020202020204" pitchFamily="34" charset="0"/>
              <a:cs typeface="Arial" panose="020B0604020202020204" pitchFamily="34" charset="0"/>
            </a:endParaRPr>
          </a:p>
          <a:p>
            <a:r>
              <a:rPr lang="ru-RU" sz="1300" b="1" dirty="0">
                <a:solidFill>
                  <a:schemeClr val="accent1">
                    <a:lumMod val="75000"/>
                  </a:schemeClr>
                </a:solidFill>
                <a:latin typeface="Arial" panose="020B0604020202020204" pitchFamily="34" charset="0"/>
                <a:cs typeface="Arial" panose="020B0604020202020204" pitchFamily="34" charset="0"/>
              </a:rPr>
              <a:t>В их числе: </a:t>
            </a:r>
          </a:p>
          <a:p>
            <a:r>
              <a:rPr lang="ru-RU" sz="1300" b="1" dirty="0">
                <a:solidFill>
                  <a:schemeClr val="accent1">
                    <a:lumMod val="75000"/>
                  </a:schemeClr>
                </a:solidFill>
                <a:latin typeface="Arial" panose="020B0604020202020204" pitchFamily="34" charset="0"/>
                <a:cs typeface="Arial" panose="020B0604020202020204" pitchFamily="34" charset="0"/>
              </a:rPr>
              <a:t>1) применять на политической уровне широкие программы по реформе регулирования, которые устанавливают четкие цели и рамки для осуществления данного регулирования </a:t>
            </a:r>
          </a:p>
          <a:p>
            <a:r>
              <a:rPr lang="ru-RU" sz="1300" b="1" dirty="0">
                <a:solidFill>
                  <a:schemeClr val="accent1">
                    <a:lumMod val="75000"/>
                  </a:schemeClr>
                </a:solidFill>
                <a:latin typeface="Arial" panose="020B0604020202020204" pitchFamily="34" charset="0"/>
                <a:cs typeface="Arial" panose="020B0604020202020204" pitchFamily="34" charset="0"/>
              </a:rPr>
              <a:t>2) оценивать влияние регулирования и систематически осуществлять обзор регулирования с целью установления, в какой мере оно действенно и эффективно соответствует заявленным целям в изменяющейся и сложной социально-экономической среде </a:t>
            </a:r>
          </a:p>
          <a:p>
            <a:r>
              <a:rPr lang="ru-RU" sz="1300" b="1" dirty="0">
                <a:solidFill>
                  <a:schemeClr val="accent1">
                    <a:lumMod val="75000"/>
                  </a:schemeClr>
                </a:solidFill>
                <a:latin typeface="Arial" panose="020B0604020202020204" pitchFamily="34" charset="0"/>
                <a:cs typeface="Arial" panose="020B0604020202020204" pitchFamily="34" charset="0"/>
              </a:rPr>
              <a:t>3) обеспечить </a:t>
            </a:r>
            <a:r>
              <a:rPr lang="ru-RU" sz="1300" b="1" dirty="0" err="1">
                <a:solidFill>
                  <a:schemeClr val="accent1">
                    <a:lumMod val="75000"/>
                  </a:schemeClr>
                </a:solidFill>
                <a:latin typeface="Arial" panose="020B0604020202020204" pitchFamily="34" charset="0"/>
                <a:cs typeface="Arial" panose="020B0604020202020204" pitchFamily="34" charset="0"/>
              </a:rPr>
              <a:t>транспарентность</a:t>
            </a:r>
            <a:r>
              <a:rPr lang="ru-RU" sz="1300" b="1" dirty="0">
                <a:solidFill>
                  <a:schemeClr val="accent1">
                    <a:lumMod val="75000"/>
                  </a:schemeClr>
                </a:solidFill>
                <a:latin typeface="Arial" panose="020B0604020202020204" pitchFamily="34" charset="0"/>
                <a:cs typeface="Arial" panose="020B0604020202020204" pitchFamily="34" charset="0"/>
              </a:rPr>
              <a:t> и </a:t>
            </a:r>
            <a:r>
              <a:rPr lang="ru-RU" sz="1300" b="1" dirty="0" err="1">
                <a:solidFill>
                  <a:schemeClr val="accent1">
                    <a:lumMod val="75000"/>
                  </a:schemeClr>
                </a:solidFill>
                <a:latin typeface="Arial" panose="020B0604020202020204" pitchFamily="34" charset="0"/>
                <a:cs typeface="Arial" panose="020B0604020202020204" pitchFamily="34" charset="0"/>
              </a:rPr>
              <a:t>недискриминационность</a:t>
            </a:r>
            <a:r>
              <a:rPr lang="ru-RU" sz="1300" b="1" dirty="0">
                <a:solidFill>
                  <a:schemeClr val="accent1">
                    <a:lumMod val="75000"/>
                  </a:schemeClr>
                </a:solidFill>
                <a:latin typeface="Arial" panose="020B0604020202020204" pitchFamily="34" charset="0"/>
                <a:cs typeface="Arial" panose="020B0604020202020204" pitchFamily="34" charset="0"/>
              </a:rPr>
              <a:t> регуляций, организаций, ответственных за регулирование, а также  сам процесс регулирования </a:t>
            </a:r>
          </a:p>
          <a:p>
            <a:r>
              <a:rPr lang="ru-RU" sz="1300" b="1" dirty="0">
                <a:solidFill>
                  <a:schemeClr val="accent1">
                    <a:lumMod val="75000"/>
                  </a:schemeClr>
                </a:solidFill>
                <a:latin typeface="Arial" panose="020B0604020202020204" pitchFamily="34" charset="0"/>
                <a:cs typeface="Arial" panose="020B0604020202020204" pitchFamily="34" charset="0"/>
              </a:rPr>
              <a:t>4) оценивать и усиливать тем, где это необходимо, масштабы, эффективность и действенность конкурентной политики </a:t>
            </a:r>
          </a:p>
          <a:p>
            <a:r>
              <a:rPr lang="ru-RU" sz="1300" b="1" dirty="0">
                <a:solidFill>
                  <a:schemeClr val="accent1">
                    <a:lumMod val="75000"/>
                  </a:schemeClr>
                </a:solidFill>
                <a:latin typeface="Arial" panose="020B0604020202020204" pitchFamily="34" charset="0"/>
                <a:cs typeface="Arial" panose="020B0604020202020204" pitchFamily="34" charset="0"/>
              </a:rPr>
              <a:t>5) проектировать экономические регуляции во всех секторах с целью развития конкуренции и повышения эффективности, устранять регуляции за исключением случаев, когда они являются наилучшим способом отвечают широким общественным интересам </a:t>
            </a:r>
          </a:p>
          <a:p>
            <a:r>
              <a:rPr lang="ru-RU" sz="1300" b="1" dirty="0">
                <a:solidFill>
                  <a:schemeClr val="accent1">
                    <a:lumMod val="75000"/>
                  </a:schemeClr>
                </a:solidFill>
                <a:latin typeface="Arial" panose="020B0604020202020204" pitchFamily="34" charset="0"/>
                <a:cs typeface="Arial" panose="020B0604020202020204" pitchFamily="34" charset="0"/>
              </a:rPr>
              <a:t>6) устранять излишние регуляторные барьеры в торговле и инвестициях посредством продолжающейся либерализации и акцента на обеспечения открытости рынка посредством процесса регулирования, повышающего экономическую эффективность и конкурентоспособность </a:t>
            </a:r>
          </a:p>
          <a:p>
            <a:r>
              <a:rPr lang="ru-RU" sz="1300" b="1" dirty="0">
                <a:solidFill>
                  <a:schemeClr val="accent1">
                    <a:lumMod val="75000"/>
                  </a:schemeClr>
                </a:solidFill>
                <a:latin typeface="Arial" panose="020B0604020202020204" pitchFamily="34" charset="0"/>
                <a:cs typeface="Arial" panose="020B0604020202020204" pitchFamily="34" charset="0"/>
              </a:rPr>
              <a:t>7) установить важные взаимосвязи с другими целями политики и развивать другие направления политики для достижения тех целей, которые поддерживают реформу регулирования. </a:t>
            </a:r>
          </a:p>
        </p:txBody>
      </p:sp>
    </p:spTree>
    <p:extLst>
      <p:ext uri="{BB962C8B-B14F-4D97-AF65-F5344CB8AC3E}">
        <p14:creationId xmlns:p14="http://schemas.microsoft.com/office/powerpoint/2010/main" val="1965971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863588" y="1244657"/>
            <a:ext cx="7704856" cy="5262979"/>
          </a:xfrm>
          <a:prstGeom prst="rect">
            <a:avLst/>
          </a:prstGeom>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ОЕСD были сформулированы 10 вопросов, которые отвечают принципам «лучшего регулирования» и могут быть использованы на всех уровнях принятия решений: </a:t>
            </a:r>
          </a:p>
          <a:p>
            <a:endParaRPr lang="ru-RU" sz="16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Правильно ли определена проблема?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Доказана ли необходимость государственного вмешательства?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Является ли регулирование наилучшей формой государственного вмешательства?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Существует ли правовая основа регулирования?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На каком уровне (уровнях) должно осуществляться государственное вмешательство?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Превосходят ли выгоды от введения регулирования издержки, связанные с таким регулированием?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Является ли прозрачным распределение издержек и выгод между различными социальными группами?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Является ли регулирование ясным, понятным и приемлемым для объектов регулирования?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Имели ли все заинтересованные стороны возможность высказать свое мнение по поводу необходимости регулирования? </a:t>
            </a: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Каким образом будет достигаться соблюдение регулирующих правил?</a:t>
            </a:r>
          </a:p>
        </p:txBody>
      </p:sp>
    </p:spTree>
    <p:extLst>
      <p:ext uri="{BB962C8B-B14F-4D97-AF65-F5344CB8AC3E}">
        <p14:creationId xmlns:p14="http://schemas.microsoft.com/office/powerpoint/2010/main" val="21938051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787006" y="1295834"/>
            <a:ext cx="7745433" cy="5139869"/>
          </a:xfrm>
          <a:prstGeom prst="rect">
            <a:avLst/>
          </a:prstGeom>
        </p:spPr>
        <p:txBody>
          <a:bodyPr wrap="square">
            <a:spAutoFit/>
          </a:bodyPr>
          <a:lstStyle/>
          <a:p>
            <a:r>
              <a:rPr lang="ru-RU" sz="1400" b="1" dirty="0">
                <a:solidFill>
                  <a:schemeClr val="accent1">
                    <a:lumMod val="75000"/>
                  </a:schemeClr>
                </a:solidFill>
                <a:latin typeface="Arial" panose="020B0604020202020204" pitchFamily="34" charset="0"/>
                <a:cs typeface="Arial" panose="020B0604020202020204" pitchFamily="34" charset="0"/>
              </a:rPr>
              <a:t>Можно сформулировать несколько рекомендаций касательно проведения</a:t>
            </a:r>
          </a:p>
          <a:p>
            <a:r>
              <a:rPr lang="ru-RU" sz="1400" b="1" dirty="0">
                <a:solidFill>
                  <a:schemeClr val="accent1">
                    <a:lumMod val="75000"/>
                  </a:schemeClr>
                </a:solidFill>
                <a:latin typeface="Arial" panose="020B0604020202020204" pitchFamily="34" charset="0"/>
                <a:cs typeface="Arial" panose="020B0604020202020204" pitchFamily="34" charset="0"/>
              </a:rPr>
              <a:t>оценки.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Оценку регулирующего воздействия целесообразнее проводить на стадии разработки концепции нормативного правового акта (или иного регулирующего воздействия). На этой стадии значительно легче выделить крупные институциональные альтернативы (варианты решения проблем). На стадии уже готового законопроекта количество «развилок», на которых требуется сравнение разных опций, может быть чрезмерно велико. Реально при рассмотрении уже готовых законопроектов возникает необходимость разрабатывать несколько документов об оценке регулирующего воздействия, поскольку количество опций со всеми вариантами может быть запретительно высоко. </a:t>
            </a:r>
          </a:p>
          <a:p>
            <a:pPr marL="342900" indent="-342900">
              <a:buAutoNum type="arabicPeriod"/>
            </a:pPr>
            <a:endParaRPr lang="ru-RU" sz="13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Оценка регулирующего воздействия может быть чрезвычайно полезна для организации дискуссии о путях решения тех или иных проблем. Использование технологии сравнения разных опций позволяет структурировать дискуссию и в обобщенном виде оценить преимущества и недостатки каждого из рассматриваемых вариантов. Причем, структурирование дискуссии важно не только в каждый данный момент: обсуждение необходимости и направлений возможных изменений в целевой области происходит в рамках установленного формата. Важно также еще и то, что ОРВ позволяет структурировать эту дискуссию во времени, поскольку представленный формат дает возможность накапливать договоренности и взаимопонимание, а не возвращаться неопределенное количество раз в одному и тому же вопросу, по которому уже было достигнуто взаимопонимание у участников обсуждения. </a:t>
            </a:r>
          </a:p>
        </p:txBody>
      </p:sp>
    </p:spTree>
    <p:extLst>
      <p:ext uri="{BB962C8B-B14F-4D97-AF65-F5344CB8AC3E}">
        <p14:creationId xmlns:p14="http://schemas.microsoft.com/office/powerpoint/2010/main" val="1564379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Теоретические аспекты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3664101"/>
            <a:ext cx="8578098" cy="48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
        <p:nvSpPr>
          <p:cNvPr id="4" name="Прямоугольник 3"/>
          <p:cNvSpPr/>
          <p:nvPr/>
        </p:nvSpPr>
        <p:spPr>
          <a:xfrm>
            <a:off x="611560" y="1001251"/>
            <a:ext cx="8208912" cy="461665"/>
          </a:xfrm>
          <a:prstGeom prst="rect">
            <a:avLst/>
          </a:prstGeom>
        </p:spPr>
        <p:txBody>
          <a:bodyPr wrap="square">
            <a:spAutoFit/>
          </a:bodyPr>
          <a:lstStyle/>
          <a:p>
            <a:endParaRPr lang="ru-RU" sz="1200" b="1" dirty="0">
              <a:solidFill>
                <a:schemeClr val="tx2"/>
              </a:solidFill>
              <a:latin typeface="Arial" panose="020B0604020202020204" pitchFamily="34" charset="0"/>
              <a:cs typeface="Arial" panose="020B0604020202020204" pitchFamily="34" charset="0"/>
            </a:endParaRPr>
          </a:p>
          <a:p>
            <a:endParaRPr lang="ru-RU" sz="1200" b="1" dirty="0">
              <a:solidFill>
                <a:schemeClr val="tx2"/>
              </a:solidFill>
              <a:latin typeface="Arial" panose="020B0604020202020204" pitchFamily="34" charset="0"/>
              <a:cs typeface="Arial" panose="020B0604020202020204" pitchFamily="34" charset="0"/>
            </a:endParaRPr>
          </a:p>
        </p:txBody>
      </p:sp>
      <p:sp>
        <p:nvSpPr>
          <p:cNvPr id="3" name="Прямоугольник 2"/>
          <p:cNvSpPr/>
          <p:nvPr/>
        </p:nvSpPr>
        <p:spPr>
          <a:xfrm>
            <a:off x="755576" y="1016144"/>
            <a:ext cx="8064896" cy="5509200"/>
          </a:xfrm>
          <a:prstGeom prst="rect">
            <a:avLst/>
          </a:prstGeom>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Выводы</a:t>
            </a:r>
          </a:p>
          <a:p>
            <a:pPr marL="342900" indent="-342900">
              <a:buAutoNum type="arabicPeriod"/>
            </a:pPr>
            <a:endParaRPr lang="ru-RU" sz="16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Оценка регулирующего воздействия позволяет обеспечить принятие решений на основе широкой эмпирической базы, позитивных экономических исследованиях. Иными словами ОРВ – инструмент, с помощью которого можно показать, каким образом может измениться результат экономических обменов в целевой области в результате изменений правил и соответствующих им поддерживающих механизмов. </a:t>
            </a:r>
          </a:p>
          <a:p>
            <a:pPr marL="342900" indent="-342900">
              <a:buAutoNum type="arabicPeriod"/>
            </a:pPr>
            <a:endParaRPr lang="ru-RU" sz="16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ОРВ позволяют повысить качество принимаемых коллективных решений в сфере регулирования, если в рамках ОРВ соблюдаются принципы </a:t>
            </a:r>
            <a:r>
              <a:rPr lang="ru-RU" sz="1600" b="1" dirty="0" err="1">
                <a:solidFill>
                  <a:schemeClr val="accent1">
                    <a:lumMod val="75000"/>
                  </a:schemeClr>
                </a:solidFill>
                <a:latin typeface="Arial" panose="020B0604020202020204" pitchFamily="34" charset="0"/>
                <a:cs typeface="Arial" panose="020B0604020202020204" pitchFamily="34" charset="0"/>
              </a:rPr>
              <a:t>транспарентности</a:t>
            </a:r>
            <a:r>
              <a:rPr lang="ru-RU" sz="1600" b="1" dirty="0">
                <a:solidFill>
                  <a:schemeClr val="accent1">
                    <a:lumMod val="75000"/>
                  </a:schemeClr>
                </a:solidFill>
                <a:latin typeface="Arial" panose="020B0604020202020204" pitchFamily="34" charset="0"/>
                <a:cs typeface="Arial" panose="020B0604020202020204" pitchFamily="34" charset="0"/>
              </a:rPr>
              <a:t>, открытости, участия в обсуждении существенных аспектов предполагаемых изменений представителей целевых групп. В результате на стадии </a:t>
            </a:r>
            <a:r>
              <a:rPr lang="ru-RU" sz="1600" b="1" dirty="0" err="1">
                <a:solidFill>
                  <a:schemeClr val="accent1">
                    <a:lumMod val="75000"/>
                  </a:schemeClr>
                </a:solidFill>
                <a:latin typeface="Arial" panose="020B0604020202020204" pitchFamily="34" charset="0"/>
                <a:cs typeface="Arial" panose="020B0604020202020204" pitchFamily="34" charset="0"/>
              </a:rPr>
              <a:t>ex</a:t>
            </a:r>
            <a:r>
              <a:rPr lang="ru-RU" sz="1600" b="1" dirty="0">
                <a:solidFill>
                  <a:schemeClr val="accent1">
                    <a:lumMod val="75000"/>
                  </a:schemeClr>
                </a:solidFill>
                <a:latin typeface="Arial" panose="020B0604020202020204" pitchFamily="34" charset="0"/>
                <a:cs typeface="Arial" panose="020B0604020202020204" pitchFamily="34" charset="0"/>
              </a:rPr>
              <a:t> </a:t>
            </a:r>
            <a:r>
              <a:rPr lang="ru-RU" sz="1600" b="1" dirty="0" err="1">
                <a:solidFill>
                  <a:schemeClr val="accent1">
                    <a:lumMod val="75000"/>
                  </a:schemeClr>
                </a:solidFill>
                <a:latin typeface="Arial" panose="020B0604020202020204" pitchFamily="34" charset="0"/>
                <a:cs typeface="Arial" panose="020B0604020202020204" pitchFamily="34" charset="0"/>
              </a:rPr>
              <a:t>ante</a:t>
            </a:r>
            <a:r>
              <a:rPr lang="ru-RU" sz="1600" b="1" dirty="0">
                <a:solidFill>
                  <a:schemeClr val="accent1">
                    <a:lumMod val="75000"/>
                  </a:schemeClr>
                </a:solidFill>
                <a:latin typeface="Arial" panose="020B0604020202020204" pitchFamily="34" charset="0"/>
                <a:cs typeface="Arial" panose="020B0604020202020204" pitchFamily="34" charset="0"/>
              </a:rPr>
              <a:t> появляется возможность более полного выявления выгод и издержек от предполагаемых изменений с распределением их по отдельным целевым группам. </a:t>
            </a:r>
          </a:p>
          <a:p>
            <a:pPr marL="342900" indent="-342900">
              <a:buAutoNum type="arabicPeriod"/>
            </a:pPr>
            <a:endParaRPr lang="ru-RU" sz="16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600" b="1" dirty="0">
                <a:solidFill>
                  <a:schemeClr val="accent1">
                    <a:lumMod val="75000"/>
                  </a:schemeClr>
                </a:solidFill>
                <a:latin typeface="Arial" panose="020B0604020202020204" pitchFamily="34" charset="0"/>
                <a:cs typeface="Arial" panose="020B0604020202020204" pitchFamily="34" charset="0"/>
              </a:rPr>
              <a:t>Применение ОРВ сопряжено с целым рядом рисков, обусловленных действиями, направленными на выхолащивание содержания ОРВ, злоупотреблениям, основанными на асимметричном распределении информации, узких возможностях использования дублирующих источников информации</a:t>
            </a:r>
          </a:p>
        </p:txBody>
      </p:sp>
    </p:spTree>
    <p:extLst>
      <p:ext uri="{BB962C8B-B14F-4D97-AF65-F5344CB8AC3E}">
        <p14:creationId xmlns:p14="http://schemas.microsoft.com/office/powerpoint/2010/main" val="40149506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Методика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Rectangle 1"/>
          <p:cNvSpPr>
            <a:spLocks noChangeArrowheads="1"/>
          </p:cNvSpPr>
          <p:nvPr/>
        </p:nvSpPr>
        <p:spPr bwMode="auto">
          <a:xfrm>
            <a:off x="242374" y="2479162"/>
            <a:ext cx="8578098" cy="285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600" b="1" i="0" u="none" strike="noStrike" cap="none" normalizeH="0" baseline="0" dirty="0">
                <a:ln>
                  <a:noFill/>
                </a:ln>
                <a:solidFill>
                  <a:schemeClr val="accent1">
                    <a:lumMod val="50000"/>
                  </a:schemeClr>
                </a:solidFill>
                <a:effectLst/>
                <a:latin typeface="Arial" panose="020B0604020202020204" pitchFamily="34" charset="0"/>
              </a:rPr>
              <a:t> </a:t>
            </a:r>
            <a:r>
              <a:rPr kumimoji="0" lang="en-US" altLang="ru-RU" sz="3600" b="1" i="0" u="none" strike="noStrike" cap="none" normalizeH="0" baseline="0" dirty="0">
                <a:ln>
                  <a:noFill/>
                </a:ln>
                <a:solidFill>
                  <a:schemeClr val="accent1">
                    <a:lumMod val="50000"/>
                  </a:schemeClr>
                </a:solidFill>
                <a:effectLst/>
                <a:latin typeface="Arial" panose="020B0604020202020204" pitchFamily="34" charset="0"/>
              </a:rPr>
              <a:t>5</a:t>
            </a:r>
            <a:r>
              <a:rPr kumimoji="0" lang="ru-RU" altLang="ru-RU" sz="3600" b="1" i="0" u="none" strike="noStrike" cap="none" normalizeH="0" baseline="0" dirty="0">
                <a:ln>
                  <a:noFill/>
                </a:ln>
                <a:solidFill>
                  <a:schemeClr val="accent1">
                    <a:lumMod val="50000"/>
                  </a:schemeClr>
                </a:solidFill>
                <a:effectLst/>
                <a:latin typeface="Arial" panose="020B0604020202020204" pitchFamily="34" charset="0"/>
              </a:rPr>
              <a:t>. </a:t>
            </a:r>
            <a:r>
              <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rPr>
              <a:t>Методика ОРВ</a:t>
            </a:r>
          </a:p>
          <a:p>
            <a:pPr marL="0" marR="0" lvl="0" indent="0" algn="ctr" defTabSz="914400" rtl="0" eaLnBrk="0" fontAlgn="base" latinLnBrk="0" hangingPunct="0">
              <a:lnSpc>
                <a:spcPct val="100000"/>
              </a:lnSpc>
              <a:spcBef>
                <a:spcPct val="0"/>
              </a:spcBef>
              <a:spcAft>
                <a:spcPct val="0"/>
              </a:spcAft>
              <a:buClrTx/>
              <a:buSzTx/>
              <a:buFontTx/>
              <a:buNone/>
              <a:tabLst/>
            </a:pPr>
            <a:r>
              <a:rPr lang="ru-RU" altLang="ru-RU" sz="1600" b="1" dirty="0">
                <a:solidFill>
                  <a:schemeClr val="accent1">
                    <a:lumMod val="50000"/>
                  </a:schemeClr>
                </a:solidFill>
                <a:latin typeface="Arial" panose="020B0604020202020204" pitchFamily="34" charset="0"/>
                <a:cs typeface="Arial" panose="020B0604020202020204" pitchFamily="34" charset="0"/>
              </a:rPr>
              <a:t>(федеральный уровень)</a:t>
            </a:r>
            <a:endParaRPr kumimoji="0" lang="ru-RU" altLang="ru-RU" sz="1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ru-RU" altLang="ru-RU" sz="3600" b="1" dirty="0">
              <a:solidFill>
                <a:schemeClr val="accent1">
                  <a:lumMod val="50000"/>
                </a:scheme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pPr>
            <a:r>
              <a:rPr lang="ru-RU" sz="16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3795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4" name="Прямоугольник 3"/>
          <p:cNvSpPr/>
          <p:nvPr/>
        </p:nvSpPr>
        <p:spPr>
          <a:xfrm>
            <a:off x="827584" y="1168759"/>
            <a:ext cx="7740860" cy="5709255"/>
          </a:xfrm>
          <a:prstGeom prst="rect">
            <a:avLst/>
          </a:prstGeom>
        </p:spPr>
        <p:txBody>
          <a:bodyPr wrap="square">
            <a:spAutoFit/>
          </a:bodyPr>
          <a:lstStyle/>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Задачами ОРВ являются:</a:t>
            </a:r>
          </a:p>
          <a:p>
            <a:pPr indent="450215"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обоснование предлагаемого регулирования среди различных способов решения проблемы, на основе сопоставления положительных и отрицательных последствий для участников отношений;</a:t>
            </a: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осуществление предварительного прогнозного анализа последствий и эффектов предлагаемого регулирования;</a:t>
            </a: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обеспечение обратной связи с участниками отношений на стадии подготовки проектов актов;</a:t>
            </a: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оценка возможных рисков в случае принятия проекта акта.</a:t>
            </a:r>
          </a:p>
          <a:p>
            <a:pPr indent="450215"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ОРВ основывается преимущественно на данных, опубликованных в открытых источниках, которые могут быть верифицированы другими заинтересованными лицами. В сводном отчете разработчиком указываются источники использованных данных.</a:t>
            </a:r>
          </a:p>
          <a:p>
            <a:pPr indent="450215"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Разработчиком проводится как качественная, так и количественная оценка издержек и выгод участников отношений, на регулирование которых направлен проекта акта. Информация о видах воздействия, возникающих в связи с введением предлагаемого регулирования, которые не могут быть оценены количественно, также приводится в сводном отчете.</a:t>
            </a:r>
          </a:p>
          <a:p>
            <a:pPr indent="450215" algn="just"/>
            <a:r>
              <a:rPr lang="ru-RU" sz="1300" i="1" dirty="0">
                <a:solidFill>
                  <a:schemeClr val="accent1">
                    <a:lumMod val="50000"/>
                  </a:schemeClr>
                </a:solidFill>
                <a:latin typeface="Arial" panose="020B0604020202020204" pitchFamily="34" charset="0"/>
                <a:cs typeface="Arial" panose="020B0604020202020204" pitchFamily="34" charset="0"/>
              </a:rPr>
              <a:t>Выбор методов анализа и представления полученных результатов осуществляется разработчиком самостоятельно таким образом, чтобы обеспечить для лиц, участвующих в принятии решения о разработке и утверждении проекта акта, максимально возможную и объективную информацию о проблеме, способах ее решения, положительных и отрицательных последствиях принятия проекта акта, обосновать предпочтительность предлагаемого регулирования по сравнению с иными возможными способами решения проблемы.</a:t>
            </a:r>
          </a:p>
          <a:p>
            <a:pPr indent="450215" algn="just">
              <a:spcAft>
                <a:spcPts val="0"/>
              </a:spcAft>
            </a:pPr>
            <a:endParaRPr lang="ru-RU" sz="14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194236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545910" y="1277524"/>
            <a:ext cx="8326070" cy="4909036"/>
          </a:xfrm>
          <a:prstGeom prst="rect">
            <a:avLst/>
          </a:prstGeom>
        </p:spPr>
        <p:txBody>
          <a:bodyPr wrap="square">
            <a:spAutoFit/>
          </a:bodyPr>
          <a:lstStyle/>
          <a:p>
            <a:pPr indent="450215" algn="ctr"/>
            <a:r>
              <a:rPr lang="ru-RU" sz="1400" b="1" dirty="0">
                <a:solidFill>
                  <a:schemeClr val="accent1">
                    <a:lumMod val="50000"/>
                  </a:schemeClr>
                </a:solidFill>
                <a:latin typeface="Arial" panose="020B0604020202020204" pitchFamily="34" charset="0"/>
                <a:cs typeface="Arial" panose="020B0604020202020204" pitchFamily="34" charset="0"/>
              </a:rPr>
              <a:t>Подготовка и размещение уведомления о подготовке проекта акта</a:t>
            </a: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соответствии с пунктом 9 Правил разработчик после принятия решения о подготовке проекта акта размещает соответствующее уведомление на официальном сайте regulation.gov.ru в информационно-телекоммуникационной сети «Интернет» (далее – официальный сайт).</a:t>
            </a: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2.2. Уведомление о подготовке проекта акта (далее – уведомление) готовится в соответствии с пунктом 10 Правил. </a:t>
            </a: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уведомлении указываются:</a:t>
            </a:r>
          </a:p>
          <a:p>
            <a:pPr marL="342900" lvl="0" indent="-342900" algn="just">
              <a:buFont typeface="+mj-lt"/>
              <a:buAutoNum type="arabicParenR"/>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вид нормативного правового акта (федеральный конституционный закон, федеральный закон, указ Президента Российской Федерации, постановление Правительства Российской Федерации, приказ федерального органа исполнительной власти либо иной вид нормативного правового акта), наименование проекта акта, планируемый срок вступления в силу акта;</a:t>
            </a:r>
          </a:p>
          <a:p>
            <a:pPr marL="342900" lvl="0" indent="-342900" algn="just">
              <a:buFont typeface="+mj-lt"/>
              <a:buAutoNum type="arabicParenR"/>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сведения о разработчике проекта акта: полное и краткое наименование федерального органа исполнительной власти, контактные данные разработчика, в том числе почтовый адрес, адрес электронной почты, адрес официального сайта разработчика, предназначенные для направления предложений, а также наиболее удобный способ их предоставления;</a:t>
            </a:r>
          </a:p>
          <a:p>
            <a:pPr marL="342900" lvl="0" indent="-342900" algn="just">
              <a:buFont typeface="+mj-lt"/>
              <a:buAutoNum type="arabicParenR"/>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обоснование необходимости подготовки проекта акта: федеральные конституционные законы, федеральные законы, указы или распоряжения Президента Российской Федерации, постановления или распоряжения Правительства Российской Федерации, из которых вытекает необходимость подготовки нормативного правового акта, а также поручения Президента Российской Федерации или Правительства Российской Федерации, содержащие прямое указание на необходимость подготовки проекта акта либо указание на инициативу разработчика в пределах его компетенции;</a:t>
            </a:r>
            <a:endParaRPr lang="ru-RU" sz="13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5747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545910" y="1277524"/>
            <a:ext cx="8326070" cy="4601260"/>
          </a:xfrm>
          <a:prstGeom prst="rect">
            <a:avLst/>
          </a:prstGeom>
        </p:spPr>
        <p:txBody>
          <a:bodyPr wrap="square">
            <a:spAutoFit/>
          </a:bodyPr>
          <a:lstStyle/>
          <a:p>
            <a:pPr indent="450215" algn="ctr"/>
            <a:r>
              <a:rPr lang="ru-RU" sz="1400" b="1" dirty="0">
                <a:solidFill>
                  <a:schemeClr val="accent1">
                    <a:lumMod val="50000"/>
                  </a:schemeClr>
                </a:solidFill>
                <a:latin typeface="Arial" panose="020B0604020202020204" pitchFamily="34" charset="0"/>
                <a:cs typeface="Arial" panose="020B0604020202020204" pitchFamily="34" charset="0"/>
              </a:rPr>
              <a:t>Подготовка и размещение уведомления о подготовке проекта акта</a:t>
            </a: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marL="342900" indent="-342900" algn="just">
              <a:buAutoNum type="arabicParenR" startAt="4"/>
            </a:pPr>
            <a:r>
              <a:rPr lang="ru-RU" sz="1400" b="1" dirty="0">
                <a:solidFill>
                  <a:schemeClr val="accent1">
                    <a:lumMod val="50000"/>
                  </a:schemeClr>
                </a:solidFill>
                <a:latin typeface="Arial" panose="020B0604020202020204" pitchFamily="34" charset="0"/>
                <a:cs typeface="Arial" panose="020B0604020202020204" pitchFamily="34" charset="0"/>
              </a:rPr>
              <a:t>описание проблемы, на решение которой направлен предлагаемый способ регулирования, негативных эффектов, возникающих в связи с наличием проблемы, в том числе участников отношений, испытывающих негативные эффекты, и их количественные оценки, обоснование условий и факторов существования проблемы…</a:t>
            </a:r>
          </a:p>
          <a:p>
            <a:pPr marL="342900" indent="-342900" algn="just">
              <a:buAutoNum type="arabicParenR" startAt="4"/>
            </a:pPr>
            <a:r>
              <a:rPr lang="ru-RU" sz="1400" b="1" dirty="0">
                <a:solidFill>
                  <a:schemeClr val="accent1">
                    <a:lumMod val="50000"/>
                  </a:schemeClr>
                </a:solidFill>
                <a:latin typeface="Arial" panose="020B0604020202020204" pitchFamily="34" charset="0"/>
                <a:cs typeface="Arial" panose="020B0604020202020204" pitchFamily="34" charset="0"/>
              </a:rPr>
              <a:t>круг лиц, на которых будет распространено действие проекта акта, в том числе: перечень органов государственной власти и местного самоуправления, субъектов предпринимательской, инвестиционной и иной деятельности, граждан, организаций, представляющих интересы указанных лиц, а также иных лиц…</a:t>
            </a:r>
          </a:p>
          <a:p>
            <a:pPr marL="342900" indent="-342900" algn="just">
              <a:buAutoNum type="arabicParenR" startAt="4"/>
            </a:pPr>
            <a:r>
              <a:rPr lang="ru-RU" sz="1400" b="1" dirty="0">
                <a:solidFill>
                  <a:schemeClr val="accent1">
                    <a:lumMod val="50000"/>
                  </a:schemeClr>
                </a:solidFill>
                <a:latin typeface="Arial" panose="020B0604020202020204" pitchFamily="34" charset="0"/>
                <a:cs typeface="Arial" panose="020B0604020202020204" pitchFamily="34" charset="0"/>
              </a:rPr>
              <a:t>краткое изложение цели регулирования (описание цели принятия проекта акта, которая должна соответствовать указанной проблеме, на решение которой направлено предлагаемое регулирование); общая характеристика соответствующих общественных отношений (краткое описание предмета регулирования);</a:t>
            </a:r>
          </a:p>
          <a:p>
            <a:pPr marL="342900" indent="-342900" algn="just">
              <a:buAutoNum type="arabicParenR" startAt="4"/>
            </a:pPr>
            <a:r>
              <a:rPr lang="ru-RU" sz="1400" b="1" dirty="0">
                <a:solidFill>
                  <a:schemeClr val="accent1">
                    <a:lumMod val="50000"/>
                  </a:schemeClr>
                </a:solidFill>
                <a:latin typeface="Arial" panose="020B0604020202020204" pitchFamily="34" charset="0"/>
                <a:cs typeface="Arial" panose="020B0604020202020204" pitchFamily="34" charset="0"/>
              </a:rPr>
              <a:t>срок, в течение которого разработчиком принимаются предложения в связи с размещением уведомления, который не может составлять менее 15 календарных дней со дня размещения уведомления на официальном сайте, и наиболее удобный способ их представления;</a:t>
            </a:r>
          </a:p>
          <a:p>
            <a:pPr marL="342900" indent="-342900" algn="just">
              <a:buAutoNum type="arabicParenR" startAt="4"/>
            </a:pPr>
            <a:r>
              <a:rPr lang="ru-RU" sz="1400" b="1" dirty="0">
                <a:solidFill>
                  <a:schemeClr val="accent1">
                    <a:lumMod val="50000"/>
                  </a:schemeClr>
                </a:solidFill>
                <a:latin typeface="Arial" panose="020B0604020202020204" pitchFamily="34" charset="0"/>
                <a:cs typeface="Arial" panose="020B0604020202020204" pitchFamily="34" charset="0"/>
              </a:rPr>
              <a:t>иная информация, относящаяся, по мнению разработчика, к сведениям о подготовке проекта акта, </a:t>
            </a: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868717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575556" y="1287338"/>
            <a:ext cx="8136904" cy="5293757"/>
          </a:xfrm>
          <a:prstGeom prst="rect">
            <a:avLst/>
          </a:prstGeom>
        </p:spPr>
        <p:txBody>
          <a:bodyPr wrap="square">
            <a:spAutoFit/>
          </a:bodyPr>
          <a:lstStyle/>
          <a:p>
            <a:pPr algn="ctr"/>
            <a:r>
              <a:rPr lang="ru-RU" sz="1300" b="1" kern="0" dirty="0">
                <a:solidFill>
                  <a:schemeClr val="accent1">
                    <a:lumMod val="50000"/>
                  </a:schemeClr>
                </a:solidFill>
                <a:latin typeface="Arial" panose="020B0604020202020204" pitchFamily="34" charset="0"/>
                <a:cs typeface="Arial" panose="020B0604020202020204" pitchFamily="34" charset="0"/>
              </a:rPr>
              <a:t>Составление сводного отчета об оценке регулирующего воздействия</a:t>
            </a: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случае принятия решения о разработке проекта акта разработчик подготавливает текст проекта акта и сводный отчет. Сводный отчет подписывается руководителем структурного подразделения разработчика.</a:t>
            </a: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Сводный отчет должен содержать сведения, предусмотренные пунктом 15 Правил. Отсутствие указанных сведений является основанием для возвращения сводного отчета на доработку при его рассмотрении Минэкономразвития России.</a:t>
            </a: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При подготовке сводного отчета до начала публичных консультаций разработчиком заполняются все пункты сводного отчета, за исключением сведений, предусмотренных пунктом 21 Правил. После проведения публичных консультаций указанные сведения вносятся в сводный отчет.</a:t>
            </a:r>
          </a:p>
          <a:p>
            <a:pPr indent="449580"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сводном отчете указываются источники использованных данных с  указанием пронумерованных ссылок на разделы (пункты) сводного отчета, в которых были использованы те или иные источники данных. Расчеты, произведенные для заполнения соответствующих пунктов, приводятся в приложении к сводному отчету. Информация об источниках данных и методах расчетов представляется в таком объеме и с такой степенью детализации, чтобы обеспечить возможность верификации другими заинтересованными лицами. Если расчеты произведены на основании данных, не опубликованных в открытых источниках, такие данные также должны быть приведены в приложении к сводному отчету. </a:t>
            </a:r>
          </a:p>
          <a:p>
            <a:pPr indent="450215" algn="just"/>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По итогам публичных консультаций до предоставления проекта акта и сводного отчета в Минэкономразвития России проводится их доработка. </a:t>
            </a:r>
            <a:endParaRPr lang="ru-RU" sz="13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898756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73578" y="1364282"/>
            <a:ext cx="7596844" cy="4893647"/>
          </a:xfrm>
          <a:prstGeom prst="rect">
            <a:avLst/>
          </a:prstGeom>
        </p:spPr>
        <p:txBody>
          <a:bodyPr wrap="square">
            <a:spAutoFit/>
          </a:bodyPr>
          <a:lstStyle/>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Важно!</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Заполнение раздела 5 сводного отчета «Цели предлагаемого регулирования и их соответствие принципам правового регулирования, программным документам Президента Российской Федерации и Правительства Российской Федерации».</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Цели предлагаемого регулирования должны быть указаны максимально конкретно, соответствовать заявленным проблемам, на решение которых направлено предлагаемое регулирование, и содержанию предлагаемого проекта акта. Точное соответствие заявленной цели проблеме является ключевым условием эффективности мер предлагаемого регулирования.</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Формулировка цели не должна быть:</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абстрактной характеристикой желаемого эффекта, в том числе «улучшение ситуации»,  «создание условий», «содействие», иными аналогичными абстрактными характеристиками;</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непонятной для лиц, не обладающих специальными профессиональными знаниями;</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неоднозначной по трактовке планируемого результата.</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Формулировка цели должна позволять измерить степень ее достижения, точно определить момент ее достижения по конкретным значениям показателей результативности.</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Формулировка цели должна оставлять свободу выбора средств и методов достижения требуемого результата и не должна предопределять выбор конкретного способа ее достижения.</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Если формулировка цели не позволяет измерить степень ее достижения по причине своей абстрактности, замены характеристики конечного результата описанием средств достижения цели или другим причинам, то такая формулировка не должна применяться.</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разделе должны быть указаны ожидаемые обозримые сроки достижения поставленных целей.</a:t>
            </a:r>
            <a:endParaRPr lang="ru-RU" sz="12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198014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575556" y="1232445"/>
            <a:ext cx="7992888" cy="5447645"/>
          </a:xfrm>
          <a:prstGeom prst="rect">
            <a:avLst/>
          </a:prstGeom>
        </p:spPr>
        <p:txBody>
          <a:bodyPr wrap="square">
            <a:spAutoFit/>
          </a:bodyPr>
          <a:lstStyle/>
          <a:p>
            <a:pPr indent="449580" algn="ctr">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Заполнение раздела 6 сводного отчета «Описание предлагаемого регулирования и иных возможных способов решения проблемы»</a:t>
            </a:r>
          </a:p>
          <a:p>
            <a:pPr indent="449580" algn="ctr">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Важно!</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Выбранный способ регулирования должен существенным образом снижать негативное воздействие проблемы в сфере регулирования (обеспечивать достижение целей регулирования).</a:t>
            </a: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Необходимо четко описать, в чем именно состоит предлагаемый способ регулирования: на какие отношения и каких именно участников отношений распространяется регулирование, какие требования к участникам отношений, видам деятельности устанавливаются (изменяются или отменяются) предлагаемым проектом акта, какие новые права возникают у участников отношений, каким образом они будут реализованы и какими механизмами соблюдение требований будет контролироваться.</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сводном отчете приводится описание иных способов решения проблемы и достижения поставленных целей в том же формате, что и описание предлагаемого регулирования. Если иного, кроме предложенного разработчиком, способа достижения целей не существует (не приведено), то следует убедиться, что формулировка цели не предопределяет выбор конкретного способа ее достижения.</a:t>
            </a:r>
          </a:p>
          <a:p>
            <a:pPr indent="449580" algn="just">
              <a:spcAft>
                <a:spcPts val="0"/>
              </a:spcAft>
            </a:pPr>
            <a:endPar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данном разделе приводится обоснование, почему из возможных способов решения проблемы был выбран именно предложенный. Наилучшим обоснованием является количественное сопоставление издержек и выгод различных способов решения проблемы. В отсутствие возможности провести соответствующие расчеты должны быть логически обоснованы сравнительные преимущества выбранного способа. Наиболее детальные обоснования предпочтительности выбранного способа требуются для положений, обладающих высокой степенью регулирующего воздействия. Необходимо обосновать, что нужный результат не может быть получен при регулирующем воздействии меньшей степени. </a:t>
            </a:r>
            <a:endParaRPr lang="ru-RU" sz="12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287007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09007" y="1026596"/>
            <a:ext cx="7740860" cy="5570756"/>
          </a:xfrm>
          <a:prstGeom prst="rect">
            <a:avLst/>
          </a:prstGeom>
        </p:spPr>
        <p:txBody>
          <a:bodyPr wrap="square">
            <a:spAutoFit/>
          </a:bodyPr>
          <a:lstStyle/>
          <a:p>
            <a:pPr indent="449580" algn="ctr">
              <a:spcAft>
                <a:spcPts val="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Заполнение раздела 11 сводного отчета «Оценка расходов субъектов предпринимательской и иной экономической деятельности, связанных с необходимостью соблюдения установленных обязанностей или ограничений либо изменением содержания таких обязанностей и ограничений»</a:t>
            </a:r>
          </a:p>
          <a:p>
            <a:pPr indent="449580" algn="just">
              <a:spcAft>
                <a:spcPts val="0"/>
              </a:spcAft>
            </a:pPr>
            <a:endPar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данном разделе сводного отчета указывается оценка влияния проекта акта на совокупный уровень доходов и расходов всех участников отношений.</a:t>
            </a:r>
          </a:p>
          <a:p>
            <a:pPr indent="449580"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Для каждой группы участников отношений, прямо или косвенно затронутых предлагаемым регулированием, приводится оценка ожидаемых дополнительных расходов и доходов.</a:t>
            </a:r>
          </a:p>
          <a:p>
            <a:pPr indent="449580"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Указанная оценка проводится в разрезе групп, в том числе косвенно затронутых регулированием, выделенных в разделе 7 сводного отчета. Оценка расходов и доходов приводится в миллионах рублей в текущих ценах соответствующих лет. При оценке расходов и доходов используются индексы-дефляторы в соответствии с последним доведенным прогнозом социально-экономического развития Российской Федерации на среднесрочную перспективу. Для целей оценки доходов и расходов возможна группировка новых (изменяемых, отменяемых) обязанностей или прав, если выделение расходов и доходов по отдельному виду обязанностей не представляется возможным.</a:t>
            </a:r>
          </a:p>
          <a:p>
            <a:pPr indent="449580"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Введение (отмена, изменение) обязанностей и прав участников отношений может приводить к росту или сокращению расходов участников, а также к дополнительным или выпадающим доходам (например, за счет сокращения объемов производства и продаж, сокращения числа участников рынка).</a:t>
            </a:r>
          </a:p>
          <a:p>
            <a:pPr indent="449580" algn="just">
              <a:spcAft>
                <a:spcPts val="0"/>
              </a:spcAft>
            </a:pPr>
            <a:endPar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spcAft>
                <a:spcPts val="0"/>
              </a:spcAft>
            </a:pPr>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При характеристике расходов выделяют единовременные и периодические расходы. Периодические расходы приводятся с указанием периода их осуществления.</a:t>
            </a:r>
          </a:p>
        </p:txBody>
      </p:sp>
    </p:spTree>
    <p:extLst>
      <p:ext uri="{BB962C8B-B14F-4D97-AF65-F5344CB8AC3E}">
        <p14:creationId xmlns:p14="http://schemas.microsoft.com/office/powerpoint/2010/main" val="29782915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1543740"/>
            <a:ext cx="8352928" cy="4893647"/>
          </a:xfrm>
          <a:prstGeom prst="rect">
            <a:avLst/>
          </a:prstGeom>
        </p:spPr>
        <p:txBody>
          <a:bodyPr wrap="square">
            <a:spAutoFit/>
          </a:bodyPr>
          <a:lstStyle/>
          <a:p>
            <a:pPr algn="ctr"/>
            <a:r>
              <a:rPr lang="ru-RU" sz="1300" b="1" dirty="0">
                <a:solidFill>
                  <a:schemeClr val="accent1">
                    <a:lumMod val="50000"/>
                  </a:schemeClr>
                </a:solidFill>
                <a:latin typeface="Arial" panose="020B0604020202020204" pitchFamily="34" charset="0"/>
                <a:cs typeface="Arial" panose="020B0604020202020204" pitchFamily="34" charset="0"/>
              </a:rPr>
              <a:t>Заполнение раздела 12 сводного отчета «Риски решения проблемы предложенным способом регулирования и риски негативных последствий, а также описание методов контроля эффективности избранного способа достижения целей регулирования»</a:t>
            </a:r>
          </a:p>
          <a:p>
            <a:endParaRPr lang="ru-RU" sz="1300" b="1" dirty="0">
              <a:solidFill>
                <a:schemeClr val="accent1">
                  <a:lumMod val="50000"/>
                </a:schemeClr>
              </a:solidFill>
              <a:latin typeface="Arial" panose="020B0604020202020204" pitchFamily="34" charset="0"/>
              <a:cs typeface="Arial" panose="020B0604020202020204" pitchFamily="34" charset="0"/>
            </a:endParaRPr>
          </a:p>
          <a:p>
            <a:endParaRPr lang="ru-RU" sz="1300" b="1" dirty="0">
              <a:solidFill>
                <a:schemeClr val="accent1">
                  <a:lumMod val="50000"/>
                </a:schemeClr>
              </a:solidFill>
              <a:latin typeface="Arial" panose="020B0604020202020204" pitchFamily="34" charset="0"/>
              <a:cs typeface="Arial" panose="020B0604020202020204" pitchFamily="34" charset="0"/>
            </a:endParaRPr>
          </a:p>
          <a:p>
            <a:r>
              <a:rPr lang="ru-RU" sz="1300" b="1" dirty="0">
                <a:solidFill>
                  <a:schemeClr val="accent1">
                    <a:lumMod val="50000"/>
                  </a:schemeClr>
                </a:solidFill>
                <a:latin typeface="Arial" panose="020B0604020202020204" pitchFamily="34" charset="0"/>
                <a:cs typeface="Arial" panose="020B0604020202020204" pitchFamily="34" charset="0"/>
              </a:rPr>
              <a:t>В данном разделе для предлагаемого способа решения проблемы приводятся:</a:t>
            </a:r>
          </a:p>
          <a:p>
            <a:r>
              <a:rPr lang="ru-RU" sz="1300" b="1" dirty="0">
                <a:solidFill>
                  <a:schemeClr val="accent1">
                    <a:lumMod val="50000"/>
                  </a:schemeClr>
                </a:solidFill>
                <a:latin typeface="Arial" panose="020B0604020202020204" pitchFamily="34" charset="0"/>
                <a:cs typeface="Arial" panose="020B0604020202020204" pitchFamily="34" charset="0"/>
              </a:rPr>
              <a:t>- оценка рисков решения проблемы предложенным способом (рисков, связанных с выбранным способом решения проблемы);</a:t>
            </a:r>
          </a:p>
          <a:p>
            <a:r>
              <a:rPr lang="ru-RU" sz="1300" b="1" dirty="0">
                <a:solidFill>
                  <a:schemeClr val="accent1">
                    <a:lumMod val="50000"/>
                  </a:schemeClr>
                </a:solidFill>
                <a:latin typeface="Arial" panose="020B0604020202020204" pitchFamily="34" charset="0"/>
                <a:cs typeface="Arial" panose="020B0604020202020204" pitchFamily="34" charset="0"/>
              </a:rPr>
              <a:t>- оценка рисков негативных последствий введения предложенного способа регулирования (влияние проекта акта на иные сферы, безотносительно того, направлен ли проект акта на решение проблем в данных сферах или нет).</a:t>
            </a:r>
          </a:p>
          <a:p>
            <a:endParaRPr lang="ru-RU" sz="1300" b="1" dirty="0">
              <a:solidFill>
                <a:schemeClr val="accent1">
                  <a:lumMod val="50000"/>
                </a:schemeClr>
              </a:solidFill>
              <a:latin typeface="Arial" panose="020B0604020202020204" pitchFamily="34" charset="0"/>
              <a:cs typeface="Arial" panose="020B0604020202020204" pitchFamily="34" charset="0"/>
            </a:endParaRPr>
          </a:p>
          <a:p>
            <a:r>
              <a:rPr lang="ru-RU" sz="1300" b="1" dirty="0">
                <a:solidFill>
                  <a:schemeClr val="accent1">
                    <a:lumMod val="50000"/>
                  </a:schemeClr>
                </a:solidFill>
                <a:latin typeface="Arial" panose="020B0604020202020204" pitchFamily="34" charset="0"/>
                <a:cs typeface="Arial" panose="020B0604020202020204" pitchFamily="34" charset="0"/>
              </a:rPr>
              <a:t>При оценке рисков решения проблемы предложенным способом рассматриваются следующие виды рисков.</a:t>
            </a:r>
          </a:p>
          <a:p>
            <a:r>
              <a:rPr lang="ru-RU" sz="1300" b="1" i="1" dirty="0">
                <a:solidFill>
                  <a:schemeClr val="accent1">
                    <a:lumMod val="50000"/>
                  </a:schemeClr>
                </a:solidFill>
                <a:latin typeface="Arial" panose="020B0604020202020204" pitchFamily="34" charset="0"/>
                <a:cs typeface="Arial" panose="020B0604020202020204" pitchFamily="34" charset="0"/>
              </a:rPr>
              <a:t>Риски несоответствия между предложенным способом регулирования и заявленными целями предложенного способа регулирования</a:t>
            </a:r>
            <a:r>
              <a:rPr lang="ru-RU" sz="1300" b="1" dirty="0">
                <a:solidFill>
                  <a:schemeClr val="accent1">
                    <a:lumMod val="50000"/>
                  </a:schemeClr>
                </a:solidFill>
                <a:latin typeface="Arial" panose="020B0604020202020204" pitchFamily="34" charset="0"/>
                <a:cs typeface="Arial" panose="020B0604020202020204" pitchFamily="34" charset="0"/>
              </a:rPr>
              <a:t>. Такие риски возможны, если предлагаемый проект акта направлен на решение части проблем (не всех выявленных проблем), при выработке решений наблюдается недостаток информации (возможно проанализировать не все аспекты проблемы), способ решения проблемы обозначен на этапе постановки задачи о ее решении (например, доведено поручение по решению проблемы конкретным способом) либо есть высокая вероятность изменения содержания проекта акта на дальнейших этапах прохождения. В качестве методов контроля эффективности избранного способа достижения целей регулирования рассматриваются мероприятия по сбору и анализу данных, мониторингу, «пилотному» внедрению (апробации) и иные методы в зависимости от причины возникновения данного риска.</a:t>
            </a:r>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89966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55576" y="1436290"/>
            <a:ext cx="7632848" cy="4893647"/>
          </a:xfrm>
          <a:prstGeom prst="rect">
            <a:avLst/>
          </a:prstGeom>
        </p:spPr>
        <p:txBody>
          <a:bodyPr wrap="square">
            <a:spAutoFit/>
          </a:bodyPr>
          <a:lstStyle/>
          <a:p>
            <a:r>
              <a:rPr lang="ru-RU" sz="1400" b="1"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Риски недостаточности механизмов реализации предложенного способа регулирования для решения проблемы</a:t>
            </a: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Данные риски могут быть вызваны как положениями иных нормативных правовых актов (в том числе международных договоров), так и неполным решением проблемы в рамках предложенного способа регулирования. </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i="1" dirty="0">
                <a:solidFill>
                  <a:schemeClr val="accent1">
                    <a:lumMod val="50000"/>
                  </a:schemeClr>
                </a:solidFill>
                <a:latin typeface="Arial" panose="020B0604020202020204" pitchFamily="34" charset="0"/>
                <a:cs typeface="Arial" panose="020B0604020202020204" pitchFamily="34" charset="0"/>
              </a:rPr>
              <a:t>Риски невозможности обеспечения достаточного контроля соблюдения предлагаемых требований. </a:t>
            </a:r>
            <a:r>
              <a:rPr lang="ru-RU" sz="1400" b="1" dirty="0">
                <a:solidFill>
                  <a:schemeClr val="accent1">
                    <a:lumMod val="50000"/>
                  </a:schemeClr>
                </a:solidFill>
                <a:latin typeface="Arial" panose="020B0604020202020204" pitchFamily="34" charset="0"/>
                <a:cs typeface="Arial" panose="020B0604020202020204" pitchFamily="34" charset="0"/>
              </a:rPr>
              <a:t>Указанные риски</a:t>
            </a:r>
            <a:r>
              <a:rPr lang="ru-RU" sz="1400" b="1" i="1" dirty="0">
                <a:solidFill>
                  <a:schemeClr val="accent1">
                    <a:lumMod val="50000"/>
                  </a:schemeClr>
                </a:solidFill>
                <a:latin typeface="Arial" panose="020B0604020202020204" pitchFamily="34" charset="0"/>
                <a:cs typeface="Arial" panose="020B0604020202020204" pitchFamily="34" charset="0"/>
              </a:rPr>
              <a:t> </a:t>
            </a:r>
            <a:r>
              <a:rPr lang="ru-RU" sz="1400" b="1" dirty="0">
                <a:solidFill>
                  <a:schemeClr val="accent1">
                    <a:lumMod val="50000"/>
                  </a:schemeClr>
                </a:solidFill>
                <a:latin typeface="Arial" panose="020B0604020202020204" pitchFamily="34" charset="0"/>
                <a:cs typeface="Arial" panose="020B0604020202020204" pitchFamily="34" charset="0"/>
              </a:rPr>
              <a:t>могут быть связаны с нормативными правовыми ограничениями (отсутствуют механизмы контроля либо полномочий по контролю), с отсутствием достоверной информации, а также с расходами на осуществление такого контроля.</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i="1" dirty="0">
                <a:solidFill>
                  <a:schemeClr val="accent1">
                    <a:lumMod val="50000"/>
                  </a:schemeClr>
                </a:solidFill>
                <a:latin typeface="Arial" panose="020B0604020202020204" pitchFamily="34" charset="0"/>
                <a:cs typeface="Arial" panose="020B0604020202020204" pitchFamily="34" charset="0"/>
              </a:rPr>
              <a:t>Риски отсутствия необходимых ресурсов и кадров</a:t>
            </a:r>
            <a:r>
              <a:rPr lang="ru-RU" sz="1400" b="1" dirty="0">
                <a:solidFill>
                  <a:schemeClr val="accent1">
                    <a:lumMod val="50000"/>
                  </a:schemeClr>
                </a:solidFill>
                <a:latin typeface="Arial" panose="020B0604020202020204" pitchFamily="34" charset="0"/>
                <a:cs typeface="Arial" panose="020B0604020202020204" pitchFamily="34" charset="0"/>
              </a:rPr>
              <a:t>. Данные риски рассматриваются как в отношении ресурсного обеспечения государственных (муниципальных) органов, так и в отношении ресурсного обеспечения иных участников отношений.</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i="1" dirty="0">
                <a:solidFill>
                  <a:schemeClr val="accent1">
                    <a:lumMod val="50000"/>
                  </a:schemeClr>
                </a:solidFill>
                <a:latin typeface="Arial" panose="020B0604020202020204" pitchFamily="34" charset="0"/>
                <a:cs typeface="Arial" panose="020B0604020202020204" pitchFamily="34" charset="0"/>
              </a:rPr>
              <a:t>Риски несоответствия предложенного способа регулирования уровню развития или распространения необходимых технологий. </a:t>
            </a:r>
            <a:r>
              <a:rPr lang="ru-RU" sz="1400" b="1" dirty="0">
                <a:solidFill>
                  <a:schemeClr val="accent1">
                    <a:lumMod val="50000"/>
                  </a:schemeClr>
                </a:solidFill>
                <a:latin typeface="Arial" panose="020B0604020202020204" pitchFamily="34" charset="0"/>
                <a:cs typeface="Arial" panose="020B0604020202020204" pitchFamily="34" charset="0"/>
              </a:rPr>
              <a:t>Указанные риски связаны с ограничениями возможностей практического внедрения, в том числе внедрения новых технологий.</a:t>
            </a:r>
          </a:p>
          <a:p>
            <a:endParaRPr lang="ru-RU" dirty="0"/>
          </a:p>
        </p:txBody>
      </p:sp>
    </p:spTree>
    <p:extLst>
      <p:ext uri="{BB962C8B-B14F-4D97-AF65-F5344CB8AC3E}">
        <p14:creationId xmlns:p14="http://schemas.microsoft.com/office/powerpoint/2010/main" val="20097962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27584" y="900227"/>
            <a:ext cx="7488832" cy="5686172"/>
          </a:xfrm>
          <a:prstGeom prst="rect">
            <a:avLst/>
          </a:prstGeom>
        </p:spPr>
        <p:txBody>
          <a:bodyPr wrap="square">
            <a:spAutoFit/>
          </a:bodyPr>
          <a:lstStyle/>
          <a:p>
            <a:pPr algn="ctr"/>
            <a:r>
              <a:rPr lang="ru-RU" sz="1300" b="1" kern="0" dirty="0">
                <a:solidFill>
                  <a:schemeClr val="accent1">
                    <a:lumMod val="50000"/>
                  </a:schemeClr>
                </a:solidFill>
                <a:latin typeface="Arial" panose="020B0604020202020204" pitchFamily="34" charset="0"/>
                <a:cs typeface="Arial" panose="020B0604020202020204" pitchFamily="34" charset="0"/>
              </a:rPr>
              <a:t>Проведение публичных консультаций и составление отчета о публичных консультациях</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Целями проведения публичных консультаций являются:</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получение дополнительной информации о существующей проблеме, возможных способах ее решения, группах лиц, затронутых проблемой и предлагаемым способом регулирования, издержках и выгодах затронутых лиц;</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улучшение качества проекта акта;</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вовлечение заинтересованных лиц  в определение наилучших путей решения имеющихся проблем, поиск баланса интересов разных заинтересованных групп.</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Сроки проведения публичных консультаций не должны быть менее сроков, определенных пунктом 18 Правил, и устанавливаются разработчиком с учетом степени регулирующего воздействия положений, содержащихся в проекте акта. Разработчиком устанавливаются более длительные сроки проведения публичных консультаций, если это необходимо для достижения в полной мере целей проведения публичных консультаций. Датой начала публичных консультаций считается дата размещения разработчиком проекта акта и сводного отчета на официальном сайте.</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Для организации публичного обсуждения разработчик размещает на официальном сайте проект акта и сводный отчет и проводит публичные консультации, извещая об их начале потенциальных участников.</a:t>
            </a:r>
          </a:p>
          <a:p>
            <a:pPr indent="450215" algn="just"/>
            <a:r>
              <a:rPr lang="ru-RU" sz="125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Разработчик извещает о начале публичных консультаций органы и организации, указанные в пункте 11 Правил. Круг органов и организаций, которым направляются извещения, определяется исходя из перечня групп, затронутых существованием проблемы, на решение которой направлено предлагаемое регулирование, а также групп, затронутых предлагаемым регулированием, указанных в сводном отчете. В случае наличия организаций и объединений указанных лиц, а также организаций, представляющих интересы указанных групп, извещение должно быть направлено таким организациям и объединениям. Задачей разработчика является инициирование широкого обсуждения проекта акта и сводного отчета и, по возможности, получение отклика от всех заинтересованных групп.  </a:t>
            </a:r>
            <a:endParaRPr lang="ru-RU" sz="125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06392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solidFill>
                <a:schemeClr val="bg1"/>
              </a:solidFill>
              <a:latin typeface="Arial" panose="020B0604020202020204" pitchFamily="34" charset="0"/>
              <a:cs typeface="Arial" panose="020B0604020202020204" pitchFamily="34" charset="0"/>
            </a:endParaRPr>
          </a:p>
          <a:p>
            <a:pPr algn="ctr"/>
            <a:endParaRPr lang="ru-RU" sz="1200" dirty="0">
              <a:solidFill>
                <a:schemeClr val="bg1"/>
              </a:solidFill>
              <a:latin typeface="Arial" panose="020B0604020202020204" pitchFamily="34" charset="0"/>
              <a:cs typeface="Arial" panose="020B0604020202020204" pitchFamily="34" charset="0"/>
            </a:endParaRPr>
          </a:p>
          <a:p>
            <a:pPr algn="ctr"/>
            <a:r>
              <a:rPr lang="ru-RU" sz="1200" dirty="0">
                <a:solidFill>
                  <a:schemeClr val="bg1"/>
                </a:solidFill>
                <a:latin typeface="Arial" panose="020B0604020202020204" pitchFamily="34" charset="0"/>
                <a:cs typeface="Arial" panose="020B0604020202020204" pitchFamily="34" charset="0"/>
              </a:rPr>
              <a:t>Методика ОРВ. </a:t>
            </a:r>
            <a:r>
              <a:rPr lang="ru-RU" sz="1200" b="1" dirty="0"/>
              <a:t>Приказ Минэкономразвития России № 290 от 27.05.2013 г. «Об утверждении формы сводного отчета о проведении оценки регулирующего воздействия, формы заключения об оценке регулирующего воздействия, методики оценки регулирующего воздействия»</a:t>
            </a:r>
          </a:p>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665566" y="1179616"/>
            <a:ext cx="7812868" cy="5262979"/>
          </a:xfrm>
          <a:prstGeom prst="rect">
            <a:avLst/>
          </a:prstGeom>
        </p:spPr>
        <p:txBody>
          <a:bodyPr wrap="square">
            <a:spAutoFit/>
          </a:bodyPr>
          <a:lstStyle/>
          <a:p>
            <a:pPr algn="ctr"/>
            <a:r>
              <a:rPr lang="ru-RU" sz="1400" b="1" kern="0" dirty="0">
                <a:solidFill>
                  <a:schemeClr val="accent1">
                    <a:lumMod val="50000"/>
                  </a:schemeClr>
                </a:solidFill>
                <a:latin typeface="Arial" panose="020B0604020202020204" pitchFamily="34" charset="0"/>
                <a:cs typeface="Arial" panose="020B0604020202020204" pitchFamily="34" charset="0"/>
              </a:rPr>
              <a:t>Подготовка Минэкономразвития России заключения об оценке регулирующего воздействия</a:t>
            </a:r>
          </a:p>
          <a:p>
            <a:pPr indent="450215"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Заключение об ОРВ подготавливается Минэкономразвития России в сроки, установленные пунктом 26 Правил, в зависимости от степени регулирующего воздействия проекта акта, указанной разработчиком в сводном отчете.</a:t>
            </a:r>
          </a:p>
          <a:p>
            <a:pPr indent="450215" algn="just"/>
            <a:endPar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случае, если выявлено несоблюдение разработчиком пунктов         9 - 23 Правил, в заключении делается соответствующий вывод и дается указание на необходимость проведения процедур, предусмотренных пунктами 9 - 23 Правил (начиная с невыполненной процедуры), доработки проекта акта по их результатам и последующего повторного направления проекта акта в Минэкономразвития России для подготовки заключения об ОРВ.</a:t>
            </a:r>
          </a:p>
          <a:p>
            <a:pPr indent="449580" algn="just"/>
            <a:endPar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indent="449580"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случае, если несоблюдение разработчиком пунктов 9 - 23 Правил не выявлено, в заключении делается соответствующий вывод, после чего делаются обоснованные выводы о наличии либо отсутствии положений, вводящих избыточные обязанности, запреты и ограничения для физических и юридических лиц в сфере предпринимательской и иной экономической деятельности или способствующих их введению, а также положений, приводящих к возникновению необоснованных расходов физических и юридических лиц в сфере предпринимательской и иной экономической деятельности, а также бюджетов всех уровней бюджетной системы Российской Федерации, о наличии либо отсутствии достаточного обоснования решения проблемы предложенным способом регулирования.</a:t>
            </a:r>
            <a:endParaRPr lang="ru-RU" sz="14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387898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Методика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10" name="Rectangle 1"/>
          <p:cNvSpPr>
            <a:spLocks noChangeArrowheads="1"/>
          </p:cNvSpPr>
          <p:nvPr/>
        </p:nvSpPr>
        <p:spPr bwMode="auto">
          <a:xfrm>
            <a:off x="575556" y="1986720"/>
            <a:ext cx="8244916" cy="3838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r>
              <a:rPr lang="ru-RU" altLang="ru-RU" sz="3600" b="1" dirty="0">
                <a:solidFill>
                  <a:schemeClr val="accent1">
                    <a:lumMod val="50000"/>
                  </a:schemeClr>
                </a:solidFill>
                <a:latin typeface="Arial" panose="020B0604020202020204" pitchFamily="34" charset="0"/>
                <a:cs typeface="Arial" panose="020B0604020202020204" pitchFamily="34" charset="0"/>
              </a:rPr>
              <a:t>6</a:t>
            </a:r>
            <a:r>
              <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rPr>
              <a:t>. Методика </a:t>
            </a:r>
            <a:r>
              <a:rPr lang="ru-RU" altLang="ru-RU" sz="3600" b="1" dirty="0">
                <a:solidFill>
                  <a:schemeClr val="accent1">
                    <a:lumMod val="50000"/>
                  </a:schemeClr>
                </a:solidFill>
                <a:latin typeface="Arial" panose="020B0604020202020204" pitchFamily="34" charset="0"/>
                <a:cs typeface="Arial" panose="020B0604020202020204" pitchFamily="34" charset="0"/>
              </a:rPr>
              <a:t>и практика </a:t>
            </a:r>
            <a:r>
              <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rPr>
              <a:t>внедрения ОРВ в субъектах РФ</a:t>
            </a:r>
          </a:p>
          <a:p>
            <a:pPr marL="0" marR="0" lvl="0" indent="0" algn="ctr" defTabSz="914400" rtl="0" eaLnBrk="0" fontAlgn="base" latinLnBrk="0" hangingPunct="0">
              <a:lnSpc>
                <a:spcPct val="100000"/>
              </a:lnSpc>
              <a:spcBef>
                <a:spcPct val="0"/>
              </a:spcBef>
              <a:spcAft>
                <a:spcPct val="0"/>
              </a:spcAft>
              <a:buClrTx/>
              <a:buSzTx/>
              <a:buFontTx/>
              <a:buNone/>
              <a:tabLst/>
            </a:pPr>
            <a:endParaRPr lang="ru-RU" altLang="ru-RU" sz="3600" b="1" dirty="0">
              <a:solidFill>
                <a:schemeClr val="accent1">
                  <a:lumMod val="50000"/>
                </a:scheme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pPr>
            <a:r>
              <a:rPr lang="ru-RU" sz="1400" dirty="0">
                <a:latin typeface="Arial" panose="020B0604020202020204" pitchFamily="34" charset="0"/>
                <a:cs typeface="Arial" panose="020B0604020202020204" pitchFamily="34" charset="0"/>
              </a:rPr>
              <a:t>Приказом Минэкономразвития России от 26 июля 2016 г. № 471 утверждена новая редакция Методических рекомендаций по организации проведения ОРВ, ОФВ и экспертизы НПА в субъектах Российской Федерации (актуализированная и доработанная версия методики, ранее утвержденной приказом Минэкономразвития России от 26 марта 2014 г. № 159)</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09100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Итоги ОРВ 2018 г. Приморский край.</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10" name="Rectangle 1"/>
          <p:cNvSpPr>
            <a:spLocks noChangeArrowheads="1"/>
          </p:cNvSpPr>
          <p:nvPr/>
        </p:nvSpPr>
        <p:spPr bwMode="auto">
          <a:xfrm>
            <a:off x="575556" y="2002109"/>
            <a:ext cx="8244916" cy="3807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58700" numCol="1" anchor="ctr" anchorCtr="0" compatLnSpc="1">
            <a:prstTxWarp prst="textNoShape">
              <a:avLst/>
            </a:prstTxWarp>
            <a:spAutoFit/>
          </a:bodyPr>
          <a:lstStyle/>
          <a:p>
            <a:r>
              <a:rPr kumimoji="0" lang="ru-RU" altLang="ru-RU" sz="1800" b="0" i="0" u="none" strike="noStrike" cap="none" normalizeH="0" baseline="0" dirty="0">
                <a:ln>
                  <a:noFill/>
                </a:ln>
                <a:solidFill>
                  <a:schemeClr val="tx1"/>
                </a:solidFill>
                <a:effectLst/>
                <a:latin typeface="Arial" panose="020B0604020202020204" pitchFamily="34" charset="0"/>
              </a:rPr>
              <a:t> </a:t>
            </a:r>
            <a:r>
              <a:rPr lang="ru-RU" dirty="0"/>
              <a:t>По результатам 2018 года  проведена оценка регулирующего воздействия в отношении 21 проектов НПА Приморского края, в том числе по 5 проектам законов Приморского края, подготовленных субъектами права законодательной инициативы.</a:t>
            </a:r>
          </a:p>
          <a:p>
            <a:r>
              <a:rPr lang="ru-RU" dirty="0"/>
              <a:t>По результатам публичных консультаций уполномоченным органом подготовлено 5 отрицательных Заключений об ОРВ, в том числе 3 по проектам законов Приморского края  - дважды отрицательное заключение сформировано по проекту закона Приморского края «О квотировании рабочих мест для граждан, особо нуждающихся в социальной защите в Приморском крае», учтены замечания Уполномоченного по защите прав предпринимателей в Приморском крае, ОЭС по экономической политике в Приморском крае. </a:t>
            </a:r>
            <a:endPar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3600" b="1" i="0" u="none" strike="noStrike" cap="none" normalizeH="0" baseline="0" dirty="0">
              <a:ln>
                <a:noFill/>
              </a:ln>
              <a:solidFill>
                <a:schemeClr val="accent1">
                  <a:lumMod val="50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9912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Итоги ОРВ 2018 г. Приморский край.</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75556" y="1601416"/>
            <a:ext cx="8352928" cy="3693319"/>
          </a:xfrm>
          <a:prstGeom prst="rect">
            <a:avLst/>
          </a:prstGeom>
        </p:spPr>
        <p:txBody>
          <a:bodyPr wrap="square">
            <a:spAutoFit/>
          </a:bodyPr>
          <a:lstStyle/>
          <a:p>
            <a:r>
              <a:rPr lang="ru-RU" dirty="0"/>
              <a:t>Отрицательное заключение по проекту закона </a:t>
            </a:r>
            <a:br>
              <a:rPr lang="ru-RU" dirty="0"/>
            </a:br>
            <a:r>
              <a:rPr lang="ru-RU" dirty="0"/>
              <a:t>«О внесение изменений в Закон Приморского края «Об административных правонарушениях в Приморском крае» в части ужесточения административной ответственности за сброс мусора, иных отходов производства и потребления вне специально отведенных мест. – Учтено мнение Уполномоченного по защите прав предпринимателей в Приморском крае о недопустимости кратного увеличения штрафных санкций и необходимости создания необходимых условий для невозможности нарушений действующего законодательства.</a:t>
            </a:r>
          </a:p>
          <a:p>
            <a:endParaRPr lang="ru-RU" dirty="0"/>
          </a:p>
          <a:p>
            <a:r>
              <a:rPr lang="ru-RU" dirty="0"/>
              <a:t>В соответствии с краевым Законом процедура ОРВ является обязательной в административном центре и 17 МО края. За отчетный период в МО края проведена ОРВ в отношении 90 МНПА, в г. Владивостоке – по 5 МНПА.</a:t>
            </a: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76716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370701"/>
          </a:xfrm>
          <a:prstGeom prst="rect">
            <a:avLst/>
          </a:prstGeom>
        </p:spPr>
        <p:txBody>
          <a:bodyPr wrap="square">
            <a:spAutoFit/>
          </a:bodyPr>
          <a:lstStyle/>
          <a:p>
            <a:r>
              <a:rPr lang="ru-RU" sz="1500" b="1" dirty="0">
                <a:solidFill>
                  <a:schemeClr val="tx2">
                    <a:lumMod val="75000"/>
                  </a:schemeClr>
                </a:solidFill>
                <a:latin typeface="Arial" panose="020B0604020202020204" pitchFamily="34" charset="0"/>
                <a:cs typeface="Arial" panose="020B0604020202020204" pitchFamily="34" charset="0"/>
              </a:rPr>
              <a:t>Задача поэтапного внедрения механизмов оценки регулирующего воздействия на региональном уровне была сформулирована Минэкономразвития России еще в Докладе в Правительство Российской Федерации в 2011 году. </a:t>
            </a:r>
          </a:p>
          <a:p>
            <a:endParaRPr lang="ru-RU" sz="1500" b="1" dirty="0">
              <a:solidFill>
                <a:schemeClr val="tx2">
                  <a:lumMod val="75000"/>
                </a:schemeClr>
              </a:solidFill>
              <a:latin typeface="Arial" panose="020B0604020202020204" pitchFamily="34" charset="0"/>
              <a:cs typeface="Arial" panose="020B0604020202020204" pitchFamily="34" charset="0"/>
            </a:endParaRPr>
          </a:p>
          <a:p>
            <a:r>
              <a:rPr lang="ru-RU" sz="1500" b="1" dirty="0">
                <a:solidFill>
                  <a:schemeClr val="tx2">
                    <a:lumMod val="75000"/>
                  </a:schemeClr>
                </a:solidFill>
                <a:latin typeface="Arial" panose="020B0604020202020204" pitchFamily="34" charset="0"/>
                <a:cs typeface="Arial" panose="020B0604020202020204" pitchFamily="34" charset="0"/>
              </a:rPr>
              <a:t>В качестве основных направлений деятельности на вторую половину 2011 года были выбраны:</a:t>
            </a:r>
          </a:p>
          <a:p>
            <a:r>
              <a:rPr lang="ru-RU" sz="1500" b="1" dirty="0">
                <a:solidFill>
                  <a:schemeClr val="tx2">
                    <a:lumMod val="75000"/>
                  </a:schemeClr>
                </a:solidFill>
                <a:latin typeface="Arial" panose="020B0604020202020204" pitchFamily="34" charset="0"/>
                <a:cs typeface="Arial" panose="020B0604020202020204" pitchFamily="34" charset="0"/>
              </a:rPr>
              <a:t>          - разработка методических рекомендаций по использованию оценки регулирующего воздействия в нормотворческой деятельности органов государственной власти субъектов Российской Федерации;</a:t>
            </a:r>
          </a:p>
          <a:p>
            <a:r>
              <a:rPr lang="ru-RU" sz="1500" b="1" dirty="0">
                <a:solidFill>
                  <a:schemeClr val="tx2">
                    <a:lumMod val="75000"/>
                  </a:schemeClr>
                </a:solidFill>
                <a:latin typeface="Arial" panose="020B0604020202020204" pitchFamily="34" charset="0"/>
                <a:cs typeface="Arial" panose="020B0604020202020204" pitchFamily="34" charset="0"/>
              </a:rPr>
              <a:t>          - организация процесса обучения государственных служащих субъектов Российской Федерации и иных заинтересованных лиц в связи с внедрением механизмов оценки регулирующего воздействия на региональном уровне.</a:t>
            </a:r>
          </a:p>
          <a:p>
            <a:r>
              <a:rPr lang="ru-RU" sz="1500" b="1" dirty="0">
                <a:solidFill>
                  <a:schemeClr val="tx2">
                    <a:lumMod val="75000"/>
                  </a:schemeClr>
                </a:solidFill>
                <a:latin typeface="Arial" panose="020B0604020202020204" pitchFamily="34" charset="0"/>
                <a:cs typeface="Arial" panose="020B0604020202020204" pitchFamily="34" charset="0"/>
              </a:rPr>
              <a:t>          </a:t>
            </a:r>
          </a:p>
          <a:p>
            <a:r>
              <a:rPr lang="ru-RU" sz="1500" b="1" dirty="0">
                <a:solidFill>
                  <a:schemeClr val="tx2">
                    <a:lumMod val="75000"/>
                  </a:schemeClr>
                </a:solidFill>
                <a:latin typeface="Arial" panose="020B0604020202020204" pitchFamily="34" charset="0"/>
                <a:cs typeface="Arial" panose="020B0604020202020204" pitchFamily="34" charset="0"/>
              </a:rPr>
              <a:t>Правительством Российской Федерации была оказана поддержка развитию института ОРВ на уровне регионов в рамках проведения административной реформы. Согласно Приказу Минэкономразвития России от 30 июля 2012 г. № 472 «Об оказании поддержки проведения высшими исполнительными органами власти субъектов Российской Федерации административной реформы в 2012 году», в качестве одного из приоритетных направлений реализации административной реформы (наряду с развитием многофункциональных центров предоставления государственных (муниципальных) услуг) было выбрано развитие института ОРВ.</a:t>
            </a:r>
          </a:p>
          <a:p>
            <a:r>
              <a:rPr lang="ru-RU" sz="1300" b="1" dirty="0">
                <a:solidFill>
                  <a:schemeClr val="tx2">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00032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4" name="Прямоугольник 3"/>
          <p:cNvSpPr/>
          <p:nvPr/>
        </p:nvSpPr>
        <p:spPr>
          <a:xfrm>
            <a:off x="683568" y="1155488"/>
            <a:ext cx="7920880" cy="5293757"/>
          </a:xfrm>
          <a:prstGeom prst="rect">
            <a:avLst/>
          </a:prstGeom>
        </p:spPr>
        <p:txBody>
          <a:bodyPr wrap="square">
            <a:spAutoFit/>
          </a:bodyPr>
          <a:lstStyle/>
          <a:p>
            <a:r>
              <a:rPr lang="ru-RU" sz="1300" b="1" dirty="0">
                <a:solidFill>
                  <a:schemeClr val="tx2">
                    <a:lumMod val="75000"/>
                  </a:schemeClr>
                </a:solidFill>
                <a:latin typeface="Arial" panose="020B0604020202020204" pitchFamily="34" charset="0"/>
                <a:cs typeface="Arial" panose="020B0604020202020204" pitchFamily="34" charset="0"/>
              </a:rPr>
              <a:t>Анализ принятых в субъектах Российской Федерации моделей проведения ОРВ показал, что регионами были выбраны разные подходы к их выстраиванию. Так, для регионов, которые ранее других ввели ОРВ, характерна централизованная модель (как применяемая на федеральном уровне до середины 2013 г.), при которой проведение оценки и подготовка заключений сосредоточены в уполномоченном органе, как правило, министерстве экономики региона.</a:t>
            </a:r>
          </a:p>
          <a:p>
            <a:r>
              <a:rPr lang="ru-RU" sz="1300" b="1" dirty="0">
                <a:solidFill>
                  <a:schemeClr val="tx2">
                    <a:lumMod val="75000"/>
                  </a:schemeClr>
                </a:solidFill>
                <a:latin typeface="Arial" panose="020B0604020202020204" pitchFamily="34" charset="0"/>
                <a:cs typeface="Arial" panose="020B0604020202020204" pitchFamily="34" charset="0"/>
              </a:rPr>
              <a:t>          В 2013 году начался переход на децентрализованную модель, при которой оценка проводится непосредственно разработчиками, а уполномоченный орган оставляет за собой право оценки соответствия проведенных разработчиком процедур установленному порядку и качеству такой оценки, а также методическое и организационное обеспечение этих процессов. Однако встречается на практике также и смешанная модель.</a:t>
            </a:r>
          </a:p>
          <a:p>
            <a:r>
              <a:rPr lang="ru-RU" sz="1300" b="1" dirty="0">
                <a:solidFill>
                  <a:schemeClr val="tx2">
                    <a:lumMod val="75000"/>
                  </a:schemeClr>
                </a:solidFill>
                <a:latin typeface="Arial" panose="020B0604020202020204" pitchFamily="34" charset="0"/>
                <a:cs typeface="Arial" panose="020B0604020202020204" pitchFamily="34" charset="0"/>
              </a:rPr>
              <a:t>          До 2014 г. внедрение ОРВ в регионах осуществлялось в инициативном порядке. </a:t>
            </a:r>
          </a:p>
          <a:p>
            <a:r>
              <a:rPr lang="ru-RU" sz="1300" b="1" dirty="0">
                <a:solidFill>
                  <a:schemeClr val="tx2">
                    <a:lumMod val="75000"/>
                  </a:schemeClr>
                </a:solidFill>
                <a:latin typeface="Arial" panose="020B0604020202020204" pitchFamily="34" charset="0"/>
                <a:cs typeface="Arial" panose="020B0604020202020204" pitchFamily="34" charset="0"/>
              </a:rPr>
              <a:t>          С принятием Федерального закона от 2 июля 2013 г. № 176-ФЗ «О внесении изменений в Федеральный закон «Об общих принципах организации законодательных (представительных) и исполнительных органов государственной власти субъектов Российской Федерации» и Федеральный закон «Об общих принципах организации местного самоуправления в Российской Федерации» по вопросам оценки регулирующего воздействия проектов нормативных правовых актов и экспертизы нормативных правовых актов»  с 1 января 2014 г. проекты актов субъектов Российской Федерации, затрагивающие вопросы осуществления предпринимательской и инвестиционной деятельности, в обязательном порядке должны проходить процедуру ОРВ.</a:t>
            </a:r>
          </a:p>
          <a:p>
            <a:r>
              <a:rPr lang="ru-RU" sz="1300" b="1" dirty="0">
                <a:solidFill>
                  <a:schemeClr val="tx2">
                    <a:lumMod val="75000"/>
                  </a:schemeClr>
                </a:solidFill>
                <a:latin typeface="Arial" panose="020B0604020202020204" pitchFamily="34" charset="0"/>
                <a:cs typeface="Arial" panose="020B0604020202020204" pitchFamily="34" charset="0"/>
              </a:rPr>
              <a:t>          Согласно закону ОРВ и экспертиза действующих актов в субъекте Российской Федерации должны проводиться в порядке, установленном нормативными правовыми актами данного субъекта. Методическое обеспечение деятельности по проведению ОРВ и экспертизы нормативных правовых актов осуществляется уполномоченным федеральным органом исполнительной власти – Минэкономразвития России.</a:t>
            </a:r>
          </a:p>
        </p:txBody>
      </p:sp>
    </p:spTree>
    <p:extLst>
      <p:ext uri="{BB962C8B-B14F-4D97-AF65-F5344CB8AC3E}">
        <p14:creationId xmlns:p14="http://schemas.microsoft.com/office/powerpoint/2010/main" val="341358955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2" name="Прямоугольник 1"/>
          <p:cNvSpPr/>
          <p:nvPr/>
        </p:nvSpPr>
        <p:spPr>
          <a:xfrm>
            <a:off x="683568" y="1237689"/>
            <a:ext cx="8136904" cy="5016758"/>
          </a:xfrm>
          <a:prstGeom prst="rect">
            <a:avLst/>
          </a:prstGeom>
        </p:spPr>
        <p:txBody>
          <a:bodyPr wrap="square">
            <a:spAutoFit/>
          </a:bodyPr>
          <a:lstStyle/>
          <a:p>
            <a:r>
              <a:rPr lang="ru-RU" sz="1600" b="1" dirty="0">
                <a:solidFill>
                  <a:schemeClr val="tx2">
                    <a:lumMod val="75000"/>
                  </a:schemeClr>
                </a:solidFill>
                <a:latin typeface="Arial" panose="020B0604020202020204" pitchFamily="34" charset="0"/>
                <a:cs typeface="Arial" panose="020B0604020202020204" pitchFamily="34" charset="0"/>
              </a:rPr>
              <a:t>26 марта 2014 г. приказом Минэкономразвития России № 159 были утверждены доработанные (с учетом опыта проведения ОРВ на федеральном уровне) Методические рекомендации по организации проведения ОРВ проектов нормативных правовых актов, а также экспертизы действующих нормативных правовых актов в субъектах Российской Федерации, которыми:</a:t>
            </a:r>
          </a:p>
          <a:p>
            <a:endParaRPr lang="ru-RU" sz="1600" b="1" dirty="0">
              <a:solidFill>
                <a:schemeClr val="tx2">
                  <a:lumMod val="75000"/>
                </a:schemeClr>
              </a:solidFill>
              <a:latin typeface="Arial" panose="020B0604020202020204" pitchFamily="34" charset="0"/>
              <a:cs typeface="Arial" panose="020B0604020202020204" pitchFamily="34" charset="0"/>
            </a:endParaRPr>
          </a:p>
          <a:p>
            <a:r>
              <a:rPr lang="ru-RU" sz="1600" b="1" dirty="0">
                <a:solidFill>
                  <a:schemeClr val="tx2">
                    <a:lumMod val="75000"/>
                  </a:schemeClr>
                </a:solidFill>
                <a:latin typeface="Arial" panose="020B0604020202020204" pitchFamily="34" charset="0"/>
                <a:cs typeface="Arial" panose="020B0604020202020204" pitchFamily="34" charset="0"/>
              </a:rPr>
              <a:t>          - предложены конкретные модели организации проведения ОРВ, ориентированные на уровень подготовленности отдельных регионов;</a:t>
            </a:r>
          </a:p>
          <a:p>
            <a:r>
              <a:rPr lang="ru-RU" sz="1600" b="1" dirty="0">
                <a:solidFill>
                  <a:schemeClr val="tx2">
                    <a:lumMod val="75000"/>
                  </a:schemeClr>
                </a:solidFill>
                <a:latin typeface="Arial" panose="020B0604020202020204" pitchFamily="34" charset="0"/>
                <a:cs typeface="Arial" panose="020B0604020202020204" pitchFamily="34" charset="0"/>
              </a:rPr>
              <a:t>          - четко определены последовательность и порядок процедур с ориентацией на проведение ОРВ, начиная с разработки идеи (концепции) нового правового регулирования;</a:t>
            </a:r>
          </a:p>
          <a:p>
            <a:r>
              <a:rPr lang="ru-RU" sz="1600" b="1" dirty="0">
                <a:solidFill>
                  <a:schemeClr val="tx2">
                    <a:lumMod val="75000"/>
                  </a:schemeClr>
                </a:solidFill>
                <a:latin typeface="Arial" panose="020B0604020202020204" pitchFamily="34" charset="0"/>
                <a:cs typeface="Arial" panose="020B0604020202020204" pitchFamily="34" charset="0"/>
              </a:rPr>
              <a:t>          - определены основные требования, обеспечивающие качество проведения процедуры ОРВ;</a:t>
            </a:r>
          </a:p>
          <a:p>
            <a:r>
              <a:rPr lang="ru-RU" sz="1600" b="1" dirty="0">
                <a:solidFill>
                  <a:schemeClr val="tx2">
                    <a:lumMod val="75000"/>
                  </a:schemeClr>
                </a:solidFill>
                <a:latin typeface="Arial" panose="020B0604020202020204" pitchFamily="34" charset="0"/>
                <a:cs typeface="Arial" panose="020B0604020202020204" pitchFamily="34" charset="0"/>
              </a:rPr>
              <a:t>          - предложен порядок действий уполномоченного органа, обеспечивающий фокусирование на рассмотрении наиболее значимых проектов актов, экономию временных и материальных ресурсов;</a:t>
            </a:r>
          </a:p>
          <a:p>
            <a:r>
              <a:rPr lang="ru-RU" sz="1600" b="1" dirty="0">
                <a:solidFill>
                  <a:schemeClr val="tx2">
                    <a:lumMod val="75000"/>
                  </a:schemeClr>
                </a:solidFill>
                <a:latin typeface="Arial" panose="020B0604020202020204" pitchFamily="34" charset="0"/>
                <a:cs typeface="Arial" panose="020B0604020202020204" pitchFamily="34" charset="0"/>
              </a:rPr>
              <a:t>          - определен порядок проведения экспертизы действующих нормативных правовых актов и оценки фактического воздействия;</a:t>
            </a:r>
          </a:p>
          <a:p>
            <a:r>
              <a:rPr lang="ru-RU" sz="1600" b="1" dirty="0">
                <a:solidFill>
                  <a:schemeClr val="tx2">
                    <a:lumMod val="75000"/>
                  </a:schemeClr>
                </a:solidFill>
                <a:latin typeface="Arial" panose="020B0604020202020204" pitchFamily="34" charset="0"/>
                <a:cs typeface="Arial" panose="020B0604020202020204" pitchFamily="34" charset="0"/>
              </a:rPr>
              <a:t>          - предложены основные формы необходимых документов для ОРВ.</a:t>
            </a:r>
          </a:p>
        </p:txBody>
      </p:sp>
    </p:spTree>
    <p:extLst>
      <p:ext uri="{BB962C8B-B14F-4D97-AF65-F5344CB8AC3E}">
        <p14:creationId xmlns:p14="http://schemas.microsoft.com/office/powerpoint/2010/main" val="148516341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436963" y="1068374"/>
            <a:ext cx="8434082" cy="5447645"/>
          </a:xfrm>
          <a:prstGeom prst="rect">
            <a:avLst/>
          </a:prstGeom>
        </p:spPr>
        <p:txBody>
          <a:bodyPr wrap="square">
            <a:spAutoFit/>
          </a:bodyPr>
          <a:lstStyle/>
          <a:p>
            <a:pPr algn="ctr"/>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Нормативные понятия и термины</a:t>
            </a:r>
          </a:p>
          <a:p>
            <a:pPr algn="ctr"/>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Уполномоченный орган – орган государственной власти субъекта Российской Федерации, ответственный за внедрение и развитие процедур ОРВ и экспертизы, выполняющий функции нормативно-правового, информационного и методического обеспечения оценки регулирующего воздействия, осуществляющий подготовку заключений об оценке регулирующего воздействия по проектам нормативных правовых актов, устанавливающим новые или изменяющим ранее предусмотренные нормативными правовыми актами субъекта Российской Федерации обязанности для субъектов предпринимательской и инвестиционной деятельности, …</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Разработчики проектов нормативных правовых актов (далее – органы-разработчики) –органы государственной власти субъекта Российской Федерации, уполномоченные на выработку государственной политики и нормативно-правовое регулирование в соответствующих сферах общественных отношений, …</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Публичные консультации – открытое обсуждение с заинтересованными лицами проекта нормативного правового акта (нормативного правового акта), организуемое органом-разработчиком и (или) уполномоченным органом в ходе проведения процедуры ОРВ (экспертизы) и подготовки заключения…</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Размещение уведомления о разработке предлагаемого правового регулирования (далее также – уведомление) – этап процедуры ОРВ, в ходе которого орган-разработчик организует обсуждение идеи (концепции) предлагаемого им правового регулирования с заинтересованными лицами;</a:t>
            </a:r>
          </a:p>
          <a:p>
            <a:pPr algn="just"/>
            <a:endParaRPr lang="ru-RU" sz="12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Сводный отчет о результатах проведения оценки регулирующего воздействия проекта нормативного правового акта (далее – сводный отчет) – документ, содержащий выводы по итогам проведения органом-разработчиком исследования о возможных вариантах решения выявленной в соответствующей сфере общественных отношений проблемы, а также результаты расчетов издержек и выгод применения указанных вариантов решения;</a:t>
            </a:r>
            <a:endParaRPr lang="ru-RU" sz="12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884955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4" name="Прямоугольник 3"/>
          <p:cNvSpPr/>
          <p:nvPr/>
        </p:nvSpPr>
        <p:spPr>
          <a:xfrm>
            <a:off x="783265" y="1372704"/>
            <a:ext cx="7812868" cy="5262979"/>
          </a:xfrm>
          <a:prstGeom prst="rect">
            <a:avLst/>
          </a:prstGeom>
        </p:spPr>
        <p:txBody>
          <a:bodyPr wrap="square">
            <a:spAutoFit/>
          </a:bodyPr>
          <a:lstStyle/>
          <a:p>
            <a:r>
              <a:rPr lang="ru-RU" sz="1400" b="1" dirty="0">
                <a:solidFill>
                  <a:schemeClr val="accent1">
                    <a:lumMod val="50000"/>
                  </a:schemeClr>
                </a:solidFill>
                <a:latin typeface="Arial" panose="020B0604020202020204" pitchFamily="34" charset="0"/>
                <a:cs typeface="Arial" panose="020B0604020202020204" pitchFamily="34" charset="0"/>
              </a:rPr>
              <a:t>Отчет об оценке фактического воздействия – документ, содержащий выводы по итогам проведения органом государственной власти субъекта Российской Федерации, осуществляющим функции по выработке государственной политики и нормативно-правовому регулированию в соответствующей сфере….</a:t>
            </a:r>
          </a:p>
          <a:p>
            <a:r>
              <a:rPr lang="ru-RU" sz="1400" b="1" dirty="0">
                <a:solidFill>
                  <a:schemeClr val="accent1">
                    <a:lumMod val="50000"/>
                  </a:schemeClr>
                </a:solidFill>
                <a:latin typeface="Arial" panose="020B0604020202020204" pitchFamily="34" charset="0"/>
                <a:cs typeface="Arial" panose="020B0604020202020204" pitchFamily="34" charset="0"/>
              </a:rPr>
              <a:t> </a:t>
            </a:r>
          </a:p>
          <a:p>
            <a:r>
              <a:rPr lang="ru-RU" sz="1400" b="1" dirty="0">
                <a:solidFill>
                  <a:schemeClr val="accent1">
                    <a:lumMod val="50000"/>
                  </a:schemeClr>
                </a:solidFill>
                <a:latin typeface="Arial" panose="020B0604020202020204" pitchFamily="34" charset="0"/>
                <a:cs typeface="Arial" panose="020B0604020202020204" pitchFamily="34" charset="0"/>
              </a:rPr>
              <a:t>Заключение об оценке регулирующего воздействия – завершающий процедуру ОРВ документ, подготавливаемый уполномоченным органом и содержащий выводы о наличии либо отсутствии положений, вводящих избыточные обязанности, запреты и ограничения для физических и юридических лиц…..</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Заключение об экспертизе – завершающий экспертизу документ, подготавливаемый уполномоченным органом и содержащий выводы о положениях нормативного правового акта, в отношении которого проводится экспертиза, создающих необоснованные затруднения для осуществления предпринимательской и инвестиционной деятельности, или об отсутствии таких положений, а также обоснование сделанных выводов;</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Заключение об оценке фактического воздействия – завершающий процедуру оценки фактического воздействия документ, подготавливаемый уполномоченным органом и содержащий выводы о достижении заявленных целей регулирования, оценку положительных или отрицательных последствий действия нормативного правового акта, а также предложения об отмене или изменении нормативного правового акта или его отдельных положений.</a:t>
            </a:r>
          </a:p>
          <a:p>
            <a:endParaRPr lang="ru-RU" sz="14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539937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109091"/>
          </a:xfrm>
          <a:prstGeom prst="rect">
            <a:avLst/>
          </a:prstGeom>
        </p:spPr>
        <p:txBody>
          <a:bodyPr wrap="square">
            <a:spAutoFit/>
          </a:bodyPr>
          <a:lstStyle/>
          <a:p>
            <a:endParaRPr lang="ru-RU" sz="1400" dirty="0"/>
          </a:p>
          <a:p>
            <a:r>
              <a:rPr lang="ru-RU" sz="1300" b="1" dirty="0">
                <a:solidFill>
                  <a:schemeClr val="accent1">
                    <a:lumMod val="50000"/>
                  </a:schemeClr>
                </a:solidFill>
                <a:latin typeface="Arial" panose="020B0604020202020204" pitchFamily="34" charset="0"/>
                <a:cs typeface="Arial" panose="020B0604020202020204" pitchFamily="34" charset="0"/>
              </a:rPr>
              <a:t>Оценку регулирующего воздействия проектов нормативных правовых актов рекомендуется проводить с учетом степени регулирующего воздействия положений, содержащихся в подготовленном органом-разработчиком проекте нормативного правового акта:</a:t>
            </a:r>
          </a:p>
          <a:p>
            <a:endParaRPr lang="ru-RU" sz="1300" b="1" dirty="0">
              <a:solidFill>
                <a:schemeClr val="accent1">
                  <a:lumMod val="50000"/>
                </a:schemeClr>
              </a:solidFill>
              <a:latin typeface="Arial" panose="020B0604020202020204" pitchFamily="34" charset="0"/>
              <a:cs typeface="Arial" panose="020B0604020202020204" pitchFamily="34" charset="0"/>
            </a:endParaRPr>
          </a:p>
          <a:p>
            <a:r>
              <a:rPr lang="ru-RU" sz="1300" b="1" dirty="0">
                <a:solidFill>
                  <a:schemeClr val="accent1">
                    <a:lumMod val="50000"/>
                  </a:schemeClr>
                </a:solidFill>
                <a:latin typeface="Arial" panose="020B0604020202020204" pitchFamily="34" charset="0"/>
                <a:cs typeface="Arial" panose="020B0604020202020204" pitchFamily="34" charset="0"/>
              </a:rPr>
              <a:t>а) высокая степень регулирующего воздействия – проект нормативного правового акта содержит положения, устанавливающие новые обязанности для субъектов предпринимательской и инвестиционной деятельности, а также устанавливающие ответственность 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a:p>
            <a:endParaRPr lang="ru-RU" sz="1300" b="1" dirty="0">
              <a:solidFill>
                <a:schemeClr val="accent1">
                  <a:lumMod val="50000"/>
                </a:schemeClr>
              </a:solidFill>
              <a:latin typeface="Arial" panose="020B0604020202020204" pitchFamily="34" charset="0"/>
              <a:cs typeface="Arial" panose="020B0604020202020204" pitchFamily="34" charset="0"/>
            </a:endParaRPr>
          </a:p>
          <a:p>
            <a:r>
              <a:rPr lang="ru-RU" sz="1300" b="1" dirty="0">
                <a:solidFill>
                  <a:schemeClr val="accent1">
                    <a:lumMod val="50000"/>
                  </a:schemeClr>
                </a:solidFill>
                <a:latin typeface="Arial" panose="020B0604020202020204" pitchFamily="34" charset="0"/>
                <a:cs typeface="Arial" panose="020B0604020202020204" pitchFamily="34" charset="0"/>
              </a:rPr>
              <a:t>б) средняя степень регулирующего воздействия – проект нормативного правового акта содержит положения, изменяющие ранее предусмотренные нормативными правовыми актами субъектов Российской Федерации обязанности для субъектов предпринимательской и инвестиционной деятельности, а также изменяющие ранее установленную ответственность </a:t>
            </a:r>
            <a:br>
              <a:rPr lang="ru-RU" sz="1300" b="1" dirty="0">
                <a:solidFill>
                  <a:schemeClr val="accent1">
                    <a:lumMod val="50000"/>
                  </a:schemeClr>
                </a:solidFill>
                <a:latin typeface="Arial" panose="020B0604020202020204" pitchFamily="34" charset="0"/>
                <a:cs typeface="Arial" panose="020B0604020202020204" pitchFamily="34" charset="0"/>
              </a:rPr>
            </a:br>
            <a:r>
              <a:rPr lang="ru-RU" sz="1300" b="1" dirty="0">
                <a:solidFill>
                  <a:schemeClr val="accent1">
                    <a:lumMod val="50000"/>
                  </a:schemeClr>
                </a:solidFill>
                <a:latin typeface="Arial" panose="020B0604020202020204" pitchFamily="34" charset="0"/>
                <a:cs typeface="Arial" panose="020B0604020202020204" pitchFamily="34" charset="0"/>
              </a:rPr>
              <a:t>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a:p>
            <a:endParaRPr lang="ru-RU" sz="1300" b="1" dirty="0">
              <a:solidFill>
                <a:schemeClr val="accent1">
                  <a:lumMod val="50000"/>
                </a:schemeClr>
              </a:solidFill>
              <a:latin typeface="Arial" panose="020B0604020202020204" pitchFamily="34" charset="0"/>
              <a:cs typeface="Arial" panose="020B0604020202020204" pitchFamily="34" charset="0"/>
            </a:endParaRPr>
          </a:p>
          <a:p>
            <a:r>
              <a:rPr lang="ru-RU" sz="1300" b="1" dirty="0">
                <a:solidFill>
                  <a:schemeClr val="accent1">
                    <a:lumMod val="50000"/>
                  </a:schemeClr>
                </a:solidFill>
                <a:latin typeface="Arial" panose="020B0604020202020204" pitchFamily="34" charset="0"/>
                <a:cs typeface="Arial" panose="020B0604020202020204" pitchFamily="34" charset="0"/>
              </a:rPr>
              <a:t> в) низкая степень регулирующего воздействия – проект нормативного правового акта содержит положения, отменяющие ранее установленную ответственность 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p:txBody>
      </p:sp>
    </p:spTree>
    <p:extLst>
      <p:ext uri="{BB962C8B-B14F-4D97-AF65-F5344CB8AC3E}">
        <p14:creationId xmlns:p14="http://schemas.microsoft.com/office/powerpoint/2010/main" val="381262486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467544" y="1131532"/>
            <a:ext cx="8352928" cy="5324535"/>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При проведении процедуры ОРВ в субъекте Российской Федерации следует обеспечить:</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объективный анализ обоснованности предлагаемого способа правового регулирования начиная с ранней стадии его разработки (стадия формирования идеи (концепции) введения предлагаемого правового регулирования) посредством сравнения всех возможных способов решения выявленной проблемы, включая вариант невмешательства государства в регулирование общественных отношений, связанных с выявленной проблемой;</a:t>
            </a:r>
            <a:endParaRPr lang="ru-RU" sz="13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количественное сопоставление предполагаемых результатов реализации различных вариантов предлагаемого правового регулирования (включая анализ косвенного воздействия на смежные сферы общественных отношений) с учетом требуемых материальных, временных, трудовых затрат на его введение, а также возможных издержек и выгод предполагаемых адресатов такого регулирования;</a:t>
            </a:r>
            <a:endParaRPr lang="ru-RU" sz="13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свободный доступ заинтересованных лиц для выражения мнения относительно возможных вариантов предлагаемого правового регулирования и обеспечение соответствующего учета такого мнения;</a:t>
            </a:r>
            <a:endParaRPr lang="ru-RU" sz="13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разделение функций участников процедуры ОРВ путем закрепления за органами-разработчиками обязанности по размещению уведомления, подготовки сводного отчета и проведения публичных консультаций, а за уполномоченным органом – обязанности по подготовке заключения об оценке регулирующего воздействия;</a:t>
            </a:r>
            <a:endParaRPr lang="ru-RU" sz="13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3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обязательность наличия заключения об ОРВ для проектов нормативных правовых актов, устанавливающих новые или изменяющих ранее предусмотренные нормативными правовыми актами субъекта Российской Федерации обязанности для субъектов предпринимательской и инвестиционной деятельности, а также устанавливающих, изменяющих или отменяющих ранее установленную ответственность за нарушение нормативных правовых актов субъекта Российской Федерации, затрагивающих вопросы осуществления предпринимательской и инвестиционной деятельности.</a:t>
            </a:r>
            <a:endParaRPr lang="ru-RU" sz="13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612419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832092"/>
          </a:xfrm>
          <a:prstGeom prst="rect">
            <a:avLst/>
          </a:prstGeom>
        </p:spPr>
        <p:txBody>
          <a:bodyPr wrap="square">
            <a:spAutoFit/>
          </a:bodyPr>
          <a:lstStyle/>
          <a:p>
            <a:r>
              <a:rPr lang="ru-RU" sz="1400" b="1" dirty="0">
                <a:solidFill>
                  <a:schemeClr val="accent1">
                    <a:lumMod val="50000"/>
                  </a:schemeClr>
                </a:solidFill>
                <a:latin typeface="Arial" panose="020B0604020202020204" pitchFamily="34" charset="0"/>
                <a:cs typeface="Arial" panose="020B0604020202020204" pitchFamily="34" charset="0"/>
              </a:rPr>
              <a:t>Рекомендуются следующие модели организации процедуры ОРВ в субъектах Российской Федерации:</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а) орган-разработчик осуществляет процедуру ОРВ проекта нормативного правового акта, включая проведение публичных консультаций с заинтересованными лицами, как на этапе формирования идеи (концепции) правового регулирования, так и на этапе обсуждения проекта нормативного правового акта и сводного отчета с использованием официального сайта, </a:t>
            </a:r>
            <a:br>
              <a:rPr lang="ru-RU" sz="1400" b="1" dirty="0">
                <a:solidFill>
                  <a:schemeClr val="accent1">
                    <a:lumMod val="50000"/>
                  </a:schemeClr>
                </a:solidFill>
                <a:latin typeface="Arial" panose="020B0604020202020204" pitchFamily="34" charset="0"/>
                <a:cs typeface="Arial" panose="020B0604020202020204" pitchFamily="34" charset="0"/>
              </a:rPr>
            </a:br>
            <a:r>
              <a:rPr lang="ru-RU" sz="1400" b="1" dirty="0">
                <a:solidFill>
                  <a:schemeClr val="accent1">
                    <a:lumMod val="50000"/>
                  </a:schemeClr>
                </a:solidFill>
                <a:latin typeface="Arial" panose="020B0604020202020204" pitchFamily="34" charset="0"/>
                <a:cs typeface="Arial" panose="020B0604020202020204" pitchFamily="34" charset="0"/>
              </a:rPr>
              <a:t>а уполномоченный орган подготавливает заключение об оценке регулирующего воздействия и при необходимости проводит публичные консультации с заинтересованными лицами в ходе подготовки такого заключения (децентрализованная модель);</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б) орган-разработчик осуществляет процедуру ОРВ проекта нормативного правового акта и представление данного проекта и сводного отчета в уполномоченный орган без проведения публичных консультаций, а уполномоченный орган подготавливает заключение об оценке регулирующего воздействия и самостоятельно проводит публичные консультации с заинтересованными лицами с использованием официального сайта (централизованная модель);</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в) при проведении процедуры ОРВ используются элементы как централизованной, так и децентрализованной модели организации процедуры ОРВ (смешанная модель).</a:t>
            </a:r>
          </a:p>
        </p:txBody>
      </p:sp>
    </p:spTree>
    <p:extLst>
      <p:ext uri="{BB962C8B-B14F-4D97-AF65-F5344CB8AC3E}">
        <p14:creationId xmlns:p14="http://schemas.microsoft.com/office/powerpoint/2010/main" val="7279076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01570" y="1623425"/>
            <a:ext cx="7884876" cy="3518399"/>
          </a:xfrm>
          <a:prstGeom prst="rect">
            <a:avLst/>
          </a:prstGeom>
        </p:spPr>
        <p:txBody>
          <a:bodyPr wrap="square">
            <a:spAutoFit/>
          </a:bodyPr>
          <a:lstStyle/>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Наиболее полной по составу процедур и рекомендуемой для внедрения формой организации процедуры ОРВ в субъекте Российской Федерации является децентрализованная модель.</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Децентрализованная модель также является рекомендуемой при проведении процедуры ОРВ в отношении проектов нормативных правовых актов, разрабатываемых законодательными (представительными) органами государственной власти субъектов Российской Федерации.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Модели, представленные в подпунктах «б» и «в» пункта 2.3 настоящих Методических рекомендаций, могут рассматриваться как промежуточные формы для поэтапного внедрения процедуры ОРВ в субъектах Российской Федерации, от которых по мере накопления опыта и необходимых компетенций может быть осуществлен переход к модели, представленной в подпункте «а» пункта 2.3 настоящих Методических рекомендаций.</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916504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27584" y="1232445"/>
            <a:ext cx="7632848" cy="5047536"/>
          </a:xfrm>
          <a:prstGeom prst="rect">
            <a:avLst/>
          </a:prstGeom>
        </p:spPr>
        <p:txBody>
          <a:bodyPr wrap="square">
            <a:spAutoFit/>
          </a:bodyPr>
          <a:lstStyle/>
          <a:p>
            <a:pPr algn="ct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Размещение уведомления о разработке предлагаемого правового регулирования</a:t>
            </a:r>
          </a:p>
          <a:p>
            <a:pPr algn="ct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целях проведения качественного анализа альтернативных вариантов решения проблемы, выявленной в соответствующей сфере общественных отношений, орган-разработчик проводит публичные консультации с заинтересованными лицами в целях уточнения содержания данной проблемы, определения возможных вариантов ее решения, уточнения состава потенциальных адресатов предлагаемого правового регулирования и возможности возникновения у данных лиц необоснованных издержек в связи с его введением, а также в целях получения предложений о других возможных вариантах решения указанной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endPar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Организация проведения публичных консультаций в отношении уведомления состоит из следующих этапов:</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конкретизация групп заинтересованных лиц, затрагиваемых предлагаемым регулированием, формирование базы заинтересованных лиц для рассылки извещений о проведении публичных консультаций;</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составление перечня вопросов, которые орган-разработчик считает целесообразным обсудить с участниками публичных консультаций;</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размещение информации о проведении публичных консультаций на официальном сайте;</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г) анализ поступивших от участников публичных консультаций предложений;</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 подведение разработчиком итогов проведения публичных консультаций, составление сводки предложений.</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355090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27584" y="1708362"/>
            <a:ext cx="7761010" cy="3754874"/>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К уведомлению рекомендуется прикладывать и размещать на официальном сайте материалы, служащие обоснованием выбора варианта предлагаемого правового регулирования, а также перечень вопросов для участников публичных консультаций, в который рекомендуется включать следующие вопросы:</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«Является ли предлагаемое регулирование оптимальным способом решения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«Какие риски и негативные последствия могут возникнуть в случае принятия предлагаемого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«Какие выгоды и преимущества могут возникнуть в случае принятия предлагаемого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г) «Существуют ли альтернативные (менее затратные и (или) более эффективные) способы решения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 «Ваше общее мнение по предлагаемому регулированию».</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Органу-разработчику рекомендуется включать в данный перечень дополнительные вопросы исходя из специфики предлагаемого им регулирования.</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193728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91580" y="1223288"/>
            <a:ext cx="7560840" cy="4714624"/>
          </a:xfrm>
          <a:prstGeom prst="rect">
            <a:avLst/>
          </a:prstGeom>
        </p:spPr>
        <p:txBody>
          <a:bodyPr wrap="square">
            <a:spAutoFit/>
          </a:bodyPr>
          <a:lstStyle/>
          <a:p>
            <a:pPr algn="ctr">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Формирование и обсуждение сводного отчета и проекта нормативного правового акта</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случае принятия решения о необходимости введения предлагаемого правового регулирования для решения выявленной проблемы орган-разработчик выбирает наилучший из имеющихся вариантов предлагаемого правового регулирования, на его основе разрабатывает соответствующий проект нормативного правового акта, определяет степень регулирующего воздействия и формирует сводный отчет в отношении указанного проекта нормативного правового акта. Выбор наилучшего варианта правового регулирования осуществляется с учетом следующих основных критериев:</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эффективность, определяемая высокой степенью вероятности достижения заявленных целей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уровень и степень обоснованности предполагаемых затрат потенциальных адресатов предлагаемого правового регулирования и бюджетов бюджетной системы Российской Федерации;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предполагаемая польза для соответствующей сферы общественных отношений, выражающаяся в создании благоприятных условий для ее развития.</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9199818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55576" y="1363080"/>
            <a:ext cx="7632848" cy="5047536"/>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случае если проект нормативного правового акта имеет высокую степень регулирующего воздействия, в сводном отчете рекомендуется указывать следующие сведения:</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степень регулирующего воздействия проекта нормативного правового акта;</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описание проблемы, на решение которой направлен предлагаемый способ регулирования, оценка негативных эффектов, возникающих в связи с наличием рассматриваемой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анализ опыта иных субъектов Российской Федерации в соответствующих сферах деятельности;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г) цели предлагаемого регулирования и их соответствие принципам правового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д) описание предлагаемого регулирования и иных возможных способов решения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е) основные группы субъектов предпринимательской и инвестиционной деятельности, иные заинтересованные лица, включая органы государственной власти и органы местного самоуправления, интересы которых будут затронуты предлагаемым правовым регулированием, оценка количества таких субъектов;</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ж) новые функции, полномочия, обязанности и права органов государственной власти и органов местного самоуправления или сведения об их изменении, а также порядок их реализации;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з) оценка соответствующих расходов бюджета субъекта Российской Федерации (возможных поступлений в него);</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947611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19572" y="1160745"/>
            <a:ext cx="7704856" cy="5693866"/>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К тексту проекта нормативного правового акта и сводного отчета прикладываются и размещаются на официальном сайте:</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перечень вопросов для участников публичных консультаций;</a:t>
            </a: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иные материалы и информация по усмотрению органа-разработчика, служащие обоснованием выбора предлагаемого варианта правового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endPar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нормативных правовых актах субъекта Российской Федерации, регламентирующих порядок проведения процедуры ОРВ, рекомендуется закрепить срок проведения публичных консультаций с учетом степени регулирующего воздействия проекта нормативного правового акта не менее 20, 10 и 5 рабочих дней для высокой, средней и низкой степеней регулирующего воздействия соответственно.</a:t>
            </a:r>
          </a:p>
          <a:p>
            <a:pPr algn="just"/>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В нормативных правовых актах субъекта Российской Федерации, регламентирующих порядок проведения процедуры ОРВ, рекомендуется закрепить возможность возвращения проекта нормативного правового акта и сводного отчета уполномоченным органом в орган-разработчик на доработку, в случае если уполномоченным органом сделан вывод о том, что органом-разработчиком при подготовке проекта нормативного правового акта не соблюден порядок проведения оценки регулирующего воздействия.</a:t>
            </a:r>
          </a:p>
          <a:p>
            <a:endParaRPr lang="ru-RU" sz="1400" b="1" dirty="0">
              <a:solidFill>
                <a:schemeClr val="accent1">
                  <a:lumMod val="50000"/>
                </a:schemeClr>
              </a:solidFill>
              <a:latin typeface="Arial" panose="020B060402020202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cs typeface="Arial" panose="020B0604020202020204" pitchFamily="34" charset="0"/>
              </a:rPr>
              <a:t>В указанном случае уполномоченному органу рекомендуется письменно извещать орган-разработчик о несоблюдении порядка проведения оценки регулирующего воздействия в сроки, предусмотренные нормативным правовым актом субъекта Российской Федерации, устанавливающим порядок проведения процедуры ОРВ.</a:t>
            </a:r>
          </a:p>
          <a:p>
            <a:pPr algn="just"/>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662010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27584" y="1516139"/>
            <a:ext cx="7632848" cy="3970318"/>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При оценке эффективности предложенных вариантов правового регулирования уполномоченный орган обращает внимание на следующие основные сведения, содержащиеся в соответствующих разделах сводного отчета:</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точность формулировки выявленной проблемы;</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обоснованность качественного и количественного определения потенциальных адресатов предлагаемого правового регулирования и динамики их численности;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объективность определения целей предлагаемого правового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практическая реализуемость заявленных целей предлагаемого правового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a:t>
            </a:r>
            <a:r>
              <a:rPr lang="ru-RU" sz="1400" b="1" dirty="0"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верифицируемость</a:t>
            </a: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показателей достижения целей предлагаемого правового регулирования и возможность последующего мониторинга их достижения;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корректность оценки органом-разработчиком дополнительных расходов и доходов потенциальных адресатов предлагаемого правового регулирования и бюджета субъекта Российской Федерации, связанных с введением предлагаемого правового регулирования;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степень выявления органом-разработчиком всех возможных рисков введения предлагаемого правового регулирования.</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896259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935596" y="1673599"/>
            <a:ext cx="7884876" cy="4466864"/>
          </a:xfrm>
          <a:prstGeom prst="rect">
            <a:avLst/>
          </a:prstGeom>
        </p:spPr>
        <p:txBody>
          <a:bodyPr wrap="square">
            <a:spAutoFit/>
          </a:bodyPr>
          <a:lstStyle/>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проекте заключения об экспертизе указываются сведения:</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о нормативном правовом акте, в отношении которого проводится экспертиза, источниках его официального опубликования, органе государственной власти субъекта Российской Федерации, принявшем нормативный правовой акт, и органе государственной власти субъекта Российской Федерации, осуществляющем функции по выработке государственной политики и нормативно-правовому регулированию в соответствующей сфере деятельности;</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о выявленных положениях нормативного правового акта, которые, исходя из анализа их применения для регулирования отношений предпринимательской или инвестиционной деятельности, создают необоснованные затруднения при осуществлении предпринимательской и инвестиционной деятельности, или об отсутствии таких положений;</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об обосновании сделанных выводов;</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г) о проведенных публичных мероприятиях, а также позициях органов государственной власти субъекта Российской Федерации и представителей предпринимательского сообщества, участвовавших в экспертизе.</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5403632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63588" y="1907314"/>
            <a:ext cx="7560840" cy="4013919"/>
          </a:xfrm>
          <a:prstGeom prst="rect">
            <a:avLst/>
          </a:prstGeom>
        </p:spPr>
        <p:txBody>
          <a:bodyPr wrap="square">
            <a:spAutoFit/>
          </a:bodyPr>
          <a:lstStyle/>
          <a:p>
            <a:pPr algn="ctr">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Оценка фактического воздействия НПА</a:t>
            </a: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Наряду с проведением экспертизы нормативных правовых актов в нормативных правовых актах субъекта Российской Федерации, регламентирующих порядок проведения процедуры ОРВ, могут быть установлены требования по проведению оценки фактического воздействия в отношении нормативных правовых актов, при подготовке проектов которых проводилась процедура ОРВ.</a:t>
            </a:r>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750"/>
              </a:spcAft>
            </a:pPr>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Оценка фактического воздействия нормативных правовых актов проводится органами государственной власти субъектов Российской Федерации в целях оценки достижения целей регулирования, заявленных в сводном отчете о проведении оценки регулирующего воздействия, определения и оценки фактических положительных и отрицательных последствий принятия нормативных правовых актов, а также выявления в них положений, необоснованно затрудняющих ведение предпринимательской и инвестиционной деятельности или приводящих к возникновению необоснованных расходов бюджета субъекта Российской Федерации.</a:t>
            </a:r>
            <a:endParaRPr lang="ru-RU" sz="1400" b="1"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4064627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bg1"/>
                </a:solidFill>
                <a:latin typeface="Arial" panose="020B0604020202020204" pitchFamily="34" charset="0"/>
                <a:cs typeface="Arial" panose="020B0604020202020204" pitchFamily="34" charset="0"/>
              </a:rPr>
              <a:t>Методика ОРВ. </a:t>
            </a:r>
            <a:r>
              <a:rPr lang="ru-RU" sz="1400" dirty="0">
                <a:latin typeface="Arial" panose="020B0604020202020204" pitchFamily="34" charset="0"/>
                <a:cs typeface="Arial" panose="020B0604020202020204" pitchFamily="34" charset="0"/>
              </a:rPr>
              <a:t>Методические рекомендации по организации проведения ОРВ, ОФВ и экспертизы НПА в субъектах Российской Федерации </a:t>
            </a:r>
            <a:endParaRPr lang="ru-RU" sz="14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27584" y="1136517"/>
            <a:ext cx="7739824" cy="4832092"/>
          </a:xfrm>
          <a:prstGeom prst="rect">
            <a:avLst/>
          </a:prstGeom>
        </p:spPr>
        <p:txBody>
          <a:bodyPr wrap="square">
            <a:spAutoFit/>
          </a:bodyPr>
          <a:lstStyle/>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Процедура проведения оценки фактического воздействия нормативных правовых актов состоит из следующих этапов:</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а) формирование проекта плана проведения оценки фактического воздействия нормативных правовых актов (далее – план), его публичное обсуждение и утверждение коллегиальным совещательным органом субъекта Российской Федерации (далее – совещательный орган), определенным нормативными правовыми актами субъекта Российской Федерации, устанавливающими порядок проведения процедуры ОФВ;</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б) подготовка органом государственной власти субъекта Российской Федерации, осуществляющим функции по выработке государственной политики и нормативно-правовому регулированию в соответствующей сфере деятельности или разработавшим нормативный правовой акт, отчета об оценке фактического воздействия нормативного правового акта и его публичное обсуждение;</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в) подготовка уполномоченным органом заключения об оценке фактического воздействия нормативного правового акта;</a:t>
            </a:r>
          </a:p>
          <a:p>
            <a:pPr algn="just"/>
            <a:endParaRPr lang="ru-RU" sz="1400" b="1"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г) рассмотрение совещательным органом отчета об оценке фактического воздействия нормативного правового акта и заключения уполномоченного органа об оценке фактического воздействия нормативного правового акта.</a:t>
            </a:r>
            <a:endParaRPr lang="ru-RU" sz="14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946621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75556" y="2918231"/>
            <a:ext cx="8352928" cy="2062103"/>
          </a:xfrm>
          <a:prstGeom prst="rect">
            <a:avLst/>
          </a:prstGeom>
        </p:spPr>
        <p:txBody>
          <a:bodyPr wrap="square">
            <a:spAutoFit/>
          </a:bodyPr>
          <a:lstStyle/>
          <a:p>
            <a:pPr lvl="0" algn="ctr" eaLnBrk="0" fontAlgn="base" hangingPunct="0">
              <a:spcBef>
                <a:spcPct val="0"/>
              </a:spcBef>
              <a:spcAft>
                <a:spcPct val="0"/>
              </a:spcAft>
            </a:pPr>
            <a:endParaRPr lang="ru-RU" altLang="ru-RU" sz="3200" b="1" dirty="0">
              <a:solidFill>
                <a:schemeClr val="accent1">
                  <a:lumMod val="50000"/>
                </a:scheme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pPr>
            <a:r>
              <a:rPr lang="ru-RU" sz="3200" b="1" dirty="0">
                <a:solidFill>
                  <a:schemeClr val="accent1">
                    <a:lumMod val="50000"/>
                  </a:schemeClr>
                </a:solidFill>
                <a:latin typeface="Arial" panose="020B0604020202020204" pitchFamily="34" charset="0"/>
                <a:cs typeface="Arial" panose="020B0604020202020204" pitchFamily="34" charset="0"/>
              </a:rPr>
              <a:t>7. Внедрение ОРВ в Приморском крае</a:t>
            </a:r>
          </a:p>
          <a:p>
            <a:pPr algn="ctr" eaLnBrk="0" fontAlgn="base" hangingPunct="0">
              <a:spcBef>
                <a:spcPct val="0"/>
              </a:spcBef>
              <a:spcAft>
                <a:spcPct val="0"/>
              </a:spcAft>
            </a:pPr>
            <a:endParaRPr lang="ru-RU" sz="3200" b="1" dirty="0">
              <a:solidFill>
                <a:schemeClr val="accent1">
                  <a:lumMod val="50000"/>
                </a:scheme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pPr>
            <a:endParaRPr lang="ru-RU" sz="3200" b="1" dirty="0">
              <a:solidFill>
                <a:schemeClr val="accent1">
                  <a:lumMod val="50000"/>
                </a:schemeClr>
              </a:solidFill>
              <a:latin typeface="Arial" panose="020B0604020202020204" pitchFamily="34" charset="0"/>
              <a:cs typeface="Arial" panose="020B0604020202020204" pitchFamily="34" charset="0"/>
            </a:endParaRPr>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25830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75556" y="1232445"/>
            <a:ext cx="8352928" cy="5755422"/>
          </a:xfrm>
          <a:prstGeom prst="rect">
            <a:avLst/>
          </a:prstGeom>
        </p:spPr>
        <p:txBody>
          <a:bodyPr wrap="square">
            <a:spAutoFit/>
          </a:bodyPr>
          <a:lstStyle/>
          <a:p>
            <a:pPr lvl="0" algn="ctr" eaLnBrk="0" fontAlgn="base" hangingPunct="0">
              <a:spcBef>
                <a:spcPct val="0"/>
              </a:spcBef>
              <a:spcAft>
                <a:spcPct val="0"/>
              </a:spcAft>
            </a:pPr>
            <a:r>
              <a:rPr lang="ru-RU" altLang="ru-RU" sz="1400" b="1" dirty="0">
                <a:solidFill>
                  <a:schemeClr val="accent1">
                    <a:lumMod val="50000"/>
                  </a:schemeClr>
                </a:solidFill>
                <a:latin typeface="Arial" panose="020B0604020202020204" pitchFamily="34" charset="0"/>
                <a:cs typeface="Arial" panose="020B0604020202020204" pitchFamily="34" charset="0"/>
              </a:rPr>
              <a:t>Вопросы к практическим занятиям 7-9</a:t>
            </a:r>
          </a:p>
          <a:p>
            <a:pPr lvl="0" algn="ctr" eaLnBrk="0" fontAlgn="base" hangingPunct="0">
              <a:spcBef>
                <a:spcPct val="0"/>
              </a:spcBef>
              <a:spcAft>
                <a:spcPct val="0"/>
              </a:spcAft>
            </a:pPr>
            <a:endParaRPr lang="ru-RU" sz="1400" b="1" dirty="0">
              <a:solidFill>
                <a:schemeClr val="accent1">
                  <a:lumMod val="50000"/>
                </a:schemeClr>
              </a:solidFill>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Методологические подходы: экспериментальный, </a:t>
            </a:r>
            <a:r>
              <a:rPr lang="ru-RU" sz="1400" b="1" dirty="0" err="1">
                <a:solidFill>
                  <a:schemeClr val="accent1">
                    <a:lumMod val="50000"/>
                  </a:schemeClr>
                </a:solidFill>
                <a:latin typeface="Arial" panose="020B0604020202020204" pitchFamily="34" charset="0"/>
                <a:cs typeface="Arial" panose="020B0604020202020204" pitchFamily="34" charset="0"/>
              </a:rPr>
              <a:t>квазиэкспериментальный</a:t>
            </a:r>
            <a:r>
              <a:rPr lang="ru-RU" sz="1400" b="1" dirty="0">
                <a:solidFill>
                  <a:schemeClr val="accent1">
                    <a:lumMod val="50000"/>
                  </a:schemeClr>
                </a:solidFill>
                <a:latin typeface="Arial" panose="020B0604020202020204" pitchFamily="34" charset="0"/>
                <a:cs typeface="Arial" panose="020B0604020202020204" pitchFamily="34" charset="0"/>
              </a:rPr>
              <a:t>, количественный, кейс-</a:t>
            </a:r>
            <a:r>
              <a:rPr lang="ru-RU" sz="1400" b="1" dirty="0" err="1">
                <a:solidFill>
                  <a:schemeClr val="accent1">
                    <a:lumMod val="50000"/>
                  </a:schemeClr>
                </a:solidFill>
                <a:latin typeface="Arial" panose="020B0604020202020204" pitchFamily="34" charset="0"/>
                <a:cs typeface="Arial" panose="020B0604020202020204" pitchFamily="34" charset="0"/>
              </a:rPr>
              <a:t>стади</a:t>
            </a:r>
            <a:r>
              <a:rPr lang="ru-RU" sz="1400" b="1" dirty="0">
                <a:solidFill>
                  <a:schemeClr val="accent1">
                    <a:lumMod val="50000"/>
                  </a:schemeClr>
                </a:solidFill>
                <a:latin typeface="Arial" panose="020B0604020202020204" pitchFamily="34" charset="0"/>
                <a:cs typeface="Arial" panose="020B0604020202020204" pitchFamily="34" charset="0"/>
              </a:rPr>
              <a:t>.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Оптимизация методологии проведения оценки.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Количественные и качественные методы.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Смешанные методы: формирование инструментария оценки в соответствии с целями, задачами, особенностями программы и существующими ограничениями.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Основные методы и инструменты оценки регулирующего воздействия: возможности, ограничения, цели и условия применения. </a:t>
            </a:r>
          </a:p>
          <a:p>
            <a:pPr marL="342900" lvl="0" indent="-342900" algn="just" eaLnBrk="0" fontAlgn="base" hangingPunct="0">
              <a:spcBef>
                <a:spcPct val="0"/>
              </a:spcBef>
              <a:spcAft>
                <a:spcPct val="0"/>
              </a:spcAft>
              <a:buAutoNum type="arabicPeriod"/>
            </a:pPr>
            <a:r>
              <a:rPr lang="ru-RU" sz="1400" b="1" dirty="0" err="1">
                <a:solidFill>
                  <a:schemeClr val="accent1">
                    <a:lumMod val="50000"/>
                  </a:schemeClr>
                </a:solidFill>
                <a:latin typeface="Arial" panose="020B0604020202020204" pitchFamily="34" charset="0"/>
                <a:cs typeface="Arial" panose="020B0604020202020204" pitchFamily="34" charset="0"/>
              </a:rPr>
              <a:t>Монетизированная</a:t>
            </a:r>
            <a:r>
              <a:rPr lang="ru-RU" sz="1400" b="1" dirty="0">
                <a:solidFill>
                  <a:schemeClr val="accent1">
                    <a:lumMod val="50000"/>
                  </a:schemeClr>
                </a:solidFill>
                <a:latin typeface="Arial" panose="020B0604020202020204" pitchFamily="34" charset="0"/>
                <a:cs typeface="Arial" panose="020B0604020202020204" pitchFamily="34" charset="0"/>
              </a:rPr>
              <a:t> (денежная) оценка издержек регулирования.</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Многофакторный анализ (</a:t>
            </a:r>
            <a:r>
              <a:rPr lang="ru-RU" sz="1400" b="1" dirty="0" err="1">
                <a:solidFill>
                  <a:schemeClr val="accent1">
                    <a:lumMod val="50000"/>
                  </a:schemeClr>
                </a:solidFill>
                <a:latin typeface="Arial" panose="020B0604020202020204" pitchFamily="34" charset="0"/>
                <a:cs typeface="Arial" panose="020B0604020202020204" pitchFamily="34" charset="0"/>
              </a:rPr>
              <a:t>multicriteria</a:t>
            </a:r>
            <a:r>
              <a:rPr lang="ru-RU" sz="1400" b="1" dirty="0">
                <a:solidFill>
                  <a:schemeClr val="accent1">
                    <a:lumMod val="50000"/>
                  </a:schemeClr>
                </a:solidFill>
                <a:latin typeface="Arial" panose="020B0604020202020204" pitchFamily="34" charset="0"/>
                <a:cs typeface="Arial" panose="020B0604020202020204" pitchFamily="34" charset="0"/>
              </a:rPr>
              <a:t> </a:t>
            </a:r>
            <a:r>
              <a:rPr lang="ru-RU" sz="1400" b="1" dirty="0" err="1">
                <a:solidFill>
                  <a:schemeClr val="accent1">
                    <a:lumMod val="50000"/>
                  </a:schemeClr>
                </a:solidFill>
                <a:latin typeface="Arial" panose="020B0604020202020204" pitchFamily="34" charset="0"/>
                <a:cs typeface="Arial" panose="020B0604020202020204" pitchFamily="34" charset="0"/>
              </a:rPr>
              <a:t>analysis</a:t>
            </a:r>
            <a:r>
              <a:rPr lang="ru-RU" sz="1400" b="1" dirty="0">
                <a:solidFill>
                  <a:schemeClr val="accent1">
                    <a:lumMod val="50000"/>
                  </a:schemeClr>
                </a:solidFill>
                <a:latin typeface="Arial" panose="020B0604020202020204" pitchFamily="34" charset="0"/>
                <a:cs typeface="Arial" panose="020B0604020202020204" pitchFamily="34" charset="0"/>
              </a:rPr>
              <a:t>).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Оценка единственного варианта регулирующего решения.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Оценка рисков в процессе ОРВ .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Специфика применения отдельных инструментов в российских условиях.</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Классификация и обзор методов сбора информации, используемых при проведении оценки программ: интервью, анкетирование, наблюдение, изучение документации.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Построение репрезентативной выборки.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Практические примеры использования различных методов сбора данных и рекомендации по их применению. </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Разделение систем надзора и контроля в государственном управлении.</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Мониторинг оценки эффективности реализации государственной национальной политики.</a:t>
            </a:r>
          </a:p>
          <a:p>
            <a:pPr marL="342900" lvl="0" indent="-342900" algn="just" eaLnBrk="0" fontAlgn="base" hangingPunct="0">
              <a:spcBef>
                <a:spcPct val="0"/>
              </a:spcBef>
              <a:spcAft>
                <a:spcPct val="0"/>
              </a:spcAft>
              <a:buAutoNum type="arabicPeriod"/>
            </a:pPr>
            <a:r>
              <a:rPr lang="ru-RU" sz="1400" b="1" dirty="0">
                <a:solidFill>
                  <a:schemeClr val="accent1">
                    <a:lumMod val="50000"/>
                  </a:schemeClr>
                </a:solidFill>
                <a:latin typeface="Arial" panose="020B0604020202020204" pitchFamily="34" charset="0"/>
                <a:cs typeface="Arial" panose="020B0604020202020204" pitchFamily="34" charset="0"/>
              </a:rPr>
              <a:t>Мониторинг административных барьеров.</a:t>
            </a:r>
            <a:endParaRPr lang="ru-RU" sz="3200" b="1" dirty="0">
              <a:solidFill>
                <a:schemeClr val="accent1">
                  <a:lumMod val="50000"/>
                </a:scheme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pPr>
            <a:endParaRPr lang="ru-RU" sz="3200" b="1" dirty="0">
              <a:solidFill>
                <a:schemeClr val="accent1">
                  <a:lumMod val="50000"/>
                </a:schemeClr>
              </a:solidFill>
              <a:latin typeface="Arial" panose="020B0604020202020204" pitchFamily="34" charset="0"/>
              <a:cs typeface="Arial" panose="020B0604020202020204" pitchFamily="34" charset="0"/>
            </a:endParaRPr>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6545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521550" y="1723569"/>
            <a:ext cx="8244916" cy="4233467"/>
          </a:xfrm>
          <a:prstGeom prst="rect">
            <a:avLst/>
          </a:prstGeom>
        </p:spPr>
        <p:txBody>
          <a:bodyPr wrap="square">
            <a:spAutoFit/>
          </a:bodyPr>
          <a:lstStyle/>
          <a:p>
            <a:pPr indent="449580"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Институт оценки регулирующего воздействия  внедрен  в Приморском крае с 2013 года.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49580"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Для достижения эффективности института ОРВ, обеспечивающего защищенность бизнеса:</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49580"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Определен уполномоченный орган по внедрению процедуры ОРВ в Приморском крае  – департамент экономики и развития предпринимательства Приморского края</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49580"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Приняты нормативные правовые акты, устанавливающие порядок проведения ОРВ проектов НПА, экспертизы НПА подготавливаемых:</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органами исполнительной власти Приморского края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субъектами права законодательной инициативы Приморского края;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органами местного самоуправления края.</a:t>
            </a:r>
            <a:endParaRPr lang="ru-RU" sz="14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616446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467544" y="1071894"/>
            <a:ext cx="8352928" cy="5478423"/>
          </a:xfrm>
          <a:prstGeom prst="rect">
            <a:avLst/>
          </a:prstGeom>
        </p:spPr>
        <p:txBody>
          <a:bodyPr wrap="square">
            <a:spAutoFit/>
          </a:bodyPr>
          <a:lstStyle/>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Федеральным законом от 30.12.2015 г. № 447-ФЗ «О внесении изменений в отдельные законодательные акты Российской Федерации по вопросам оценки регулирующего воздействия проектов нормативных правовых актов и экспертизы нормативных правовых актов»  внесены изменения в федеральные законы № 184-ФЗ «Об общих принципах организации законодательных (представительных) и исполнительных органов государственной власти субъектов Российской Федерации» и № 131-ФЗ «Об общих принципах организации местного самоуправления в Российской Федерации».</a:t>
            </a:r>
          </a:p>
          <a:p>
            <a:pPr algn="just"/>
            <a:endPar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Новым законом устранены правовые пробелы в части однозначности предметной области ОРВ.</a:t>
            </a: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a:t>
            </a: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Так,  ранее  оценке регулирующего воздействия подлежали проекты нормативных правовых актов, затрагивающие </a:t>
            </a:r>
            <a:r>
              <a:rPr lang="ru-RU" sz="125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все </a:t>
            </a:r>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вопросы осуществления предпринимательской и инвестиционной деятельности.  Отсутствие единых критериев усложняло отбор проектов НПА для проведения ОРВ и могло привести к излишней нагрузке на органы местного самоуправления.  </a:t>
            </a:r>
          </a:p>
          <a:p>
            <a:pPr marL="171450" algn="just">
              <a:buFontTx/>
              <a:buChar char="-"/>
            </a:pPr>
            <a:endPar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новом законе сделан акцент на значимых для бизнеса проектах НПА, а именно: оценке регулирующего воздействия подлежат проекты нормативных правовых актов, устанавливающие новые или изменяющие ранее предусмотренные нормативными правовыми актами </a:t>
            </a:r>
            <a:r>
              <a:rPr lang="ru-RU" sz="125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обязанности</a:t>
            </a:r>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для субъектов предпринимательской и инвестиционной деятельности, а также устанавливающие, изменяющие или отменяющие ранее установленную </a:t>
            </a:r>
            <a:r>
              <a:rPr lang="ru-RU" sz="125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ответственность за нарушение нормативных правовых актов</a:t>
            </a:r>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затрагивающих вопросы осуществления предпринимательской и инвестиционной деятельности. </a:t>
            </a:r>
          </a:p>
          <a:p>
            <a:pPr algn="just"/>
            <a:endPar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соответствии с положениями нового Закона из предметной области ОРВ исключаются: </a:t>
            </a: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 проекты законов, затрагивающие систему налогообложения: проекты законов Приморского края   устанавливающие,  изменяющие, приостанавливающие, отменяющие региональные налоги, а также налоговые ставки по федеральным налогам; </a:t>
            </a:r>
          </a:p>
          <a:p>
            <a:pPr algn="just"/>
            <a:r>
              <a:rPr lang="ru-RU" sz="125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 проекты законов регулирующие  бюджетные правоотношения.</a:t>
            </a:r>
            <a:endParaRPr lang="ru-RU" sz="125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1419427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71269" y="1818700"/>
            <a:ext cx="8352928" cy="3323987"/>
          </a:xfrm>
          <a:prstGeom prst="rect">
            <a:avLst/>
          </a:prstGeom>
        </p:spPr>
        <p:txBody>
          <a:bodyPr wrap="square">
            <a:spAutoFit/>
          </a:bodyPr>
          <a:lstStyle/>
          <a:p>
            <a:r>
              <a:rPr lang="ru-RU" sz="1400" b="1" dirty="0">
                <a:solidFill>
                  <a:schemeClr val="accent1">
                    <a:lumMod val="75000"/>
                  </a:schemeClr>
                </a:solidFill>
                <a:latin typeface="Arial" panose="020B0604020202020204" pitchFamily="34" charset="0"/>
                <a:cs typeface="Arial" panose="020B0604020202020204" pitchFamily="34" charset="0"/>
              </a:rPr>
              <a:t>При этом, федеральным законом установлено, что  законом субъекта Российской Федерации устанавливается перечень муниципальных районов и городских округов, в которых проведение оценки регулирующего воздействия проектов муниципальных нормативных правовых актов, устанавливающих новые или изменяющих ранее предусмотренные муниципальными нормативными правовыми актами обязанности для субъектов предпринимательской и инвестиционной деятельности, является обязательным, проведение экспертизы муниципальных нормативных правовых актов, затрагивающих вопросы осуществления предпринимательской и инвестиционной деятельности, является обязательным. </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Законом субъекта Российской Федерации определяются критерии включения муниципальных районов и городских округов в указанный перечень, отражающие объективные особенности осуществления местного самоуправления в данном субъекте Российской Федерации, включая степень концентрации возложенных на такие муниципальные образования государственных полномочий.</a:t>
            </a:r>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010207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683568" y="1125603"/>
            <a:ext cx="7884876" cy="5478423"/>
          </a:xfrm>
          <a:prstGeom prst="rect">
            <a:avLst/>
          </a:prstGeom>
        </p:spPr>
        <p:txBody>
          <a:bodyPr wrap="square">
            <a:spAutoFit/>
          </a:bodyPr>
          <a:lstStyle/>
          <a:p>
            <a:pPr indent="449580" algn="just"/>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Краевым Законом от 1.12.2016 г. № 44-КЗ вносятся изменения в действующий Закон Приморского края № 507-КЗ «О порядке проведения экспертизы муниципальных нормативных правовых актов и оценки регулирующего воздействия проектов муниципальных нормативных правовых актов в Приморском крае».</a:t>
            </a:r>
          </a:p>
          <a:p>
            <a:pPr indent="449580" algn="just"/>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49580" algn="just"/>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законе  установлены следующие критерии включения муниципальных районов и городских округов Приморского края в перечень:</a:t>
            </a:r>
          </a:p>
          <a:p>
            <a:pPr indent="449580" algn="just"/>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marL="342900" indent="-342900" algn="just">
              <a:buAutoNum type="arabicParenR"/>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наделение органов местного самоуправления муниципальных районов, городских округов Приморского края  государственными полномочиями в соответствии со </a:t>
            </a:r>
            <a:r>
              <a:rPr lang="ru-RU" sz="140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hlinkClick r:id="rId2"/>
              </a:rPr>
              <a:t>статьей 19</a:t>
            </a: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Федерального закона от 6 октября 2003 года № 131-ФЗ «Об общих принципах организации местного самоуправления в Российской Федерации»;</a:t>
            </a:r>
          </a:p>
          <a:p>
            <a:pPr marL="342900" indent="-342900" algn="just">
              <a:buAutoNum type="arabicParenR"/>
            </a:pP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2) наличие в границах территории муниципального района или городского округа </a:t>
            </a:r>
            <a:r>
              <a:rPr lang="ru-RU" sz="1400" b="1" dirty="0" err="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монопрофильных</a:t>
            </a: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муниципальных образований Российской Федерации (моногородов), включенных в Перечень </a:t>
            </a:r>
            <a:r>
              <a:rPr lang="ru-RU" sz="1400" b="1" dirty="0" err="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монопрофильных</a:t>
            </a: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муниципальных образований Российской Федерации (моногородов), утвержденный распоряжением Правительства Российской Федерации от 29 июля 2014 года № 1398-р;</a:t>
            </a:r>
          </a:p>
          <a:p>
            <a:pPr algn="just"/>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3) число коммерческих организаций  и  индивидуальных предпринимателей, государственная регистрация которых по месту их нахождения (месту жительства) осуществлена в границах территории муниципального района или городского округа, на одну тысячу человек трудоспособного населения муниципального района, городского округа составляет не менее 60 единиц.</a:t>
            </a:r>
            <a:endParaRPr lang="ru-RU" sz="14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1687127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683568" y="1700805"/>
            <a:ext cx="7920880" cy="4678204"/>
          </a:xfrm>
          <a:prstGeom prst="rect">
            <a:avLst/>
          </a:prstGeom>
        </p:spPr>
        <p:txBody>
          <a:bodyPr wrap="square">
            <a:spAutoFit/>
          </a:bodyPr>
          <a:lstStyle/>
          <a:p>
            <a:pPr indent="449580" algn="just"/>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Муниципальные районы и городские округа Приморского края включаются в перечень при одновременном соответствии двум и более установленным критериям.</a:t>
            </a:r>
          </a:p>
          <a:p>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перечень включены 17  городских округов и муниципальных районов Приморского края, в том числе: муниципальные районы и городские округа, в границах территорий которых  находятся </a:t>
            </a:r>
            <a:r>
              <a:rPr lang="ru-RU" sz="1400" b="1" dirty="0" err="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монопрофильные</a:t>
            </a: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муниципальные образования (моногорода), включенные в Перечень </a:t>
            </a:r>
            <a:r>
              <a:rPr lang="ru-RU" sz="1400" b="1" dirty="0" err="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монопрофильных</a:t>
            </a: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муниципальных образований Российской Федерации (моногородов), утвержденный распоряжением Правительства Российской Федерации от 29 июля 2014 года № 1398-р.</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Таким образом, процедура ОРВ является обязательной для муниципального образования Владивостокский городской округ - с 1 января 2015 года;</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для муниципальных районов и городских округов, включенных в перечень муниципальных районов и городских округов, - с 1 января 2017 года.</a:t>
            </a:r>
          </a:p>
          <a:p>
            <a:endParaRPr lang="ru-RU" sz="1400" b="1" dirty="0">
              <a:solidFill>
                <a:schemeClr val="accent1">
                  <a:lumMod val="75000"/>
                </a:schemeClr>
              </a:solidFill>
              <a:latin typeface="Arial" panose="020B0604020202020204" pitchFamily="34" charset="0"/>
              <a:cs typeface="Arial" panose="020B0604020202020204" pitchFamily="34" charset="0"/>
            </a:endParaRPr>
          </a:p>
          <a:p>
            <a:r>
              <a:rPr lang="ru-RU" sz="1400" b="1" dirty="0">
                <a:solidFill>
                  <a:schemeClr val="accent1">
                    <a:lumMod val="75000"/>
                  </a:schemeClr>
                </a:solidFill>
                <a:latin typeface="Arial" panose="020B0604020202020204" pitchFamily="34" charset="0"/>
                <a:cs typeface="Arial" panose="020B0604020202020204" pitchFamily="34" charset="0"/>
              </a:rPr>
              <a:t>В иных муниципальных образованиях муниципальные акты и проекты муниципальных актов могут подлежать соответственно экспертизе муниципальных актов и оценке регулирующего воздействия проектов муниципальных актов по решению органов местного самоуправления.</a:t>
            </a:r>
          </a:p>
          <a:p>
            <a:endParaRPr lang="ru-RU" dirty="0"/>
          </a:p>
        </p:txBody>
      </p:sp>
    </p:spTree>
    <p:extLst>
      <p:ext uri="{BB962C8B-B14F-4D97-AF65-F5344CB8AC3E}">
        <p14:creationId xmlns:p14="http://schemas.microsoft.com/office/powerpoint/2010/main" val="349172510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99592" y="1134302"/>
            <a:ext cx="7488832" cy="5002908"/>
          </a:xfrm>
          <a:prstGeom prst="rect">
            <a:avLst/>
          </a:prstGeom>
        </p:spPr>
        <p:txBody>
          <a:bodyPr wrap="square">
            <a:spAutoFit/>
          </a:bodyPr>
          <a:lstStyle/>
          <a:p>
            <a:pPr indent="449580"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ОРВ может применяться в отношении проектов нормативных правовых актов муниципального образования по вопросам: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1) Распределения ограниченных ресурсов и регулирования инвестиционной деятельности.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2) Реализации муниципальных целевых программ.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3) Установления правил и порядка предоставления поддержки субъектам предпринимательской деятельности.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4) Осуществления муниципального контроля (надзора).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5) Предоставления муниципальных услуг субъектам предпринимательской и (или) инвестиционной деятельности. </a:t>
            </a:r>
            <a:endPar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ru-RU"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6) Иные наиболее проблемные сферы и направления, исходя из специфики муниципального образования. </a:t>
            </a:r>
            <a:endParaRPr lang="ru-RU" sz="14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216812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935596" y="1344110"/>
            <a:ext cx="7272808" cy="4939814"/>
          </a:xfrm>
          <a:prstGeom prst="rect">
            <a:avLst/>
          </a:prstGeom>
        </p:spPr>
        <p:txBody>
          <a:bodyPr wrap="square">
            <a:spAutoFit/>
          </a:bodyPr>
          <a:lstStyle/>
          <a:p>
            <a:pPr indent="449580"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общем виде работа по закреплению оценки в муниципальном образовании проходит следующим образом. </a:t>
            </a:r>
          </a:p>
          <a:p>
            <a:pPr indent="449580"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Муниципальное образование подготавливает необходимые условия: </a:t>
            </a:r>
          </a:p>
          <a:p>
            <a:pPr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1) утверждает уполномоченный орган, ответственный за проведение оценки, 2) утверждает порядок проведения процедуры, 3) определяет площадку для размещения необходимой информации, 4) заключает соглашения о проведении ОРВ с организациями, представляющими интересы предпринимательского сообщества. </a:t>
            </a:r>
          </a:p>
          <a:p>
            <a:pPr algn="just"/>
            <a:endPar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228600"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Целесообразно:</a:t>
            </a:r>
          </a:p>
          <a:p>
            <a:pPr indent="22669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Детальное изучение муниципальных нормативных правовых актов, за период 3-5 лет, для определения нормативных актов, которые потенциально могут попасть под процедуру ОРВ, экспертизу выявляя МНПА:</a:t>
            </a:r>
          </a:p>
          <a:p>
            <a:pPr indent="22669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потенциально влияющие на бизнес и конкуренцию, </a:t>
            </a:r>
          </a:p>
          <a:p>
            <a:pPr indent="22669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их соответствие федеральному, краевому  законодательству, а также наличие противоречий и (или) расхождений с муниципальными нормативными актами;</a:t>
            </a:r>
          </a:p>
          <a:p>
            <a:pPr indent="22669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регулирующие вопросы, связанные с осуществлением предпринимательской деятельности в разрезе отдельных органов муниципального управления. </a:t>
            </a:r>
            <a:endParaRPr lang="ru-RU" sz="15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637904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971600" y="1782986"/>
            <a:ext cx="7344816" cy="4056239"/>
          </a:xfrm>
          <a:prstGeom prst="rect">
            <a:avLst/>
          </a:prstGeom>
        </p:spPr>
        <p:txBody>
          <a:bodyPr wrap="square">
            <a:spAutoFit/>
          </a:bodyPr>
          <a:lstStyle/>
          <a:p>
            <a:pPr indent="228600" algn="just">
              <a:lnSpc>
                <a:spcPct val="115000"/>
              </a:lnSpc>
              <a:spcAft>
                <a:spcPts val="1000"/>
              </a:spcAf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Порядок проведения экспертизы МНПА, ОРВ проектов МНПА должен предусматривать:</a:t>
            </a:r>
          </a:p>
          <a:p>
            <a:pPr marL="342900" lvl="0" indent="-342900" algn="just">
              <a:lnSpc>
                <a:spcPct val="115000"/>
              </a:lnSpc>
              <a:spcAft>
                <a:spcPts val="1000"/>
              </a:spcAft>
              <a:buSzPts val="1000"/>
              <a:buFont typeface="Symbol" panose="05050102010706020507" pitchFamily="18" charset="2"/>
              <a:buChar char=""/>
              <a:tabLst>
                <a:tab pos="457200" algn="l"/>
              </a:tabLs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минимальные сроки публичного обсуждения на официальном интернет-сайте;</a:t>
            </a:r>
          </a:p>
          <a:p>
            <a:pPr marL="342900" lvl="0" indent="-342900" algn="just">
              <a:lnSpc>
                <a:spcPct val="115000"/>
              </a:lnSpc>
              <a:spcAft>
                <a:spcPts val="1000"/>
              </a:spcAft>
              <a:buSzPts val="1000"/>
              <a:buFont typeface="Symbol" panose="05050102010706020507" pitchFamily="18" charset="2"/>
              <a:buChar char=""/>
              <a:tabLst>
                <a:tab pos="457200" algn="l"/>
              </a:tabLs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обязанность рассмотрения всех предложений, поступивших в установленный срок в связи с проведением публичного обсуждения и опубликования результатов рассмотрения по каждому предложению;</a:t>
            </a:r>
          </a:p>
          <a:p>
            <a:pPr marL="342900" lvl="0" indent="-342900" algn="just">
              <a:lnSpc>
                <a:spcPct val="115000"/>
              </a:lnSpc>
              <a:spcAft>
                <a:spcPts val="1000"/>
              </a:spcAft>
              <a:buSzPts val="1000"/>
              <a:buFont typeface="Symbol" panose="05050102010706020507" pitchFamily="18" charset="2"/>
              <a:buChar char=""/>
              <a:tabLst>
                <a:tab pos="457200" algn="l"/>
              </a:tabLs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требования к содержанию отчета об оценке регулирующего воздействия проекта акта, экспертизе акта с предусмотренной обязательной мотивировкой причин отклонения предложений субъектов предпринимательской деятельности.</a:t>
            </a:r>
          </a:p>
          <a:p>
            <a:pPr marL="342900" lvl="0" indent="-342900" algn="just">
              <a:lnSpc>
                <a:spcPct val="115000"/>
              </a:lnSpc>
              <a:spcAft>
                <a:spcPts val="1000"/>
              </a:spcAft>
              <a:buSzPts val="1000"/>
              <a:buFont typeface="Symbol" panose="05050102010706020507" pitchFamily="18" charset="2"/>
              <a:buChar char=""/>
              <a:tabLst>
                <a:tab pos="457200" algn="l"/>
              </a:tabLs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утверждение стандартных форм документов, используемых при проведении процедуры ОРВ, экспертизы.</a:t>
            </a:r>
            <a:endParaRPr lang="ru-RU" sz="15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27228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791580" y="1524833"/>
            <a:ext cx="7560840" cy="4478149"/>
          </a:xfrm>
          <a:prstGeom prst="rect">
            <a:avLst/>
          </a:prstGeom>
        </p:spPr>
        <p:txBody>
          <a:bodyPr wrap="square">
            <a:spAutoFit/>
          </a:bodyPr>
          <a:lstStyle/>
          <a:p>
            <a:pPr indent="450215" algn="just">
              <a:spcAft>
                <a:spcPts val="0"/>
              </a:spcAf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Ряд проблем обнаруживается в сфере проведения публичных консультаций. Количество предпринимателей, а также представителей экспертного сообщества, принимающих в них участие, зачастую невелико. Это обусловливается неосведомленностью бизнеса о применении оценки и ее результатах, а также его незаинтересованностью тратить ресурсы на участие в процедуре.</a:t>
            </a:r>
          </a:p>
          <a:p>
            <a:pPr indent="450215" algn="just">
              <a:spcAft>
                <a:spcPts val="0"/>
              </a:spcAft>
            </a:pPr>
            <a:endPar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50215" algn="just">
              <a:spcAft>
                <a:spcPts val="0"/>
              </a:spcAf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Помимо стандартного проведения консультаций через интернет, можно предусмотреть дополнительные способы сбора замечаний и предложений — в виде консультативных органов, опросов бизнес-ассоциаций и экспертного сообщества, совещаний с заинтересованными сторонами. </a:t>
            </a:r>
          </a:p>
          <a:p>
            <a:pPr indent="450215" algn="just">
              <a:spcAft>
                <a:spcPts val="0"/>
              </a:spcAft>
            </a:pPr>
            <a:endPar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pPr indent="450215" algn="just">
              <a:spcAft>
                <a:spcPts val="0"/>
              </a:spcAft>
            </a:pP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Можно предложить помимо заключения соглашений с предпринимательскими сообществами в рамках проведения процедуры ОРВ образование при администрации муниципального образования коллегиального совещательного органа по оценке регулирующего воздействия с включением в его состав по согласованию представителей организаций, представляющих интересы предпринимательского сообщества.</a:t>
            </a:r>
            <a:endParaRPr lang="ru-RU" sz="15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784622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863588" y="1325413"/>
            <a:ext cx="7416824" cy="4708981"/>
          </a:xfrm>
          <a:prstGeom prst="rect">
            <a:avLst/>
          </a:prstGeom>
        </p:spPr>
        <p:txBody>
          <a:bodyPr wrap="square">
            <a:spAutoFit/>
          </a:bodyPr>
          <a:lstStyle/>
          <a:p>
            <a:pPr indent="45021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Отмечается ограниченное количество сфер применения оценки регулирующего воздействия, например, под ее действие не подпадают: </a:t>
            </a:r>
          </a:p>
          <a:p>
            <a:pPr indent="45021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1) проекты местных бюджетов и отчеты об их исполнении;</a:t>
            </a:r>
          </a:p>
          <a:p>
            <a:pPr indent="449580"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2)проекты муниципальных нормативных правовых актов, устанавливающие налоги, сборы и тарифы, установление которых отнесено к вопросам местного значения;</a:t>
            </a:r>
          </a:p>
          <a:p>
            <a:pPr indent="45021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3) проекты муниципальных нормативных правовых актов, подлежащие публичным слушаниям в соответствии со </a:t>
            </a:r>
            <a:r>
              <a:rPr lang="ru-RU" sz="150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hlinkClick r:id="rId2"/>
              </a:rPr>
              <a:t>статьей 28</a:t>
            </a:r>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Федерального закона N 131-ФЗ;</a:t>
            </a:r>
          </a:p>
          <a:p>
            <a:pPr indent="450215" algn="just"/>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4) проекты муниципальных нормативных правовых актов, содержащих сведения, составляющие государственную тайну или сведения конфиденциального характера.</a:t>
            </a:r>
          </a:p>
          <a:p>
            <a:pPr indent="450215" algn="just"/>
            <a:endPar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5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то же время ряд исследований наглядно показывает, что лишь 20% актов ведут к появлению 80% всех издержек для бизнеса. Поэтому применение процедуры ко всем актам, затрагивающим вопросы предпринимательской и инвестиционной деятельности (даже в условиях исключения из их них актов в области налогов и бюджета с января 2016 года), ведет к ситуации, когда количеству проведенных оценок уделяется больше внимания, чем их качеству. </a:t>
            </a:r>
            <a:endParaRPr lang="ru-RU" sz="15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788592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497190" y="1287338"/>
            <a:ext cx="7992888" cy="5047536"/>
          </a:xfrm>
          <a:prstGeom prst="rect">
            <a:avLst/>
          </a:prstGeom>
        </p:spPr>
        <p:txBody>
          <a:bodyPr wrap="square">
            <a:spAutoFit/>
          </a:bodyPr>
          <a:lstStyle/>
          <a:p>
            <a:pPr indent="450215" algn="just">
              <a:spcAft>
                <a:spcPts val="0"/>
              </a:spcAft>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Целесообразным в такой ситуации является введение дополнительных ограничений на акты, подлежащие оценке, каковым является степень регулирующего воздействия. </a:t>
            </a:r>
          </a:p>
          <a:p>
            <a:pPr indent="450215" algn="just">
              <a:spcAft>
                <a:spcPts val="0"/>
              </a:spcAft>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а) высокая степень регулирующего воздействия – проект акта содержит положения, устанавливающие новые обязанности для субъектов предпринимательской и инвестиционной деятельности, а также устанавливающие ответственность 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a:p>
            <a:pPr indent="450215" algn="just">
              <a:spcAft>
                <a:spcPts val="0"/>
              </a:spcAft>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б) средняя степень регулирующего воздействия – проект нормативного правового акта содержит положения, изменяющие ранее предусмотренные нормативными правовыми актами субъектов Российской Федерации обязанности для субъектов предпринимательской и инвестиционной деятельности, а также изменяющие ранее установленную ответственность 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a:p>
            <a:pPr indent="450215" algn="just">
              <a:spcAft>
                <a:spcPts val="0"/>
              </a:spcAft>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в) низкая степень регулирующего воздействия – проект нормативного правового акта содержит положения, отменяющие ранее установленную ответственность за нарушение нормативных правовых актов субъектов Российской Федерации, затрагивающих вопросы осуществления предпринимательской и инвестиционной деятельности.</a:t>
            </a:r>
          </a:p>
          <a:p>
            <a:pPr indent="450215" algn="just">
              <a:spcAft>
                <a:spcPts val="0"/>
              </a:spcAft>
            </a:pPr>
            <a:r>
              <a:rPr lang="ru-RU" sz="1400" b="1"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В отношении нормативных правовых актов, имеющих низкую степень регулирующего воздействия, проведение публичных консультаций нецелесообразно.</a:t>
            </a:r>
            <a:endParaRPr lang="ru-RU" sz="1400" b="1" dirty="0">
              <a:solidFill>
                <a:schemeClr val="accent1">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0325718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6" name="TextBox 5"/>
          <p:cNvSpPr txBox="1"/>
          <p:nvPr/>
        </p:nvSpPr>
        <p:spPr>
          <a:xfrm>
            <a:off x="1618970" y="2949836"/>
            <a:ext cx="6050075" cy="954107"/>
          </a:xfrm>
          <a:prstGeom prst="rect">
            <a:avLst/>
          </a:prstGeom>
          <a:noFill/>
        </p:spPr>
        <p:txBody>
          <a:bodyPr wrap="square" rtlCol="0">
            <a:spAutoFit/>
          </a:bodyPr>
          <a:lstStyle/>
          <a:p>
            <a:pPr algn="ctr"/>
            <a:r>
              <a:rPr lang="ru-RU" sz="2800" b="1" dirty="0">
                <a:solidFill>
                  <a:schemeClr val="tx2">
                    <a:lumMod val="75000"/>
                  </a:schemeClr>
                </a:solidFill>
                <a:latin typeface="Arial" panose="020B0604020202020204" pitchFamily="34" charset="0"/>
                <a:cs typeface="Arial" panose="020B0604020202020204" pitchFamily="34" charset="0"/>
              </a:rPr>
              <a:t>8. Проблемы внедрения ОРВ и пути их решения</a:t>
            </a:r>
          </a:p>
        </p:txBody>
      </p:sp>
    </p:spTree>
    <p:extLst>
      <p:ext uri="{BB962C8B-B14F-4D97-AF65-F5344CB8AC3E}">
        <p14:creationId xmlns:p14="http://schemas.microsoft.com/office/powerpoint/2010/main" val="49758657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292388"/>
          </a:xfrm>
          <a:prstGeom prst="rect">
            <a:avLst/>
          </a:prstGeom>
        </p:spPr>
        <p:txBody>
          <a:bodyPr wrap="square">
            <a:spAutoFit/>
          </a:bodyPr>
          <a:lstStyle/>
          <a:p>
            <a:endParaRPr lang="ru-RU" sz="1300" b="1" dirty="0">
              <a:solidFill>
                <a:schemeClr val="tx2"/>
              </a:solidFill>
              <a:latin typeface="Arial" panose="020B0604020202020204" pitchFamily="34" charset="0"/>
              <a:cs typeface="Arial" panose="020B0604020202020204" pitchFamily="34" charset="0"/>
            </a:endParaRPr>
          </a:p>
        </p:txBody>
      </p:sp>
      <p:sp>
        <p:nvSpPr>
          <p:cNvPr id="2" name="Прямоугольник 1"/>
          <p:cNvSpPr/>
          <p:nvPr/>
        </p:nvSpPr>
        <p:spPr>
          <a:xfrm>
            <a:off x="960417" y="1240019"/>
            <a:ext cx="7884368" cy="5109091"/>
          </a:xfrm>
          <a:prstGeom prst="rect">
            <a:avLst/>
          </a:prstGeom>
        </p:spPr>
        <p:txBody>
          <a:bodyPr wrap="square">
            <a:spAutoFit/>
          </a:bodyPr>
          <a:lstStyle/>
          <a:p>
            <a:r>
              <a:rPr lang="ru-RU" sz="1400" b="1" dirty="0">
                <a:solidFill>
                  <a:schemeClr val="accent1">
                    <a:lumMod val="75000"/>
                  </a:schemeClr>
                </a:solidFill>
                <a:latin typeface="Arial" panose="020B0604020202020204" pitchFamily="34" charset="0"/>
                <a:cs typeface="Arial" panose="020B0604020202020204" pitchFamily="34" charset="0"/>
              </a:rPr>
              <a:t>Вопросы к практическим занятиям 10-12</a:t>
            </a:r>
          </a:p>
          <a:p>
            <a:endParaRPr lang="ru-RU" sz="1300" b="1" dirty="0">
              <a:solidFill>
                <a:schemeClr val="accent1">
                  <a:lumMod val="75000"/>
                </a:schemeClr>
              </a:solidFill>
              <a:latin typeface="Arial" panose="020B0604020202020204" pitchFamily="34" charset="0"/>
              <a:cs typeface="Arial" panose="020B0604020202020204" pitchFamily="34" charset="0"/>
            </a:endParaRP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Возможности и ограничения реализации оценки регулирующего воздействия.</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Финансово-экономическое обоснование как разновидность оценки регулирующего воздействия.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Дизайн и организационная подготовка оценки регулирующего воздействия.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Возможности использования оценки регулирующего воздействия в деятельности органов исполнительной власти.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Нормативные требования к обеспечению качества регулирования.</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Интегрирование процедуры оценки регулирующего воздействия в законотворческий/законодательный процесс.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«Экспериментальное законодательство».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Консультации (с представителями бизнес-ассоциаций, профсоюзов, неправительственных организаций, других групп интересов, экспертного сообщества).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Вступление в силу нормы регулирования, санкции, контроль. Исполнение и график реализации. Заключение и рекомендации.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Развитие оценки регулирующего воздействия в странах Запада: США, Великобритания, Австралия, Германия, Швейцария.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Роль научного сообщества в развитии оценки регулирующего воздействия.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Роль государства в развитии оценки регулирующего воздействия.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Примеры институционализации оценки регулирующего воздействия.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Основные требования к обеспечению качества регулирующих решений в странах Запада. </a:t>
            </a:r>
          </a:p>
          <a:p>
            <a:pPr marL="342900" indent="-342900">
              <a:buAutoNum type="arabicPeriod"/>
            </a:pPr>
            <a:r>
              <a:rPr lang="ru-RU" sz="1300" b="1" dirty="0">
                <a:solidFill>
                  <a:schemeClr val="accent1">
                    <a:lumMod val="75000"/>
                  </a:schemeClr>
                </a:solidFill>
                <a:latin typeface="Arial" panose="020B0604020202020204" pitchFamily="34" charset="0"/>
                <a:cs typeface="Arial" panose="020B0604020202020204" pitchFamily="34" charset="0"/>
              </a:rPr>
              <a:t>Современные тенденции развития оценки регулирующего воздействия в контексте реформ государственного управления, общие черты и различия. </a:t>
            </a:r>
          </a:p>
        </p:txBody>
      </p:sp>
    </p:spTree>
    <p:extLst>
      <p:ext uri="{BB962C8B-B14F-4D97-AF65-F5344CB8AC3E}">
        <p14:creationId xmlns:p14="http://schemas.microsoft.com/office/powerpoint/2010/main" val="204602404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170646"/>
          </a:xfrm>
          <a:prstGeom prst="rect">
            <a:avLst/>
          </a:prstGeom>
        </p:spPr>
        <p:txBody>
          <a:bodyPr wrap="square">
            <a:spAutoFit/>
          </a:bodyPr>
          <a:lstStyle/>
          <a:p>
            <a:r>
              <a:rPr lang="ru-RU" sz="1500" b="1" dirty="0">
                <a:solidFill>
                  <a:schemeClr val="tx2"/>
                </a:solidFill>
                <a:latin typeface="Arial" panose="020B0604020202020204" pitchFamily="34" charset="0"/>
                <a:cs typeface="Arial" panose="020B0604020202020204" pitchFamily="34" charset="0"/>
              </a:rPr>
              <a:t>Вне сферы действия ОРВ по-прежнему оказываются наиболее значимые для общества и дорогостоящие для бюджета решения — государственные и федеральные целевые программы, решения в сфере внешней и внутренней политики, решения, имеющие значимые социальные и экологические последствия, в том числе в сфере реформирования образования, здравоохранения, силовых структур.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Депутатские инициативы и законопроекты, которые готовятся ко второму чтению в Государственной Думе, пока тоже оказываются вне сферы действия ОРВ, хотя готовятся изменения об ОРВ во втором чтении.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Несмотря на то, что предмет оценивания по процедуре в ОРВ в России намного уже, чем в других странах мира, объект оценки намного шире — то есть через процедуру ОРВ проходит в несколько раз больше законопроектов, чем в развитых странах мира. В России ОРВ подлежат практически все законопроекты, налагающие бремя на бизнес, независимо от их значимости для экономики, общества или влияния на бюджет.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Хотя в 2015 году в законодательство были внесены изменения, предусматривающие заполнение сводных отчетов в зависимости от степени регулирующего воздействия законопроекта, вряд ли они окажут заметное влияние на ситуацию.  </a:t>
            </a:r>
          </a:p>
        </p:txBody>
      </p:sp>
    </p:spTree>
    <p:extLst>
      <p:ext uri="{BB962C8B-B14F-4D97-AF65-F5344CB8AC3E}">
        <p14:creationId xmlns:p14="http://schemas.microsoft.com/office/powerpoint/2010/main" val="41062867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832092"/>
          </a:xfrm>
          <a:prstGeom prst="rect">
            <a:avLst/>
          </a:prstGeom>
        </p:spPr>
        <p:txBody>
          <a:bodyPr wrap="square">
            <a:spAutoFit/>
          </a:bodyPr>
          <a:lstStyle/>
          <a:p>
            <a:r>
              <a:rPr lang="ru-RU" sz="1400" b="1" dirty="0">
                <a:solidFill>
                  <a:schemeClr val="tx2"/>
                </a:solidFill>
                <a:latin typeface="Arial" panose="020B0604020202020204" pitchFamily="34" charset="0"/>
                <a:cs typeface="Arial" panose="020B0604020202020204" pitchFamily="34" charset="0"/>
              </a:rPr>
              <a:t>На сегодня большинство законопроектов, проходящих оценку, имеют среднюю или высокую степень регулирующего воздействия — но для них новый порядок заполнения сводного отчета так же подразумевает выполнение большого объема работ. При этом ОРВ, как и раньше, будет проводиться даже для законопроектов с минимальной степенью регулирующего воздействия. Степень регулирующего воздействия законопроекта по-прежнему не будет привязана к его воздействию на общество (например, к новым расходам бюджета или предпринимателей).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Кроме того, как было отмечено выше, предмет оценки ОРВ становится шире, поэтому число ежегодно выполняемых оценок, по-видимому, останется достаточно высоким. Пока же Россия по количеству составленных оценочных отчетов значительно опережает многие развитые страны мира — США, Великобританию, Австралию, Канаду, Европейский союз.</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Стоит подчеркнуть, что речь идет о странах, которые применяют ОРВ уже более 25 лет. Процедура ОРВ внедрена в Австралии с 1985 года, в Великобритании — с 1980, в Канаде — с 1986, а в США — с середины 1970-х годов. В Европейском союзе процедура ОРВ введена только с 2003 года, что, возможно, и объясняет сравнительно небольшое количество проведенных оценок (около 100 в год). При этом в первые годы действия ОРВ в ЕС число оценок было еще меньше и составляло около двух десятков в год. Для сравнения: в России число ежегодно выполняемых оценочных отчетов перевалило за тысячу.</a:t>
            </a:r>
          </a:p>
        </p:txBody>
      </p:sp>
    </p:spTree>
    <p:extLst>
      <p:ext uri="{BB962C8B-B14F-4D97-AF65-F5344CB8AC3E}">
        <p14:creationId xmlns:p14="http://schemas.microsoft.com/office/powerpoint/2010/main" val="364425548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478149"/>
          </a:xfrm>
          <a:prstGeom prst="rect">
            <a:avLst/>
          </a:prstGeom>
        </p:spPr>
        <p:txBody>
          <a:bodyPr wrap="square">
            <a:spAutoFit/>
          </a:bodyPr>
          <a:lstStyle/>
          <a:p>
            <a:r>
              <a:rPr lang="ru-RU" sz="1500" b="1" dirty="0">
                <a:solidFill>
                  <a:schemeClr val="tx2"/>
                </a:solidFill>
                <a:latin typeface="Arial" panose="020B0604020202020204" pitchFamily="34" charset="0"/>
                <a:cs typeface="Arial" panose="020B0604020202020204" pitchFamily="34" charset="0"/>
              </a:rPr>
              <a:t>В качестве существенного отличия российской и мировой практики стоит отметить организацию отбора законодательных инициатив для проведения ОРВ. ОРВ является длительной, сложной и затратной процедурой, которая изначально предназначена только для дорогостоящих и значимых для общества мер регулирования. Ограничения на число законопроектов, проходящих через ОРВ, в мировой практике могут налагаться по-разному.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Прежде всего, это установление критериев отбора наиболее важных законодательных инициатив: например, ожидаемый эффект для экономики и бизнеса должен превышать некоторое пороговое значение (в США этот порог составляет 100 млн долл.). К критериям отбора относятся и многочисленные исключения — типы законопроектов, не подлежащих прохождению через ОРВ.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Так, в Канаде не оцениваются законодательные инициативы, принимаемые в ответ на чрезвычайные ситуации; законопроекты, по которым предварительная публикация будет вызывать очевидные побочные эффекты или подрывать первоначальные намерения (включая изменение субсидий и процентных ставок); а также поправки для обеспечения согласованности между английским и французским языками или для исправления орфографических ошибок. </a:t>
            </a:r>
          </a:p>
        </p:txBody>
      </p:sp>
    </p:spTree>
    <p:extLst>
      <p:ext uri="{BB962C8B-B14F-4D97-AF65-F5344CB8AC3E}">
        <p14:creationId xmlns:p14="http://schemas.microsoft.com/office/powerpoint/2010/main" val="20950924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247317"/>
          </a:xfrm>
          <a:prstGeom prst="rect">
            <a:avLst/>
          </a:prstGeom>
        </p:spPr>
        <p:txBody>
          <a:bodyPr wrap="square">
            <a:spAutoFit/>
          </a:bodyPr>
          <a:lstStyle/>
          <a:p>
            <a:r>
              <a:rPr lang="ru-RU" sz="1500" b="1" dirty="0">
                <a:solidFill>
                  <a:schemeClr val="tx2"/>
                </a:solidFill>
                <a:latin typeface="Arial" panose="020B0604020202020204" pitchFamily="34" charset="0"/>
                <a:cs typeface="Arial" panose="020B0604020202020204" pitchFamily="34" charset="0"/>
              </a:rPr>
              <a:t>Во всех развитых странах существуют подробные руководства, методические пояснения, процедуры и правила, которые упрощают процесс отбора наиболее значимых для общества законопроектов.</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В России практика только нарабатывается:</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в результате оцениваются сотни законопроектов, регулирующих отдельные узкие области либо никак не влияющих на бизнес. В качестве примера можно привести законопроекты «О применении нулевой ставки по налогу на добавленную стоимость при реализации товаров и имущественных прав FIFA» или «Административный регламент исполнения Министерством обороны государственной функции по осуществлению государственного контроля на всех стадиях жизненного цикла подъемных сооружений и оборудования, работающего под давлением, в составе вооружения и военной техники». Эти документы не имеют отношения к бизнесу, но проходят через процедуру ОРВ. </a:t>
            </a:r>
          </a:p>
          <a:p>
            <a:endParaRPr lang="ru-RU" sz="1500" b="1" dirty="0">
              <a:solidFill>
                <a:schemeClr val="tx2"/>
              </a:solidFill>
              <a:latin typeface="Arial" panose="020B0604020202020204" pitchFamily="34" charset="0"/>
              <a:cs typeface="Arial" panose="020B0604020202020204" pitchFamily="34" charset="0"/>
            </a:endParaRPr>
          </a:p>
          <a:p>
            <a:r>
              <a:rPr lang="ru-RU" sz="1500" b="1" dirty="0">
                <a:solidFill>
                  <a:schemeClr val="tx2"/>
                </a:solidFill>
                <a:latin typeface="Arial" panose="020B0604020202020204" pitchFamily="34" charset="0"/>
                <a:cs typeface="Arial" panose="020B0604020202020204" pitchFamily="34" charset="0"/>
              </a:rPr>
              <a:t>Однако и здесь ситуация постепенно меняется: в 2015 году введены несколько критериев-исключений для ОРВ49.</a:t>
            </a:r>
          </a:p>
        </p:txBody>
      </p:sp>
    </p:spTree>
    <p:extLst>
      <p:ext uri="{BB962C8B-B14F-4D97-AF65-F5344CB8AC3E}">
        <p14:creationId xmlns:p14="http://schemas.microsoft.com/office/powerpoint/2010/main" val="201629490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262979"/>
          </a:xfrm>
          <a:prstGeom prst="rect">
            <a:avLst/>
          </a:prstGeom>
        </p:spPr>
        <p:txBody>
          <a:bodyPr wrap="square">
            <a:spAutoFit/>
          </a:bodyPr>
          <a:lstStyle/>
          <a:p>
            <a:r>
              <a:rPr lang="ru-RU" sz="1400" b="1" dirty="0">
                <a:solidFill>
                  <a:schemeClr val="tx2"/>
                </a:solidFill>
                <a:latin typeface="Arial" panose="020B0604020202020204" pitchFamily="34" charset="0"/>
                <a:cs typeface="Arial" panose="020B0604020202020204" pitchFamily="34" charset="0"/>
              </a:rPr>
              <a:t>Различия в предмете и объекте оценки, а также критериях отбора законопроектов для проведения ОРВ являются принципиальными и обусловливают другие отличия российской и мировой практики.</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 Большое число оценочных отчетов в России определяет отличие — объем и качество оценочного отчета. В развитых странах мира полную ОРВ проходят только важнейшие регулятивные решения — соответственно, оценочное заключение представляет собой документ объемом в несколько десятков или даже сотен страниц, где сравнены несколько вариантов и обоснованно выбран лучший.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Российский сводный отчет в лучшем случае представляет собой структурированную пояснительную записку, а в худшем — оценочный отчет содержит пустые или некорректно заполненные поля, что дискредитирует саму идею ОРВ.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Широта применения ОРВ в России является причиной другого отличия — организации контроля качества оценки: огромное количество оценочных отчетов отслеживать и контролировать достаточно сложно. </a:t>
            </a:r>
          </a:p>
          <a:p>
            <a:endParaRPr lang="ru-RU" sz="1400" b="1" dirty="0">
              <a:solidFill>
                <a:schemeClr val="tx2"/>
              </a:solidFill>
              <a:latin typeface="Arial" panose="020B0604020202020204" pitchFamily="34" charset="0"/>
              <a:cs typeface="Arial" panose="020B0604020202020204" pitchFamily="34" charset="0"/>
            </a:endParaRPr>
          </a:p>
          <a:p>
            <a:r>
              <a:rPr lang="ru-RU" sz="1400" b="1" dirty="0">
                <a:solidFill>
                  <a:schemeClr val="tx2"/>
                </a:solidFill>
                <a:latin typeface="Arial" panose="020B0604020202020204" pitchFamily="34" charset="0"/>
                <a:cs typeface="Arial" panose="020B0604020202020204" pitchFamily="34" charset="0"/>
              </a:rPr>
              <a:t>За рубежом качество проведения ОРВ входит в сферу ответственности контролирующего органа. Так, европейский Совет по оценке воздействия дает развернутые заключения о преимуществах и недостатках работы, включая рекомендации по улучшению оценочного отчета. Кроме того, в функции Совета по оценке входит методологическое сопровождение разработчиков законопроектов, а также составление развернутых годовых обзоров о своей работе и сбор статистики</a:t>
            </a:r>
          </a:p>
        </p:txBody>
      </p:sp>
    </p:spTree>
    <p:extLst>
      <p:ext uri="{BB962C8B-B14F-4D97-AF65-F5344CB8AC3E}">
        <p14:creationId xmlns:p14="http://schemas.microsoft.com/office/powerpoint/2010/main" val="422975172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693593"/>
          </a:xfrm>
          <a:prstGeom prst="rect">
            <a:avLst/>
          </a:prstGeom>
        </p:spPr>
        <p:txBody>
          <a:bodyPr wrap="square">
            <a:spAutoFit/>
          </a:bodyPr>
          <a:lstStyle/>
          <a:p>
            <a:r>
              <a:rPr lang="ru-RU" sz="1300" b="1" dirty="0">
                <a:solidFill>
                  <a:schemeClr val="tx2"/>
                </a:solidFill>
                <a:latin typeface="Arial" panose="020B0604020202020204" pitchFamily="34" charset="0"/>
                <a:cs typeface="Arial" panose="020B0604020202020204" pitchFamily="34" charset="0"/>
              </a:rPr>
              <a:t>Чтобы провести оценку регулирующего воздействия нормативно-правового акта по мировым стандартам, необходима мощная доказательная база и расширенная аналитическая и консультационная поддержка: оценка эффективности принятых законов, примеры лучших отечественных и мировых практик и т. д. В развитых странах такая база уже наработана: например, на сайте Европейской комиссии существует специальный раздел «Библиотека лучших практик». В России подобной базы нет. Ключевым элементом разработки политики на основе доказательств является организация обратной связи.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За рубежом оценка эффективности уже принятых законов органично встроена в законотворческий цикл: она проводится систематически, ее результаты размещаются в открытом доступе и учитываются при разработке новых законопроектов. При этом ОРВ является только одним из элементов системы разработки государственной политики на основе научно обоснованных данных. В России первые шаги в данном направлении были сделаны только в начале 2015 года.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И, наконец, следующим отличием ОРВ в России и в мире является уровень ее действия. Как показывает мировой опыт, ОРВ широко распространена именно на национальном уровне, реже применяется на уровне регионов и только в отдельных случаях встречается на уровне муниципалитетов. Однако, как уже было отмечено выше, в России процедура ОРВ уже реализована на региональном уровне. В 2015 году ОРВ будет внедряться на уровне муниципалитетов — что представляет собой достаточно сложную задачу, особенно в отсутствие необходимой статистики, доказательной базы и критериев отбора наиболее важных и дорогостоящих законопроектов.</a:t>
            </a:r>
          </a:p>
        </p:txBody>
      </p:sp>
    </p:spTree>
    <p:extLst>
      <p:ext uri="{BB962C8B-B14F-4D97-AF65-F5344CB8AC3E}">
        <p14:creationId xmlns:p14="http://schemas.microsoft.com/office/powerpoint/2010/main" val="191370456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286062"/>
          </a:xfrm>
          <a:prstGeom prst="rect">
            <a:avLst/>
          </a:prstGeom>
        </p:spPr>
        <p:txBody>
          <a:bodyPr wrap="square">
            <a:spAutoFit/>
          </a:bodyPr>
          <a:lstStyle/>
          <a:p>
            <a:r>
              <a:rPr lang="ru-RU" sz="1250" b="1" dirty="0">
                <a:solidFill>
                  <a:schemeClr val="tx2"/>
                </a:solidFill>
                <a:latin typeface="Arial" panose="020B0604020202020204" pitchFamily="34" charset="0"/>
                <a:cs typeface="Arial" panose="020B0604020202020204" pitchFamily="34" charset="0"/>
              </a:rPr>
              <a:t>На эффективность института ОРВ в России негативно влияет и ряд других факторов, лежащих вне сферы его действия. Одним из них является большое число ежегодно принимаемых НПА, причем это число неуклонно растет. Соответственно растет и число законопроектов, проходящих через ОРВ</a:t>
            </a:r>
          </a:p>
          <a:p>
            <a:endParaRPr lang="ru-RU" sz="1250" b="1" dirty="0">
              <a:solidFill>
                <a:schemeClr val="tx2"/>
              </a:solidFill>
              <a:latin typeface="Arial" panose="020B0604020202020204" pitchFamily="34" charset="0"/>
              <a:cs typeface="Arial" panose="020B0604020202020204" pitchFamily="34" charset="0"/>
            </a:endParaRPr>
          </a:p>
          <a:p>
            <a:r>
              <a:rPr lang="ru-RU" sz="1250" b="1" dirty="0">
                <a:solidFill>
                  <a:schemeClr val="tx2"/>
                </a:solidFill>
                <a:latin typeface="Arial" panose="020B0604020202020204" pitchFamily="34" charset="0"/>
                <a:cs typeface="Arial" panose="020B0604020202020204" pitchFamily="34" charset="0"/>
              </a:rPr>
              <a:t>Так, на конец 2014 года на официальном сайте </a:t>
            </a:r>
          </a:p>
          <a:p>
            <a:r>
              <a:rPr lang="ru-RU" sz="1250" b="1" dirty="0">
                <a:solidFill>
                  <a:schemeClr val="tx2"/>
                </a:solidFill>
                <a:latin typeface="Arial" panose="020B0604020202020204" pitchFamily="34" charset="0"/>
                <a:cs typeface="Arial" panose="020B0604020202020204" pitchFamily="34" charset="0"/>
              </a:rPr>
              <a:t>Было размещено более тысячи законопроектов, требующих проведения ОРВ. Для сравнения: на портале США, выполняющем аналогичные функции, на конец 2014 года размещено только 85 законопроектов; а на сайте Европейской комиссии ежегодно размещается порядка сотни законодательных инициатив. Помимо огромного количества принимаемых НПА, проведение ОРВ затрудняет фрагментарность, разрозненность и недостаточная системность российского законодательства. </a:t>
            </a:r>
          </a:p>
          <a:p>
            <a:endParaRPr lang="ru-RU" sz="1250" b="1" dirty="0">
              <a:solidFill>
                <a:schemeClr val="tx2"/>
              </a:solidFill>
              <a:latin typeface="Arial" panose="020B0604020202020204" pitchFamily="34" charset="0"/>
              <a:cs typeface="Arial" panose="020B0604020202020204" pitchFamily="34" charset="0"/>
            </a:endParaRPr>
          </a:p>
          <a:p>
            <a:r>
              <a:rPr lang="ru-RU" sz="1250" b="1" dirty="0">
                <a:solidFill>
                  <a:schemeClr val="tx2"/>
                </a:solidFill>
                <a:latin typeface="Arial" panose="020B0604020202020204" pitchFamily="34" charset="0"/>
                <a:cs typeface="Arial" panose="020B0604020202020204" pitchFamily="34" charset="0"/>
              </a:rPr>
              <a:t>Принятый нормативный акт может впоследствии дополняться и корректироваться рядом поправок, каждая из которых также должна проходить ОРВ. Более того, в нормотворческой практике России нет понятия политики как совокупности законов и инструментов для регулирования отдельной сферы деятельности; в результате регулирование осуществляется разными министерствами и ведомствами, что осложняет как разработку, так и оценку эффективности принятых законов.</a:t>
            </a:r>
          </a:p>
          <a:p>
            <a:endParaRPr lang="ru-RU" sz="1250" b="1" dirty="0">
              <a:solidFill>
                <a:schemeClr val="tx2"/>
              </a:solidFill>
              <a:latin typeface="Arial" panose="020B0604020202020204" pitchFamily="34" charset="0"/>
              <a:cs typeface="Arial" panose="020B0604020202020204" pitchFamily="34" charset="0"/>
            </a:endParaRPr>
          </a:p>
          <a:p>
            <a:r>
              <a:rPr lang="ru-RU" sz="1250" b="1" dirty="0">
                <a:solidFill>
                  <a:schemeClr val="tx2"/>
                </a:solidFill>
                <a:latin typeface="Arial" panose="020B0604020202020204" pitchFamily="34" charset="0"/>
                <a:cs typeface="Arial" panose="020B0604020202020204" pitchFamily="34" charset="0"/>
              </a:rPr>
              <a:t>В зарубежных странах уже давно проводится оценка эффективности комплекса мер и пакета законов в одной сфере (так называемых политик). На уровне Европейского союза эта процедура называется «Проверка пригодности политики» (</a:t>
            </a:r>
            <a:r>
              <a:rPr lang="ru-RU" sz="1250" b="1" dirty="0" err="1">
                <a:solidFill>
                  <a:schemeClr val="tx2"/>
                </a:solidFill>
                <a:latin typeface="Arial" panose="020B0604020202020204" pitchFamily="34" charset="0"/>
                <a:cs typeface="Arial" panose="020B0604020202020204" pitchFamily="34" charset="0"/>
              </a:rPr>
              <a:t>Fitness</a:t>
            </a:r>
            <a:r>
              <a:rPr lang="ru-RU" sz="1250" b="1" dirty="0">
                <a:solidFill>
                  <a:schemeClr val="tx2"/>
                </a:solidFill>
                <a:latin typeface="Arial" panose="020B0604020202020204" pitchFamily="34" charset="0"/>
                <a:cs typeface="Arial" panose="020B0604020202020204" pitchFamily="34" charset="0"/>
              </a:rPr>
              <a:t> </a:t>
            </a:r>
            <a:r>
              <a:rPr lang="ru-RU" sz="1250" b="1" dirty="0" err="1">
                <a:solidFill>
                  <a:schemeClr val="tx2"/>
                </a:solidFill>
                <a:latin typeface="Arial" panose="020B0604020202020204" pitchFamily="34" charset="0"/>
                <a:cs typeface="Arial" panose="020B0604020202020204" pitchFamily="34" charset="0"/>
              </a:rPr>
              <a:t>Сheck</a:t>
            </a:r>
            <a:r>
              <a:rPr lang="ru-RU" sz="1250" b="1" dirty="0">
                <a:solidFill>
                  <a:schemeClr val="tx2"/>
                </a:solidFill>
                <a:latin typeface="Arial" panose="020B0604020202020204" pitchFamily="34" charset="0"/>
                <a:cs typeface="Arial" panose="020B0604020202020204" pitchFamily="34" charset="0"/>
              </a:rPr>
              <a:t>). В качестве наглядного примера можно привести достаточно узкую область «Промышленная безопасность», попадающую под сферу действия ОРВ. Только за 2014 год в России в данной сфере был принят 61 нормативно-правовой акт. Если следовать букве закона, то процедуру ОРВ должны пройти несколько десятков НПА, хотя логичнее было бы оценивать пакет законов в целом.</a:t>
            </a:r>
          </a:p>
        </p:txBody>
      </p:sp>
    </p:spTree>
    <p:extLst>
      <p:ext uri="{BB962C8B-B14F-4D97-AF65-F5344CB8AC3E}">
        <p14:creationId xmlns:p14="http://schemas.microsoft.com/office/powerpoint/2010/main" val="336161975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5093702"/>
          </a:xfrm>
          <a:prstGeom prst="rect">
            <a:avLst/>
          </a:prstGeom>
        </p:spPr>
        <p:txBody>
          <a:bodyPr wrap="square">
            <a:spAutoFit/>
          </a:bodyPr>
          <a:lstStyle/>
          <a:p>
            <a:r>
              <a:rPr lang="ru-RU" sz="1300" b="1" dirty="0">
                <a:solidFill>
                  <a:schemeClr val="tx2"/>
                </a:solidFill>
                <a:latin typeface="Arial" panose="020B0604020202020204" pitchFamily="34" charset="0"/>
                <a:cs typeface="Arial" panose="020B0604020202020204" pitchFamily="34" charset="0"/>
              </a:rPr>
              <a:t>На первом этапе необходимо ограничить объект оценки, то есть сократить в несколько раз число законопроектов, которые должны проходить процедуру оценки регулирующего воздействия — путем изменения критериев отбора законопроектов и, возможно, хотя бы частичного отбора законопроектов для проведения ОРВ контролирующим органом. При этом необходимо так установить критерии отбора, чтобы вывести из процедуры оценивания ведомственные приказы и другие НПА, затрагивающие только узкий круг государственных лиц, посвященные отдельным, ведомственным вопросам, не требующие существенных материальных затрат и не налагающие значительного бремени на бизнес.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Например, можно предусмотреть разные виды ОРВ (расширенную, стандартную, упрощенную) в зависимости от степени регулирующего воздействия законопроекта, причем напрямую связать его с экономическим воздействием. Если законопроект имеет высокую степень регулирующего воздействия, то оценка проводится в обязательном порядке по расширенной форме; для средней — можно предусмотреть сокращенную форму оценки и отбор инициатив для оценки контролирующим органом; при низкой — можно оставить проведение ОРВ на усмотрение разработчика или предложить разработчику отобрать для оценки ограниченное количество инициатив.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Реализация первого этапа требует только доработки существующего законодательства и разработки методических рекомендаций (разъяснений, баз вопросов и ответов). Этот этап позволит: сократить трудозатраты на проведение ОРВ — как разработчиков законопроектов, так и регулирующего органа; уделить больше внимания и ресурсов законопроектам, оказывающим существенное влияние на бизнес; повысить качество сводного отчета; улучшить качество работы контролирующего органа, включая повышение качества заключений об оценке регулирующего воздействия. </a:t>
            </a:r>
          </a:p>
        </p:txBody>
      </p:sp>
    </p:spTree>
    <p:extLst>
      <p:ext uri="{BB962C8B-B14F-4D97-AF65-F5344CB8AC3E}">
        <p14:creationId xmlns:p14="http://schemas.microsoft.com/office/powerpoint/2010/main" val="272483041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bg1"/>
                </a:solidFill>
                <a:latin typeface="Arial" panose="020B0604020202020204" pitchFamily="34" charset="0"/>
                <a:cs typeface="Arial" panose="020B0604020202020204" pitchFamily="34" charset="0"/>
              </a:rPr>
              <a:t>Практика ОРВ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bg1"/>
                </a:solidFill>
                <a:latin typeface="Arial" panose="020B0604020202020204" pitchFamily="34" charset="0"/>
                <a:cs typeface="Arial" panose="020B0604020202020204" pitchFamily="34" charset="0"/>
              </a:rPr>
              <a:t>Оценка регулирующего воздействия</a:t>
            </a:r>
            <a:endParaRPr lang="ru-RU" sz="1200" dirty="0">
              <a:solidFill>
                <a:schemeClr val="bg1"/>
              </a:solidFill>
              <a:latin typeface="Arial" panose="020B0604020202020204" pitchFamily="34" charset="0"/>
              <a:cs typeface="Arial" panose="020B0604020202020204"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575556" y="1232445"/>
            <a:ext cx="7992888" cy="4893647"/>
          </a:xfrm>
          <a:prstGeom prst="rect">
            <a:avLst/>
          </a:prstGeom>
        </p:spPr>
        <p:txBody>
          <a:bodyPr wrap="square">
            <a:spAutoFit/>
          </a:bodyPr>
          <a:lstStyle/>
          <a:p>
            <a:r>
              <a:rPr lang="ru-RU" sz="1300" b="1" dirty="0">
                <a:solidFill>
                  <a:schemeClr val="tx2"/>
                </a:solidFill>
                <a:latin typeface="Arial" panose="020B0604020202020204" pitchFamily="34" charset="0"/>
                <a:cs typeface="Arial" panose="020B0604020202020204" pitchFamily="34" charset="0"/>
              </a:rPr>
              <a:t>На втором этапе предлагается создать полноценную систему аналитической поддержки разработчиков нормативно-правовых актов, в том числе для разработки НПА в сферах социальной и экологической политики, защиты гражданских прав и т. д.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Для этого реализовать следующие меры: </a:t>
            </a:r>
          </a:p>
          <a:p>
            <a:r>
              <a:rPr lang="ru-RU" sz="1300" b="1" dirty="0">
                <a:solidFill>
                  <a:schemeClr val="tx2"/>
                </a:solidFill>
                <a:latin typeface="Arial" panose="020B0604020202020204" pitchFamily="34" charset="0"/>
                <a:cs typeface="Arial" panose="020B0604020202020204" pitchFamily="34" charset="0"/>
              </a:rPr>
              <a:t> организовать ОРВ действующих НПА, результаты разместить на официальном сайте (regulation.gov.ru), а также на региональных веб-сайтах; обеспечить разработчиков законопроектов полноценной аналитикой по эффективности уже принятых законов и реализованных программ; </a:t>
            </a:r>
          </a:p>
          <a:p>
            <a:r>
              <a:rPr lang="ru-RU" sz="1300" b="1" dirty="0">
                <a:solidFill>
                  <a:schemeClr val="tx2"/>
                </a:solidFill>
                <a:latin typeface="Arial" panose="020B0604020202020204" pitchFamily="34" charset="0"/>
                <a:cs typeface="Arial" panose="020B0604020202020204" pitchFamily="34" charset="0"/>
              </a:rPr>
              <a:t> создать базу знаний, каталог лучших российских и мировых практик в области проведения ОРВ, разработать дополнительные рекомендации и обучающие материалы для проведения ОРВ; </a:t>
            </a:r>
          </a:p>
          <a:p>
            <a:r>
              <a:rPr lang="ru-RU" sz="1300" b="1" dirty="0">
                <a:solidFill>
                  <a:schemeClr val="tx2"/>
                </a:solidFill>
                <a:latin typeface="Arial" panose="020B0604020202020204" pitchFamily="34" charset="0"/>
                <a:cs typeface="Arial" panose="020B0604020202020204" pitchFamily="34" charset="0"/>
              </a:rPr>
              <a:t> составить и разместить в сети Интернет каталог веб-ресурсов, на которых субъекты Российской Федерации размещают для обсуждения проекты НПА и  оценочные отчеты, наладить контроль качества региональных сводных отчетов, создать базу лучших российских региональных практик, организовать обмен опытом проведения оценки между регионами; </a:t>
            </a:r>
          </a:p>
          <a:p>
            <a:r>
              <a:rPr lang="ru-RU" sz="1300" b="1" dirty="0">
                <a:solidFill>
                  <a:schemeClr val="tx2"/>
                </a:solidFill>
                <a:latin typeface="Arial" panose="020B0604020202020204" pitchFamily="34" charset="0"/>
                <a:cs typeface="Arial" panose="020B0604020202020204" pitchFamily="34" charset="0"/>
              </a:rPr>
              <a:t> рассмотреть возможности для создания в России полноценной системы разработки государственной политики на основе научно обоснованных данных (так называемой доказательной государственной политики). </a:t>
            </a:r>
          </a:p>
          <a:p>
            <a:endParaRPr lang="ru-RU" sz="1300" b="1" dirty="0">
              <a:solidFill>
                <a:schemeClr val="tx2"/>
              </a:solidFill>
              <a:latin typeface="Arial" panose="020B0604020202020204" pitchFamily="34" charset="0"/>
              <a:cs typeface="Arial" panose="020B0604020202020204" pitchFamily="34" charset="0"/>
            </a:endParaRPr>
          </a:p>
          <a:p>
            <a:r>
              <a:rPr lang="ru-RU" sz="1300" b="1" dirty="0">
                <a:solidFill>
                  <a:schemeClr val="tx2"/>
                </a:solidFill>
                <a:latin typeface="Arial" panose="020B0604020202020204" pitchFamily="34" charset="0"/>
                <a:cs typeface="Arial" panose="020B0604020202020204" pitchFamily="34" charset="0"/>
              </a:rPr>
              <a:t>На втором этапе также рекомендуется организовать внешний и внутренний контроль за институтом ОРВ: в частности, контролирующий орган может выпускать годовые отчеты о проделанной работе по аналогии с отчетами Совета по оценке Европейского союза</a:t>
            </a:r>
          </a:p>
        </p:txBody>
      </p:sp>
    </p:spTree>
    <p:extLst>
      <p:ext uri="{BB962C8B-B14F-4D97-AF65-F5344CB8AC3E}">
        <p14:creationId xmlns:p14="http://schemas.microsoft.com/office/powerpoint/2010/main" val="30385186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d239413ebe6d05876f4828de3cd8994eccb41"/>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14237</TotalTime>
  <Words>14794</Words>
  <Application>Microsoft Office PowerPoint</Application>
  <PresentationFormat>Экран (4:3)</PresentationFormat>
  <Paragraphs>2914</Paragraphs>
  <Slides>114</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114</vt:i4>
      </vt:variant>
    </vt:vector>
  </HeadingPairs>
  <TitlesOfParts>
    <vt:vector size="120" baseType="lpstr">
      <vt:lpstr>Arial</vt:lpstr>
      <vt:lpstr>Calibri</vt:lpstr>
      <vt:lpstr>Symbol</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ILYA</dc:creator>
  <cp:lastModifiedBy>Андреев Вячеслав</cp:lastModifiedBy>
  <cp:revision>650</cp:revision>
  <dcterms:created xsi:type="dcterms:W3CDTF">2015-08-04T01:23:17Z</dcterms:created>
  <dcterms:modified xsi:type="dcterms:W3CDTF">2020-02-03T00:33:12Z</dcterms:modified>
</cp:coreProperties>
</file>