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8" r:id="rId4"/>
  </p:sldMasterIdLst>
  <p:notesMasterIdLst>
    <p:notesMasterId r:id="rId11"/>
  </p:notesMasterIdLst>
  <p:sldIdLst>
    <p:sldId id="256" r:id="rId5"/>
    <p:sldId id="265" r:id="rId6"/>
    <p:sldId id="278" r:id="rId7"/>
    <p:sldId id="296" r:id="rId8"/>
    <p:sldId id="295" r:id="rId9"/>
    <p:sldId id="276" r:id="rId10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9" autoAdjust="0"/>
    <p:restoredTop sz="94706" autoAdjust="0"/>
  </p:normalViewPr>
  <p:slideViewPr>
    <p:cSldViewPr>
      <p:cViewPr>
        <p:scale>
          <a:sx n="107" d="100"/>
          <a:sy n="107" d="100"/>
        </p:scale>
        <p:origin x="-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596203C1-616A-4651-A577-7BA09B384D13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07B8B279-4079-43B3-8013-D8D81AB87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6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8B279-4079-43B3-8013-D8D81AB870A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3EFA78-DE0E-433D-8CFA-D9FBF0D95DCD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F13AF2-DCC4-4842-96BC-1B9869901C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7F9C6-20A9-45D8-B666-D95AD1AA535F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9EB45F-50E8-4AF1-920B-265FC35EA31A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69D76A-2E51-4D2B-9AFF-70F7EB3C2C68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B85F57-6490-4460-90DC-FC5EE5C36A66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FB2161-9FCA-498A-A51E-7B90071250E8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5395AF-258B-4502-92DF-E211AA281B41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8FFA21-88D5-4090-AE34-A717F3009131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654AA-2757-4A51-86CD-6D20456BDD0A}" type="datetime1">
              <a:rPr lang="en-US" smtClean="0"/>
              <a:pPr/>
              <a:t>12/21/2013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9E71F-78A0-4868-970E-5692D76DE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1BC102A9-C1B1-4354-89E4-F43472216A4F}" type="datetime1">
              <a:rPr lang="en-US" smtClean="0"/>
              <a:pPr algn="r"/>
              <a:t>12/21/2013</a:t>
            </a:fld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l"/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F13AF2-DCC4-4842-96BC-1B9869901C37}" type="slidenum">
              <a:rPr lang="en-US" sz="1000" smtClean="0">
                <a:solidFill>
                  <a:schemeClr val="bg2">
                    <a:shade val="5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bg2">
                  <a:shade val="5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1BC102A9-C1B1-4354-89E4-F43472216A4F}" type="datetime1">
              <a:rPr lang="en-US" smtClean="0"/>
              <a:pPr algn="r"/>
              <a:t>12/21/2013</a:t>
            </a:fld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l"/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F13AF2-DCC4-4842-96BC-1B9869901C37}" type="slidenum">
              <a:rPr lang="en-US" sz="1000" smtClean="0">
                <a:solidFill>
                  <a:schemeClr val="bg2">
                    <a:shade val="5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bg2">
                  <a:shade val="50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1BC102A9-C1B1-4354-89E4-F43472216A4F}" type="datetime1">
              <a:rPr lang="en-US" smtClean="0"/>
              <a:pPr algn="r"/>
              <a:t>12/21/2013</a:t>
            </a:fld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l"/>
            <a:endParaRPr lang="en-US" sz="10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7F13AF2-DCC4-4842-96BC-1B9869901C37}" type="slidenum">
              <a:rPr lang="en-US" sz="1000" smtClean="0">
                <a:solidFill>
                  <a:schemeClr val="bg2">
                    <a:shade val="5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285720" y="928670"/>
            <a:ext cx="8501122" cy="1857388"/>
          </a:xfrm>
        </p:spPr>
        <p:txBody>
          <a:bodyPr>
            <a:normAutofit/>
          </a:bodyPr>
          <a:lstStyle/>
          <a:p>
            <a:pPr algn="ctr"/>
            <a:r>
              <a:rPr lang="ru-RU" sz="4500" b="1" kern="1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500" b="1" kern="1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928662" y="2357430"/>
            <a:ext cx="7910538" cy="275273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rPr>
              <a:t>Организационная культура</a:t>
            </a:r>
            <a:endParaRPr lang="ru-RU" sz="3600" b="1" dirty="0" smtClean="0"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501122" cy="3143272"/>
          </a:xfrm>
        </p:spPr>
        <p:txBody>
          <a:bodyPr>
            <a:normAutofit/>
          </a:bodyPr>
          <a:lstStyle/>
          <a:p>
            <a:pPr algn="ctr"/>
            <a:r>
              <a:rPr lang="ru-RU" sz="32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2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2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Организационная культура.</a:t>
            </a:r>
            <a:br>
              <a:rPr lang="ru-RU" sz="32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u="sng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О</a:t>
            </a:r>
            <a:r>
              <a:rPr lang="ru-RU" sz="3200" u="sng" dirty="0" smtClean="0">
                <a:solidFill>
                  <a:schemeClr val="tx1"/>
                </a:solidFill>
              </a:rPr>
              <a:t>пределение:</a:t>
            </a:r>
            <a:r>
              <a:rPr lang="ru-RU" sz="45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5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722376" y="3500438"/>
            <a:ext cx="7772400" cy="3000396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ОК - «система коллективных базовых представлений, приобретаемых группой при разрешении проблем адаптации к внешней среде и внутренней интеграции, которые доказали свою эффективность и поэтому рассматриваются как ценность и передаются новым членам группы.» 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(Эдгар  Шейн) </a:t>
            </a:r>
          </a:p>
        </p:txBody>
      </p:sp>
      <p:pic>
        <p:nvPicPr>
          <p:cNvPr id="4" name="il_fi" descr="http://www.careeranchorsonline.com/SCA/media/images/common/edgar_schein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14290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 txBox="1">
            <a:spLocks/>
          </p:cNvSpPr>
          <p:nvPr/>
        </p:nvSpPr>
        <p:spPr>
          <a:xfrm>
            <a:off x="285720" y="142852"/>
            <a:ext cx="6357950" cy="1785950"/>
          </a:xfrm>
          <a:prstGeom prst="rect">
            <a:avLst/>
          </a:prstGeom>
        </p:spPr>
        <p:txBody>
          <a:bodyPr anchor="b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200" b="1" dirty="0" smtClean="0"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Эдгар</a:t>
            </a:r>
            <a:r>
              <a:rPr kumimoji="0" lang="ru-RU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Шейн.</a:t>
            </a:r>
          </a:p>
          <a:p>
            <a:pPr lvl="0" algn="ctr">
              <a:spcBef>
                <a:spcPct val="0"/>
              </a:spcBef>
            </a:pPr>
            <a:r>
              <a:rPr kumimoji="0" lang="ru-RU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род</a:t>
            </a:r>
            <a:r>
              <a:rPr lang="ru-RU" sz="11200" b="1" dirty="0" smtClean="0"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. 5 марта 1928, в г. Цюрихе, Швейцария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ru-RU" sz="4200" dirty="0" smtClean="0"/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501122" cy="3143272"/>
          </a:xfrm>
        </p:spPr>
        <p:txBody>
          <a:bodyPr>
            <a:normAutofit/>
          </a:bodyPr>
          <a:lstStyle/>
          <a:p>
            <a:pPr algn="ctr"/>
            <a:r>
              <a:rPr lang="ru-RU" sz="32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2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5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500" b="1" kern="1200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500034" y="3071810"/>
            <a:ext cx="7923304" cy="364333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4" name="il_fi" descr="http://www.careeranchorsonline.com/SCA/media/images/common/edgar_schein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214290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 txBox="1">
            <a:spLocks/>
          </p:cNvSpPr>
          <p:nvPr/>
        </p:nvSpPr>
        <p:spPr>
          <a:xfrm>
            <a:off x="285720" y="142852"/>
            <a:ext cx="6429420" cy="928694"/>
          </a:xfrm>
          <a:prstGeom prst="rect">
            <a:avLst/>
          </a:prstGeom>
        </p:spPr>
        <p:txBody>
          <a:bodyPr anchor="b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200" b="1" dirty="0" smtClean="0"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ru-RU" sz="9600" b="1" dirty="0" smtClean="0"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</a:rPr>
              <a:t>Уровни ОК (по Э. Шейну):</a:t>
            </a:r>
            <a:endParaRPr kumimoji="0" lang="ru-RU" sz="4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ru-RU" sz="4200" dirty="0" smtClean="0"/>
              <a:t>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15000" dist="13000" dir="54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15000" dist="13000" dir="54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1142984"/>
          <a:ext cx="8215313" cy="527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Документ" r:id="rId6" imgW="5936788" imgH="4864836" progId="Word.Document.12">
                  <p:embed/>
                </p:oleObj>
              </mc:Choice>
              <mc:Fallback>
                <p:oleObj name="Документ" r:id="rId6" imgW="5936788" imgH="4864836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42984"/>
                        <a:ext cx="8215313" cy="5278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Организационно-культурный подход в менеджменте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Содержание феномена:</a:t>
            </a:r>
          </a:p>
          <a:p>
            <a:pPr algn="just"/>
            <a:r>
              <a:rPr lang="ru-RU" dirty="0" smtClean="0"/>
              <a:t>ОК является средой, которая объединяет в себя все внутренние компоненты системы (организации) и задает состояние этой системы (методы и стиль работы, организация управления, производства и труда и т.д.) на данный момент времени, предопределяя процесс преобразования ресурсов в конечный результат. (Стоянова).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Организационная культура как объект управления </a:t>
            </a:r>
            <a:r>
              <a:rPr lang="ru-RU" dirty="0" smtClean="0"/>
              <a:t>психолога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643050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ОК - «система коллективных базовых представлений..(Эдгар Шейн) </a:t>
            </a:r>
          </a:p>
          <a:p>
            <a:pPr algn="just"/>
            <a:r>
              <a:rPr lang="ru-RU" dirty="0" smtClean="0"/>
              <a:t>Дэвид </a:t>
            </a:r>
            <a:r>
              <a:rPr lang="ru-RU" dirty="0" err="1" smtClean="0"/>
              <a:t>Мацумото</a:t>
            </a:r>
            <a:r>
              <a:rPr lang="ru-RU" dirty="0" smtClean="0"/>
              <a:t> определяет культуру как динамическую систему  эксплицитных и имплицитных принимаемых группой правил, которые обеспечивают ее выживание, апеллируя к глубоко укорененным ценностям и убеждениям, которые считают важными для себя не только отдельные работники, но и организация в целом.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071538" y="2357430"/>
            <a:ext cx="7615262" cy="14287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/>
              <a:t> </a:t>
            </a:r>
          </a:p>
          <a:p>
            <a:pPr algn="just">
              <a:buNone/>
            </a:pPr>
            <a:r>
              <a:rPr lang="ru-RU" sz="2400" b="1" dirty="0" smtClean="0"/>
              <a:t>			</a:t>
            </a:r>
            <a:r>
              <a:rPr lang="ru-RU" sz="2400" b="1" dirty="0" smtClean="0">
                <a:solidFill>
                  <a:srgbClr val="FFC000"/>
                </a:solidFill>
              </a:rPr>
              <a:t>     Спасибо за внимание! </a:t>
            </a:r>
          </a:p>
          <a:p>
            <a:pPr algn="just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28" ma:contentTypeDescription="Create a new document." ma:contentTypeScope="" ma:versionID="91c327331e5971e62f2a5301ad123600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B6BF2564-3EF0-45BF-A006-85AF86C02A0E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C844BF2B-03BB-45C4-AE91-3FA59098E4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02807B-AF48-45E4-9D9F-7BBAB5799DF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166</Words>
  <Application>Microsoft Office PowerPoint</Application>
  <PresentationFormat>Экран (4:3)</PresentationFormat>
  <Paragraphs>35</Paragraphs>
  <Slides>6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Солнцестояние</vt:lpstr>
      <vt:lpstr>Документ</vt:lpstr>
      <vt:lpstr> </vt:lpstr>
      <vt:lpstr>  Организационная культура. Определение: </vt:lpstr>
      <vt:lpstr>   </vt:lpstr>
      <vt:lpstr>Организационно-культурный подход в менеджменте</vt:lpstr>
      <vt:lpstr>Организационная культура как объект управления психолога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2010-10-09T11:50:01Z</dcterms:created>
  <dcterms:modified xsi:type="dcterms:W3CDTF">2013-12-21T00:26:09Z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TC101671289990</vt:lpwstr>
  </property>
</Properties>
</file>