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custDataLst>
    <p:tags r:id="rId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4" y="11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CC66-A896-4B39-8ADD-45E0C6E3D704}" type="datetimeFigureOut">
              <a:rPr lang="ru-RU" smtClean="0"/>
              <a:t>02.06.2018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5861C-21F1-4C10-87BA-926059F5BFA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805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CC66-A896-4B39-8ADD-45E0C6E3D704}" type="datetimeFigureOut">
              <a:rPr lang="ru-RU" smtClean="0"/>
              <a:t>02.06.2018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5861C-21F1-4C10-87BA-926059F5B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362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CC66-A896-4B39-8ADD-45E0C6E3D704}" type="datetimeFigureOut">
              <a:rPr lang="ru-RU" smtClean="0"/>
              <a:t>02.06.2018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5861C-21F1-4C10-87BA-926059F5BFA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307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CC66-A896-4B39-8ADD-45E0C6E3D704}" type="datetimeFigureOut">
              <a:rPr lang="ru-RU" smtClean="0"/>
              <a:t>02.06.2018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5861C-21F1-4C10-87BA-926059F5B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877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CC66-A896-4B39-8ADD-45E0C6E3D704}" type="datetimeFigureOut">
              <a:rPr lang="ru-RU" smtClean="0"/>
              <a:t>02.06.2018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5861C-21F1-4C10-87BA-926059F5B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336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CC66-A896-4B39-8ADD-45E0C6E3D704}" type="datetimeFigureOut">
              <a:rPr lang="ru-RU" smtClean="0"/>
              <a:t>02.06.2018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5861C-21F1-4C10-87BA-926059F5B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631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CC66-A896-4B39-8ADD-45E0C6E3D704}" type="datetimeFigureOut">
              <a:rPr lang="ru-RU" smtClean="0"/>
              <a:t>02.06.2018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5861C-21F1-4C10-87BA-926059F5B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358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DA0CC66-A896-4B39-8ADD-45E0C6E3D704}" type="datetimeFigureOut">
              <a:rPr lang="ru-RU" smtClean="0"/>
              <a:t>02.06.2018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E5861C-21F1-4C10-87BA-926059F5B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691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CC66-A896-4B39-8ADD-45E0C6E3D704}" type="datetimeFigureOut">
              <a:rPr lang="ru-RU" smtClean="0"/>
              <a:t>02.06.2018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5861C-21F1-4C10-87BA-926059F5B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635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CC66-A896-4B39-8ADD-45E0C6E3D704}" type="datetimeFigureOut">
              <a:rPr lang="ru-RU" smtClean="0"/>
              <a:t>02.06.2018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5861C-21F1-4C10-87BA-926059F5B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463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CC66-A896-4B39-8ADD-45E0C6E3D704}" type="datetimeFigureOut">
              <a:rPr lang="ru-RU" smtClean="0"/>
              <a:t>02.06.2018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5861C-21F1-4C10-87BA-926059F5BF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985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A0CC66-A896-4B39-8ADD-45E0C6E3D704}" type="datetimeFigureOut">
              <a:rPr lang="ru-RU" smtClean="0"/>
              <a:t>02.06.2018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E5861C-21F1-4C10-87BA-926059F5BFA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64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Виды </a:t>
            </a:r>
            <a:r>
              <a:rPr lang="ru-RU" dirty="0"/>
              <a:t>компенсаций за вредные условия </a:t>
            </a:r>
            <a:r>
              <a:rPr lang="ru-RU" dirty="0" smtClean="0"/>
              <a:t>труда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6761" y="3594388"/>
            <a:ext cx="283845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46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dirty="0"/>
              <a:t>Работодатель обязан информировать работников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sz="2800" dirty="0"/>
              <a:t>    об условиях труда на рабочих местах;</a:t>
            </a:r>
          </a:p>
          <a:p>
            <a:r>
              <a:rPr lang="ru-RU" sz="2800" dirty="0"/>
              <a:t>    о существующем риске повреждения здоровья;</a:t>
            </a:r>
          </a:p>
          <a:p>
            <a:r>
              <a:rPr lang="ru-RU" sz="2800" dirty="0"/>
              <a:t>    о мерах по защите от воздействия вредных и (или) опасных производственных факторов;</a:t>
            </a:r>
          </a:p>
          <a:p>
            <a:r>
              <a:rPr lang="ru-RU" sz="2800" dirty="0"/>
              <a:t>    о компенсациях, полагающихся работникам, занятым на тяжелых работах, работах с вредными и (или) опасными и иными особыми условиями труда.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168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4392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Виды компенсаций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Законом установлены следующие льготы и компенсации за вредные условия труда</a:t>
            </a:r>
            <a:r>
              <a:rPr lang="ru-RU" dirty="0" smtClean="0"/>
              <a:t>:</a:t>
            </a:r>
          </a:p>
          <a:p>
            <a:r>
              <a:rPr lang="ru-RU" dirty="0" smtClean="0"/>
              <a:t> </a:t>
            </a:r>
            <a:r>
              <a:rPr lang="ru-RU" dirty="0"/>
              <a:t>укороченное время работы, не больше 36 (30) часов в неделю (ст. 94 ТК РФ); </a:t>
            </a:r>
            <a:endParaRPr lang="ru-RU" dirty="0" smtClean="0"/>
          </a:p>
          <a:p>
            <a:r>
              <a:rPr lang="ru-RU" dirty="0" smtClean="0"/>
              <a:t>ежегодные </a:t>
            </a:r>
            <a:r>
              <a:rPr lang="ru-RU" dirty="0"/>
              <a:t>дополнительные оплачиваемые дни отпуска (ст. 117 ТК РФ); </a:t>
            </a:r>
            <a:endParaRPr lang="ru-RU" dirty="0" smtClean="0"/>
          </a:p>
          <a:p>
            <a:r>
              <a:rPr lang="ru-RU" dirty="0" smtClean="0"/>
              <a:t>увеличенный </a:t>
            </a:r>
            <a:r>
              <a:rPr lang="ru-RU" dirty="0"/>
              <a:t>размер зарплаты (ст. 146, 147 ТК РФ); </a:t>
            </a:r>
            <a:endParaRPr lang="ru-RU" dirty="0" smtClean="0"/>
          </a:p>
          <a:p>
            <a:r>
              <a:rPr lang="ru-RU" dirty="0" smtClean="0"/>
              <a:t>снабжение </a:t>
            </a:r>
            <a:r>
              <a:rPr lang="ru-RU" dirty="0"/>
              <a:t>молоком и специальным питанием (ст. 222 ТК РФ); </a:t>
            </a:r>
            <a:endParaRPr lang="ru-RU" dirty="0" smtClean="0"/>
          </a:p>
          <a:p>
            <a:r>
              <a:rPr lang="ru-RU" dirty="0" smtClean="0"/>
              <a:t>бесплатное </a:t>
            </a:r>
            <a:r>
              <a:rPr lang="ru-RU" dirty="0"/>
              <a:t>обеспечение средствами защиты (ст. 221 ТК РФ); </a:t>
            </a:r>
            <a:endParaRPr lang="ru-RU" dirty="0" smtClean="0"/>
          </a:p>
          <a:p>
            <a:r>
              <a:rPr lang="ru-RU" dirty="0" smtClean="0"/>
              <a:t>досрочное </a:t>
            </a:r>
            <a:r>
              <a:rPr lang="ru-RU" dirty="0"/>
              <a:t>пенсионное обеспечение (ст. 12 Федеральный закон от 15.12.2001 № 166-ФЗ «О государственном пенсионном обеспечении в Российской Федерации</a:t>
            </a:r>
            <a:r>
              <a:rPr lang="ru-RU" dirty="0" smtClean="0"/>
              <a:t>»).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942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 этом согласно ст. 212 ТК РФ, помимо прочего, работодатель обязан обеспечить: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sz="2400" dirty="0"/>
              <a:t>соответствующие требованиям охраны труда условия труда на каждом рабочем месте;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приобретение и выдачу за счет собственных средств специальной одежды, специальной обуви и других СИЗ, смывающих и обезвреживающих </a:t>
            </a:r>
            <a:r>
              <a:rPr lang="ru-RU" sz="2400" dirty="0" smtClean="0"/>
              <a:t>средств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проведение специальной оценки условий труда (СОУТ</a:t>
            </a:r>
            <a:r>
              <a:rPr lang="ru-RU" sz="2400" dirty="0" smtClean="0"/>
              <a:t>);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информирование работников об условиях и охране труда на рабочих </a:t>
            </a:r>
            <a:r>
              <a:rPr lang="ru-RU" sz="2400" dirty="0" smtClean="0"/>
              <a:t>местах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316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59" y="245780"/>
            <a:ext cx="7581207" cy="618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6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4392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/>
              <a:t>Какая работа считается вредной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887" y="1130532"/>
            <a:ext cx="11388437" cy="520376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числе факторов, определяющих наличие негативного воздействия на здоровье сотрудников, следует отметить превышение нормативов в отношении:</a:t>
            </a:r>
          </a:p>
          <a:p>
            <a:endParaRPr lang="ru-RU" dirty="0"/>
          </a:p>
          <a:p>
            <a:r>
              <a:rPr lang="ru-RU" dirty="0"/>
              <a:t>    тяжести труда, что подразумевает повышенную физическую нагрузку на человеческий организм;</a:t>
            </a:r>
          </a:p>
          <a:p>
            <a:r>
              <a:rPr lang="ru-RU" dirty="0"/>
              <a:t>    напряженности труда, что предполагает повышенную нагрузку на органы чувств и ЦНС;</a:t>
            </a:r>
          </a:p>
          <a:p>
            <a:r>
              <a:rPr lang="ru-RU" dirty="0"/>
              <a:t>    внешних факторов, воздействующих на организм работника (температуры окружающей среды, скорости движения ветра, влажности воздуха);</a:t>
            </a:r>
          </a:p>
          <a:p>
            <a:r>
              <a:rPr lang="ru-RU" dirty="0"/>
              <a:t>    звукового, ультразвукового и вибрационного воздействия;</a:t>
            </a:r>
          </a:p>
          <a:p>
            <a:r>
              <a:rPr lang="ru-RU" dirty="0"/>
              <a:t>    инфракрасного и ультрафиолетового излучения;</a:t>
            </a:r>
          </a:p>
          <a:p>
            <a:r>
              <a:rPr lang="ru-RU" dirty="0"/>
              <a:t>    радиоактивного загрязнения;</a:t>
            </a:r>
          </a:p>
          <a:p>
            <a:r>
              <a:rPr lang="ru-RU" dirty="0"/>
              <a:t>    рентгеновского излучения;</a:t>
            </a:r>
          </a:p>
          <a:p>
            <a:r>
              <a:rPr lang="ru-RU" dirty="0"/>
              <a:t>    воздействия электрических и магнитных полей;</a:t>
            </a:r>
          </a:p>
          <a:p>
            <a:r>
              <a:rPr lang="ru-RU" dirty="0"/>
              <a:t>    уровня освещенности;</a:t>
            </a:r>
          </a:p>
          <a:p>
            <a:r>
              <a:rPr lang="ru-RU" dirty="0"/>
              <a:t>    уровня концентрации химических веществ, бактерий, микроорганизмов.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093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12dcc324ee9dcca5fd183d36cc949b9111ebac2"/>
</p:tagLst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</TotalTime>
  <Words>343</Words>
  <Application>Microsoft Office PowerPoint</Application>
  <PresentationFormat>Широкоэкранный</PresentationFormat>
  <Paragraphs>33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Calibri</vt:lpstr>
      <vt:lpstr>Calibri Light</vt:lpstr>
      <vt:lpstr>Ретро</vt:lpstr>
      <vt:lpstr>    Виды компенсаций за вредные условия труда </vt:lpstr>
      <vt:lpstr>Работодатель обязан информировать работников:</vt:lpstr>
      <vt:lpstr>Виды компенсаций</vt:lpstr>
      <vt:lpstr>При этом согласно ст. 212 ТК РФ, помимо прочего, работодатель обязан обеспечить:</vt:lpstr>
      <vt:lpstr>Презентация PowerPoint</vt:lpstr>
      <vt:lpstr>Какая работа считается вредной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Виды компенсаций за вредные условия труда </dc:title>
  <dc:creator>Николаева Виктория</dc:creator>
  <cp:lastModifiedBy>Николаева Виктория</cp:lastModifiedBy>
  <cp:revision>12</cp:revision>
  <dcterms:created xsi:type="dcterms:W3CDTF">2018-06-01T23:56:21Z</dcterms:created>
  <dcterms:modified xsi:type="dcterms:W3CDTF">2018-06-02T00:06:15Z</dcterms:modified>
</cp:coreProperties>
</file>