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9"/>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83" r:id="rId16"/>
    <p:sldId id="271" r:id="rId17"/>
    <p:sldId id="272" r:id="rId18"/>
    <p:sldId id="273" r:id="rId19"/>
    <p:sldId id="282" r:id="rId20"/>
    <p:sldId id="274" r:id="rId21"/>
    <p:sldId id="275" r:id="rId22"/>
    <p:sldId id="276" r:id="rId23"/>
    <p:sldId id="291" r:id="rId24"/>
    <p:sldId id="277" r:id="rId25"/>
    <p:sldId id="292" r:id="rId26"/>
    <p:sldId id="278" r:id="rId27"/>
    <p:sldId id="279" r:id="rId28"/>
    <p:sldId id="280" r:id="rId29"/>
    <p:sldId id="281" r:id="rId30"/>
    <p:sldId id="284" r:id="rId31"/>
    <p:sldId id="285" r:id="rId32"/>
    <p:sldId id="286" r:id="rId33"/>
    <p:sldId id="293" r:id="rId34"/>
    <p:sldId id="294" r:id="rId35"/>
    <p:sldId id="295" r:id="rId36"/>
    <p:sldId id="296" r:id="rId37"/>
    <p:sldId id="297" r:id="rId38"/>
    <p:sldId id="298" r:id="rId39"/>
    <p:sldId id="299" r:id="rId40"/>
    <p:sldId id="300" r:id="rId41"/>
    <p:sldId id="301" r:id="rId42"/>
    <p:sldId id="302" r:id="rId43"/>
    <p:sldId id="287" r:id="rId44"/>
    <p:sldId id="288" r:id="rId45"/>
    <p:sldId id="289" r:id="rId46"/>
    <p:sldId id="290"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42" r:id="rId64"/>
    <p:sldId id="319" r:id="rId65"/>
    <p:sldId id="320" r:id="rId66"/>
    <p:sldId id="343" r:id="rId67"/>
    <p:sldId id="321" r:id="rId68"/>
    <p:sldId id="322" r:id="rId69"/>
    <p:sldId id="324" r:id="rId70"/>
    <p:sldId id="341" r:id="rId71"/>
    <p:sldId id="325" r:id="rId72"/>
    <p:sldId id="326" r:id="rId73"/>
    <p:sldId id="327" r:id="rId74"/>
    <p:sldId id="328" r:id="rId75"/>
    <p:sldId id="329" r:id="rId76"/>
    <p:sldId id="344" r:id="rId77"/>
    <p:sldId id="330" r:id="rId78"/>
    <p:sldId id="331" r:id="rId79"/>
    <p:sldId id="332" r:id="rId80"/>
    <p:sldId id="333" r:id="rId81"/>
    <p:sldId id="334" r:id="rId82"/>
    <p:sldId id="335" r:id="rId83"/>
    <p:sldId id="336" r:id="rId84"/>
    <p:sldId id="337" r:id="rId85"/>
    <p:sldId id="338" r:id="rId86"/>
    <p:sldId id="339" r:id="rId87"/>
    <p:sldId id="340" r:id="rId88"/>
  </p:sldIdLst>
  <p:sldSz cx="9144000" cy="6858000" type="screen4x3"/>
  <p:notesSz cx="6858000" cy="9144000"/>
  <p:custDataLst>
    <p:tags r:id="rId90"/>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648" y="-180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gs" Target="tags/tag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589DB3-D1E2-4DB1-BD4F-B80A4D9113E2}" type="datetimeFigureOut">
              <a:rPr lang="ru-RU" smtClean="0"/>
              <a:t>09.05.2014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519D88-C941-402E-964B-CBEC8C6D80DF}" type="slidenum">
              <a:rPr lang="ru-RU" smtClean="0"/>
              <a:t>‹#›</a:t>
            </a:fld>
            <a:endParaRPr lang="ru-RU"/>
          </a:p>
        </p:txBody>
      </p:sp>
    </p:spTree>
    <p:extLst>
      <p:ext uri="{BB962C8B-B14F-4D97-AF65-F5344CB8AC3E}">
        <p14:creationId xmlns:p14="http://schemas.microsoft.com/office/powerpoint/2010/main" val="2563648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65F089FF-B874-4C20-B6E6-B61D56CE71FE}" type="slidenum">
              <a:rPr lang="ru-RU" smtClean="0"/>
              <a:t>1</a:t>
            </a:fld>
            <a:endParaRPr lang="ru-RU"/>
          </a:p>
        </p:txBody>
      </p:sp>
    </p:spTree>
    <p:extLst>
      <p:ext uri="{BB962C8B-B14F-4D97-AF65-F5344CB8AC3E}">
        <p14:creationId xmlns:p14="http://schemas.microsoft.com/office/powerpoint/2010/main" val="1315611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78A2B3F-62B0-486B-A3FC-84CC0E4E18BE}" type="slidenum">
              <a:rPr lang="ru-RU" smtClean="0"/>
              <a:t>2</a:t>
            </a:fld>
            <a:endParaRPr lang="ru-RU"/>
          </a:p>
        </p:txBody>
      </p:sp>
    </p:spTree>
    <p:extLst>
      <p:ext uri="{BB962C8B-B14F-4D97-AF65-F5344CB8AC3E}">
        <p14:creationId xmlns:p14="http://schemas.microsoft.com/office/powerpoint/2010/main" val="3145444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78A2B3F-62B0-486B-A3FC-84CC0E4E18BE}" type="slidenum">
              <a:rPr lang="ru-RU" smtClean="0"/>
              <a:t>3</a:t>
            </a:fld>
            <a:endParaRPr lang="ru-RU"/>
          </a:p>
        </p:txBody>
      </p:sp>
    </p:spTree>
    <p:extLst>
      <p:ext uri="{BB962C8B-B14F-4D97-AF65-F5344CB8AC3E}">
        <p14:creationId xmlns:p14="http://schemas.microsoft.com/office/powerpoint/2010/main" val="1969478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4</a:t>
            </a:fld>
            <a:endParaRPr lang="ru-RU"/>
          </a:p>
        </p:txBody>
      </p:sp>
    </p:spTree>
    <p:extLst>
      <p:ext uri="{BB962C8B-B14F-4D97-AF65-F5344CB8AC3E}">
        <p14:creationId xmlns:p14="http://schemas.microsoft.com/office/powerpoint/2010/main" val="341967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5</a:t>
            </a:fld>
            <a:endParaRPr lang="ru-RU"/>
          </a:p>
        </p:txBody>
      </p:sp>
    </p:spTree>
    <p:extLst>
      <p:ext uri="{BB962C8B-B14F-4D97-AF65-F5344CB8AC3E}">
        <p14:creationId xmlns:p14="http://schemas.microsoft.com/office/powerpoint/2010/main" val="1179735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6</a:t>
            </a:fld>
            <a:endParaRPr lang="ru-RU"/>
          </a:p>
        </p:txBody>
      </p:sp>
    </p:spTree>
    <p:extLst>
      <p:ext uri="{BB962C8B-B14F-4D97-AF65-F5344CB8AC3E}">
        <p14:creationId xmlns:p14="http://schemas.microsoft.com/office/powerpoint/2010/main" val="1214711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7</a:t>
            </a:fld>
            <a:endParaRPr lang="ru-RU"/>
          </a:p>
        </p:txBody>
      </p:sp>
    </p:spTree>
    <p:extLst>
      <p:ext uri="{BB962C8B-B14F-4D97-AF65-F5344CB8AC3E}">
        <p14:creationId xmlns:p14="http://schemas.microsoft.com/office/powerpoint/2010/main" val="3526022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8</a:t>
            </a:fld>
            <a:endParaRPr lang="ru-RU"/>
          </a:p>
        </p:txBody>
      </p:sp>
    </p:spTree>
    <p:extLst>
      <p:ext uri="{BB962C8B-B14F-4D97-AF65-F5344CB8AC3E}">
        <p14:creationId xmlns:p14="http://schemas.microsoft.com/office/powerpoint/2010/main" val="312330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9</a:t>
            </a:fld>
            <a:endParaRPr lang="ru-RU"/>
          </a:p>
        </p:txBody>
      </p:sp>
    </p:spTree>
    <p:extLst>
      <p:ext uri="{BB962C8B-B14F-4D97-AF65-F5344CB8AC3E}">
        <p14:creationId xmlns:p14="http://schemas.microsoft.com/office/powerpoint/2010/main" val="2891923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10</a:t>
            </a:fld>
            <a:endParaRPr lang="ru-RU"/>
          </a:p>
        </p:txBody>
      </p:sp>
    </p:spTree>
    <p:extLst>
      <p:ext uri="{BB962C8B-B14F-4D97-AF65-F5344CB8AC3E}">
        <p14:creationId xmlns:p14="http://schemas.microsoft.com/office/powerpoint/2010/main" val="12526002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11</a:t>
            </a:fld>
            <a:endParaRPr lang="ru-RU"/>
          </a:p>
        </p:txBody>
      </p:sp>
    </p:spTree>
    <p:extLst>
      <p:ext uri="{BB962C8B-B14F-4D97-AF65-F5344CB8AC3E}">
        <p14:creationId xmlns:p14="http://schemas.microsoft.com/office/powerpoint/2010/main" val="27768200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12</a:t>
            </a:fld>
            <a:endParaRPr lang="ru-RU"/>
          </a:p>
        </p:txBody>
      </p:sp>
    </p:spTree>
    <p:extLst>
      <p:ext uri="{BB962C8B-B14F-4D97-AF65-F5344CB8AC3E}">
        <p14:creationId xmlns:p14="http://schemas.microsoft.com/office/powerpoint/2010/main" val="2429882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13</a:t>
            </a:fld>
            <a:endParaRPr lang="ru-RU"/>
          </a:p>
        </p:txBody>
      </p:sp>
    </p:spTree>
    <p:extLst>
      <p:ext uri="{BB962C8B-B14F-4D97-AF65-F5344CB8AC3E}">
        <p14:creationId xmlns:p14="http://schemas.microsoft.com/office/powerpoint/2010/main" val="1272365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14</a:t>
            </a:fld>
            <a:endParaRPr lang="ru-RU"/>
          </a:p>
        </p:txBody>
      </p:sp>
    </p:spTree>
    <p:extLst>
      <p:ext uri="{BB962C8B-B14F-4D97-AF65-F5344CB8AC3E}">
        <p14:creationId xmlns:p14="http://schemas.microsoft.com/office/powerpoint/2010/main" val="38257430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15</a:t>
            </a:fld>
            <a:endParaRPr lang="ru-RU"/>
          </a:p>
        </p:txBody>
      </p:sp>
    </p:spTree>
    <p:extLst>
      <p:ext uri="{BB962C8B-B14F-4D97-AF65-F5344CB8AC3E}">
        <p14:creationId xmlns:p14="http://schemas.microsoft.com/office/powerpoint/2010/main" val="8085215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16</a:t>
            </a:fld>
            <a:endParaRPr lang="ru-RU"/>
          </a:p>
        </p:txBody>
      </p:sp>
    </p:spTree>
    <p:extLst>
      <p:ext uri="{BB962C8B-B14F-4D97-AF65-F5344CB8AC3E}">
        <p14:creationId xmlns:p14="http://schemas.microsoft.com/office/powerpoint/2010/main" val="38837745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17</a:t>
            </a:fld>
            <a:endParaRPr lang="ru-RU"/>
          </a:p>
        </p:txBody>
      </p:sp>
    </p:spTree>
    <p:extLst>
      <p:ext uri="{BB962C8B-B14F-4D97-AF65-F5344CB8AC3E}">
        <p14:creationId xmlns:p14="http://schemas.microsoft.com/office/powerpoint/2010/main" val="42931372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18</a:t>
            </a:fld>
            <a:endParaRPr lang="ru-RU"/>
          </a:p>
        </p:txBody>
      </p:sp>
    </p:spTree>
    <p:extLst>
      <p:ext uri="{BB962C8B-B14F-4D97-AF65-F5344CB8AC3E}">
        <p14:creationId xmlns:p14="http://schemas.microsoft.com/office/powerpoint/2010/main" val="9807401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19</a:t>
            </a:fld>
            <a:endParaRPr lang="ru-RU"/>
          </a:p>
        </p:txBody>
      </p:sp>
    </p:spTree>
    <p:extLst>
      <p:ext uri="{BB962C8B-B14F-4D97-AF65-F5344CB8AC3E}">
        <p14:creationId xmlns:p14="http://schemas.microsoft.com/office/powerpoint/2010/main" val="15477294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20</a:t>
            </a:fld>
            <a:endParaRPr lang="ru-RU"/>
          </a:p>
        </p:txBody>
      </p:sp>
    </p:spTree>
    <p:extLst>
      <p:ext uri="{BB962C8B-B14F-4D97-AF65-F5344CB8AC3E}">
        <p14:creationId xmlns:p14="http://schemas.microsoft.com/office/powerpoint/2010/main" val="8513951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21</a:t>
            </a:fld>
            <a:endParaRPr lang="ru-RU"/>
          </a:p>
        </p:txBody>
      </p:sp>
    </p:spTree>
    <p:extLst>
      <p:ext uri="{BB962C8B-B14F-4D97-AF65-F5344CB8AC3E}">
        <p14:creationId xmlns:p14="http://schemas.microsoft.com/office/powerpoint/2010/main" val="30964789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22</a:t>
            </a:fld>
            <a:endParaRPr lang="ru-RU"/>
          </a:p>
        </p:txBody>
      </p:sp>
    </p:spTree>
    <p:extLst>
      <p:ext uri="{BB962C8B-B14F-4D97-AF65-F5344CB8AC3E}">
        <p14:creationId xmlns:p14="http://schemas.microsoft.com/office/powerpoint/2010/main" val="16542310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23</a:t>
            </a:fld>
            <a:endParaRPr lang="ru-RU"/>
          </a:p>
        </p:txBody>
      </p:sp>
    </p:spTree>
    <p:extLst>
      <p:ext uri="{BB962C8B-B14F-4D97-AF65-F5344CB8AC3E}">
        <p14:creationId xmlns:p14="http://schemas.microsoft.com/office/powerpoint/2010/main" val="3305163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24</a:t>
            </a:fld>
            <a:endParaRPr lang="ru-RU"/>
          </a:p>
        </p:txBody>
      </p:sp>
    </p:spTree>
    <p:extLst>
      <p:ext uri="{BB962C8B-B14F-4D97-AF65-F5344CB8AC3E}">
        <p14:creationId xmlns:p14="http://schemas.microsoft.com/office/powerpoint/2010/main" val="23799445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25</a:t>
            </a:fld>
            <a:endParaRPr lang="ru-RU"/>
          </a:p>
        </p:txBody>
      </p:sp>
    </p:spTree>
    <p:extLst>
      <p:ext uri="{BB962C8B-B14F-4D97-AF65-F5344CB8AC3E}">
        <p14:creationId xmlns:p14="http://schemas.microsoft.com/office/powerpoint/2010/main" val="14442396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26</a:t>
            </a:fld>
            <a:endParaRPr lang="ru-RU"/>
          </a:p>
        </p:txBody>
      </p:sp>
    </p:spTree>
    <p:extLst>
      <p:ext uri="{BB962C8B-B14F-4D97-AF65-F5344CB8AC3E}">
        <p14:creationId xmlns:p14="http://schemas.microsoft.com/office/powerpoint/2010/main" val="24479613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27</a:t>
            </a:fld>
            <a:endParaRPr lang="ru-RU"/>
          </a:p>
        </p:txBody>
      </p:sp>
    </p:spTree>
    <p:extLst>
      <p:ext uri="{BB962C8B-B14F-4D97-AF65-F5344CB8AC3E}">
        <p14:creationId xmlns:p14="http://schemas.microsoft.com/office/powerpoint/2010/main" val="40717281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28</a:t>
            </a:fld>
            <a:endParaRPr lang="ru-RU"/>
          </a:p>
        </p:txBody>
      </p:sp>
    </p:spTree>
    <p:extLst>
      <p:ext uri="{BB962C8B-B14F-4D97-AF65-F5344CB8AC3E}">
        <p14:creationId xmlns:p14="http://schemas.microsoft.com/office/powerpoint/2010/main" val="1714778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29</a:t>
            </a:fld>
            <a:endParaRPr lang="ru-RU"/>
          </a:p>
        </p:txBody>
      </p:sp>
    </p:spTree>
    <p:extLst>
      <p:ext uri="{BB962C8B-B14F-4D97-AF65-F5344CB8AC3E}">
        <p14:creationId xmlns:p14="http://schemas.microsoft.com/office/powerpoint/2010/main" val="24999157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30</a:t>
            </a:fld>
            <a:endParaRPr lang="ru-RU"/>
          </a:p>
        </p:txBody>
      </p:sp>
    </p:spTree>
    <p:extLst>
      <p:ext uri="{BB962C8B-B14F-4D97-AF65-F5344CB8AC3E}">
        <p14:creationId xmlns:p14="http://schemas.microsoft.com/office/powerpoint/2010/main" val="6940715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31</a:t>
            </a:fld>
            <a:endParaRPr lang="ru-RU"/>
          </a:p>
        </p:txBody>
      </p:sp>
    </p:spTree>
    <p:extLst>
      <p:ext uri="{BB962C8B-B14F-4D97-AF65-F5344CB8AC3E}">
        <p14:creationId xmlns:p14="http://schemas.microsoft.com/office/powerpoint/2010/main" val="35216301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32</a:t>
            </a:fld>
            <a:endParaRPr lang="ru-RU"/>
          </a:p>
        </p:txBody>
      </p:sp>
    </p:spTree>
    <p:extLst>
      <p:ext uri="{BB962C8B-B14F-4D97-AF65-F5344CB8AC3E}">
        <p14:creationId xmlns:p14="http://schemas.microsoft.com/office/powerpoint/2010/main" val="2058930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33</a:t>
            </a:fld>
            <a:endParaRPr lang="ru-RU"/>
          </a:p>
        </p:txBody>
      </p:sp>
    </p:spTree>
    <p:extLst>
      <p:ext uri="{BB962C8B-B14F-4D97-AF65-F5344CB8AC3E}">
        <p14:creationId xmlns:p14="http://schemas.microsoft.com/office/powerpoint/2010/main" val="4886724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34</a:t>
            </a:fld>
            <a:endParaRPr lang="ru-RU"/>
          </a:p>
        </p:txBody>
      </p:sp>
    </p:spTree>
    <p:extLst>
      <p:ext uri="{BB962C8B-B14F-4D97-AF65-F5344CB8AC3E}">
        <p14:creationId xmlns:p14="http://schemas.microsoft.com/office/powerpoint/2010/main" val="20508054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35</a:t>
            </a:fld>
            <a:endParaRPr lang="ru-RU"/>
          </a:p>
        </p:txBody>
      </p:sp>
    </p:spTree>
    <p:extLst>
      <p:ext uri="{BB962C8B-B14F-4D97-AF65-F5344CB8AC3E}">
        <p14:creationId xmlns:p14="http://schemas.microsoft.com/office/powerpoint/2010/main" val="20401654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36</a:t>
            </a:fld>
            <a:endParaRPr lang="ru-RU"/>
          </a:p>
        </p:txBody>
      </p:sp>
    </p:spTree>
    <p:extLst>
      <p:ext uri="{BB962C8B-B14F-4D97-AF65-F5344CB8AC3E}">
        <p14:creationId xmlns:p14="http://schemas.microsoft.com/office/powerpoint/2010/main" val="36549469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37</a:t>
            </a:fld>
            <a:endParaRPr lang="ru-RU"/>
          </a:p>
        </p:txBody>
      </p:sp>
    </p:spTree>
    <p:extLst>
      <p:ext uri="{BB962C8B-B14F-4D97-AF65-F5344CB8AC3E}">
        <p14:creationId xmlns:p14="http://schemas.microsoft.com/office/powerpoint/2010/main" val="33462207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38</a:t>
            </a:fld>
            <a:endParaRPr lang="ru-RU"/>
          </a:p>
        </p:txBody>
      </p:sp>
    </p:spTree>
    <p:extLst>
      <p:ext uri="{BB962C8B-B14F-4D97-AF65-F5344CB8AC3E}">
        <p14:creationId xmlns:p14="http://schemas.microsoft.com/office/powerpoint/2010/main" val="1966492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39</a:t>
            </a:fld>
            <a:endParaRPr lang="ru-RU"/>
          </a:p>
        </p:txBody>
      </p:sp>
    </p:spTree>
    <p:extLst>
      <p:ext uri="{BB962C8B-B14F-4D97-AF65-F5344CB8AC3E}">
        <p14:creationId xmlns:p14="http://schemas.microsoft.com/office/powerpoint/2010/main" val="42397370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40</a:t>
            </a:fld>
            <a:endParaRPr lang="ru-RU"/>
          </a:p>
        </p:txBody>
      </p:sp>
    </p:spTree>
    <p:extLst>
      <p:ext uri="{BB962C8B-B14F-4D97-AF65-F5344CB8AC3E}">
        <p14:creationId xmlns:p14="http://schemas.microsoft.com/office/powerpoint/2010/main" val="461268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41</a:t>
            </a:fld>
            <a:endParaRPr lang="ru-RU"/>
          </a:p>
        </p:txBody>
      </p:sp>
    </p:spTree>
    <p:extLst>
      <p:ext uri="{BB962C8B-B14F-4D97-AF65-F5344CB8AC3E}">
        <p14:creationId xmlns:p14="http://schemas.microsoft.com/office/powerpoint/2010/main" val="10352711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42</a:t>
            </a:fld>
            <a:endParaRPr lang="ru-RU"/>
          </a:p>
        </p:txBody>
      </p:sp>
    </p:spTree>
    <p:extLst>
      <p:ext uri="{BB962C8B-B14F-4D97-AF65-F5344CB8AC3E}">
        <p14:creationId xmlns:p14="http://schemas.microsoft.com/office/powerpoint/2010/main" val="10947932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43</a:t>
            </a:fld>
            <a:endParaRPr lang="ru-RU"/>
          </a:p>
        </p:txBody>
      </p:sp>
    </p:spTree>
    <p:extLst>
      <p:ext uri="{BB962C8B-B14F-4D97-AF65-F5344CB8AC3E}">
        <p14:creationId xmlns:p14="http://schemas.microsoft.com/office/powerpoint/2010/main" val="35019480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44</a:t>
            </a:fld>
            <a:endParaRPr lang="ru-RU"/>
          </a:p>
        </p:txBody>
      </p:sp>
    </p:spTree>
    <p:extLst>
      <p:ext uri="{BB962C8B-B14F-4D97-AF65-F5344CB8AC3E}">
        <p14:creationId xmlns:p14="http://schemas.microsoft.com/office/powerpoint/2010/main" val="12164118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45</a:t>
            </a:fld>
            <a:endParaRPr lang="ru-RU"/>
          </a:p>
        </p:txBody>
      </p:sp>
    </p:spTree>
    <p:extLst>
      <p:ext uri="{BB962C8B-B14F-4D97-AF65-F5344CB8AC3E}">
        <p14:creationId xmlns:p14="http://schemas.microsoft.com/office/powerpoint/2010/main" val="4770365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46</a:t>
            </a:fld>
            <a:endParaRPr lang="ru-RU"/>
          </a:p>
        </p:txBody>
      </p:sp>
    </p:spTree>
    <p:extLst>
      <p:ext uri="{BB962C8B-B14F-4D97-AF65-F5344CB8AC3E}">
        <p14:creationId xmlns:p14="http://schemas.microsoft.com/office/powerpoint/2010/main" val="39644717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47</a:t>
            </a:fld>
            <a:endParaRPr lang="ru-RU"/>
          </a:p>
        </p:txBody>
      </p:sp>
    </p:spTree>
    <p:extLst>
      <p:ext uri="{BB962C8B-B14F-4D97-AF65-F5344CB8AC3E}">
        <p14:creationId xmlns:p14="http://schemas.microsoft.com/office/powerpoint/2010/main" val="39482337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48</a:t>
            </a:fld>
            <a:endParaRPr lang="ru-RU"/>
          </a:p>
        </p:txBody>
      </p:sp>
    </p:spTree>
    <p:extLst>
      <p:ext uri="{BB962C8B-B14F-4D97-AF65-F5344CB8AC3E}">
        <p14:creationId xmlns:p14="http://schemas.microsoft.com/office/powerpoint/2010/main" val="3201447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49</a:t>
            </a:fld>
            <a:endParaRPr lang="ru-RU"/>
          </a:p>
        </p:txBody>
      </p:sp>
    </p:spTree>
    <p:extLst>
      <p:ext uri="{BB962C8B-B14F-4D97-AF65-F5344CB8AC3E}">
        <p14:creationId xmlns:p14="http://schemas.microsoft.com/office/powerpoint/2010/main" val="8182146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50</a:t>
            </a:fld>
            <a:endParaRPr lang="ru-RU"/>
          </a:p>
        </p:txBody>
      </p:sp>
    </p:spTree>
    <p:extLst>
      <p:ext uri="{BB962C8B-B14F-4D97-AF65-F5344CB8AC3E}">
        <p14:creationId xmlns:p14="http://schemas.microsoft.com/office/powerpoint/2010/main" val="6556195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51</a:t>
            </a:fld>
            <a:endParaRPr lang="ru-RU"/>
          </a:p>
        </p:txBody>
      </p:sp>
    </p:spTree>
    <p:extLst>
      <p:ext uri="{BB962C8B-B14F-4D97-AF65-F5344CB8AC3E}">
        <p14:creationId xmlns:p14="http://schemas.microsoft.com/office/powerpoint/2010/main" val="23585638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52</a:t>
            </a:fld>
            <a:endParaRPr lang="ru-RU"/>
          </a:p>
        </p:txBody>
      </p:sp>
    </p:spTree>
    <p:extLst>
      <p:ext uri="{BB962C8B-B14F-4D97-AF65-F5344CB8AC3E}">
        <p14:creationId xmlns:p14="http://schemas.microsoft.com/office/powerpoint/2010/main" val="17481081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53</a:t>
            </a:fld>
            <a:endParaRPr lang="ru-RU"/>
          </a:p>
        </p:txBody>
      </p:sp>
    </p:spTree>
    <p:extLst>
      <p:ext uri="{BB962C8B-B14F-4D97-AF65-F5344CB8AC3E}">
        <p14:creationId xmlns:p14="http://schemas.microsoft.com/office/powerpoint/2010/main" val="23222647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54</a:t>
            </a:fld>
            <a:endParaRPr lang="ru-RU"/>
          </a:p>
        </p:txBody>
      </p:sp>
    </p:spTree>
    <p:extLst>
      <p:ext uri="{BB962C8B-B14F-4D97-AF65-F5344CB8AC3E}">
        <p14:creationId xmlns:p14="http://schemas.microsoft.com/office/powerpoint/2010/main" val="22385787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55</a:t>
            </a:fld>
            <a:endParaRPr lang="ru-RU"/>
          </a:p>
        </p:txBody>
      </p:sp>
    </p:spTree>
    <p:extLst>
      <p:ext uri="{BB962C8B-B14F-4D97-AF65-F5344CB8AC3E}">
        <p14:creationId xmlns:p14="http://schemas.microsoft.com/office/powerpoint/2010/main" val="41498354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56</a:t>
            </a:fld>
            <a:endParaRPr lang="ru-RU"/>
          </a:p>
        </p:txBody>
      </p:sp>
    </p:spTree>
    <p:extLst>
      <p:ext uri="{BB962C8B-B14F-4D97-AF65-F5344CB8AC3E}">
        <p14:creationId xmlns:p14="http://schemas.microsoft.com/office/powerpoint/2010/main" val="37955779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57</a:t>
            </a:fld>
            <a:endParaRPr lang="ru-RU"/>
          </a:p>
        </p:txBody>
      </p:sp>
    </p:spTree>
    <p:extLst>
      <p:ext uri="{BB962C8B-B14F-4D97-AF65-F5344CB8AC3E}">
        <p14:creationId xmlns:p14="http://schemas.microsoft.com/office/powerpoint/2010/main" val="867824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58</a:t>
            </a:fld>
            <a:endParaRPr lang="ru-RU"/>
          </a:p>
        </p:txBody>
      </p:sp>
    </p:spTree>
    <p:extLst>
      <p:ext uri="{BB962C8B-B14F-4D97-AF65-F5344CB8AC3E}">
        <p14:creationId xmlns:p14="http://schemas.microsoft.com/office/powerpoint/2010/main" val="25316347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59</a:t>
            </a:fld>
            <a:endParaRPr lang="ru-RU"/>
          </a:p>
        </p:txBody>
      </p:sp>
    </p:spTree>
    <p:extLst>
      <p:ext uri="{BB962C8B-B14F-4D97-AF65-F5344CB8AC3E}">
        <p14:creationId xmlns:p14="http://schemas.microsoft.com/office/powerpoint/2010/main" val="145026256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60</a:t>
            </a:fld>
            <a:endParaRPr lang="ru-RU"/>
          </a:p>
        </p:txBody>
      </p:sp>
    </p:spTree>
    <p:extLst>
      <p:ext uri="{BB962C8B-B14F-4D97-AF65-F5344CB8AC3E}">
        <p14:creationId xmlns:p14="http://schemas.microsoft.com/office/powerpoint/2010/main" val="256317687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61</a:t>
            </a:fld>
            <a:endParaRPr lang="ru-RU"/>
          </a:p>
        </p:txBody>
      </p:sp>
    </p:spTree>
    <p:extLst>
      <p:ext uri="{BB962C8B-B14F-4D97-AF65-F5344CB8AC3E}">
        <p14:creationId xmlns:p14="http://schemas.microsoft.com/office/powerpoint/2010/main" val="228006277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62</a:t>
            </a:fld>
            <a:endParaRPr lang="ru-RU"/>
          </a:p>
        </p:txBody>
      </p:sp>
    </p:spTree>
    <p:extLst>
      <p:ext uri="{BB962C8B-B14F-4D97-AF65-F5344CB8AC3E}">
        <p14:creationId xmlns:p14="http://schemas.microsoft.com/office/powerpoint/2010/main" val="17317510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63</a:t>
            </a:fld>
            <a:endParaRPr lang="ru-RU"/>
          </a:p>
        </p:txBody>
      </p:sp>
    </p:spTree>
    <p:extLst>
      <p:ext uri="{BB962C8B-B14F-4D97-AF65-F5344CB8AC3E}">
        <p14:creationId xmlns:p14="http://schemas.microsoft.com/office/powerpoint/2010/main" val="409420867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64</a:t>
            </a:fld>
            <a:endParaRPr lang="ru-RU"/>
          </a:p>
        </p:txBody>
      </p:sp>
    </p:spTree>
    <p:extLst>
      <p:ext uri="{BB962C8B-B14F-4D97-AF65-F5344CB8AC3E}">
        <p14:creationId xmlns:p14="http://schemas.microsoft.com/office/powerpoint/2010/main" val="14761540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65</a:t>
            </a:fld>
            <a:endParaRPr lang="ru-RU"/>
          </a:p>
        </p:txBody>
      </p:sp>
    </p:spTree>
    <p:extLst>
      <p:ext uri="{BB962C8B-B14F-4D97-AF65-F5344CB8AC3E}">
        <p14:creationId xmlns:p14="http://schemas.microsoft.com/office/powerpoint/2010/main" val="405502805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66</a:t>
            </a:fld>
            <a:endParaRPr lang="ru-RU"/>
          </a:p>
        </p:txBody>
      </p:sp>
    </p:spTree>
    <p:extLst>
      <p:ext uri="{BB962C8B-B14F-4D97-AF65-F5344CB8AC3E}">
        <p14:creationId xmlns:p14="http://schemas.microsoft.com/office/powerpoint/2010/main" val="170975698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67</a:t>
            </a:fld>
            <a:endParaRPr lang="ru-RU"/>
          </a:p>
        </p:txBody>
      </p:sp>
    </p:spTree>
    <p:extLst>
      <p:ext uri="{BB962C8B-B14F-4D97-AF65-F5344CB8AC3E}">
        <p14:creationId xmlns:p14="http://schemas.microsoft.com/office/powerpoint/2010/main" val="22149803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68</a:t>
            </a:fld>
            <a:endParaRPr lang="ru-RU"/>
          </a:p>
        </p:txBody>
      </p:sp>
    </p:spTree>
    <p:extLst>
      <p:ext uri="{BB962C8B-B14F-4D97-AF65-F5344CB8AC3E}">
        <p14:creationId xmlns:p14="http://schemas.microsoft.com/office/powerpoint/2010/main" val="332359181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69</a:t>
            </a:fld>
            <a:endParaRPr lang="ru-RU"/>
          </a:p>
        </p:txBody>
      </p:sp>
    </p:spTree>
    <p:extLst>
      <p:ext uri="{BB962C8B-B14F-4D97-AF65-F5344CB8AC3E}">
        <p14:creationId xmlns:p14="http://schemas.microsoft.com/office/powerpoint/2010/main" val="373354787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70</a:t>
            </a:fld>
            <a:endParaRPr lang="ru-RU"/>
          </a:p>
        </p:txBody>
      </p:sp>
    </p:spTree>
    <p:extLst>
      <p:ext uri="{BB962C8B-B14F-4D97-AF65-F5344CB8AC3E}">
        <p14:creationId xmlns:p14="http://schemas.microsoft.com/office/powerpoint/2010/main" val="332029523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71</a:t>
            </a:fld>
            <a:endParaRPr lang="ru-RU"/>
          </a:p>
        </p:txBody>
      </p:sp>
    </p:spTree>
    <p:extLst>
      <p:ext uri="{BB962C8B-B14F-4D97-AF65-F5344CB8AC3E}">
        <p14:creationId xmlns:p14="http://schemas.microsoft.com/office/powerpoint/2010/main" val="257091700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72</a:t>
            </a:fld>
            <a:endParaRPr lang="ru-RU"/>
          </a:p>
        </p:txBody>
      </p:sp>
    </p:spTree>
    <p:extLst>
      <p:ext uri="{BB962C8B-B14F-4D97-AF65-F5344CB8AC3E}">
        <p14:creationId xmlns:p14="http://schemas.microsoft.com/office/powerpoint/2010/main" val="366951610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73</a:t>
            </a:fld>
            <a:endParaRPr lang="ru-RU"/>
          </a:p>
        </p:txBody>
      </p:sp>
    </p:spTree>
    <p:extLst>
      <p:ext uri="{BB962C8B-B14F-4D97-AF65-F5344CB8AC3E}">
        <p14:creationId xmlns:p14="http://schemas.microsoft.com/office/powerpoint/2010/main" val="395847440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74</a:t>
            </a:fld>
            <a:endParaRPr lang="ru-RU"/>
          </a:p>
        </p:txBody>
      </p:sp>
    </p:spTree>
    <p:extLst>
      <p:ext uri="{BB962C8B-B14F-4D97-AF65-F5344CB8AC3E}">
        <p14:creationId xmlns:p14="http://schemas.microsoft.com/office/powerpoint/2010/main" val="122096557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75</a:t>
            </a:fld>
            <a:endParaRPr lang="ru-RU"/>
          </a:p>
        </p:txBody>
      </p:sp>
    </p:spTree>
    <p:extLst>
      <p:ext uri="{BB962C8B-B14F-4D97-AF65-F5344CB8AC3E}">
        <p14:creationId xmlns:p14="http://schemas.microsoft.com/office/powerpoint/2010/main" val="343844605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76</a:t>
            </a:fld>
            <a:endParaRPr lang="ru-RU"/>
          </a:p>
        </p:txBody>
      </p:sp>
    </p:spTree>
    <p:extLst>
      <p:ext uri="{BB962C8B-B14F-4D97-AF65-F5344CB8AC3E}">
        <p14:creationId xmlns:p14="http://schemas.microsoft.com/office/powerpoint/2010/main" val="46645867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77</a:t>
            </a:fld>
            <a:endParaRPr lang="ru-RU"/>
          </a:p>
        </p:txBody>
      </p:sp>
    </p:spTree>
    <p:extLst>
      <p:ext uri="{BB962C8B-B14F-4D97-AF65-F5344CB8AC3E}">
        <p14:creationId xmlns:p14="http://schemas.microsoft.com/office/powerpoint/2010/main" val="248252566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78</a:t>
            </a:fld>
            <a:endParaRPr lang="ru-RU"/>
          </a:p>
        </p:txBody>
      </p:sp>
    </p:spTree>
    <p:extLst>
      <p:ext uri="{BB962C8B-B14F-4D97-AF65-F5344CB8AC3E}">
        <p14:creationId xmlns:p14="http://schemas.microsoft.com/office/powerpoint/2010/main" val="16359028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79</a:t>
            </a:fld>
            <a:endParaRPr lang="ru-RU"/>
          </a:p>
        </p:txBody>
      </p:sp>
    </p:spTree>
    <p:extLst>
      <p:ext uri="{BB962C8B-B14F-4D97-AF65-F5344CB8AC3E}">
        <p14:creationId xmlns:p14="http://schemas.microsoft.com/office/powerpoint/2010/main" val="177920873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80</a:t>
            </a:fld>
            <a:endParaRPr lang="ru-RU"/>
          </a:p>
        </p:txBody>
      </p:sp>
    </p:spTree>
    <p:extLst>
      <p:ext uri="{BB962C8B-B14F-4D97-AF65-F5344CB8AC3E}">
        <p14:creationId xmlns:p14="http://schemas.microsoft.com/office/powerpoint/2010/main" val="246123126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81</a:t>
            </a:fld>
            <a:endParaRPr lang="ru-RU"/>
          </a:p>
        </p:txBody>
      </p:sp>
    </p:spTree>
    <p:extLst>
      <p:ext uri="{BB962C8B-B14F-4D97-AF65-F5344CB8AC3E}">
        <p14:creationId xmlns:p14="http://schemas.microsoft.com/office/powerpoint/2010/main" val="5924363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82</a:t>
            </a:fld>
            <a:endParaRPr lang="ru-RU"/>
          </a:p>
        </p:txBody>
      </p:sp>
    </p:spTree>
    <p:extLst>
      <p:ext uri="{BB962C8B-B14F-4D97-AF65-F5344CB8AC3E}">
        <p14:creationId xmlns:p14="http://schemas.microsoft.com/office/powerpoint/2010/main" val="60980128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83</a:t>
            </a:fld>
            <a:endParaRPr lang="ru-RU"/>
          </a:p>
        </p:txBody>
      </p:sp>
    </p:spTree>
    <p:extLst>
      <p:ext uri="{BB962C8B-B14F-4D97-AF65-F5344CB8AC3E}">
        <p14:creationId xmlns:p14="http://schemas.microsoft.com/office/powerpoint/2010/main" val="314236241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84</a:t>
            </a:fld>
            <a:endParaRPr lang="ru-RU"/>
          </a:p>
        </p:txBody>
      </p:sp>
    </p:spTree>
    <p:extLst>
      <p:ext uri="{BB962C8B-B14F-4D97-AF65-F5344CB8AC3E}">
        <p14:creationId xmlns:p14="http://schemas.microsoft.com/office/powerpoint/2010/main" val="412373674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85</a:t>
            </a:fld>
            <a:endParaRPr lang="ru-RU"/>
          </a:p>
        </p:txBody>
      </p:sp>
    </p:spTree>
    <p:extLst>
      <p:ext uri="{BB962C8B-B14F-4D97-AF65-F5344CB8AC3E}">
        <p14:creationId xmlns:p14="http://schemas.microsoft.com/office/powerpoint/2010/main" val="50574471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86</a:t>
            </a:fld>
            <a:endParaRPr lang="ru-RU"/>
          </a:p>
        </p:txBody>
      </p:sp>
    </p:spTree>
    <p:extLst>
      <p:ext uri="{BB962C8B-B14F-4D97-AF65-F5344CB8AC3E}">
        <p14:creationId xmlns:p14="http://schemas.microsoft.com/office/powerpoint/2010/main" val="168845996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519D88-C941-402E-964B-CBEC8C6D80DF}" type="slidenum">
              <a:rPr lang="ru-RU" smtClean="0"/>
              <a:t>87</a:t>
            </a:fld>
            <a:endParaRPr lang="ru-RU"/>
          </a:p>
        </p:txBody>
      </p:sp>
    </p:spTree>
    <p:extLst>
      <p:ext uri="{BB962C8B-B14F-4D97-AF65-F5344CB8AC3E}">
        <p14:creationId xmlns:p14="http://schemas.microsoft.com/office/powerpoint/2010/main" val="4252088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fld id="{07239ED8-79E9-4DC3-B8FF-4067A1C859F8}" type="datetimeFigureOut">
              <a:rPr lang="ru-RU" smtClean="0"/>
              <a:t>09.05.2014</a:t>
            </a:fld>
            <a:endParaRPr lang="ru-RU"/>
          </a:p>
        </p:txBody>
      </p:sp>
      <p:sp>
        <p:nvSpPr>
          <p:cNvPr id="19" name="Footer Placeholder 18"/>
          <p:cNvSpPr>
            <a:spLocks noGrp="1"/>
          </p:cNvSpPr>
          <p:nvPr>
            <p:ph type="ftr" sz="quarter" idx="11"/>
          </p:nvPr>
        </p:nvSpPr>
        <p:spPr/>
        <p:txBody>
          <a:bodyPr/>
          <a:lstStyle/>
          <a:p>
            <a:endParaRPr lang="ru-RU"/>
          </a:p>
        </p:txBody>
      </p:sp>
      <p:sp>
        <p:nvSpPr>
          <p:cNvPr id="27" name="Slide Number Placeholder 26"/>
          <p:cNvSpPr>
            <a:spLocks noGrp="1"/>
          </p:cNvSpPr>
          <p:nvPr>
            <p:ph type="sldNum" sz="quarter" idx="12"/>
          </p:nvPr>
        </p:nvSpPr>
        <p:spPr/>
        <p:txBody>
          <a:bodyPr/>
          <a:lstStyle/>
          <a:p>
            <a:fld id="{698A77F3-3EE8-45D1-8416-6A7D239C8477}"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07239ED8-79E9-4DC3-B8FF-4067A1C859F8}" type="datetimeFigureOut">
              <a:rPr lang="ru-RU" smtClean="0"/>
              <a:t>09.05.2014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98A77F3-3EE8-45D1-8416-6A7D239C8477}"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fld id="{07239ED8-79E9-4DC3-B8FF-4067A1C859F8}" type="datetimeFigureOut">
              <a:rPr lang="ru-RU" smtClean="0"/>
              <a:t>09.05.2014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98A77F3-3EE8-45D1-8416-6A7D239C8477}"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07239ED8-79E9-4DC3-B8FF-4067A1C859F8}" type="datetimeFigureOut">
              <a:rPr lang="ru-RU" smtClean="0"/>
              <a:t>09.05.2014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98A77F3-3EE8-45D1-8416-6A7D239C8477}"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fld id="{07239ED8-79E9-4DC3-B8FF-4067A1C859F8}" type="datetimeFigureOut">
              <a:rPr lang="ru-RU" smtClean="0"/>
              <a:t>09.05.2014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98A77F3-3EE8-45D1-8416-6A7D239C8477}"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fld id="{07239ED8-79E9-4DC3-B8FF-4067A1C859F8}" type="datetimeFigureOut">
              <a:rPr lang="ru-RU" smtClean="0"/>
              <a:t>09.05.2014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98A77F3-3EE8-45D1-8416-6A7D239C8477}"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239ED8-79E9-4DC3-B8FF-4067A1C859F8}" type="datetimeFigureOut">
              <a:rPr lang="ru-RU" smtClean="0"/>
              <a:t>09.05.2014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98A77F3-3EE8-45D1-8416-6A7D239C8477}"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07239ED8-79E9-4DC3-B8FF-4067A1C859F8}" type="datetimeFigureOut">
              <a:rPr lang="ru-RU" smtClean="0"/>
              <a:t>09.05.2014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98A77F3-3EE8-45D1-8416-6A7D239C8477}"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fld id="{07239ED8-79E9-4DC3-B8FF-4067A1C859F8}" type="datetimeFigureOut">
              <a:rPr lang="ru-RU" smtClean="0"/>
              <a:t>09.05.2014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8077200" y="6356350"/>
            <a:ext cx="609600" cy="365125"/>
          </a:xfrm>
        </p:spPr>
        <p:txBody>
          <a:bodyPr/>
          <a:lstStyle/>
          <a:p>
            <a:fld id="{698A77F3-3EE8-45D1-8416-6A7D239C8477}" type="slidenum">
              <a:rPr lang="ru-RU" smtClean="0"/>
              <a:t>‹#›</a:t>
            </a:fld>
            <a:endParaRPr 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07239ED8-79E9-4DC3-B8FF-4067A1C859F8}" type="datetimeFigureOut">
              <a:rPr lang="ru-RU" smtClean="0"/>
              <a:t>09.05.2014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98A77F3-3EE8-45D1-8416-6A7D239C8477}"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07239ED8-79E9-4DC3-B8FF-4067A1C859F8}" type="datetimeFigureOut">
              <a:rPr lang="ru-RU" smtClean="0"/>
              <a:t>09.05.2014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98A77F3-3EE8-45D1-8416-6A7D239C8477}"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7239ED8-79E9-4DC3-B8FF-4067A1C859F8}" type="datetimeFigureOut">
              <a:rPr lang="ru-RU" smtClean="0"/>
              <a:t>09.05.2014</a:t>
            </a:fld>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98A77F3-3EE8-45D1-8416-6A7D239C8477}" type="slidenum">
              <a:rPr lang="ru-RU" smtClean="0"/>
              <a:t>‹#›</a:t>
            </a:fld>
            <a:endParaRPr 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4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6063952"/>
          </a:xfrm>
          <a:solidFill>
            <a:schemeClr val="accent2">
              <a:lumMod val="75000"/>
            </a:schemeClr>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ormAutofit fontScale="77500" lnSpcReduction="20000"/>
          </a:bodyPr>
          <a:lstStyle/>
          <a:p>
            <a:pPr marL="0" indent="0" algn="ctr">
              <a:buNone/>
            </a:pPr>
            <a:endParaRPr lang="ru-RU" sz="1600" dirty="0" smtClean="0">
              <a:solidFill>
                <a:schemeClr val="bg1"/>
              </a:solidFill>
            </a:endParaRPr>
          </a:p>
          <a:p>
            <a:pPr marL="0" indent="0" algn="ctr">
              <a:buNone/>
            </a:pPr>
            <a:endParaRPr lang="ru-RU" sz="1600" dirty="0">
              <a:solidFill>
                <a:schemeClr val="bg1"/>
              </a:solidFill>
            </a:endParaRPr>
          </a:p>
          <a:p>
            <a:pPr marL="0" indent="0" algn="ctr">
              <a:buNone/>
            </a:pPr>
            <a:r>
              <a:rPr lang="ru-RU" sz="1600" dirty="0" smtClean="0">
                <a:solidFill>
                  <a:schemeClr val="bg1"/>
                </a:solidFill>
              </a:rPr>
              <a:t>Министерство </a:t>
            </a:r>
            <a:r>
              <a:rPr lang="ru-RU" sz="1600" dirty="0">
                <a:solidFill>
                  <a:schemeClr val="bg1"/>
                </a:solidFill>
              </a:rPr>
              <a:t>образования и науки российской </a:t>
            </a:r>
            <a:r>
              <a:rPr lang="ru-RU" sz="1600" dirty="0" smtClean="0">
                <a:solidFill>
                  <a:schemeClr val="bg1"/>
                </a:solidFill>
              </a:rPr>
              <a:t>федерации</a:t>
            </a:r>
            <a:endParaRPr lang="ru-RU" sz="1600" dirty="0">
              <a:solidFill>
                <a:schemeClr val="bg1"/>
              </a:solidFill>
            </a:endParaRPr>
          </a:p>
          <a:p>
            <a:pPr marL="0" indent="0" algn="ctr">
              <a:buNone/>
            </a:pPr>
            <a:r>
              <a:rPr lang="ru-RU" sz="1600" b="1" dirty="0">
                <a:solidFill>
                  <a:schemeClr val="bg1"/>
                </a:solidFill>
              </a:rPr>
              <a:t> </a:t>
            </a:r>
            <a:endParaRPr lang="ru-RU" sz="1600" dirty="0">
              <a:solidFill>
                <a:schemeClr val="bg1"/>
              </a:solidFill>
            </a:endParaRPr>
          </a:p>
          <a:p>
            <a:pPr marL="0" indent="0" algn="ctr">
              <a:buNone/>
            </a:pPr>
            <a:r>
              <a:rPr lang="ru-RU" sz="1600" dirty="0">
                <a:solidFill>
                  <a:schemeClr val="bg1"/>
                </a:solidFill>
              </a:rPr>
              <a:t>Владивостокский государственный университет экономики и </a:t>
            </a:r>
            <a:r>
              <a:rPr lang="ru-RU" sz="1600" dirty="0" smtClean="0">
                <a:solidFill>
                  <a:schemeClr val="bg1"/>
                </a:solidFill>
              </a:rPr>
              <a:t>сервиса</a:t>
            </a:r>
          </a:p>
          <a:p>
            <a:pPr marL="0" indent="0" algn="ctr">
              <a:buNone/>
            </a:pPr>
            <a:endParaRPr lang="ru-RU" sz="1600" dirty="0" smtClean="0">
              <a:solidFill>
                <a:schemeClr val="bg1"/>
              </a:solidFill>
            </a:endParaRPr>
          </a:p>
          <a:p>
            <a:pPr marL="0" indent="0" algn="ctr">
              <a:buNone/>
            </a:pPr>
            <a:r>
              <a:rPr lang="ru-RU" sz="1600" dirty="0" smtClean="0">
                <a:solidFill>
                  <a:schemeClr val="bg1"/>
                </a:solidFill>
              </a:rPr>
              <a:t>Институт информатики, инноваций и бизнес систем</a:t>
            </a:r>
          </a:p>
          <a:p>
            <a:pPr marL="0" indent="0" algn="ctr">
              <a:buNone/>
            </a:pPr>
            <a:endParaRPr lang="ru-RU" sz="1600" dirty="0" smtClean="0">
              <a:solidFill>
                <a:schemeClr val="bg1"/>
              </a:solidFill>
            </a:endParaRPr>
          </a:p>
          <a:p>
            <a:pPr marL="0" indent="0" algn="ctr">
              <a:buNone/>
            </a:pPr>
            <a:r>
              <a:rPr lang="ru-RU" sz="1600" dirty="0" smtClean="0">
                <a:solidFill>
                  <a:schemeClr val="bg1"/>
                </a:solidFill>
              </a:rPr>
              <a:t>Кафедра электроники</a:t>
            </a:r>
          </a:p>
          <a:p>
            <a:pPr marL="0" indent="0" algn="ctr">
              <a:buNone/>
            </a:pPr>
            <a:endParaRPr lang="ru-RU" sz="1600" dirty="0" smtClean="0">
              <a:solidFill>
                <a:schemeClr val="bg1"/>
              </a:solidFill>
            </a:endParaRPr>
          </a:p>
          <a:p>
            <a:pPr marL="0" indent="0" algn="ctr">
              <a:buNone/>
            </a:pPr>
            <a:endParaRPr lang="ru-RU" sz="1600" dirty="0">
              <a:solidFill>
                <a:schemeClr val="bg1"/>
              </a:solidFill>
            </a:endParaRPr>
          </a:p>
          <a:p>
            <a:pPr marL="0" indent="0" algn="ctr">
              <a:buNone/>
            </a:pPr>
            <a:r>
              <a:rPr lang="ru-RU" sz="2100" dirty="0" smtClean="0">
                <a:solidFill>
                  <a:schemeClr val="bg1"/>
                </a:solidFill>
              </a:rPr>
              <a:t>«Основы конструирования и технологии производства РЭУ»</a:t>
            </a:r>
          </a:p>
          <a:p>
            <a:pPr marL="0" indent="0" algn="ctr">
              <a:buNone/>
            </a:pPr>
            <a:endParaRPr lang="ru-RU" sz="1600" dirty="0" smtClean="0">
              <a:solidFill>
                <a:schemeClr val="bg1"/>
              </a:solidFill>
            </a:endParaRPr>
          </a:p>
          <a:p>
            <a:pPr marL="0" indent="0" algn="ctr">
              <a:buNone/>
            </a:pPr>
            <a:endParaRPr lang="ru-RU" sz="1600" dirty="0">
              <a:solidFill>
                <a:schemeClr val="bg1"/>
              </a:solidFill>
            </a:endParaRPr>
          </a:p>
          <a:p>
            <a:pPr marL="0" indent="0" algn="ctr">
              <a:buNone/>
            </a:pPr>
            <a:r>
              <a:rPr lang="ru-RU" sz="4000" dirty="0" smtClean="0">
                <a:solidFill>
                  <a:schemeClr val="bg1"/>
                </a:solidFill>
              </a:rPr>
              <a:t>Тема </a:t>
            </a:r>
            <a:r>
              <a:rPr lang="ru-RU" sz="4000" dirty="0" smtClean="0">
                <a:solidFill>
                  <a:schemeClr val="bg1"/>
                </a:solidFill>
              </a:rPr>
              <a:t>«</a:t>
            </a:r>
            <a:r>
              <a:rPr lang="ru-RU" altLang="ru-RU" sz="4000" dirty="0" smtClean="0"/>
              <a:t>Проектирование печатных плат</a:t>
            </a:r>
            <a:r>
              <a:rPr lang="ru-RU" sz="4000" dirty="0" smtClean="0">
                <a:solidFill>
                  <a:schemeClr val="bg1"/>
                </a:solidFill>
              </a:rPr>
              <a:t>»</a:t>
            </a:r>
            <a:endParaRPr lang="ru-RU" sz="4000" dirty="0">
              <a:solidFill>
                <a:schemeClr val="bg1"/>
              </a:solidFill>
            </a:endParaRPr>
          </a:p>
          <a:p>
            <a:pPr marL="0" indent="0">
              <a:buNone/>
            </a:pPr>
            <a:endParaRPr lang="ru-RU" dirty="0" smtClean="0">
              <a:solidFill>
                <a:schemeClr val="bg1"/>
              </a:solidFill>
            </a:endParaRPr>
          </a:p>
          <a:p>
            <a:pPr marL="0" indent="0">
              <a:buNone/>
            </a:pPr>
            <a:endParaRPr lang="ru-RU" dirty="0">
              <a:solidFill>
                <a:schemeClr val="bg1"/>
              </a:solidFill>
            </a:endParaRPr>
          </a:p>
          <a:p>
            <a:pPr marL="0" indent="0">
              <a:buNone/>
            </a:pPr>
            <a:endParaRPr lang="ru-RU" dirty="0" smtClean="0">
              <a:solidFill>
                <a:schemeClr val="bg1"/>
              </a:solidFill>
            </a:endParaRPr>
          </a:p>
          <a:p>
            <a:pPr marL="0" indent="0">
              <a:buNone/>
            </a:pPr>
            <a:endParaRPr lang="ru-RU" dirty="0" smtClean="0">
              <a:solidFill>
                <a:schemeClr val="bg1"/>
              </a:solidFill>
            </a:endParaRPr>
          </a:p>
          <a:p>
            <a:pPr marL="0" indent="0" algn="r">
              <a:buNone/>
            </a:pPr>
            <a:r>
              <a:rPr lang="ru-RU" sz="1700" dirty="0" smtClean="0">
                <a:solidFill>
                  <a:schemeClr val="bg1"/>
                </a:solidFill>
              </a:rPr>
              <a:t>Ведущий преподаватель: Белоус И.А.</a:t>
            </a:r>
            <a:endParaRPr lang="ru-RU" sz="1700" dirty="0">
              <a:solidFill>
                <a:schemeClr val="bg1"/>
              </a:solidFill>
            </a:endParaRPr>
          </a:p>
          <a:p>
            <a:pPr marL="0" indent="0">
              <a:buNone/>
            </a:pPr>
            <a:endParaRPr lang="ru-RU" sz="1700" dirty="0" smtClean="0">
              <a:solidFill>
                <a:schemeClr val="bg1"/>
              </a:solidFill>
            </a:endParaRPr>
          </a:p>
          <a:p>
            <a:pPr marL="0" indent="0">
              <a:buNone/>
            </a:pPr>
            <a:endParaRPr lang="ru-RU" sz="1700" dirty="0">
              <a:solidFill>
                <a:schemeClr val="bg1"/>
              </a:solidFill>
            </a:endParaRPr>
          </a:p>
          <a:p>
            <a:pPr marL="0" indent="0">
              <a:buNone/>
            </a:pPr>
            <a:endParaRPr lang="ru-RU" sz="1700" dirty="0" smtClean="0">
              <a:solidFill>
                <a:schemeClr val="bg1"/>
              </a:solidFill>
            </a:endParaRPr>
          </a:p>
          <a:p>
            <a:pPr marL="0" indent="0">
              <a:buNone/>
            </a:pPr>
            <a:endParaRPr lang="ru-RU" sz="1700" dirty="0">
              <a:solidFill>
                <a:schemeClr val="bg1"/>
              </a:solidFill>
            </a:endParaRPr>
          </a:p>
          <a:p>
            <a:pPr marL="0" indent="0" algn="ctr">
              <a:buNone/>
            </a:pPr>
            <a:r>
              <a:rPr lang="ru-RU" sz="1700" dirty="0" smtClean="0">
                <a:solidFill>
                  <a:schemeClr val="bg1"/>
                </a:solidFill>
              </a:rPr>
              <a:t>Владивосток, 2014</a:t>
            </a:r>
            <a:endParaRPr lang="ru-RU" sz="1700" dirty="0">
              <a:solidFill>
                <a:schemeClr val="bg1"/>
              </a:solidFill>
            </a:endParaRPr>
          </a:p>
        </p:txBody>
      </p:sp>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0857" y="270409"/>
            <a:ext cx="1155574" cy="1142367"/>
          </a:xfrm>
          <a:prstGeom prst="rect">
            <a:avLst/>
          </a:prstGeom>
          <a:effectLst>
            <a:glow rad="127000">
              <a:schemeClr val="accent1">
                <a:alpha val="73000"/>
              </a:schemeClr>
            </a:glow>
            <a:outerShdw blurRad="50800" dist="50800" dir="5400000" algn="ctr" rotWithShape="0">
              <a:srgbClr val="000000"/>
            </a:outerShdw>
          </a:effectLst>
        </p:spPr>
      </p:pic>
    </p:spTree>
    <p:custDataLst>
      <p:tags r:id="rId1"/>
    </p:custDataLst>
    <p:extLst>
      <p:ext uri="{BB962C8B-B14F-4D97-AF65-F5344CB8AC3E}">
        <p14:creationId xmlns:p14="http://schemas.microsoft.com/office/powerpoint/2010/main" val="20392656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616624"/>
          </a:xfrm>
        </p:spPr>
        <p:txBody>
          <a:bodyPr>
            <a:normAutofit/>
          </a:bodyPr>
          <a:lstStyle/>
          <a:p>
            <a:pPr marL="0" indent="0" algn="ctr">
              <a:buNone/>
            </a:pPr>
            <a:r>
              <a:rPr lang="ru-RU" sz="3200" b="1" dirty="0" smtClean="0">
                <a:solidFill>
                  <a:schemeClr val="tx2"/>
                </a:solidFill>
                <a:latin typeface="+mj-lt"/>
              </a:rPr>
              <a:t>СОДЕРЖАНИЕ</a:t>
            </a:r>
          </a:p>
          <a:p>
            <a:pPr marL="0" indent="0">
              <a:buNone/>
            </a:pPr>
            <a:endParaRPr lang="ru-RU" sz="2000" dirty="0" smtClean="0">
              <a:cs typeface="Arial" pitchFamily="34" charset="0"/>
            </a:endParaRPr>
          </a:p>
          <a:p>
            <a:pPr marL="393192" lvl="1" indent="0" algn="just">
              <a:buNone/>
            </a:pPr>
            <a:r>
              <a:rPr lang="ru-RU" altLang="ru-RU" dirty="0" smtClean="0"/>
              <a:t>1. </a:t>
            </a:r>
            <a:r>
              <a:rPr lang="ru-RU" b="1" dirty="0"/>
              <a:t>Общие сведения о печатном монтаже. </a:t>
            </a:r>
            <a:r>
              <a:rPr lang="ru-RU" dirty="0"/>
              <a:t>Печатные платы. Общие требования к ПП. Виды печатных плат.</a:t>
            </a:r>
          </a:p>
          <a:p>
            <a:pPr marL="457200" lvl="1" indent="0" algn="just">
              <a:lnSpc>
                <a:spcPct val="90000"/>
              </a:lnSpc>
              <a:buNone/>
            </a:pPr>
            <a:r>
              <a:rPr lang="ru-RU" altLang="ru-RU" dirty="0" smtClean="0"/>
              <a:t>2</a:t>
            </a:r>
            <a:r>
              <a:rPr lang="ru-RU" altLang="ru-RU" dirty="0" smtClean="0"/>
              <a:t>. </a:t>
            </a:r>
            <a:r>
              <a:rPr lang="ru-RU" b="1" dirty="0"/>
              <a:t>Проектирование и расчет печатных плат.</a:t>
            </a:r>
            <a:r>
              <a:rPr lang="ru-RU" dirty="0"/>
              <a:t> Задачи конструирования печатных плат. Основные правила конструирования печатных плат. Конструктивные особенности ПП. Классы точности ПП. Размеры печатных плат. Маркировка ПП. Проектирование рисунка проводников ПП. </a:t>
            </a:r>
            <a:r>
              <a:rPr lang="ru-RU" dirty="0" err="1"/>
              <a:t>Паяемость</a:t>
            </a:r>
            <a:r>
              <a:rPr lang="ru-RU" dirty="0"/>
              <a:t> ПП. Расчет электрических параметров ПП. Тест-контроль печатных плат. Автоматизация проектирования печатных плат</a:t>
            </a:r>
            <a:r>
              <a:rPr lang="ru-RU" dirty="0" smtClean="0"/>
              <a:t>.</a:t>
            </a:r>
            <a:endParaRPr lang="ru-RU" dirty="0">
              <a:cs typeface="Arial" pitchFamily="34" charset="0"/>
            </a:endParaRPr>
          </a:p>
          <a:p>
            <a:pPr marL="0" indent="0">
              <a:buNone/>
            </a:pPr>
            <a:endParaRPr lang="ru-RU" sz="2400" dirty="0" smtClean="0"/>
          </a:p>
          <a:p>
            <a:pPr marL="0" indent="0">
              <a:buNone/>
            </a:pPr>
            <a:endParaRPr lang="ru-RU" sz="2400" dirty="0"/>
          </a:p>
          <a:p>
            <a:pPr marL="0" indent="0">
              <a:buNone/>
            </a:pP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6894298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852704"/>
          </a:xfrm>
        </p:spPr>
        <p:txBody>
          <a:bodyPr>
            <a:normAutofit/>
          </a:bodyPr>
          <a:lstStyle/>
          <a:p>
            <a:pPr algn="ctr"/>
            <a:r>
              <a:rPr lang="ru-RU" sz="3200" b="1" dirty="0" smtClean="0"/>
              <a:t>ЛИТЕРАТУРА</a:t>
            </a:r>
            <a:endParaRPr lang="ru-RU" sz="3200" b="1" dirty="0"/>
          </a:p>
        </p:txBody>
      </p:sp>
      <p:sp>
        <p:nvSpPr>
          <p:cNvPr id="3" name="Объект 2"/>
          <p:cNvSpPr>
            <a:spLocks noGrp="1"/>
          </p:cNvSpPr>
          <p:nvPr>
            <p:ph idx="1"/>
          </p:nvPr>
        </p:nvSpPr>
        <p:spPr>
          <a:xfrm>
            <a:off x="457200" y="1700808"/>
            <a:ext cx="8229600" cy="4623792"/>
          </a:xfrm>
        </p:spPr>
        <p:txBody>
          <a:bodyPr>
            <a:normAutofit lnSpcReduction="10000"/>
          </a:bodyPr>
          <a:lstStyle/>
          <a:p>
            <a:pPr marL="0" indent="0">
              <a:buNone/>
            </a:pPr>
            <a:endParaRPr lang="ru-RU" dirty="0" smtClean="0"/>
          </a:p>
          <a:p>
            <a:pPr marL="709200" lvl="0" indent="-457200" algn="just">
              <a:lnSpc>
                <a:spcPct val="120000"/>
              </a:lnSpc>
              <a:buClrTx/>
              <a:buSzPct val="125000"/>
              <a:buAutoNum type="arabicPeriod"/>
            </a:pPr>
            <a:r>
              <a:rPr lang="ru-RU" sz="2400" dirty="0" smtClean="0"/>
              <a:t>Конструкторско-технологическое </a:t>
            </a:r>
            <a:r>
              <a:rPr lang="ru-RU" sz="2400" dirty="0"/>
              <a:t>проектирование электронной аппаратуры: Учебник для вузов. – М.: Изд. МГТУ им. Н.Э. Баумана, 2002. – 528 с. </a:t>
            </a:r>
            <a:endParaRPr lang="ru-RU" sz="2400" dirty="0" smtClean="0"/>
          </a:p>
          <a:p>
            <a:pPr marL="709200" lvl="0" indent="-457200" algn="just">
              <a:lnSpc>
                <a:spcPct val="120000"/>
              </a:lnSpc>
              <a:buClrTx/>
              <a:buSzPct val="125000"/>
              <a:buAutoNum type="arabicPeriod"/>
            </a:pPr>
            <a:r>
              <a:rPr lang="ru-RU" sz="2400" dirty="0" smtClean="0"/>
              <a:t>Технология </a:t>
            </a:r>
            <a:r>
              <a:rPr lang="ru-RU" sz="2400" dirty="0"/>
              <a:t>приборостроения: Учебник / Под общей редакцией проф. </a:t>
            </a:r>
            <a:r>
              <a:rPr lang="ru-RU" sz="2400" dirty="0" err="1"/>
              <a:t>И.П.Бушминского</a:t>
            </a:r>
            <a:r>
              <a:rPr lang="ru-RU" sz="2400" dirty="0"/>
              <a:t>. – М.: МГТУ им. </a:t>
            </a:r>
            <a:r>
              <a:rPr lang="ru-RU" sz="2400" dirty="0" err="1"/>
              <a:t>Н.Э.Баумана</a:t>
            </a:r>
            <a:r>
              <a:rPr lang="ru-RU" sz="2400" dirty="0"/>
              <a:t>. </a:t>
            </a:r>
            <a:endParaRPr lang="ru-RU" sz="2400" dirty="0" smtClean="0"/>
          </a:p>
          <a:p>
            <a:pPr marL="709200" lvl="0" indent="-457200" algn="just">
              <a:lnSpc>
                <a:spcPct val="120000"/>
              </a:lnSpc>
              <a:buClrTx/>
              <a:buSzPct val="125000"/>
              <a:buAutoNum type="arabicPeriod"/>
            </a:pPr>
            <a:r>
              <a:rPr lang="ru-RU" sz="2400" dirty="0" smtClean="0"/>
              <a:t>Тупик </a:t>
            </a:r>
            <a:r>
              <a:rPr lang="ru-RU" sz="2400" dirty="0"/>
              <a:t>В.А. Технология и организация производства радиоэлектронной аппаратуры. – СПб: Издательство: </a:t>
            </a:r>
            <a:r>
              <a:rPr lang="ru-RU" sz="2400" dirty="0" err="1"/>
              <a:t>СПбГЭТУ</a:t>
            </a:r>
            <a:r>
              <a:rPr lang="ru-RU" sz="2400" dirty="0"/>
              <a:t> "ЛЭТИ" – 2004. </a:t>
            </a:r>
            <a:endParaRPr lang="ru-RU" sz="2400"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4583704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92500" lnSpcReduction="10000"/>
          </a:bodyPr>
          <a:lstStyle/>
          <a:p>
            <a:pPr algn="just"/>
            <a:r>
              <a:rPr lang="ru-RU" dirty="0">
                <a:solidFill>
                  <a:srgbClr val="C00000"/>
                </a:solidFill>
              </a:rPr>
              <a:t>С приходом на рабочие места инженеров-разработчиков и конструкторов персональных ЭВМ</a:t>
            </a:r>
            <a:r>
              <a:rPr lang="ru-RU" dirty="0"/>
              <a:t>, оснащенных системами автоматического проектирования (САПР) произошел качественный скачок в производительности труда при разработке и изготовлении такой продукции как модули РЭА на печатных платах (ПП). </a:t>
            </a:r>
            <a:endParaRPr lang="ru-RU" dirty="0" smtClean="0"/>
          </a:p>
          <a:p>
            <a:pPr algn="just"/>
            <a:r>
              <a:rPr lang="ru-RU" dirty="0" smtClean="0"/>
              <a:t>При </a:t>
            </a:r>
            <a:r>
              <a:rPr lang="ru-RU" dirty="0"/>
              <a:t>этом оказывается возможным сосредоточить весь процесс проектирования на одном рабочем месте, т.е. отойти от традиционного распределения ролей между участниками проектирования схемы, конструкции и технологии. </a:t>
            </a: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9483796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9672" y="704088"/>
            <a:ext cx="7067128" cy="708688"/>
          </a:xfrm>
        </p:spPr>
        <p:txBody>
          <a:bodyPr>
            <a:normAutofit/>
          </a:bodyPr>
          <a:lstStyle/>
          <a:p>
            <a:pPr algn="ctr"/>
            <a:r>
              <a:rPr lang="ru-RU" sz="2800" b="1" dirty="0" smtClean="0"/>
              <a:t>1. Общие сведения о печатном монтаже</a:t>
            </a:r>
            <a:endParaRPr lang="ru-RU" sz="2800" b="1" dirty="0"/>
          </a:p>
        </p:txBody>
      </p:sp>
      <p:sp>
        <p:nvSpPr>
          <p:cNvPr id="3" name="Объект 2"/>
          <p:cNvSpPr>
            <a:spLocks noGrp="1"/>
          </p:cNvSpPr>
          <p:nvPr>
            <p:ph idx="1"/>
          </p:nvPr>
        </p:nvSpPr>
        <p:spPr>
          <a:xfrm>
            <a:off x="457200" y="1628800"/>
            <a:ext cx="8229600" cy="4752528"/>
          </a:xfrm>
        </p:spPr>
        <p:txBody>
          <a:bodyPr>
            <a:normAutofit fontScale="85000" lnSpcReduction="20000"/>
          </a:bodyPr>
          <a:lstStyle/>
          <a:p>
            <a:pPr algn="just">
              <a:lnSpc>
                <a:spcPct val="120000"/>
              </a:lnSpc>
            </a:pPr>
            <a:r>
              <a:rPr lang="ru-RU" sz="2800" b="1" u="sng" dirty="0">
                <a:solidFill>
                  <a:srgbClr val="C00000"/>
                </a:solidFill>
              </a:rPr>
              <a:t>Печатные платы</a:t>
            </a:r>
            <a:r>
              <a:rPr lang="ru-RU" sz="2800" dirty="0"/>
              <a:t> - это элементы конструкции, которые состоят из плоских проводников в виде участков металлизированного по­крытия, размещенных на диэлектрическом основании и обеспечивающих соединение элементов электрической цепи. Они получили широкое распространение в производстве модулей, ячеек и блоков РЭА благодаря </a:t>
            </a:r>
            <a:r>
              <a:rPr lang="ru-RU" sz="2800" dirty="0">
                <a:solidFill>
                  <a:srgbClr val="C00000"/>
                </a:solidFill>
              </a:rPr>
              <a:t>следующим преимуществам по сравнению с традиционным объемным монтажом проводниками и кабелями</a:t>
            </a:r>
            <a:r>
              <a:rPr lang="ru-RU" sz="2800" dirty="0"/>
              <a:t>: </a:t>
            </a:r>
          </a:p>
          <a:p>
            <a:pPr lvl="0" algn="just">
              <a:lnSpc>
                <a:spcPct val="120000"/>
              </a:lnSpc>
              <a:buFont typeface="Wingdings" panose="05000000000000000000" pitchFamily="2" charset="2"/>
              <a:buChar char="Ø"/>
            </a:pPr>
            <a:r>
              <a:rPr lang="ru-RU" sz="2800" dirty="0"/>
              <a:t>повышение плотности размещения компонентов и плотности монтажных соединений, возможность существенного уменьшения габаритов и веса изделий; </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6252026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772816"/>
            <a:ext cx="8229600" cy="4752528"/>
          </a:xfrm>
        </p:spPr>
        <p:txBody>
          <a:bodyPr>
            <a:normAutofit/>
          </a:bodyPr>
          <a:lstStyle/>
          <a:p>
            <a:pPr algn="just">
              <a:buFont typeface="Wingdings" panose="05000000000000000000" pitchFamily="2" charset="2"/>
              <a:buChar char="Ø"/>
            </a:pPr>
            <a:r>
              <a:rPr lang="ru-RU" sz="2400" dirty="0"/>
              <a:t>получение печатных проводников, экранирующих поверхностей и электро- и радиодеталей (ЭРЭ) в одном технологическом цикле; </a:t>
            </a:r>
          </a:p>
          <a:p>
            <a:pPr lvl="0" algn="just">
              <a:buFont typeface="Wingdings" panose="05000000000000000000" pitchFamily="2" charset="2"/>
              <a:buChar char="Ø"/>
            </a:pPr>
            <a:r>
              <a:rPr lang="ru-RU" sz="2400" dirty="0" smtClean="0"/>
              <a:t>гарантированная </a:t>
            </a:r>
            <a:r>
              <a:rPr lang="ru-RU" sz="2400" dirty="0"/>
              <a:t>стабильность и повторяемость электрических характеристик (проводимости, паразитных емкости и индуктивности); </a:t>
            </a:r>
          </a:p>
          <a:p>
            <a:pPr lvl="0" algn="just">
              <a:buFont typeface="Wingdings" panose="05000000000000000000" pitchFamily="2" charset="2"/>
              <a:buChar char="Ø"/>
            </a:pPr>
            <a:r>
              <a:rPr lang="ru-RU" sz="2400" dirty="0"/>
              <a:t>повышение быстродействия и помехозащищенности схем;</a:t>
            </a:r>
          </a:p>
          <a:p>
            <a:pPr lvl="0" algn="just">
              <a:buFont typeface="Wingdings" panose="05000000000000000000" pitchFamily="2" charset="2"/>
              <a:buChar char="Ø"/>
            </a:pPr>
            <a:r>
              <a:rPr lang="ru-RU" sz="2400" dirty="0"/>
              <a:t>повышенная стойкость и климатическим и механическим воздействиям; </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6252026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lvl="0" algn="just">
              <a:buFont typeface="Wingdings" panose="05000000000000000000" pitchFamily="2" charset="2"/>
              <a:buChar char="Ø"/>
            </a:pPr>
            <a:r>
              <a:rPr lang="ru-RU" sz="2400" dirty="0"/>
              <a:t>унификация и стандартизация конструктивных и технологических решений; </a:t>
            </a:r>
          </a:p>
          <a:p>
            <a:pPr lvl="0" algn="just">
              <a:buFont typeface="Wingdings" panose="05000000000000000000" pitchFamily="2" charset="2"/>
              <a:buChar char="Ø"/>
            </a:pPr>
            <a:r>
              <a:rPr lang="ru-RU" sz="2400" dirty="0"/>
              <a:t>увеличение надежности узлов, блоков и устройства в целом; </a:t>
            </a:r>
          </a:p>
          <a:p>
            <a:pPr lvl="0" algn="just">
              <a:buFont typeface="Wingdings" panose="05000000000000000000" pitchFamily="2" charset="2"/>
              <a:buChar char="Ø"/>
            </a:pPr>
            <a:r>
              <a:rPr lang="ru-RU" sz="2400" dirty="0"/>
              <a:t>улучшение технологичности за счет комплексной автоматизации монтажно-сборочных и контрольно-регулировочных работ; </a:t>
            </a:r>
          </a:p>
          <a:p>
            <a:pPr lvl="0" algn="just">
              <a:buFont typeface="Wingdings" panose="05000000000000000000" pitchFamily="2" charset="2"/>
              <a:buChar char="Ø"/>
            </a:pPr>
            <a:r>
              <a:rPr lang="ru-RU" sz="2400" dirty="0"/>
              <a:t>снижение трудоемкости, материалоемкости и себестоимости.</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6252026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420888"/>
            <a:ext cx="8229600" cy="3903712"/>
          </a:xfrm>
        </p:spPr>
        <p:txBody>
          <a:bodyPr/>
          <a:lstStyle/>
          <a:p>
            <a:pPr algn="just"/>
            <a:r>
              <a:rPr lang="ru-RU" sz="2400" dirty="0">
                <a:solidFill>
                  <a:srgbClr val="C00000"/>
                </a:solidFill>
              </a:rPr>
              <a:t>К недостаткам</a:t>
            </a:r>
            <a:r>
              <a:rPr lang="ru-RU" sz="2400" dirty="0"/>
              <a:t> следует отнести сложность внесения изменений в конструкцию и ограниченную ремонтопригодность.</a:t>
            </a:r>
          </a:p>
          <a:p>
            <a:pPr algn="just"/>
            <a:r>
              <a:rPr lang="ru-RU" sz="2400" dirty="0">
                <a:solidFill>
                  <a:srgbClr val="C00000"/>
                </a:solidFill>
              </a:rPr>
              <a:t>Элементами ПП </a:t>
            </a:r>
            <a:r>
              <a:rPr lang="ru-RU" sz="2400" dirty="0"/>
              <a:t>являются диэлектрическое основание, металлическое покрытие в виде рисунка печатных проводников и кон­тактных площадок, монтажные и фиксирующие отверстия. </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6252026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980728"/>
            <a:ext cx="8229600" cy="720080"/>
          </a:xfrm>
        </p:spPr>
        <p:txBody>
          <a:bodyPr>
            <a:normAutofit/>
          </a:bodyPr>
          <a:lstStyle/>
          <a:p>
            <a:pPr algn="ctr"/>
            <a:r>
              <a:rPr lang="ru-RU" sz="3100" b="1" dirty="0"/>
              <a:t>Общие требования к ПП</a:t>
            </a:r>
            <a:r>
              <a:rPr lang="ru-RU" sz="3100" dirty="0"/>
              <a:t> </a:t>
            </a:r>
            <a:endParaRPr lang="ru-RU" dirty="0"/>
          </a:p>
        </p:txBody>
      </p:sp>
      <p:sp>
        <p:nvSpPr>
          <p:cNvPr id="3" name="Объект 2"/>
          <p:cNvSpPr>
            <a:spLocks noGrp="1"/>
          </p:cNvSpPr>
          <p:nvPr>
            <p:ph idx="1"/>
          </p:nvPr>
        </p:nvSpPr>
        <p:spPr/>
        <p:txBody>
          <a:bodyPr>
            <a:normAutofit/>
          </a:bodyPr>
          <a:lstStyle/>
          <a:p>
            <a:pPr algn="just"/>
            <a:r>
              <a:rPr lang="ru-RU" sz="2400" dirty="0" smtClean="0">
                <a:solidFill>
                  <a:srgbClr val="C00000"/>
                </a:solidFill>
              </a:rPr>
              <a:t>Диэлектрическое </a:t>
            </a:r>
            <a:r>
              <a:rPr lang="ru-RU" sz="2400" dirty="0">
                <a:solidFill>
                  <a:srgbClr val="C00000"/>
                </a:solidFill>
              </a:rPr>
              <a:t>основание ПП </a:t>
            </a:r>
            <a:r>
              <a:rPr lang="ru-RU" sz="2400" dirty="0"/>
              <a:t>должно быть однородным по цвету, монолитным по структуре и не иметь внутренних пузырей и раковин, посторонних включений, сколов, трещин и расслоений</a:t>
            </a:r>
            <a:r>
              <a:rPr lang="ru-RU" sz="2400" dirty="0" smtClean="0"/>
              <a:t>.</a:t>
            </a:r>
          </a:p>
          <a:p>
            <a:pPr algn="just"/>
            <a:r>
              <a:rPr lang="ru-RU" sz="2400" dirty="0" smtClean="0">
                <a:solidFill>
                  <a:srgbClr val="C00000"/>
                </a:solidFill>
              </a:rPr>
              <a:t>Допускаются</a:t>
            </a:r>
            <a:r>
              <a:rPr lang="ru-RU" sz="2400" dirty="0" smtClean="0"/>
              <a:t> </a:t>
            </a:r>
            <a:r>
              <a:rPr lang="ru-RU" sz="2400" dirty="0"/>
              <a:t>одиночные вкрапления металла, царапины, следы от удаления одиночных </a:t>
            </a:r>
            <a:r>
              <a:rPr lang="ru-RU" sz="2400" dirty="0" err="1"/>
              <a:t>невытравленных</a:t>
            </a:r>
            <a:r>
              <a:rPr lang="ru-RU" sz="2400" dirty="0"/>
              <a:t> участков, проявление структуры материала, которые не ухудшают электрических параметров ПП и не уменьшают минимально допустимых расстояний между элементами проводящего рисунка.</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6252026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algn="just"/>
            <a:r>
              <a:rPr lang="ru-RU" sz="2400" dirty="0">
                <a:solidFill>
                  <a:srgbClr val="C00000"/>
                </a:solidFill>
              </a:rPr>
              <a:t>Проводящий рисунок ПП </a:t>
            </a:r>
            <a:r>
              <a:rPr lang="ru-RU" sz="2400" dirty="0"/>
              <a:t>должен быть четким, с ровными краями, без вздутий, отслоений, разрывов, следов инструмента и остатков технологических ма­териалов. </a:t>
            </a:r>
            <a:r>
              <a:rPr lang="ru-RU" sz="2400" dirty="0">
                <a:solidFill>
                  <a:srgbClr val="C00000"/>
                </a:solidFill>
              </a:rPr>
              <a:t>Допускаются</a:t>
            </a:r>
            <a:r>
              <a:rPr lang="ru-RU" sz="2400" dirty="0"/>
              <a:t>: отдельные местные протравы не более 5 точек на 1 дм</a:t>
            </a:r>
            <a:r>
              <a:rPr lang="ru-RU" sz="2400" baseline="30000" dirty="0"/>
              <a:t>2</a:t>
            </a:r>
            <a:r>
              <a:rPr lang="ru-RU" sz="2400" dirty="0"/>
              <a:t> ПП при условии, что оставшаяся ширина проводника соответствует минимально, допустимой по чертежу; риски глубиной не более 25 мкм и длиной до 6 мм; остатки металлизации на участках ПП, не уменьшающие допустимых расстояний между элементами.</a:t>
            </a:r>
            <a:endParaRPr lang="ru-RU" sz="2400"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6252026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412776"/>
            <a:ext cx="8229600" cy="5184576"/>
          </a:xfrm>
        </p:spPr>
        <p:txBody>
          <a:bodyPr>
            <a:normAutofit fontScale="92500" lnSpcReduction="10000"/>
          </a:bodyPr>
          <a:lstStyle/>
          <a:p>
            <a:pPr algn="just"/>
            <a:r>
              <a:rPr lang="ru-RU" dirty="0">
                <a:solidFill>
                  <a:srgbClr val="C00000"/>
                </a:solidFill>
              </a:rPr>
              <a:t>Для повышения коррозионной стойкости </a:t>
            </a:r>
            <a:r>
              <a:rPr lang="ru-RU" dirty="0"/>
              <a:t>и </a:t>
            </a:r>
            <a:r>
              <a:rPr lang="ru-RU" dirty="0">
                <a:solidFill>
                  <a:srgbClr val="C00000"/>
                </a:solidFill>
              </a:rPr>
              <a:t>улучшения </a:t>
            </a:r>
            <a:r>
              <a:rPr lang="ru-RU" dirty="0" err="1">
                <a:solidFill>
                  <a:srgbClr val="C00000"/>
                </a:solidFill>
              </a:rPr>
              <a:t>паяемости</a:t>
            </a:r>
            <a:r>
              <a:rPr lang="ru-RU" dirty="0"/>
              <a:t> на поверхность проводящего рисунка наносят электролитическое покрытие, которое должно быть сплошным, без разрывов, отслоений и </a:t>
            </a:r>
            <a:r>
              <a:rPr lang="ru-RU" dirty="0" err="1"/>
              <a:t>подгаров</a:t>
            </a:r>
            <a:r>
              <a:rPr lang="ru-RU" dirty="0"/>
              <a:t>. </a:t>
            </a:r>
            <a:endParaRPr lang="ru-RU" dirty="0" smtClean="0"/>
          </a:p>
          <a:p>
            <a:pPr algn="just"/>
            <a:r>
              <a:rPr lang="ru-RU" dirty="0" smtClean="0">
                <a:solidFill>
                  <a:srgbClr val="C00000"/>
                </a:solidFill>
              </a:rPr>
              <a:t>В </a:t>
            </a:r>
            <a:r>
              <a:rPr lang="ru-RU" dirty="0">
                <a:solidFill>
                  <a:srgbClr val="C00000"/>
                </a:solidFill>
              </a:rPr>
              <a:t>отдельных случаях допускаются</a:t>
            </a:r>
            <a:r>
              <a:rPr lang="ru-RU" dirty="0"/>
              <a:t>: участки без покрытия площадью не более 2 мм</a:t>
            </a:r>
            <a:r>
              <a:rPr lang="ru-RU" baseline="30000" dirty="0"/>
              <a:t>2</a:t>
            </a:r>
            <a:r>
              <a:rPr lang="ru-RU" dirty="0"/>
              <a:t> на 1 проводник, но не более 5 на плате; местные наросты высотой не более 0,2 мм; потемнение и неоднородность цвета покрытия, не ухудшающие </a:t>
            </a:r>
            <a:r>
              <a:rPr lang="ru-RU" dirty="0" err="1"/>
              <a:t>паяемость</a:t>
            </a:r>
            <a:r>
              <a:rPr lang="ru-RU" dirty="0"/>
              <a:t>; отсутствие покрытия на торцах проводников. </a:t>
            </a:r>
            <a:endParaRPr lang="ru-RU" dirty="0" smtClean="0"/>
          </a:p>
          <a:p>
            <a:pPr algn="just"/>
            <a:r>
              <a:rPr lang="ru-RU" dirty="0" smtClean="0">
                <a:solidFill>
                  <a:srgbClr val="C00000"/>
                </a:solidFill>
              </a:rPr>
              <a:t>При </a:t>
            </a:r>
            <a:r>
              <a:rPr lang="ru-RU" dirty="0">
                <a:solidFill>
                  <a:srgbClr val="C00000"/>
                </a:solidFill>
              </a:rPr>
              <a:t>наличии на печатных проводниках критических дефектов </a:t>
            </a:r>
            <a:r>
              <a:rPr lang="ru-RU" dirty="0"/>
              <a:t>их дублируют объемными (не более 5 проводников для плат размером до 120х180 мм и 10 проводников для плат размером свы­ше 120х180 мм).</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6252026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412776"/>
            <a:ext cx="8229600" cy="5184576"/>
          </a:xfrm>
        </p:spPr>
        <p:txBody>
          <a:bodyPr>
            <a:normAutofit fontScale="92500" lnSpcReduction="10000"/>
          </a:bodyPr>
          <a:lstStyle/>
          <a:p>
            <a:pPr algn="just"/>
            <a:r>
              <a:rPr lang="ru-RU" dirty="0">
                <a:solidFill>
                  <a:srgbClr val="C00000"/>
                </a:solidFill>
              </a:rPr>
              <a:t>Монтажные и фиксирующие отверстия </a:t>
            </a:r>
            <a:r>
              <a:rPr lang="ru-RU" dirty="0"/>
              <a:t>должны быть расположены в соответствии с требованиями чертежа и иметь допустимые отклонения, определяемые классом точности ПП. Для повышения надежности паяных соединений внутреннюю поверхность монтажных отверстий покрывают слоем меди толщиной не менее 25 мкм. </a:t>
            </a:r>
            <a:endParaRPr lang="ru-RU" dirty="0" smtClean="0"/>
          </a:p>
          <a:p>
            <a:pPr algn="just"/>
            <a:r>
              <a:rPr lang="ru-RU" dirty="0" smtClean="0">
                <a:solidFill>
                  <a:srgbClr val="C00000"/>
                </a:solidFill>
              </a:rPr>
              <a:t>Покрытие </a:t>
            </a:r>
            <a:r>
              <a:rPr lang="ru-RU" dirty="0">
                <a:solidFill>
                  <a:srgbClr val="C00000"/>
                </a:solidFill>
              </a:rPr>
              <a:t>должно быть сплошным</a:t>
            </a:r>
            <a:r>
              <a:rPr lang="ru-RU" dirty="0"/>
              <a:t>, без включений, пластичным, с мелкокристаллической структурой и прочно сцепленным с диэлектрическим </a:t>
            </a:r>
            <a:r>
              <a:rPr lang="ru-RU" dirty="0" smtClean="0"/>
              <a:t>основанием. Оно </a:t>
            </a:r>
            <a:r>
              <a:rPr lang="ru-RU" dirty="0"/>
              <a:t>должно выдержать токовую нагрузку 250 А/мм</a:t>
            </a:r>
            <a:r>
              <a:rPr lang="ru-RU" baseline="30000" dirty="0"/>
              <a:t>2</a:t>
            </a:r>
            <a:r>
              <a:rPr lang="ru-RU" dirty="0"/>
              <a:t> в течение 3 с при нагрузке на контакты 1-1,5 Н и три-четыре перепайки выводов без изменения внешнего вида, </a:t>
            </a:r>
            <a:r>
              <a:rPr lang="ru-RU" dirty="0" err="1"/>
              <a:t>подгаров</a:t>
            </a:r>
            <a:r>
              <a:rPr lang="ru-RU" dirty="0"/>
              <a:t> и отслоений. </a:t>
            </a: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6252026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484784"/>
            <a:ext cx="8229600" cy="5112568"/>
          </a:xfrm>
        </p:spPr>
        <p:txBody>
          <a:bodyPr>
            <a:normAutofit fontScale="92500" lnSpcReduction="20000"/>
          </a:bodyPr>
          <a:lstStyle/>
          <a:p>
            <a:pPr algn="just"/>
            <a:r>
              <a:rPr lang="ru-RU" dirty="0"/>
              <a:t>После циклического воздействия изменения температур сопротивление перехода металлизированного отверстия не должно отличаться более чем на 20% от значения сопротивления в нормальных климатических условиях. Допускаются в отверстиях точечные </a:t>
            </a:r>
            <a:r>
              <a:rPr lang="ru-RU" dirty="0" err="1"/>
              <a:t>неметаллизированные</a:t>
            </a:r>
            <a:r>
              <a:rPr lang="ru-RU" dirty="0"/>
              <a:t> участки диаметром не более 0,2 мм. Число таких отверстий на плате не должно превышать 0,3% от общего числа. При недопустимом повреждении металлизированные отверстия восстанавливают с помощью пустотелых заклепок, и их число не должно превышать 2% от общего числа отверстий, но не более 10 шт. на ПП. Переходные несквозные металлизированные отверстия между наружными и внутренними слоями МПП должны быть заполнены смолой в процессе прессования, которая не должна иметь газовых включений и натекать на контактные площадки.</a:t>
            </a: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6252026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algn="just"/>
            <a:r>
              <a:rPr lang="ru-RU" sz="2400" dirty="0"/>
              <a:t>Контактные площадки представляют собой участки металлического покрытия, которые соединяют печатные проводники с металлизацией монтажных отверстий. Их площадь должна быть такой, чтобы не было разрывов при сверлении и остался гарантийный поясок меди шириной не менее 50 мкм. Разрывы контактных площадок не допускаются, так как при этом уменьшаются </a:t>
            </a:r>
            <a:r>
              <a:rPr lang="ru-RU" sz="2400" dirty="0" err="1"/>
              <a:t>токонесущая</a:t>
            </a:r>
            <a:r>
              <a:rPr lang="ru-RU" sz="2400" dirty="0"/>
              <a:t> способность проводников и адгезия к диэлектрику. </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6252026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348880"/>
            <a:ext cx="8229600" cy="3975720"/>
          </a:xfrm>
        </p:spPr>
        <p:txBody>
          <a:bodyPr>
            <a:normAutofit/>
          </a:bodyPr>
          <a:lstStyle/>
          <a:p>
            <a:pPr algn="just"/>
            <a:r>
              <a:rPr lang="ru-RU" sz="2400" dirty="0"/>
              <a:t>Допускается частичное отслоение отдельных (до 2%) контактных площадок вне зоны проводников и их ремонт с помощью эпоксидного клея. Контактные площадки монтажных отверстий должны равномерно смачиваться припоем за время 3-5 с и выдержи­вать не менее трех (МПП—двух) перепаек без расслоения диэлектрика, вздутий и отслаивания.</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1678053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412776"/>
            <a:ext cx="8229600" cy="4911824"/>
          </a:xfrm>
        </p:spPr>
        <p:txBody>
          <a:bodyPr>
            <a:normAutofit fontScale="92500" lnSpcReduction="10000"/>
          </a:bodyPr>
          <a:lstStyle/>
          <a:p>
            <a:pPr algn="just"/>
            <a:r>
              <a:rPr lang="ru-RU" dirty="0"/>
              <a:t>Технологический процесс изготовления ПП не должен ухудшать электрофизические и механические свойства применяемых конструкционных материалов. Сопротивление изоляции между двумя рядом расположенными элементами ПП при минимальном расстоянии между ними 0,2-0,4 мм не должно быть для стеклотекстолита меньше: </a:t>
            </a:r>
          </a:p>
          <a:p>
            <a:pPr marL="0" indent="0" algn="just">
              <a:buNone/>
            </a:pPr>
            <a:r>
              <a:rPr lang="ru-RU" dirty="0"/>
              <a:t>а) 10000 МОм при нормальных климатиче­ских условиях (температура 25±1°С, относительная влажность 65±15%, атмосферное давление 96-104 кПа); </a:t>
            </a:r>
          </a:p>
          <a:p>
            <a:pPr marL="0" indent="0" algn="just">
              <a:buNone/>
            </a:pPr>
            <a:r>
              <a:rPr lang="ru-RU" dirty="0"/>
              <a:t>б) 1000 МОм после воздействия (2 ч) температуры  60±2°С, и 300 МОм после воздействия (2 ч) температуры ±85±2°С; </a:t>
            </a: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6252026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412776"/>
            <a:ext cx="8229600" cy="4911824"/>
          </a:xfrm>
        </p:spPr>
        <p:txBody>
          <a:bodyPr>
            <a:normAutofit fontScale="92500" lnSpcReduction="10000"/>
          </a:bodyPr>
          <a:lstStyle/>
          <a:p>
            <a:pPr marL="0" indent="0" algn="just">
              <a:buNone/>
            </a:pPr>
            <a:r>
              <a:rPr lang="ru-RU" dirty="0"/>
              <a:t>в) 20 МОм после пребывания 4 </a:t>
            </a:r>
            <a:r>
              <a:rPr lang="ru-RU" dirty="0" err="1"/>
              <a:t>сут</a:t>
            </a:r>
            <a:r>
              <a:rPr lang="ru-RU" dirty="0"/>
              <a:t>. в камере с относительной влажностью 93±3% при температуре 40±2°С, 5 Мом - после 10 </a:t>
            </a:r>
            <a:r>
              <a:rPr lang="ru-RU" dirty="0" err="1"/>
              <a:t>сут</a:t>
            </a:r>
            <a:r>
              <a:rPr lang="ru-RU" dirty="0"/>
              <a:t>., и 1 Мом - после 21 </a:t>
            </a:r>
            <a:r>
              <a:rPr lang="ru-RU" dirty="0" err="1"/>
              <a:t>сут</a:t>
            </a:r>
            <a:r>
              <a:rPr lang="ru-RU" dirty="0"/>
              <a:t>.</a:t>
            </a:r>
          </a:p>
          <a:p>
            <a:pPr algn="just"/>
            <a:r>
              <a:rPr lang="ru-RU" dirty="0"/>
              <a:t>Восстановление первоначального значения сопротивления изоляции должно происходить в течение суток.</a:t>
            </a:r>
          </a:p>
          <a:p>
            <a:pPr algn="just"/>
            <a:r>
              <a:rPr lang="ru-RU" dirty="0"/>
              <a:t>Электрическая прочность изоляции элементами проводящего рисунка не нарушается при напряжениях: </a:t>
            </a:r>
          </a:p>
          <a:p>
            <a:pPr algn="just">
              <a:buFont typeface="Wingdings" panose="05000000000000000000" pitchFamily="2" charset="2"/>
              <a:buChar char="Ø"/>
            </a:pPr>
            <a:r>
              <a:rPr lang="ru-RU" dirty="0"/>
              <a:t>- 700 В </a:t>
            </a:r>
            <a:r>
              <a:rPr lang="ru-RU" dirty="0" err="1"/>
              <a:t>в</a:t>
            </a:r>
            <a:r>
              <a:rPr lang="ru-RU" dirty="0"/>
              <a:t> нормальных условиях; </a:t>
            </a:r>
          </a:p>
          <a:p>
            <a:pPr algn="just">
              <a:buFont typeface="Wingdings" panose="05000000000000000000" pitchFamily="2" charset="2"/>
              <a:buChar char="Ø"/>
            </a:pPr>
            <a:r>
              <a:rPr lang="ru-RU" dirty="0"/>
              <a:t>- 500 В после воздейст­вия относительной влажности 93±3% при температуре 40±2 С в течение 2 </a:t>
            </a:r>
            <a:r>
              <a:rPr lang="ru-RU" dirty="0" err="1"/>
              <a:t>сут</a:t>
            </a:r>
            <a:r>
              <a:rPr lang="ru-RU" dirty="0"/>
              <a:t>.; </a:t>
            </a:r>
          </a:p>
          <a:p>
            <a:pPr algn="just">
              <a:buFont typeface="Wingdings" panose="05000000000000000000" pitchFamily="2" charset="2"/>
              <a:buChar char="Ø"/>
            </a:pPr>
            <a:r>
              <a:rPr lang="ru-RU" dirty="0"/>
              <a:t>- 350 и 150 В после воздействия пониженного давления 53,6 и 0,67 кПа соответственно. </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6252026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204864"/>
            <a:ext cx="8229600" cy="4119736"/>
          </a:xfrm>
        </p:spPr>
        <p:txBody>
          <a:bodyPr>
            <a:normAutofit/>
          </a:bodyPr>
          <a:lstStyle/>
          <a:p>
            <a:pPr algn="just">
              <a:buFont typeface="Wingdings" panose="05000000000000000000" pitchFamily="2" charset="2"/>
              <a:buChar char="Ø"/>
            </a:pPr>
            <a:r>
              <a:rPr lang="ru-RU" sz="2400" dirty="0"/>
              <a:t>Для внутренних слоев МПП указанные значения испытательного напряжения увеличиваются на 15 %.</a:t>
            </a:r>
          </a:p>
          <a:p>
            <a:pPr algn="just"/>
            <a:r>
              <a:rPr lang="ru-RU" sz="2400" dirty="0">
                <a:solidFill>
                  <a:srgbClr val="C00000"/>
                </a:solidFill>
              </a:rPr>
              <a:t>В процессе производства возникает деформация ПП</a:t>
            </a:r>
            <a:r>
              <a:rPr lang="ru-RU" sz="2400" dirty="0"/>
              <a:t>, которая приводит к их изгибу и скручиванию. Величина деформации определяется механической прочностью фольгированных диэлектриков, характером напряженного состояния после стравливания фольги, правильностью режимов нагрева и охлаждения. </a:t>
            </a:r>
            <a:endParaRPr lang="ru-RU" sz="2400"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6252026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132856"/>
            <a:ext cx="8229600" cy="4191744"/>
          </a:xfrm>
        </p:spPr>
        <p:txBody>
          <a:bodyPr>
            <a:normAutofit/>
          </a:bodyPr>
          <a:lstStyle/>
          <a:p>
            <a:pPr algn="just"/>
            <a:r>
              <a:rPr lang="ru-RU" sz="2400" dirty="0"/>
              <a:t>На платах толщиной 0,8 мм и менее деформация не контролируется, при толщинах 1,5-3 мм деформация на 100 мм длины не должна превышать: для двуслойных плат на стеклотекстолите 0,8 мм, на </a:t>
            </a:r>
            <a:r>
              <a:rPr lang="ru-RU" sz="2400" dirty="0" err="1"/>
              <a:t>гетинаксе</a:t>
            </a:r>
            <a:r>
              <a:rPr lang="ru-RU" sz="2400" dirty="0"/>
              <a:t> 0,9 мм; для однослойных на стеклотекстолите 0,9 мм, на </a:t>
            </a:r>
            <a:r>
              <a:rPr lang="ru-RU" sz="2400" dirty="0" err="1"/>
              <a:t>гетинаксе</a:t>
            </a:r>
            <a:r>
              <a:rPr lang="ru-RU" sz="2400" dirty="0"/>
              <a:t> 1,5 мм. При воздействии на ПП повышенной температуры 260-290 °С в течение 10 с не должно наблюдаться разрывов проводящего покрытия, отслоений от диэлектрического основания.</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17217333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708688"/>
          </a:xfrm>
        </p:spPr>
        <p:txBody>
          <a:bodyPr>
            <a:normAutofit/>
          </a:bodyPr>
          <a:lstStyle/>
          <a:p>
            <a:pPr algn="ctr"/>
            <a:r>
              <a:rPr lang="ru-RU" sz="2800" b="1" dirty="0"/>
              <a:t>Виды печатных плат.</a:t>
            </a:r>
            <a:endParaRPr lang="ru-RU" sz="2800" dirty="0"/>
          </a:p>
        </p:txBody>
      </p:sp>
      <p:sp>
        <p:nvSpPr>
          <p:cNvPr id="3" name="Объект 2"/>
          <p:cNvSpPr>
            <a:spLocks noGrp="1"/>
          </p:cNvSpPr>
          <p:nvPr>
            <p:ph idx="1"/>
          </p:nvPr>
        </p:nvSpPr>
        <p:spPr>
          <a:xfrm>
            <a:off x="457200" y="1556792"/>
            <a:ext cx="8229600" cy="4767808"/>
          </a:xfrm>
        </p:spPr>
        <p:txBody>
          <a:bodyPr>
            <a:normAutofit fontScale="92500" lnSpcReduction="20000"/>
          </a:bodyPr>
          <a:lstStyle/>
          <a:p>
            <a:pPr algn="just"/>
            <a:r>
              <a:rPr lang="ru-RU" dirty="0" smtClean="0">
                <a:solidFill>
                  <a:srgbClr val="C00000"/>
                </a:solidFill>
              </a:rPr>
              <a:t>В </a:t>
            </a:r>
            <a:r>
              <a:rPr lang="ru-RU" dirty="0">
                <a:solidFill>
                  <a:srgbClr val="C00000"/>
                </a:solidFill>
              </a:rPr>
              <a:t>зависимости от числа нанесенных печатных проводящих слоев</a:t>
            </a:r>
            <a:r>
              <a:rPr lang="ru-RU" dirty="0"/>
              <a:t> печатные платы разделяются на </a:t>
            </a:r>
            <a:r>
              <a:rPr lang="ru-RU" b="1" dirty="0"/>
              <a:t>одно- двух- и многослойные</a:t>
            </a:r>
            <a:r>
              <a:rPr lang="ru-RU" dirty="0"/>
              <a:t>. Первые два типа называют также одно- и двусторонними.</a:t>
            </a:r>
          </a:p>
          <a:p>
            <a:pPr algn="just"/>
            <a:r>
              <a:rPr lang="ru-RU" b="1" dirty="0">
                <a:solidFill>
                  <a:srgbClr val="C00000"/>
                </a:solidFill>
              </a:rPr>
              <a:t>Односторонние печатные платы </a:t>
            </a:r>
            <a:r>
              <a:rPr lang="ru-RU" dirty="0"/>
              <a:t>(ОПП) выполняются на слоистом прессованном или рельефном литом основании без металлизации или с металлизацией монтажных отверстий. Платы на слоистом диэлектрике просты по конструкции и экономичны в изготовлении. При невозможности стопроцентной разводки печатных проводников применяются навесные перемычки. Их применяют для монтажа бытовой радиоаппаратуры, блоков питания, устройств техники связи, в простой РЭА и вспомогательной аппаратуре. </a:t>
            </a: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6252026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92500"/>
          </a:bodyPr>
          <a:lstStyle/>
          <a:p>
            <a:pPr algn="just"/>
            <a:r>
              <a:rPr lang="ru-RU" dirty="0"/>
              <a:t>Низкие затраты, высокую технологич­ность и </a:t>
            </a:r>
            <a:r>
              <a:rPr lang="ru-RU" dirty="0" err="1"/>
              <a:t>нагревостойкость</a:t>
            </a:r>
            <a:r>
              <a:rPr lang="ru-RU" dirty="0"/>
              <a:t> имеют рельефные литые ПП, на одной стороне которых расположены элементы печатного монтажа, а на другой - объемные элементы (корпуса соедините­лей, периферийная арматура для крепления деталей и ЭРЭ, теплоотводы и др.). В этих платах за один технологический цикл получается вся конструкция с монтажными отверстиями и специальными углублениями для расположения ЭРЭ, монтируемых на поверхность. В настоящее время технология рельефных ПП интенсивно развивается.</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6252026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844824"/>
            <a:ext cx="8229600" cy="4824536"/>
          </a:xfrm>
        </p:spPr>
        <p:txBody>
          <a:bodyPr>
            <a:normAutofit/>
          </a:bodyPr>
          <a:lstStyle/>
          <a:p>
            <a:pPr algn="just"/>
            <a:r>
              <a:rPr lang="ru-RU" sz="2400" b="1" dirty="0">
                <a:solidFill>
                  <a:srgbClr val="C00000"/>
                </a:solidFill>
              </a:rPr>
              <a:t>Двусторонние печатные платы </a:t>
            </a:r>
            <a:r>
              <a:rPr lang="ru-RU" sz="2400" dirty="0"/>
              <a:t>(ДПП) имеют проводящий рисунок на обеих сторонах диэлектрического или металлического основания и обеспечивают высокую плотность установки компонентов и трассировки. Переходы проводников из слоя в слой осуществляются через металлизированные переходные отверстия. Платы допускают как монтаж компонентов на поверхности, в том числе с двух сторон, так и монтаж компонентов с осевыми и штыревыми выводами в металлизированные отверстия. </a:t>
            </a:r>
            <a:endParaRPr lang="ru-RU" sz="2400"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6252026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276872"/>
            <a:ext cx="8229600" cy="4047728"/>
          </a:xfrm>
        </p:spPr>
        <p:txBody>
          <a:bodyPr/>
          <a:lstStyle/>
          <a:p>
            <a:pPr algn="just"/>
            <a:r>
              <a:rPr lang="ru-RU" sz="2400" dirty="0"/>
              <a:t>ДПП являются самой распространенной разновидностью ПП в производстве модулей РЭА, используются в измерительной технике, системах управления и автоматического регулирования. Расположение элементов печатного монтажа на металлическом основании позволяет решить проблему теплоотвода в сильноточной аппаратуре.</a:t>
            </a:r>
          </a:p>
          <a:p>
            <a:endParaRPr lang="ru-RU" dirty="0"/>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34662449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412776"/>
            <a:ext cx="8229600" cy="5256584"/>
          </a:xfrm>
        </p:spPr>
        <p:txBody>
          <a:bodyPr>
            <a:normAutofit fontScale="92500"/>
          </a:bodyPr>
          <a:lstStyle/>
          <a:p>
            <a:pPr algn="just"/>
            <a:r>
              <a:rPr lang="ru-RU" b="1" dirty="0">
                <a:solidFill>
                  <a:srgbClr val="C00000"/>
                </a:solidFill>
              </a:rPr>
              <a:t>Многослойные печатные платы </a:t>
            </a:r>
            <a:r>
              <a:rPr lang="ru-RU" dirty="0"/>
              <a:t>(МПП) состоят из чередующихся слоев изоляционного материала с проводящими рисунками на двух или более слоях, между которыми выполнены требуемые соедине­ния, соединенных клеевыми прокладками в монолитную структуру путем прессования. Электрическая связь между проводящими слоями выполняется специальными объемными деталями, печатными элементами или химико-гальванической металлизацией. По сравнению с ОПП и ДПП они характеризуются повышенной надежностью и плотностью монтажа, устойчивостью к механическим и климатическим воздействиям, уменьшением размеров и числа контактов. </a:t>
            </a: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6252026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492896"/>
            <a:ext cx="8229600" cy="3831704"/>
          </a:xfrm>
        </p:spPr>
        <p:txBody>
          <a:bodyPr/>
          <a:lstStyle/>
          <a:p>
            <a:pPr algn="just"/>
            <a:r>
              <a:rPr lang="ru-RU" sz="2400" dirty="0"/>
              <a:t>Однако большая трудоемкость изготовления, высокая точность рисунка и совмещения отдельных слоев, необходимость тщательного контроля на всех операциях, низкая ремонтопригодность, сложность технологического обору­дования и высокая стоимость позволяют применять МПП только для тщательно отработанных конструкций радиоэлектронной аппаратуры.</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11886714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412776"/>
            <a:ext cx="8229600" cy="5112568"/>
          </a:xfrm>
        </p:spPr>
        <p:txBody>
          <a:bodyPr>
            <a:normAutofit fontScale="92500" lnSpcReduction="10000"/>
          </a:bodyPr>
          <a:lstStyle/>
          <a:p>
            <a:pPr algn="just"/>
            <a:r>
              <a:rPr lang="ru-RU" dirty="0">
                <a:solidFill>
                  <a:srgbClr val="C00000"/>
                </a:solidFill>
              </a:rPr>
              <a:t>В РЭА применяются также гибкие печатные платы </a:t>
            </a:r>
            <a:r>
              <a:rPr lang="ru-RU" dirty="0"/>
              <a:t>(ГПП), выполненные конструктивно как ОПП или ДПП, но на эластичном основании толщиной 0,1-0,5 мм. Они применяются в тех случаях, когда плата после изготовления подвергается вибра­циям, многократным изгибам или после установки ЭРЭ ей необходимо придать изогнутую форму. </a:t>
            </a:r>
            <a:endParaRPr lang="ru-RU" dirty="0" smtClean="0"/>
          </a:p>
          <a:p>
            <a:pPr algn="just"/>
            <a:r>
              <a:rPr lang="ru-RU" dirty="0" smtClean="0">
                <a:solidFill>
                  <a:srgbClr val="C00000"/>
                </a:solidFill>
              </a:rPr>
              <a:t>Разновидностью </a:t>
            </a:r>
            <a:r>
              <a:rPr lang="ru-RU" dirty="0">
                <a:solidFill>
                  <a:srgbClr val="C00000"/>
                </a:solidFill>
              </a:rPr>
              <a:t>ГПП </a:t>
            </a:r>
            <a:r>
              <a:rPr lang="ru-RU" dirty="0"/>
              <a:t>являются </a:t>
            </a:r>
            <a:r>
              <a:rPr lang="ru-RU" b="1" dirty="0">
                <a:solidFill>
                  <a:srgbClr val="C00000"/>
                </a:solidFill>
              </a:rPr>
              <a:t>гибкие печатные кабели</a:t>
            </a:r>
            <a:r>
              <a:rPr lang="ru-RU" dirty="0"/>
              <a:t> (ГПК), которые состоят из одного или нескольких непроводящих слоев с размещенными печатными проводниками. Толщина ГПК колеблется от 0,06 до 0,3 мм. Они применяются для ­соединений узлов и блоков РЭА, занимают меньшие объемы и легче круглых жгутов и кабелей, а их производство может осуществляться непрерывно на рулонном материале.</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6252026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628800"/>
            <a:ext cx="8229600" cy="4824536"/>
          </a:xfrm>
        </p:spPr>
        <p:txBody>
          <a:bodyPr>
            <a:normAutofit/>
          </a:bodyPr>
          <a:lstStyle/>
          <a:p>
            <a:pPr algn="just"/>
            <a:r>
              <a:rPr lang="ru-RU" sz="2400" dirty="0">
                <a:solidFill>
                  <a:srgbClr val="C00000"/>
                </a:solidFill>
              </a:rPr>
              <a:t>По виду материала основы ПП </a:t>
            </a:r>
            <a:r>
              <a:rPr lang="ru-RU" sz="2400" dirty="0"/>
              <a:t>разделяют </a:t>
            </a:r>
            <a:r>
              <a:rPr lang="ru-RU" sz="2400" dirty="0" smtClean="0"/>
              <a:t>на:</a:t>
            </a:r>
            <a:endParaRPr lang="ru-RU" sz="2400" dirty="0"/>
          </a:p>
          <a:p>
            <a:pPr lvl="0" algn="just">
              <a:buFont typeface="Wingdings" panose="05000000000000000000" pitchFamily="2" charset="2"/>
              <a:buChar char="Ø"/>
            </a:pPr>
            <a:r>
              <a:rPr lang="ru-RU" sz="2400" dirty="0"/>
              <a:t>изготовленные на основе органического диэлектрика (текстолит, </a:t>
            </a:r>
            <a:r>
              <a:rPr lang="ru-RU" sz="2400" dirty="0" err="1"/>
              <a:t>гетинакс</a:t>
            </a:r>
            <a:r>
              <a:rPr lang="ru-RU" sz="2400" dirty="0"/>
              <a:t>, стеклотекстолит);</a:t>
            </a:r>
          </a:p>
          <a:p>
            <a:pPr lvl="0" algn="just">
              <a:buFont typeface="Wingdings" panose="05000000000000000000" pitchFamily="2" charset="2"/>
              <a:buChar char="Ø"/>
            </a:pPr>
            <a:r>
              <a:rPr lang="ru-RU" sz="2400" dirty="0"/>
              <a:t>изготовленные на основе керамических материалов;</a:t>
            </a:r>
          </a:p>
          <a:p>
            <a:pPr lvl="0" algn="just">
              <a:buFont typeface="Wingdings" panose="05000000000000000000" pitchFamily="2" charset="2"/>
              <a:buChar char="Ø"/>
            </a:pPr>
            <a:r>
              <a:rPr lang="ru-RU" sz="2400" dirty="0"/>
              <a:t>изготовленные на основе металлов.</a:t>
            </a:r>
          </a:p>
          <a:p>
            <a:pPr algn="just"/>
            <a:r>
              <a:rPr lang="ru-RU" sz="2400" dirty="0">
                <a:solidFill>
                  <a:srgbClr val="C00000"/>
                </a:solidFill>
              </a:rPr>
              <a:t>По виду соединений между слоями </a:t>
            </a:r>
            <a:r>
              <a:rPr lang="ru-RU" sz="2400" dirty="0"/>
              <a:t>различают ПП </a:t>
            </a:r>
            <a:r>
              <a:rPr lang="ru-RU" sz="2400" dirty="0" smtClean="0"/>
              <a:t>с:</a:t>
            </a:r>
          </a:p>
          <a:p>
            <a:pPr algn="just">
              <a:buFont typeface="Wingdings" panose="05000000000000000000" pitchFamily="2" charset="2"/>
              <a:buChar char="Ø"/>
            </a:pPr>
            <a:r>
              <a:rPr lang="ru-RU" sz="2400" dirty="0" smtClean="0"/>
              <a:t>металлизированными </a:t>
            </a:r>
            <a:r>
              <a:rPr lang="ru-RU" sz="2400" dirty="0"/>
              <a:t>отверстиями, </a:t>
            </a:r>
            <a:endParaRPr lang="ru-RU" sz="2400" dirty="0" smtClean="0"/>
          </a:p>
          <a:p>
            <a:pPr algn="just">
              <a:buFont typeface="Wingdings" panose="05000000000000000000" pitchFamily="2" charset="2"/>
              <a:buChar char="Ø"/>
            </a:pPr>
            <a:r>
              <a:rPr lang="ru-RU" sz="2400" dirty="0" smtClean="0"/>
              <a:t>с </a:t>
            </a:r>
            <a:r>
              <a:rPr lang="ru-RU" sz="2400" dirty="0"/>
              <a:t>пистонами, изготовленные послойным наращиванием, </a:t>
            </a:r>
            <a:endParaRPr lang="ru-RU" sz="2400" dirty="0" smtClean="0"/>
          </a:p>
          <a:p>
            <a:pPr algn="just">
              <a:buFont typeface="Wingdings" panose="05000000000000000000" pitchFamily="2" charset="2"/>
              <a:buChar char="Ø"/>
            </a:pPr>
            <a:r>
              <a:rPr lang="ru-RU" sz="2400" dirty="0" smtClean="0"/>
              <a:t>с </a:t>
            </a:r>
            <a:r>
              <a:rPr lang="ru-RU" sz="2400" dirty="0"/>
              <a:t>открытыми контактными площадками.</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6252026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700808"/>
            <a:ext cx="8229600" cy="4623792"/>
          </a:xfrm>
        </p:spPr>
        <p:txBody>
          <a:bodyPr>
            <a:normAutofit/>
          </a:bodyPr>
          <a:lstStyle/>
          <a:p>
            <a:pPr algn="just"/>
            <a:r>
              <a:rPr lang="ru-RU" sz="2400" dirty="0">
                <a:solidFill>
                  <a:srgbClr val="C00000"/>
                </a:solidFill>
              </a:rPr>
              <a:t>По способу изготовления ПП</a:t>
            </a:r>
            <a:r>
              <a:rPr lang="ru-RU" sz="2400" dirty="0"/>
              <a:t> разделяют на платы, </a:t>
            </a:r>
            <a:r>
              <a:rPr lang="ru-RU" sz="2400" dirty="0" smtClean="0"/>
              <a:t>изготовленные: </a:t>
            </a:r>
          </a:p>
          <a:p>
            <a:pPr algn="just">
              <a:buFont typeface="Wingdings" panose="05000000000000000000" pitchFamily="2" charset="2"/>
              <a:buChar char="Ø"/>
            </a:pPr>
            <a:r>
              <a:rPr lang="ru-RU" sz="2400" dirty="0" smtClean="0"/>
              <a:t>химическим </a:t>
            </a:r>
            <a:r>
              <a:rPr lang="ru-RU" sz="2400" dirty="0"/>
              <a:t>травлением, </a:t>
            </a:r>
            <a:endParaRPr lang="ru-RU" sz="2400" dirty="0" smtClean="0"/>
          </a:p>
          <a:p>
            <a:pPr algn="just">
              <a:buFont typeface="Wingdings" panose="05000000000000000000" pitchFamily="2" charset="2"/>
              <a:buChar char="Ø"/>
            </a:pPr>
            <a:r>
              <a:rPr lang="ru-RU" sz="2400" dirty="0" smtClean="0"/>
              <a:t>электрохимическим </a:t>
            </a:r>
            <a:r>
              <a:rPr lang="ru-RU" sz="2400" dirty="0"/>
              <a:t>осаждением</a:t>
            </a:r>
            <a:r>
              <a:rPr lang="ru-RU" sz="2400" dirty="0" smtClean="0"/>
              <a:t>,</a:t>
            </a:r>
          </a:p>
          <a:p>
            <a:pPr algn="just">
              <a:buFont typeface="Wingdings" panose="05000000000000000000" pitchFamily="2" charset="2"/>
              <a:buChar char="Ø"/>
            </a:pPr>
            <a:r>
              <a:rPr lang="ru-RU" sz="2400" dirty="0" smtClean="0"/>
              <a:t>комбинированным </a:t>
            </a:r>
            <a:r>
              <a:rPr lang="ru-RU" sz="2400" dirty="0"/>
              <a:t>способом.</a:t>
            </a:r>
          </a:p>
          <a:p>
            <a:pPr algn="just"/>
            <a:r>
              <a:rPr lang="ru-RU" sz="2400" dirty="0">
                <a:solidFill>
                  <a:srgbClr val="C00000"/>
                </a:solidFill>
              </a:rPr>
              <a:t>По способу нанесения проводников ПП</a:t>
            </a:r>
            <a:r>
              <a:rPr lang="ru-RU" sz="2400" dirty="0"/>
              <a:t> делят на платы, </a:t>
            </a:r>
            <a:r>
              <a:rPr lang="ru-RU" sz="2400" dirty="0" smtClean="0"/>
              <a:t>полученные: </a:t>
            </a:r>
          </a:p>
          <a:p>
            <a:pPr algn="just">
              <a:buFont typeface="Wingdings" panose="05000000000000000000" pitchFamily="2" charset="2"/>
              <a:buChar char="Ø"/>
            </a:pPr>
            <a:r>
              <a:rPr lang="ru-RU" sz="2400" dirty="0" smtClean="0"/>
              <a:t>обработкой </a:t>
            </a:r>
            <a:r>
              <a:rPr lang="ru-RU" sz="2400" dirty="0"/>
              <a:t>фольгированных диэлектриков, </a:t>
            </a:r>
            <a:endParaRPr lang="ru-RU" sz="2400" dirty="0" smtClean="0"/>
          </a:p>
          <a:p>
            <a:pPr algn="just">
              <a:buFont typeface="Wingdings" panose="05000000000000000000" pitchFamily="2" charset="2"/>
              <a:buChar char="Ø"/>
            </a:pPr>
            <a:r>
              <a:rPr lang="ru-RU" sz="2400" dirty="0" smtClean="0"/>
              <a:t>нанесением </a:t>
            </a:r>
            <a:r>
              <a:rPr lang="ru-RU" sz="2400" dirty="0"/>
              <a:t>тонких токопроводящих слоев. Последний способ хорошо отработан на технологии гибридных схем.</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6252026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algn="just"/>
            <a:r>
              <a:rPr lang="ru-RU" sz="2400" dirty="0">
                <a:solidFill>
                  <a:srgbClr val="C00000"/>
                </a:solidFill>
              </a:rPr>
              <a:t>Широкое распространение получают МПП на </a:t>
            </a:r>
            <a:r>
              <a:rPr lang="ru-RU" sz="2400" b="1" dirty="0">
                <a:solidFill>
                  <a:srgbClr val="C00000"/>
                </a:solidFill>
              </a:rPr>
              <a:t>керамической основе. </a:t>
            </a:r>
            <a:r>
              <a:rPr lang="ru-RU" sz="2400" dirty="0"/>
              <a:t>По сравнению с органическими диэлектриками керамика позволяет улучшить теплоотвод, повысить плотность компоновки микросхем (особенно с использованием </a:t>
            </a:r>
            <a:r>
              <a:rPr lang="ru-RU" sz="2400" dirty="0" err="1"/>
              <a:t>микрокорпусов</a:t>
            </a:r>
            <a:r>
              <a:rPr lang="ru-RU" sz="2400" dirty="0"/>
              <a:t>). </a:t>
            </a:r>
            <a:endParaRPr lang="ru-RU" sz="2400" dirty="0" smtClean="0"/>
          </a:p>
          <a:p>
            <a:pPr algn="just"/>
            <a:r>
              <a:rPr lang="ru-RU" sz="2400" dirty="0" smtClean="0">
                <a:solidFill>
                  <a:srgbClr val="C00000"/>
                </a:solidFill>
              </a:rPr>
              <a:t>К </a:t>
            </a:r>
            <a:r>
              <a:rPr lang="ru-RU" sz="2400" dirty="0">
                <a:solidFill>
                  <a:srgbClr val="C00000"/>
                </a:solidFill>
              </a:rPr>
              <a:t>недостаткам керамических МПП</a:t>
            </a:r>
            <a:r>
              <a:rPr lang="ru-RU" sz="2400" dirty="0"/>
              <a:t> следует </a:t>
            </a:r>
            <a:r>
              <a:rPr lang="ru-RU" sz="2400" dirty="0" smtClean="0"/>
              <a:t>отнести: </a:t>
            </a:r>
          </a:p>
          <a:p>
            <a:pPr algn="just">
              <a:buFont typeface="Wingdings" panose="05000000000000000000" pitchFamily="2" charset="2"/>
              <a:buChar char="Ø"/>
            </a:pPr>
            <a:r>
              <a:rPr lang="ru-RU" sz="2400" dirty="0" smtClean="0"/>
              <a:t>большую массу;</a:t>
            </a:r>
          </a:p>
          <a:p>
            <a:pPr algn="just">
              <a:buFont typeface="Wingdings" panose="05000000000000000000" pitchFamily="2" charset="2"/>
              <a:buChar char="Ø"/>
            </a:pPr>
            <a:r>
              <a:rPr lang="ru-RU" sz="2400" dirty="0" smtClean="0"/>
              <a:t> небольшие </a:t>
            </a:r>
            <a:r>
              <a:rPr lang="ru-RU" sz="2400" dirty="0"/>
              <a:t>максимальные линейные размеры (ограничены технологией порядка 150 х 150 мм).</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6252026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484784"/>
            <a:ext cx="8229600" cy="5184576"/>
          </a:xfrm>
        </p:spPr>
        <p:txBody>
          <a:bodyPr>
            <a:normAutofit fontScale="92500" lnSpcReduction="10000"/>
          </a:bodyPr>
          <a:lstStyle/>
          <a:p>
            <a:r>
              <a:rPr lang="ru-RU" b="1" dirty="0">
                <a:solidFill>
                  <a:srgbClr val="C00000"/>
                </a:solidFill>
              </a:rPr>
              <a:t>Металлические ПП </a:t>
            </a:r>
            <a:r>
              <a:rPr lang="ru-RU" dirty="0"/>
              <a:t>изготавливаются на основе стальных, алюминиевых и </a:t>
            </a:r>
            <a:r>
              <a:rPr lang="ru-RU" dirty="0" err="1"/>
              <a:t>инваровых</a:t>
            </a:r>
            <a:r>
              <a:rPr lang="ru-RU" dirty="0"/>
              <a:t> листов. Пластины окисляются и покрываются слоем  керамики, эмали, лака или другого диэлектрика. Поверх наносятся печатные проводники, пленочные резисторы, конденсаторы, индуктивности, а затем монтируются микросхемы (как правило, </a:t>
            </a:r>
            <a:r>
              <a:rPr lang="ru-RU" dirty="0" err="1"/>
              <a:t>бескорпусные</a:t>
            </a:r>
            <a:r>
              <a:rPr lang="ru-RU" dirty="0"/>
              <a:t>). </a:t>
            </a:r>
            <a:endParaRPr lang="ru-RU" dirty="0" smtClean="0"/>
          </a:p>
          <a:p>
            <a:r>
              <a:rPr lang="ru-RU" dirty="0" smtClean="0">
                <a:solidFill>
                  <a:srgbClr val="C00000"/>
                </a:solidFill>
              </a:rPr>
              <a:t>Преимущества</a:t>
            </a:r>
            <a:r>
              <a:rPr lang="ru-RU" dirty="0" smtClean="0"/>
              <a:t> </a:t>
            </a:r>
            <a:r>
              <a:rPr lang="ru-RU" dirty="0"/>
              <a:t>- сравнительно невысокая стоимость, неограниченные размеры, высокая теплопроводность, высокая помехозащищенность, высокая прочность и теплостойкость. </a:t>
            </a:r>
            <a:endParaRPr lang="ru-RU" dirty="0" smtClean="0"/>
          </a:p>
          <a:p>
            <a:r>
              <a:rPr lang="ru-RU" dirty="0" smtClean="0">
                <a:solidFill>
                  <a:srgbClr val="C00000"/>
                </a:solidFill>
              </a:rPr>
              <a:t>Недостатки</a:t>
            </a:r>
            <a:r>
              <a:rPr lang="ru-RU" dirty="0" smtClean="0"/>
              <a:t> </a:t>
            </a:r>
            <a:r>
              <a:rPr lang="ru-RU" dirty="0"/>
              <a:t>- высокая удельная емкость проводников и большая масса.</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15632674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9672" y="704088"/>
            <a:ext cx="7067128" cy="564672"/>
          </a:xfrm>
        </p:spPr>
        <p:txBody>
          <a:bodyPr>
            <a:normAutofit/>
          </a:bodyPr>
          <a:lstStyle/>
          <a:p>
            <a:pPr algn="ctr"/>
            <a:r>
              <a:rPr lang="ru-RU" sz="2800" b="1" dirty="0" smtClean="0"/>
              <a:t>2. Проектирование и расчёт печатных плат</a:t>
            </a:r>
            <a:endParaRPr lang="ru-RU" sz="2800" b="1" dirty="0"/>
          </a:p>
        </p:txBody>
      </p:sp>
      <p:sp>
        <p:nvSpPr>
          <p:cNvPr id="3" name="Объект 2"/>
          <p:cNvSpPr>
            <a:spLocks noGrp="1"/>
          </p:cNvSpPr>
          <p:nvPr>
            <p:ph idx="1"/>
          </p:nvPr>
        </p:nvSpPr>
        <p:spPr>
          <a:xfrm>
            <a:off x="457200" y="1988840"/>
            <a:ext cx="8229600" cy="4680520"/>
          </a:xfrm>
        </p:spPr>
        <p:txBody>
          <a:bodyPr>
            <a:normAutofit/>
          </a:bodyPr>
          <a:lstStyle/>
          <a:p>
            <a:pPr marL="0" indent="0" algn="ctr">
              <a:buNone/>
            </a:pPr>
            <a:r>
              <a:rPr lang="ru-RU" sz="2400" b="1" dirty="0"/>
              <a:t>Задачи конструирования печатных плат.</a:t>
            </a:r>
            <a:r>
              <a:rPr lang="ru-RU" sz="2400" dirty="0"/>
              <a:t> </a:t>
            </a:r>
            <a:endParaRPr lang="ru-RU" sz="2400" dirty="0" smtClean="0"/>
          </a:p>
          <a:p>
            <a:pPr marL="0" indent="0" algn="ctr">
              <a:buNone/>
            </a:pPr>
            <a:endParaRPr lang="ru-RU" sz="2400" dirty="0" smtClean="0"/>
          </a:p>
          <a:p>
            <a:pPr algn="just"/>
            <a:r>
              <a:rPr lang="ru-RU" sz="2400" dirty="0" smtClean="0">
                <a:solidFill>
                  <a:srgbClr val="C00000"/>
                </a:solidFill>
              </a:rPr>
              <a:t>В РЭУ </a:t>
            </a:r>
            <a:r>
              <a:rPr lang="ru-RU" sz="2400" dirty="0">
                <a:solidFill>
                  <a:srgbClr val="C00000"/>
                </a:solidFill>
              </a:rPr>
              <a:t>печатные платы применяют практически на всех уровнях конструктивной иерархии</a:t>
            </a:r>
            <a:r>
              <a:rPr lang="ru-RU" sz="2400" dirty="0"/>
              <a:t>: на нулевом - в качестве основания гибридных схем и микросбо­рок, на первом и последующих - в качестве основания, механически и электрически объединяющего все элементы, входящие в электриче­скую принципиальную схему РЭА и ее узлов. </a:t>
            </a:r>
            <a:endParaRPr lang="ru-RU" sz="2400"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15632674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628800"/>
            <a:ext cx="8229600" cy="4695800"/>
          </a:xfrm>
        </p:spPr>
        <p:txBody>
          <a:bodyPr>
            <a:normAutofit fontScale="92500" lnSpcReduction="10000"/>
          </a:bodyPr>
          <a:lstStyle/>
          <a:p>
            <a:pPr algn="just"/>
            <a:r>
              <a:rPr lang="ru-RU" dirty="0">
                <a:solidFill>
                  <a:srgbClr val="C00000"/>
                </a:solidFill>
              </a:rPr>
              <a:t>При разработке конструкции печатных плат </a:t>
            </a:r>
            <a:r>
              <a:rPr lang="ru-RU" dirty="0"/>
              <a:t>решаются следующие взаимосвязанные между собой задачи:</a:t>
            </a:r>
          </a:p>
          <a:p>
            <a:pPr marL="0" indent="0" algn="just">
              <a:buNone/>
            </a:pPr>
            <a:r>
              <a:rPr lang="ru-RU" dirty="0"/>
              <a:t>1) схемотехнические - трассировка печатных проводников, минимизация слоев и т.д.;</a:t>
            </a:r>
          </a:p>
          <a:p>
            <a:pPr marL="0" indent="0" algn="just">
              <a:buNone/>
            </a:pPr>
            <a:r>
              <a:rPr lang="ru-RU" dirty="0"/>
              <a:t>2) радиотехнические - расчет паразитных наводок, параметров линий связи и пр.;</a:t>
            </a:r>
          </a:p>
          <a:p>
            <a:pPr marL="0" indent="0" algn="just">
              <a:buNone/>
            </a:pPr>
            <a:r>
              <a:rPr lang="ru-RU" dirty="0"/>
              <a:t>3) теплотехнические - температурный режим работы ПП, теплоотводы;</a:t>
            </a:r>
          </a:p>
          <a:p>
            <a:pPr marL="0" indent="0" algn="just">
              <a:buNone/>
            </a:pPr>
            <a:r>
              <a:rPr lang="ru-RU" dirty="0"/>
              <a:t>4) конструктивные - размещение элементов на ПП, </a:t>
            </a:r>
            <a:r>
              <a:rPr lang="ru-RU" dirty="0" err="1"/>
              <a:t>контактирование</a:t>
            </a:r>
            <a:r>
              <a:rPr lang="ru-RU" dirty="0"/>
              <a:t> и пр.;</a:t>
            </a:r>
          </a:p>
          <a:p>
            <a:pPr marL="0" indent="0" algn="just">
              <a:buNone/>
            </a:pPr>
            <a:r>
              <a:rPr lang="ru-RU" dirty="0"/>
              <a:t>5) технологические - выбор метода изготовления, защита и пр.</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15632674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556792"/>
            <a:ext cx="8229600" cy="4767808"/>
          </a:xfrm>
        </p:spPr>
        <p:txBody>
          <a:bodyPr>
            <a:normAutofit fontScale="92500" lnSpcReduction="10000"/>
          </a:bodyPr>
          <a:lstStyle/>
          <a:p>
            <a:pPr marL="0" indent="0">
              <a:buNone/>
            </a:pPr>
            <a:r>
              <a:rPr lang="ru-RU" b="1" dirty="0"/>
              <a:t>Основные правила конструирования печатных плат</a:t>
            </a:r>
            <a:r>
              <a:rPr lang="ru-RU" b="1" dirty="0" smtClean="0"/>
              <a:t>.</a:t>
            </a:r>
          </a:p>
          <a:p>
            <a:pPr marL="0" indent="0">
              <a:buNone/>
            </a:pPr>
            <a:r>
              <a:rPr lang="ru-RU" b="1" dirty="0" smtClean="0"/>
              <a:t> </a:t>
            </a:r>
            <a:endParaRPr lang="ru-RU" dirty="0"/>
          </a:p>
          <a:p>
            <a:pPr marL="0" indent="0" algn="just">
              <a:buNone/>
            </a:pPr>
            <a:r>
              <a:rPr lang="ru-RU" dirty="0"/>
              <a:t>1. Максимальный размер стороны ПП не должен превышать 500 мм. Это ограничение определяется требованиями прочности и плотности монтажа.</a:t>
            </a:r>
          </a:p>
          <a:p>
            <a:pPr marL="0" indent="0" algn="just">
              <a:buNone/>
            </a:pPr>
            <a:r>
              <a:rPr lang="ru-RU" dirty="0"/>
              <a:t>2. Соотношения размеров сторон ПП для упрощения компоновки блоков и унификации размеров ПП рекомендуются следующие: 1:1, 2:1, 3:1, 4:1, 3:2, 5:2 и т.д.</a:t>
            </a:r>
          </a:p>
          <a:p>
            <a:pPr marL="0" indent="0" algn="just">
              <a:buNone/>
            </a:pPr>
            <a:r>
              <a:rPr lang="ru-RU" dirty="0"/>
              <a:t>3. Выбор материала ПП, способа ее изготовления, класса плотности монтажа должны осуществляться на стадии эскизного проектирования, так как эти характеристики определяют многие электрические параметры устройства</a:t>
            </a:r>
            <a:r>
              <a:rPr lang="ru-RU" dirty="0" smtClean="0"/>
              <a:t>.</a:t>
            </a:r>
            <a:endParaRPr lang="ru-RU" dirty="0"/>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5631314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412776"/>
            <a:ext cx="8229600" cy="4911824"/>
          </a:xfrm>
        </p:spPr>
        <p:txBody>
          <a:bodyPr>
            <a:normAutofit fontScale="92500" lnSpcReduction="20000"/>
          </a:bodyPr>
          <a:lstStyle/>
          <a:p>
            <a:pPr marL="0" indent="0" algn="just">
              <a:buNone/>
            </a:pPr>
            <a:r>
              <a:rPr lang="ru-RU" dirty="0"/>
              <a:t>4. При разбиении схемы на слои следует стремиться к минимизации числа слоев. Это диктуется экономическими соображениями.</a:t>
            </a:r>
          </a:p>
          <a:p>
            <a:pPr marL="0" indent="0" algn="just">
              <a:buNone/>
            </a:pPr>
            <a:r>
              <a:rPr lang="ru-RU" dirty="0"/>
              <a:t>5. По краям платы следует предусматривать технологическую зону шириной 1,5-2,0 мм. Размещение установочных и других отверстий, а также печатных проводников в этой зоне не допускается.</a:t>
            </a:r>
          </a:p>
          <a:p>
            <a:pPr marL="0" indent="0" algn="just">
              <a:buNone/>
            </a:pPr>
            <a:r>
              <a:rPr lang="ru-RU" dirty="0"/>
              <a:t>6. Все отверстия должны располагаться в узлах координатной сетки. В крайнем случае, хотя бы первый вывод микросхемы должен располагаться в узле координатной сетки.</a:t>
            </a:r>
          </a:p>
          <a:p>
            <a:pPr marL="0" indent="0" algn="just">
              <a:buNone/>
            </a:pPr>
            <a:r>
              <a:rPr lang="ru-RU" dirty="0"/>
              <a:t>7. На печатной плате должен быть предусмотрен ориентирующий паз (или срезанный левый угол) или технологические базовые отверстия, необходимые для правильной ориентации платы.</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14529651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marL="0" indent="0" algn="just">
              <a:buNone/>
            </a:pPr>
            <a:r>
              <a:rPr lang="ru-RU" sz="2400" dirty="0"/>
              <a:t>8. Печатные проводники следует выполнять минимально короткими.</a:t>
            </a:r>
          </a:p>
          <a:p>
            <a:pPr marL="0" indent="0" algn="just">
              <a:buNone/>
            </a:pPr>
            <a:r>
              <a:rPr lang="ru-RU" sz="2400" dirty="0"/>
              <a:t>9. Прокладка рядом проводников входных и выходных цепей нежелательно во избежание паразитных наводок.</a:t>
            </a:r>
          </a:p>
          <a:p>
            <a:pPr marL="0" indent="0" algn="just">
              <a:buNone/>
            </a:pPr>
            <a:r>
              <a:rPr lang="ru-RU" sz="2400" dirty="0"/>
              <a:t>10. Проводники наиболее высокочастотных цепей прокладываются в первую очередь и имеют благодаря этому наиболее возможно короткую длину.</a:t>
            </a:r>
          </a:p>
          <a:p>
            <a:pPr marL="0" indent="0" algn="just">
              <a:buNone/>
            </a:pPr>
            <a:r>
              <a:rPr lang="ru-RU" sz="2400" dirty="0"/>
              <a:t>11. Заземляющие проводники следует изготовлять максимально широкими.</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41333743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a:xfrm>
            <a:off x="457200" y="1628800"/>
            <a:ext cx="8229600" cy="4695800"/>
          </a:xfrm>
        </p:spPr>
        <p:txBody>
          <a:bodyPr>
            <a:normAutofit lnSpcReduction="10000"/>
          </a:bodyPr>
          <a:lstStyle/>
          <a:p>
            <a:pPr marL="0" indent="0" algn="ctr">
              <a:buNone/>
            </a:pPr>
            <a:r>
              <a:rPr lang="ru-RU" b="1" dirty="0"/>
              <a:t>Конструктивные особенности ПП.</a:t>
            </a:r>
            <a:r>
              <a:rPr lang="ru-RU" dirty="0"/>
              <a:t> </a:t>
            </a:r>
            <a:endParaRPr lang="ru-RU" dirty="0" smtClean="0"/>
          </a:p>
          <a:p>
            <a:pPr marL="0" indent="0" algn="ctr">
              <a:buNone/>
            </a:pPr>
            <a:endParaRPr lang="ru-RU" sz="2400" dirty="0" smtClean="0"/>
          </a:p>
          <a:p>
            <a:pPr algn="just"/>
            <a:r>
              <a:rPr lang="ru-RU" sz="2400" dirty="0" smtClean="0">
                <a:solidFill>
                  <a:srgbClr val="C00000"/>
                </a:solidFill>
              </a:rPr>
              <a:t>Ширину </a:t>
            </a:r>
            <a:r>
              <a:rPr lang="ru-RU" sz="2400" dirty="0">
                <a:solidFill>
                  <a:srgbClr val="C00000"/>
                </a:solidFill>
              </a:rPr>
              <a:t>печатных проводников </a:t>
            </a:r>
            <a:r>
              <a:rPr lang="ru-RU" sz="2400" dirty="0"/>
              <a:t>рассчитывают и выбирают в зависимости от допустимой токовой нагрузки, свойств токопроводящего материала, температуры окружаю­щей среды при эксплуатации</a:t>
            </a:r>
            <a:r>
              <a:rPr lang="ru-RU" sz="2400" dirty="0" smtClean="0"/>
              <a:t>.</a:t>
            </a:r>
          </a:p>
          <a:p>
            <a:pPr algn="just"/>
            <a:r>
              <a:rPr lang="ru-RU" sz="2400" dirty="0" smtClean="0">
                <a:solidFill>
                  <a:srgbClr val="C00000"/>
                </a:solidFill>
              </a:rPr>
              <a:t>Края </a:t>
            </a:r>
            <a:r>
              <a:rPr lang="ru-RU" sz="2400" dirty="0">
                <a:solidFill>
                  <a:srgbClr val="C00000"/>
                </a:solidFill>
              </a:rPr>
              <a:t>проводников должны быть </a:t>
            </a:r>
            <a:r>
              <a:rPr lang="ru-RU" sz="2400" dirty="0"/>
              <a:t>ровны­ми, проводники без вздутий, от­слоений, разрывов, </a:t>
            </a:r>
            <a:r>
              <a:rPr lang="ru-RU" sz="2400" dirty="0" err="1"/>
              <a:t>протравов</a:t>
            </a:r>
            <a:r>
              <a:rPr lang="ru-RU" sz="2400" dirty="0"/>
              <a:t>, пор, </a:t>
            </a:r>
            <a:r>
              <a:rPr lang="ru-RU" sz="2400" dirty="0" err="1"/>
              <a:t>крупнозернистости</a:t>
            </a:r>
            <a:r>
              <a:rPr lang="ru-RU" sz="2400" dirty="0"/>
              <a:t> и трещин, так как эти дефекты влияют на сопро­тивление проводников, плотность тока, волновое сопротивление и скорость распространения сигналов.</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35815984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420888"/>
            <a:ext cx="8229600" cy="3903712"/>
          </a:xfrm>
        </p:spPr>
        <p:txBody>
          <a:bodyPr/>
          <a:lstStyle/>
          <a:p>
            <a:pPr algn="just"/>
            <a:r>
              <a:rPr lang="ru-RU" sz="2400" dirty="0">
                <a:solidFill>
                  <a:srgbClr val="C00000"/>
                </a:solidFill>
              </a:rPr>
              <a:t>Расстояние между элементами проводящего рисунка</a:t>
            </a:r>
            <a:r>
              <a:rPr lang="ru-RU" sz="2400" dirty="0"/>
              <a:t>, расположенными на наружных или в соседних слоях ПП, зависит от допустимого рабочего напряжения, свойств диэлектрика, условий эксплуатации и связано с помехоустойчивостью, искажением сиг­налов и короткими замыканиями.</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16573536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132856"/>
            <a:ext cx="8229600" cy="4191744"/>
          </a:xfrm>
        </p:spPr>
        <p:txBody>
          <a:bodyPr>
            <a:normAutofit/>
          </a:bodyPr>
          <a:lstStyle/>
          <a:p>
            <a:pPr algn="just"/>
            <a:r>
              <a:rPr lang="ru-RU" sz="2400" dirty="0">
                <a:solidFill>
                  <a:srgbClr val="C00000"/>
                </a:solidFill>
              </a:rPr>
              <a:t>Координатная сетка чертежа ПП </a:t>
            </a:r>
            <a:r>
              <a:rPr lang="ru-RU" sz="2400" dirty="0"/>
              <a:t>необходима для координации эле­ментов печатного рисунка. В узлах пересечений сетки располагаются мон­тажные и переходные отверстия. Основным шагом координат­ной сетки принят размер 0,5 мм в обоих направлениях. Если этот шаг не удовлетворяет требованиям конкретной конструкции, можно применять шаг, равный 0,05 мм. </a:t>
            </a:r>
            <a:endParaRPr lang="ru-RU" sz="2400"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41113703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708920"/>
            <a:ext cx="8229600" cy="3615680"/>
          </a:xfrm>
        </p:spPr>
        <p:txBody>
          <a:bodyPr/>
          <a:lstStyle/>
          <a:p>
            <a:pPr algn="just"/>
            <a:r>
              <a:rPr lang="ru-RU" sz="2400" dirty="0">
                <a:solidFill>
                  <a:srgbClr val="C00000"/>
                </a:solidFill>
              </a:rPr>
              <a:t>При использовании микросхем и элементов </a:t>
            </a:r>
            <a:r>
              <a:rPr lang="ru-RU" sz="2400" dirty="0"/>
              <a:t>с шагом выводов 0,625 мм допускается применение шага координатной сетки 0,625 мм. </a:t>
            </a:r>
            <a:endParaRPr lang="ru-RU" sz="2400" dirty="0" smtClean="0"/>
          </a:p>
          <a:p>
            <a:pPr algn="just"/>
            <a:r>
              <a:rPr lang="ru-RU" sz="2400" dirty="0" smtClean="0">
                <a:solidFill>
                  <a:srgbClr val="C00000"/>
                </a:solidFill>
              </a:rPr>
              <a:t>При </a:t>
            </a:r>
            <a:r>
              <a:rPr lang="ru-RU" sz="2400" dirty="0">
                <a:solidFill>
                  <a:srgbClr val="C00000"/>
                </a:solidFill>
              </a:rPr>
              <a:t>использовании микросхем зару­бежного производства</a:t>
            </a:r>
            <a:r>
              <a:rPr lang="ru-RU" sz="2400" dirty="0"/>
              <a:t> с расстояниями меж­ду выводами по дюймовой системе допуска­ется использование шага координатной сетки, кратного 2,54 мм.</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312371581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algn="just"/>
            <a:r>
              <a:rPr lang="ru-RU" sz="2400" dirty="0">
                <a:solidFill>
                  <a:srgbClr val="C00000"/>
                </a:solidFill>
              </a:rPr>
              <a:t>Диаметры монтажных и переходных отвер</a:t>
            </a:r>
            <a:r>
              <a:rPr lang="ru-RU" sz="2400" dirty="0"/>
              <a:t>стий (металлизированных и </a:t>
            </a:r>
            <a:r>
              <a:rPr lang="ru-RU" sz="2400" dirty="0" err="1"/>
              <a:t>неметаллизированных</a:t>
            </a:r>
            <a:r>
              <a:rPr lang="ru-RU" sz="2400" dirty="0"/>
              <a:t>) должны выбираться из ряда 0,4; 0,5; 0,6; 0,7; 0,8; 0,9; 1,0; 1,1; 1,2; U; 1,4; 1,5; 1,6; 1,7; 1,8; 2,0; 2,1; 2,2; 2,3; 2,4;2,5; 2,6; 2,7; 2,8; 3,0. </a:t>
            </a:r>
            <a:endParaRPr lang="ru-RU" sz="2400" dirty="0" smtClean="0"/>
          </a:p>
          <a:p>
            <a:pPr algn="just"/>
            <a:r>
              <a:rPr lang="ru-RU" sz="2400" dirty="0" smtClean="0">
                <a:solidFill>
                  <a:srgbClr val="C00000"/>
                </a:solidFill>
              </a:rPr>
              <a:t>Монтаж­ные </a:t>
            </a:r>
            <a:r>
              <a:rPr lang="ru-RU" sz="2400" dirty="0">
                <a:solidFill>
                  <a:srgbClr val="C00000"/>
                </a:solidFill>
              </a:rPr>
              <a:t>отверстия предназначены </a:t>
            </a:r>
            <a:r>
              <a:rPr lang="ru-RU" sz="2400" dirty="0"/>
              <a:t>для установки микросхем и ЭРЭ, а переходные отверстия для электрической связи между слоями или сторонами ПП.</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91139696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92500"/>
          </a:bodyPr>
          <a:lstStyle/>
          <a:p>
            <a:pPr algn="just"/>
            <a:r>
              <a:rPr lang="ru-RU" dirty="0">
                <a:solidFill>
                  <a:srgbClr val="C00000"/>
                </a:solidFill>
              </a:rPr>
              <a:t>Размеры ПП</a:t>
            </a:r>
            <a:r>
              <a:rPr lang="ru-RU" dirty="0"/>
              <a:t>, если они специально не оговорены в ТЗ, определяются с учетом количества устанавливаемых элементов, их установочных площадей, шага установки, зон установки разъема и пр. Соотношение линейных размеров сторон ПП должно составлять не более 3:1.</a:t>
            </a:r>
          </a:p>
          <a:p>
            <a:pPr algn="just"/>
            <a:r>
              <a:rPr lang="ru-RU" dirty="0">
                <a:solidFill>
                  <a:srgbClr val="C00000"/>
                </a:solidFill>
              </a:rPr>
              <a:t>Кривизна ПП </a:t>
            </a:r>
            <a:r>
              <a:rPr lang="ru-RU" dirty="0"/>
              <a:t>(цилиндрическое или сферическое искривление основа­ния) может появиться в результате воздействия высокой температуры и влажности. Допустимое значение изгиба ПП на длине 100 мм составляет для ОПП и ДПП 1,5 мм; для МПП - 2,0 мм.</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6532583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276872"/>
            <a:ext cx="8229600" cy="4047728"/>
          </a:xfrm>
        </p:spPr>
        <p:txBody>
          <a:bodyPr/>
          <a:lstStyle/>
          <a:p>
            <a:pPr algn="just"/>
            <a:r>
              <a:rPr lang="ru-RU" sz="2400" dirty="0">
                <a:solidFill>
                  <a:srgbClr val="C00000"/>
                </a:solidFill>
              </a:rPr>
              <a:t>Допустимая плотность тока</a:t>
            </a:r>
            <a:r>
              <a:rPr lang="ru-RU" sz="2400" dirty="0"/>
              <a:t> для ОПП, ДПП и наружных слоев МПП - 20 А/мм</a:t>
            </a:r>
            <a:r>
              <a:rPr lang="ru-RU" sz="2400" baseline="30000" dirty="0"/>
              <a:t>2</a:t>
            </a:r>
            <a:r>
              <a:rPr lang="ru-RU" sz="2400" dirty="0"/>
              <a:t>; для внутренних слоев МПП - 15 А/мм</a:t>
            </a:r>
            <a:r>
              <a:rPr lang="ru-RU" sz="2400" baseline="30000" dirty="0"/>
              <a:t>2</a:t>
            </a:r>
            <a:r>
              <a:rPr lang="ru-RU" sz="2400" dirty="0"/>
              <a:t>. Допустимое рабочее на­пряжение между элементами проводящего рисунка, расположенными в со­седних слоях ПП и ГПК, зависит от материала основания печатной платы и не должно превышать значений, указанных в таблице слева.</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108840104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6" name="Объект 5"/>
          <p:cNvGraphicFramePr>
            <a:graphicFrameLocks noGrp="1"/>
          </p:cNvGraphicFramePr>
          <p:nvPr>
            <p:ph idx="1"/>
            <p:extLst>
              <p:ext uri="{D42A27DB-BD31-4B8C-83A1-F6EECF244321}">
                <p14:modId xmlns:p14="http://schemas.microsoft.com/office/powerpoint/2010/main" val="2661841228"/>
              </p:ext>
            </p:extLst>
          </p:nvPr>
        </p:nvGraphicFramePr>
        <p:xfrm>
          <a:off x="441008" y="1988840"/>
          <a:ext cx="8363271" cy="4023360"/>
        </p:xfrm>
        <a:graphic>
          <a:graphicData uri="http://schemas.openxmlformats.org/drawingml/2006/table">
            <a:tbl>
              <a:tblPr>
                <a:tableStyleId>{5C22544A-7EE6-4342-B048-85BDC9FD1C3A}</a:tableStyleId>
              </a:tblPr>
              <a:tblGrid>
                <a:gridCol w="2787757"/>
                <a:gridCol w="2787757"/>
                <a:gridCol w="2787757"/>
              </a:tblGrid>
              <a:tr h="231857">
                <a:tc rowSpan="2">
                  <a:txBody>
                    <a:bodyPr/>
                    <a:lstStyle/>
                    <a:p>
                      <a:pPr indent="180340" algn="ctr">
                        <a:spcAft>
                          <a:spcPts val="0"/>
                        </a:spcAft>
                      </a:pPr>
                      <a:r>
                        <a:rPr lang="ru-RU" sz="2400" spc="-5">
                          <a:effectLst/>
                        </a:rPr>
                        <a:t>Расстояние между</a:t>
                      </a:r>
                      <a:endParaRPr lang="ru-RU" sz="2400">
                        <a:effectLst/>
                      </a:endParaRPr>
                    </a:p>
                    <a:p>
                      <a:pPr indent="180340" algn="ctr">
                        <a:spcAft>
                          <a:spcPts val="0"/>
                        </a:spcAft>
                      </a:pPr>
                      <a:r>
                        <a:rPr lang="ru-RU" sz="2400" spc="-5">
                          <a:effectLst/>
                        </a:rPr>
                        <a:t>элементами</a:t>
                      </a:r>
                      <a:endParaRPr lang="ru-RU" sz="2400">
                        <a:effectLst/>
                      </a:endParaRPr>
                    </a:p>
                    <a:p>
                      <a:pPr indent="180340" algn="ctr">
                        <a:spcAft>
                          <a:spcPts val="0"/>
                        </a:spcAft>
                      </a:pPr>
                      <a:r>
                        <a:rPr lang="ru-RU" sz="2400">
                          <a:effectLst/>
                        </a:rPr>
                        <a:t>рисунка, мм</a:t>
                      </a:r>
                      <a:endParaRPr lang="ru-RU" sz="2400">
                        <a:effectLst/>
                        <a:latin typeface="Times New Roman"/>
                        <a:ea typeface="Times New Roman"/>
                      </a:endParaRPr>
                    </a:p>
                  </a:txBody>
                  <a:tcPr marL="25400" marR="25400" marT="0" marB="0"/>
                </a:tc>
                <a:tc gridSpan="2">
                  <a:txBody>
                    <a:bodyPr/>
                    <a:lstStyle/>
                    <a:p>
                      <a:pPr indent="180340" algn="ctr">
                        <a:spcAft>
                          <a:spcPts val="0"/>
                        </a:spcAft>
                      </a:pPr>
                      <a:r>
                        <a:rPr lang="ru-RU" sz="2400" spc="-5">
                          <a:effectLst/>
                        </a:rPr>
                        <a:t>Значение рабочего напряжения, В</a:t>
                      </a:r>
                      <a:endParaRPr lang="ru-RU" sz="2400">
                        <a:effectLst/>
                        <a:latin typeface="Times New Roman"/>
                        <a:ea typeface="Times New Roman"/>
                      </a:endParaRPr>
                    </a:p>
                  </a:txBody>
                  <a:tcPr marL="25400" marR="25400" marT="0" marB="0"/>
                </a:tc>
                <a:tc hMerge="1">
                  <a:txBody>
                    <a:bodyPr/>
                    <a:lstStyle/>
                    <a:p>
                      <a:endParaRPr lang="ru-RU"/>
                    </a:p>
                  </a:txBody>
                  <a:tcPr/>
                </a:tc>
              </a:tr>
              <a:tr h="463712">
                <a:tc vMerge="1">
                  <a:txBody>
                    <a:bodyPr/>
                    <a:lstStyle/>
                    <a:p>
                      <a:endParaRPr lang="ru-RU"/>
                    </a:p>
                  </a:txBody>
                  <a:tcPr/>
                </a:tc>
                <a:tc>
                  <a:txBody>
                    <a:bodyPr/>
                    <a:lstStyle/>
                    <a:p>
                      <a:pPr indent="180340" algn="ctr">
                        <a:spcAft>
                          <a:spcPts val="0"/>
                        </a:spcAft>
                      </a:pPr>
                      <a:r>
                        <a:rPr lang="ru-RU" sz="2400" spc="-30">
                          <a:effectLst/>
                        </a:rPr>
                        <a:t>Фольгированный</a:t>
                      </a:r>
                      <a:endParaRPr lang="ru-RU" sz="2400">
                        <a:effectLst/>
                      </a:endParaRPr>
                    </a:p>
                    <a:p>
                      <a:pPr indent="180340" algn="ctr">
                        <a:spcAft>
                          <a:spcPts val="0"/>
                        </a:spcAft>
                      </a:pPr>
                      <a:r>
                        <a:rPr lang="ru-RU" sz="2400" spc="-20">
                          <a:effectLst/>
                        </a:rPr>
                        <a:t>гетинакс (ГФ)</a:t>
                      </a:r>
                      <a:endParaRPr lang="ru-RU" sz="2400">
                        <a:effectLst/>
                        <a:latin typeface="Times New Roman"/>
                        <a:ea typeface="Times New Roman"/>
                      </a:endParaRPr>
                    </a:p>
                  </a:txBody>
                  <a:tcPr marL="25400" marR="25400" marT="0" marB="0"/>
                </a:tc>
                <a:tc>
                  <a:txBody>
                    <a:bodyPr/>
                    <a:lstStyle/>
                    <a:p>
                      <a:pPr indent="180340" algn="ctr">
                        <a:spcAft>
                          <a:spcPts val="0"/>
                        </a:spcAft>
                      </a:pPr>
                      <a:r>
                        <a:rPr lang="ru-RU" sz="2400" spc="-25">
                          <a:effectLst/>
                        </a:rPr>
                        <a:t>Фольгированный</a:t>
                      </a:r>
                      <a:endParaRPr lang="ru-RU" sz="2400">
                        <a:effectLst/>
                      </a:endParaRPr>
                    </a:p>
                    <a:p>
                      <a:pPr indent="180340" algn="ctr">
                        <a:spcAft>
                          <a:spcPts val="0"/>
                        </a:spcAft>
                      </a:pPr>
                      <a:r>
                        <a:rPr lang="ru-RU" sz="2400" spc="-30">
                          <a:effectLst/>
                        </a:rPr>
                        <a:t>стеклотекстолит (СФ)</a:t>
                      </a:r>
                      <a:endParaRPr lang="ru-RU" sz="2400">
                        <a:effectLst/>
                        <a:latin typeface="Times New Roman"/>
                        <a:ea typeface="Times New Roman"/>
                      </a:endParaRPr>
                    </a:p>
                  </a:txBody>
                  <a:tcPr marL="25400" marR="25400" marT="0" marB="0"/>
                </a:tc>
              </a:tr>
              <a:tr h="287675">
                <a:tc>
                  <a:txBody>
                    <a:bodyPr/>
                    <a:lstStyle/>
                    <a:p>
                      <a:pPr indent="180340" algn="l">
                        <a:spcAft>
                          <a:spcPts val="0"/>
                        </a:spcAft>
                      </a:pPr>
                      <a:r>
                        <a:rPr lang="ru-RU" sz="2400" spc="-5">
                          <a:effectLst/>
                        </a:rPr>
                        <a:t>От 0,1 до 0,2</a:t>
                      </a:r>
                      <a:endParaRPr lang="ru-RU" sz="2400">
                        <a:effectLst/>
                        <a:latin typeface="Times New Roman"/>
                        <a:ea typeface="Times New Roman"/>
                      </a:endParaRPr>
                    </a:p>
                  </a:txBody>
                  <a:tcPr marL="25400" marR="25400" marT="0" marB="0" anchor="ctr"/>
                </a:tc>
                <a:tc>
                  <a:txBody>
                    <a:bodyPr/>
                    <a:lstStyle/>
                    <a:p>
                      <a:pPr indent="180340" algn="ctr">
                        <a:spcAft>
                          <a:spcPts val="0"/>
                        </a:spcAft>
                      </a:pPr>
                      <a:r>
                        <a:rPr lang="ru-RU" sz="2400">
                          <a:effectLst/>
                        </a:rPr>
                        <a:t>—</a:t>
                      </a:r>
                      <a:endParaRPr lang="ru-RU" sz="2400">
                        <a:effectLst/>
                        <a:latin typeface="Times New Roman"/>
                        <a:ea typeface="Times New Roman"/>
                      </a:endParaRPr>
                    </a:p>
                  </a:txBody>
                  <a:tcPr marL="25400" marR="25400" marT="0" marB="0" anchor="ctr"/>
                </a:tc>
                <a:tc>
                  <a:txBody>
                    <a:bodyPr/>
                    <a:lstStyle/>
                    <a:p>
                      <a:pPr indent="180340" algn="ctr">
                        <a:spcAft>
                          <a:spcPts val="0"/>
                        </a:spcAft>
                      </a:pPr>
                      <a:r>
                        <a:rPr lang="ru-RU" sz="2400">
                          <a:effectLst/>
                        </a:rPr>
                        <a:t>25</a:t>
                      </a:r>
                      <a:endParaRPr lang="ru-RU" sz="2400">
                        <a:effectLst/>
                        <a:latin typeface="Times New Roman"/>
                        <a:ea typeface="Times New Roman"/>
                      </a:endParaRPr>
                    </a:p>
                  </a:txBody>
                  <a:tcPr marL="25400" marR="25400" marT="0" marB="0" anchor="ctr"/>
                </a:tc>
              </a:tr>
              <a:tr h="268353">
                <a:tc>
                  <a:txBody>
                    <a:bodyPr/>
                    <a:lstStyle/>
                    <a:p>
                      <a:pPr indent="180340" algn="l">
                        <a:spcAft>
                          <a:spcPts val="0"/>
                        </a:spcAft>
                      </a:pPr>
                      <a:r>
                        <a:rPr lang="ru-RU" sz="2400" spc="-5">
                          <a:effectLst/>
                        </a:rPr>
                        <a:t>Свыше 0,2 до 0,3</a:t>
                      </a:r>
                      <a:endParaRPr lang="ru-RU" sz="2400">
                        <a:effectLst/>
                        <a:latin typeface="Times New Roman"/>
                        <a:ea typeface="Times New Roman"/>
                      </a:endParaRPr>
                    </a:p>
                  </a:txBody>
                  <a:tcPr marL="25400" marR="25400" marT="0" marB="0" anchor="ctr"/>
                </a:tc>
                <a:tc>
                  <a:txBody>
                    <a:bodyPr/>
                    <a:lstStyle/>
                    <a:p>
                      <a:pPr indent="180340" algn="ctr">
                        <a:spcAft>
                          <a:spcPts val="0"/>
                        </a:spcAft>
                      </a:pPr>
                      <a:r>
                        <a:rPr lang="ru-RU" sz="2400">
                          <a:effectLst/>
                        </a:rPr>
                        <a:t>—</a:t>
                      </a:r>
                      <a:endParaRPr lang="ru-RU" sz="2400">
                        <a:effectLst/>
                        <a:latin typeface="Times New Roman"/>
                        <a:ea typeface="Times New Roman"/>
                      </a:endParaRPr>
                    </a:p>
                  </a:txBody>
                  <a:tcPr marL="25400" marR="25400" marT="0" marB="0" anchor="ctr"/>
                </a:tc>
                <a:tc>
                  <a:txBody>
                    <a:bodyPr/>
                    <a:lstStyle/>
                    <a:p>
                      <a:pPr indent="180340" algn="ctr">
                        <a:spcAft>
                          <a:spcPts val="0"/>
                        </a:spcAft>
                      </a:pPr>
                      <a:r>
                        <a:rPr lang="ru-RU" sz="2400">
                          <a:effectLst/>
                        </a:rPr>
                        <a:t>50</a:t>
                      </a:r>
                      <a:endParaRPr lang="ru-RU" sz="2400">
                        <a:effectLst/>
                        <a:latin typeface="Times New Roman"/>
                        <a:ea typeface="Times New Roman"/>
                      </a:endParaRPr>
                    </a:p>
                  </a:txBody>
                  <a:tcPr marL="25400" marR="25400" marT="0" marB="0" anchor="ctr"/>
                </a:tc>
              </a:tr>
              <a:tr h="268353">
                <a:tc>
                  <a:txBody>
                    <a:bodyPr/>
                    <a:lstStyle/>
                    <a:p>
                      <a:pPr indent="180340" algn="l">
                        <a:spcAft>
                          <a:spcPts val="0"/>
                        </a:spcAft>
                      </a:pPr>
                      <a:r>
                        <a:rPr lang="ru-RU" sz="2400" spc="-5">
                          <a:effectLst/>
                        </a:rPr>
                        <a:t>Свыше 0,3 до 0,4</a:t>
                      </a:r>
                      <a:endParaRPr lang="ru-RU" sz="2400">
                        <a:effectLst/>
                        <a:latin typeface="Times New Roman"/>
                        <a:ea typeface="Times New Roman"/>
                      </a:endParaRPr>
                    </a:p>
                  </a:txBody>
                  <a:tcPr marL="25400" marR="25400" marT="0" marB="0" anchor="ctr"/>
                </a:tc>
                <a:tc>
                  <a:txBody>
                    <a:bodyPr/>
                    <a:lstStyle/>
                    <a:p>
                      <a:pPr indent="180340" algn="ctr">
                        <a:spcAft>
                          <a:spcPts val="0"/>
                        </a:spcAft>
                      </a:pPr>
                      <a:r>
                        <a:rPr lang="ru-RU" sz="2400">
                          <a:effectLst/>
                        </a:rPr>
                        <a:t>75</a:t>
                      </a:r>
                      <a:endParaRPr lang="ru-RU" sz="2400">
                        <a:effectLst/>
                        <a:latin typeface="Times New Roman"/>
                        <a:ea typeface="Times New Roman"/>
                      </a:endParaRPr>
                    </a:p>
                  </a:txBody>
                  <a:tcPr marL="25400" marR="25400" marT="0" marB="0" anchor="ctr"/>
                </a:tc>
                <a:tc>
                  <a:txBody>
                    <a:bodyPr/>
                    <a:lstStyle/>
                    <a:p>
                      <a:pPr indent="180340" algn="ctr">
                        <a:spcAft>
                          <a:spcPts val="0"/>
                        </a:spcAft>
                      </a:pPr>
                      <a:r>
                        <a:rPr lang="ru-RU" sz="2400">
                          <a:effectLst/>
                        </a:rPr>
                        <a:t>100</a:t>
                      </a:r>
                      <a:endParaRPr lang="ru-RU" sz="2400">
                        <a:effectLst/>
                        <a:latin typeface="Times New Roman"/>
                        <a:ea typeface="Times New Roman"/>
                      </a:endParaRPr>
                    </a:p>
                  </a:txBody>
                  <a:tcPr marL="25400" marR="25400" marT="0" marB="0" anchor="ctr"/>
                </a:tc>
              </a:tr>
              <a:tr h="257618">
                <a:tc>
                  <a:txBody>
                    <a:bodyPr/>
                    <a:lstStyle/>
                    <a:p>
                      <a:pPr indent="180340" algn="l">
                        <a:spcAft>
                          <a:spcPts val="0"/>
                        </a:spcAft>
                      </a:pPr>
                      <a:r>
                        <a:rPr lang="ru-RU" sz="2400" spc="-5">
                          <a:effectLst/>
                        </a:rPr>
                        <a:t>Свыше 0,4 до 0,5</a:t>
                      </a:r>
                      <a:endParaRPr lang="ru-RU" sz="2400">
                        <a:effectLst/>
                        <a:latin typeface="Times New Roman"/>
                        <a:ea typeface="Times New Roman"/>
                      </a:endParaRPr>
                    </a:p>
                  </a:txBody>
                  <a:tcPr marL="25400" marR="25400" marT="0" marB="0" anchor="ctr"/>
                </a:tc>
                <a:tc>
                  <a:txBody>
                    <a:bodyPr/>
                    <a:lstStyle/>
                    <a:p>
                      <a:pPr indent="180340" algn="ctr">
                        <a:spcAft>
                          <a:spcPts val="0"/>
                        </a:spcAft>
                      </a:pPr>
                      <a:r>
                        <a:rPr lang="ru-RU" sz="2400">
                          <a:effectLst/>
                        </a:rPr>
                        <a:t>150</a:t>
                      </a:r>
                      <a:endParaRPr lang="ru-RU" sz="2400">
                        <a:effectLst/>
                        <a:latin typeface="Times New Roman"/>
                        <a:ea typeface="Times New Roman"/>
                      </a:endParaRPr>
                    </a:p>
                  </a:txBody>
                  <a:tcPr marL="25400" marR="25400" marT="0" marB="0" anchor="ctr"/>
                </a:tc>
                <a:tc>
                  <a:txBody>
                    <a:bodyPr/>
                    <a:lstStyle/>
                    <a:p>
                      <a:pPr indent="180340" algn="ctr">
                        <a:spcAft>
                          <a:spcPts val="0"/>
                        </a:spcAft>
                      </a:pPr>
                      <a:r>
                        <a:rPr lang="ru-RU" sz="2400">
                          <a:effectLst/>
                        </a:rPr>
                        <a:t>200</a:t>
                      </a:r>
                      <a:endParaRPr lang="ru-RU" sz="2400">
                        <a:effectLst/>
                        <a:latin typeface="Times New Roman"/>
                        <a:ea typeface="Times New Roman"/>
                      </a:endParaRPr>
                    </a:p>
                  </a:txBody>
                  <a:tcPr marL="25400" marR="25400" marT="0" marB="0" anchor="ctr"/>
                </a:tc>
              </a:tr>
              <a:tr h="268353">
                <a:tc>
                  <a:txBody>
                    <a:bodyPr/>
                    <a:lstStyle/>
                    <a:p>
                      <a:pPr indent="180340" algn="l">
                        <a:spcAft>
                          <a:spcPts val="0"/>
                        </a:spcAft>
                      </a:pPr>
                      <a:r>
                        <a:rPr lang="ru-RU" sz="2400" spc="-5">
                          <a:effectLst/>
                        </a:rPr>
                        <a:t>Свыше 0,5 до 0,75</a:t>
                      </a:r>
                      <a:endParaRPr lang="ru-RU" sz="2400">
                        <a:effectLst/>
                        <a:latin typeface="Times New Roman"/>
                        <a:ea typeface="Times New Roman"/>
                      </a:endParaRPr>
                    </a:p>
                  </a:txBody>
                  <a:tcPr marL="25400" marR="25400" marT="0" marB="0" anchor="ctr"/>
                </a:tc>
                <a:tc>
                  <a:txBody>
                    <a:bodyPr/>
                    <a:lstStyle/>
                    <a:p>
                      <a:pPr indent="180340" algn="ctr">
                        <a:spcAft>
                          <a:spcPts val="0"/>
                        </a:spcAft>
                      </a:pPr>
                      <a:r>
                        <a:rPr lang="ru-RU" sz="2400">
                          <a:effectLst/>
                        </a:rPr>
                        <a:t>250</a:t>
                      </a:r>
                      <a:endParaRPr lang="ru-RU" sz="2400">
                        <a:effectLst/>
                        <a:latin typeface="Times New Roman"/>
                        <a:ea typeface="Times New Roman"/>
                      </a:endParaRPr>
                    </a:p>
                  </a:txBody>
                  <a:tcPr marL="25400" marR="25400" marT="0" marB="0" anchor="ctr"/>
                </a:tc>
                <a:tc>
                  <a:txBody>
                    <a:bodyPr/>
                    <a:lstStyle/>
                    <a:p>
                      <a:pPr indent="180340" algn="ctr">
                        <a:spcAft>
                          <a:spcPts val="0"/>
                        </a:spcAft>
                      </a:pPr>
                      <a:r>
                        <a:rPr lang="ru-RU" sz="2400">
                          <a:effectLst/>
                        </a:rPr>
                        <a:t>350</a:t>
                      </a:r>
                      <a:endParaRPr lang="ru-RU" sz="2400">
                        <a:effectLst/>
                        <a:latin typeface="Times New Roman"/>
                        <a:ea typeface="Times New Roman"/>
                      </a:endParaRPr>
                    </a:p>
                  </a:txBody>
                  <a:tcPr marL="25400" marR="25400" marT="0" marB="0" anchor="ctr"/>
                </a:tc>
              </a:tr>
              <a:tr h="268353">
                <a:tc>
                  <a:txBody>
                    <a:bodyPr/>
                    <a:lstStyle/>
                    <a:p>
                      <a:pPr indent="180340" algn="l">
                        <a:spcAft>
                          <a:spcPts val="0"/>
                        </a:spcAft>
                      </a:pPr>
                      <a:r>
                        <a:rPr lang="ru-RU" sz="2400" spc="-15">
                          <a:effectLst/>
                        </a:rPr>
                        <a:t>Свыше 0,75 до 1 ,5</a:t>
                      </a:r>
                      <a:endParaRPr lang="ru-RU" sz="2400">
                        <a:effectLst/>
                        <a:latin typeface="Times New Roman"/>
                        <a:ea typeface="Times New Roman"/>
                      </a:endParaRPr>
                    </a:p>
                  </a:txBody>
                  <a:tcPr marL="25400" marR="25400" marT="0" marB="0" anchor="ctr"/>
                </a:tc>
                <a:tc>
                  <a:txBody>
                    <a:bodyPr/>
                    <a:lstStyle/>
                    <a:p>
                      <a:pPr indent="180340" algn="ctr">
                        <a:spcAft>
                          <a:spcPts val="0"/>
                        </a:spcAft>
                      </a:pPr>
                      <a:r>
                        <a:rPr lang="ru-RU" sz="2400">
                          <a:effectLst/>
                        </a:rPr>
                        <a:t>350</a:t>
                      </a:r>
                      <a:endParaRPr lang="ru-RU" sz="2400">
                        <a:effectLst/>
                        <a:latin typeface="Times New Roman"/>
                        <a:ea typeface="Times New Roman"/>
                      </a:endParaRPr>
                    </a:p>
                  </a:txBody>
                  <a:tcPr marL="25400" marR="25400" marT="0" marB="0" anchor="ctr"/>
                </a:tc>
                <a:tc>
                  <a:txBody>
                    <a:bodyPr/>
                    <a:lstStyle/>
                    <a:p>
                      <a:pPr indent="180340" algn="ctr">
                        <a:spcAft>
                          <a:spcPts val="0"/>
                        </a:spcAft>
                      </a:pPr>
                      <a:r>
                        <a:rPr lang="ru-RU" sz="2400">
                          <a:effectLst/>
                        </a:rPr>
                        <a:t>500</a:t>
                      </a:r>
                      <a:endParaRPr lang="ru-RU" sz="2400">
                        <a:effectLst/>
                        <a:latin typeface="Times New Roman"/>
                        <a:ea typeface="Times New Roman"/>
                      </a:endParaRPr>
                    </a:p>
                  </a:txBody>
                  <a:tcPr marL="25400" marR="25400" marT="0" marB="0" anchor="ctr"/>
                </a:tc>
              </a:tr>
              <a:tr h="278013">
                <a:tc>
                  <a:txBody>
                    <a:bodyPr/>
                    <a:lstStyle/>
                    <a:p>
                      <a:pPr indent="180340" algn="l">
                        <a:spcAft>
                          <a:spcPts val="0"/>
                        </a:spcAft>
                      </a:pPr>
                      <a:r>
                        <a:rPr lang="ru-RU" sz="2400" spc="-5">
                          <a:effectLst/>
                        </a:rPr>
                        <a:t>Свыше 1,5 до 2,5</a:t>
                      </a:r>
                      <a:endParaRPr lang="ru-RU" sz="2400">
                        <a:effectLst/>
                        <a:latin typeface="Times New Roman"/>
                        <a:ea typeface="Times New Roman"/>
                      </a:endParaRPr>
                    </a:p>
                  </a:txBody>
                  <a:tcPr marL="25400" marR="25400" marT="0" marB="0" anchor="ctr"/>
                </a:tc>
                <a:tc>
                  <a:txBody>
                    <a:bodyPr/>
                    <a:lstStyle/>
                    <a:p>
                      <a:pPr indent="180340" algn="ctr">
                        <a:spcAft>
                          <a:spcPts val="0"/>
                        </a:spcAft>
                      </a:pPr>
                      <a:r>
                        <a:rPr lang="ru-RU" sz="2400">
                          <a:effectLst/>
                        </a:rPr>
                        <a:t>500</a:t>
                      </a:r>
                      <a:endParaRPr lang="ru-RU" sz="2400">
                        <a:effectLst/>
                        <a:latin typeface="Times New Roman"/>
                        <a:ea typeface="Times New Roman"/>
                      </a:endParaRPr>
                    </a:p>
                  </a:txBody>
                  <a:tcPr marL="25400" marR="25400" marT="0" marB="0" anchor="ctr"/>
                </a:tc>
                <a:tc>
                  <a:txBody>
                    <a:bodyPr/>
                    <a:lstStyle/>
                    <a:p>
                      <a:pPr indent="180340" algn="ctr">
                        <a:spcAft>
                          <a:spcPts val="0"/>
                        </a:spcAft>
                      </a:pPr>
                      <a:r>
                        <a:rPr lang="ru-RU" sz="2400" dirty="0">
                          <a:effectLst/>
                        </a:rPr>
                        <a:t>650</a:t>
                      </a:r>
                      <a:endParaRPr lang="ru-RU" sz="2400" dirty="0">
                        <a:effectLst/>
                        <a:latin typeface="Times New Roman"/>
                        <a:ea typeface="Times New Roman"/>
                      </a:endParaRPr>
                    </a:p>
                  </a:txBody>
                  <a:tcPr marL="25400" marR="25400" marT="0" marB="0" anchor="ctr"/>
                </a:tc>
              </a:tr>
            </a:tbl>
          </a:graphicData>
        </a:graphic>
      </p:graphicFrame>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156326744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636912"/>
            <a:ext cx="8229600" cy="3687688"/>
          </a:xfrm>
        </p:spPr>
        <p:txBody>
          <a:bodyPr/>
          <a:lstStyle/>
          <a:p>
            <a:pPr algn="just"/>
            <a:r>
              <a:rPr lang="ru-RU" sz="2400" dirty="0">
                <a:solidFill>
                  <a:srgbClr val="C00000"/>
                </a:solidFill>
              </a:rPr>
              <a:t>Допустимые рабочие напряжения между элементами проводящего ри­сунка</a:t>
            </a:r>
            <a:r>
              <a:rPr lang="ru-RU" sz="2400" dirty="0"/>
              <a:t>, расположенными на наружном слое ПП, зависят от материала осно­вания ПП, условий эксплуатации и не должны превышать следующих зна­чений (см. в таблице ниже).</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156326744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Grp="1"/>
          </p:cNvGraphicFramePr>
          <p:nvPr>
            <p:ph idx="1"/>
            <p:extLst>
              <p:ext uri="{D42A27DB-BD31-4B8C-83A1-F6EECF244321}">
                <p14:modId xmlns:p14="http://schemas.microsoft.com/office/powerpoint/2010/main" val="1361351494"/>
              </p:ext>
            </p:extLst>
          </p:nvPr>
        </p:nvGraphicFramePr>
        <p:xfrm>
          <a:off x="251520" y="1196752"/>
          <a:ext cx="8605547" cy="4861587"/>
        </p:xfrm>
        <a:graphic>
          <a:graphicData uri="http://schemas.openxmlformats.org/drawingml/2006/table">
            <a:tbl>
              <a:tblPr>
                <a:tableStyleId>{5C22544A-7EE6-4342-B048-85BDC9FD1C3A}</a:tableStyleId>
              </a:tblPr>
              <a:tblGrid>
                <a:gridCol w="1213002"/>
                <a:gridCol w="699341"/>
                <a:gridCol w="956172"/>
                <a:gridCol w="956172"/>
                <a:gridCol w="956172"/>
                <a:gridCol w="956172"/>
                <a:gridCol w="956172"/>
                <a:gridCol w="956172"/>
                <a:gridCol w="956172"/>
              </a:tblGrid>
              <a:tr h="261455">
                <a:tc rowSpan="4">
                  <a:txBody>
                    <a:bodyPr/>
                    <a:lstStyle/>
                    <a:p>
                      <a:pPr indent="180340" algn="ctr">
                        <a:spcAft>
                          <a:spcPts val="0"/>
                        </a:spcAft>
                      </a:pPr>
                      <a:r>
                        <a:rPr lang="ru-RU" sz="1200" spc="-10" dirty="0">
                          <a:effectLst/>
                        </a:rPr>
                        <a:t>Расстояние</a:t>
                      </a:r>
                      <a:endParaRPr lang="ru-RU" sz="1200" dirty="0">
                        <a:effectLst/>
                      </a:endParaRPr>
                    </a:p>
                    <a:p>
                      <a:pPr indent="180340" algn="ctr">
                        <a:spcAft>
                          <a:spcPts val="0"/>
                        </a:spcAft>
                      </a:pPr>
                      <a:r>
                        <a:rPr lang="ru-RU" sz="1200" spc="-15" dirty="0">
                          <a:effectLst/>
                        </a:rPr>
                        <a:t>между</a:t>
                      </a:r>
                      <a:endParaRPr lang="ru-RU" sz="1200" dirty="0">
                        <a:effectLst/>
                      </a:endParaRPr>
                    </a:p>
                    <a:p>
                      <a:pPr indent="180340" algn="ctr">
                        <a:spcAft>
                          <a:spcPts val="0"/>
                        </a:spcAft>
                      </a:pPr>
                      <a:r>
                        <a:rPr lang="ru-RU" sz="1200" spc="-15" dirty="0">
                          <a:effectLst/>
                        </a:rPr>
                        <a:t>элемен</a:t>
                      </a:r>
                      <a:r>
                        <a:rPr lang="ru-RU" sz="1200" spc="-10" dirty="0">
                          <a:effectLst/>
                        </a:rPr>
                        <a:t>тами</a:t>
                      </a:r>
                      <a:endParaRPr lang="ru-RU" sz="1200" dirty="0">
                        <a:effectLst/>
                      </a:endParaRPr>
                    </a:p>
                    <a:p>
                      <a:pPr indent="180340" algn="ctr">
                        <a:spcAft>
                          <a:spcPts val="0"/>
                        </a:spcAft>
                      </a:pPr>
                      <a:r>
                        <a:rPr lang="ru-RU" sz="1200" spc="-10" dirty="0">
                          <a:effectLst/>
                        </a:rPr>
                        <a:t>проводя</a:t>
                      </a:r>
                      <a:r>
                        <a:rPr lang="ru-RU" sz="1200" spc="-15" dirty="0">
                          <a:effectLst/>
                        </a:rPr>
                        <a:t>щего</a:t>
                      </a:r>
                      <a:endParaRPr lang="ru-RU" sz="1200" dirty="0">
                        <a:effectLst/>
                      </a:endParaRPr>
                    </a:p>
                    <a:p>
                      <a:pPr indent="180340" algn="ctr">
                        <a:spcAft>
                          <a:spcPts val="0"/>
                        </a:spcAft>
                      </a:pPr>
                      <a:r>
                        <a:rPr lang="ru-RU" sz="1200" spc="-15" dirty="0">
                          <a:effectLst/>
                        </a:rPr>
                        <a:t>рисунка, </a:t>
                      </a:r>
                      <a:r>
                        <a:rPr lang="ru-RU" sz="1200" spc="-35" dirty="0">
                          <a:effectLst/>
                        </a:rPr>
                        <a:t>мм</a:t>
                      </a:r>
                      <a:endParaRPr lang="ru-RU" sz="1200" dirty="0">
                        <a:effectLst/>
                        <a:latin typeface="Times New Roman"/>
                        <a:ea typeface="Times New Roman"/>
                      </a:endParaRPr>
                    </a:p>
                  </a:txBody>
                  <a:tcPr marL="25400" marR="25400" marT="0" marB="0" anchor="ctr"/>
                </a:tc>
                <a:tc gridSpan="8">
                  <a:txBody>
                    <a:bodyPr/>
                    <a:lstStyle/>
                    <a:p>
                      <a:pPr indent="180340" algn="ctr">
                        <a:spcAft>
                          <a:spcPts val="0"/>
                        </a:spcAft>
                      </a:pPr>
                      <a:r>
                        <a:rPr lang="ru-RU" sz="1200" spc="-5">
                          <a:effectLst/>
                        </a:rPr>
                        <a:t>Значения рабочего напряжения, В</a:t>
                      </a:r>
                      <a:endParaRPr lang="ru-RU" sz="1200">
                        <a:effectLst/>
                        <a:latin typeface="Times New Roman"/>
                        <a:ea typeface="Times New Roman"/>
                      </a:endParaRPr>
                    </a:p>
                  </a:txBody>
                  <a:tcPr marL="25400" marR="25400" marT="0" marB="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60709">
                <a:tc vMerge="1">
                  <a:txBody>
                    <a:bodyPr/>
                    <a:lstStyle/>
                    <a:p>
                      <a:endParaRPr lang="ru-RU"/>
                    </a:p>
                  </a:txBody>
                  <a:tcPr/>
                </a:tc>
                <a:tc rowSpan="2" gridSpan="2">
                  <a:txBody>
                    <a:bodyPr/>
                    <a:lstStyle/>
                    <a:p>
                      <a:pPr indent="180340" algn="ctr">
                        <a:spcAft>
                          <a:spcPts val="0"/>
                        </a:spcAft>
                      </a:pPr>
                      <a:r>
                        <a:rPr lang="ru-RU" sz="1200" spc="-15">
                          <a:effectLst/>
                        </a:rPr>
                        <a:t>Нормальные</a:t>
                      </a:r>
                      <a:endParaRPr lang="ru-RU" sz="1200">
                        <a:effectLst/>
                      </a:endParaRPr>
                    </a:p>
                    <a:p>
                      <a:pPr indent="180340" algn="ctr">
                        <a:spcAft>
                          <a:spcPts val="0"/>
                        </a:spcAft>
                      </a:pPr>
                      <a:r>
                        <a:rPr lang="ru-RU" sz="1200" spc="-10">
                          <a:effectLst/>
                        </a:rPr>
                        <a:t>условия</a:t>
                      </a:r>
                      <a:endParaRPr lang="ru-RU" sz="1200">
                        <a:effectLst/>
                        <a:latin typeface="Times New Roman"/>
                        <a:ea typeface="Times New Roman"/>
                      </a:endParaRPr>
                    </a:p>
                  </a:txBody>
                  <a:tcPr marL="25400" marR="25400" marT="0" marB="0" anchor="ctr"/>
                </a:tc>
                <a:tc rowSpan="2" hMerge="1">
                  <a:txBody>
                    <a:bodyPr/>
                    <a:lstStyle/>
                    <a:p>
                      <a:endParaRPr lang="ru-RU"/>
                    </a:p>
                  </a:txBody>
                  <a:tcPr/>
                </a:tc>
                <a:tc rowSpan="2" gridSpan="2">
                  <a:txBody>
                    <a:bodyPr/>
                    <a:lstStyle/>
                    <a:p>
                      <a:pPr indent="180340" algn="ctr">
                        <a:spcAft>
                          <a:spcPts val="0"/>
                        </a:spcAft>
                      </a:pPr>
                      <a:r>
                        <a:rPr lang="ru-RU" sz="1200" spc="-25">
                          <a:effectLst/>
                        </a:rPr>
                        <a:t>Относительная</a:t>
                      </a:r>
                      <a:endParaRPr lang="ru-RU" sz="1200">
                        <a:effectLst/>
                      </a:endParaRPr>
                    </a:p>
                    <a:p>
                      <a:pPr indent="180340" algn="ctr">
                        <a:spcAft>
                          <a:spcPts val="0"/>
                        </a:spcAft>
                      </a:pPr>
                      <a:r>
                        <a:rPr lang="ru-RU" sz="1200" spc="-30">
                          <a:effectLst/>
                        </a:rPr>
                        <a:t>влажность</a:t>
                      </a:r>
                      <a:r>
                        <a:rPr lang="ru-RU" sz="1200">
                          <a:effectLst/>
                        </a:rPr>
                        <a:t> </a:t>
                      </a:r>
                      <a:r>
                        <a:rPr lang="ru-RU" sz="1200" spc="-25">
                          <a:effectLst/>
                        </a:rPr>
                        <a:t>(93±3 )%</a:t>
                      </a:r>
                      <a:endParaRPr lang="ru-RU" sz="1200">
                        <a:effectLst/>
                      </a:endParaRPr>
                    </a:p>
                    <a:p>
                      <a:pPr indent="180340" algn="ctr">
                        <a:spcAft>
                          <a:spcPts val="0"/>
                        </a:spcAft>
                      </a:pPr>
                      <a:r>
                        <a:rPr lang="ru-RU" sz="1200" spc="-25">
                          <a:effectLst/>
                        </a:rPr>
                        <a:t>при</a:t>
                      </a:r>
                      <a:r>
                        <a:rPr lang="ru-RU" sz="1200">
                          <a:effectLst/>
                        </a:rPr>
                        <a:t> </a:t>
                      </a:r>
                      <a:r>
                        <a:rPr lang="ru-RU" sz="1200" spc="-30">
                          <a:effectLst/>
                        </a:rPr>
                        <a:t>40+2 °С</a:t>
                      </a:r>
                      <a:endParaRPr lang="ru-RU" sz="1200">
                        <a:effectLst/>
                      </a:endParaRPr>
                    </a:p>
                    <a:p>
                      <a:pPr indent="180340" algn="ctr">
                        <a:spcAft>
                          <a:spcPts val="0"/>
                        </a:spcAft>
                      </a:pPr>
                      <a:r>
                        <a:rPr lang="ru-RU" sz="1200" spc="-25">
                          <a:effectLst/>
                        </a:rPr>
                        <a:t>в течение 48 ч</a:t>
                      </a:r>
                      <a:endParaRPr lang="ru-RU" sz="1200">
                        <a:effectLst/>
                        <a:latin typeface="Times New Roman"/>
                        <a:ea typeface="Times New Roman"/>
                      </a:endParaRPr>
                    </a:p>
                  </a:txBody>
                  <a:tcPr marL="25400" marR="25400" marT="0" marB="0" anchor="ctr"/>
                </a:tc>
                <a:tc rowSpan="2" hMerge="1">
                  <a:txBody>
                    <a:bodyPr/>
                    <a:lstStyle/>
                    <a:p>
                      <a:endParaRPr lang="ru-RU"/>
                    </a:p>
                  </a:txBody>
                  <a:tcPr/>
                </a:tc>
                <a:tc gridSpan="4">
                  <a:txBody>
                    <a:bodyPr/>
                    <a:lstStyle/>
                    <a:p>
                      <a:pPr indent="180340" algn="ctr">
                        <a:spcAft>
                          <a:spcPts val="0"/>
                        </a:spcAft>
                      </a:pPr>
                      <a:r>
                        <a:rPr lang="ru-RU" sz="1200" spc="-10">
                          <a:effectLst/>
                        </a:rPr>
                        <a:t>Пониженное атмосферное</a:t>
                      </a:r>
                      <a:endParaRPr lang="ru-RU" sz="1200">
                        <a:effectLst/>
                      </a:endParaRPr>
                    </a:p>
                    <a:p>
                      <a:pPr indent="180340" algn="ctr">
                        <a:spcAft>
                          <a:spcPts val="0"/>
                        </a:spcAft>
                      </a:pPr>
                      <a:r>
                        <a:rPr lang="ru-RU" sz="1200" spc="-5">
                          <a:effectLst/>
                        </a:rPr>
                        <a:t>давление</a:t>
                      </a:r>
                      <a:endParaRPr lang="ru-RU" sz="1200">
                        <a:effectLst/>
                        <a:latin typeface="Times New Roman"/>
                        <a:ea typeface="Times New Roman"/>
                      </a:endParaRPr>
                    </a:p>
                  </a:txBody>
                  <a:tcPr marL="25400" marR="25400" marT="0" marB="0" anchor="ctr"/>
                </a:tc>
                <a:tc hMerge="1">
                  <a:txBody>
                    <a:bodyPr/>
                    <a:lstStyle/>
                    <a:p>
                      <a:endParaRPr lang="ru-RU"/>
                    </a:p>
                  </a:txBody>
                  <a:tcPr/>
                </a:tc>
                <a:tc hMerge="1">
                  <a:txBody>
                    <a:bodyPr/>
                    <a:lstStyle/>
                    <a:p>
                      <a:endParaRPr lang="ru-RU"/>
                    </a:p>
                  </a:txBody>
                  <a:tcPr/>
                </a:tc>
                <a:tc hMerge="1">
                  <a:txBody>
                    <a:bodyPr/>
                    <a:lstStyle/>
                    <a:p>
                      <a:endParaRPr lang="ru-RU"/>
                    </a:p>
                  </a:txBody>
                  <a:tcPr/>
                </a:tc>
              </a:tr>
              <a:tr h="420008">
                <a:tc vMerge="1">
                  <a:txBody>
                    <a:bodyPr/>
                    <a:lstStyle/>
                    <a:p>
                      <a:endParaRPr lang="ru-RU"/>
                    </a:p>
                  </a:txBody>
                  <a:tcPr/>
                </a:tc>
                <a:tc gridSpan="2" vMerge="1">
                  <a:txBody>
                    <a:bodyPr/>
                    <a:lstStyle/>
                    <a:p>
                      <a:endParaRPr lang="ru-RU"/>
                    </a:p>
                  </a:txBody>
                  <a:tcPr/>
                </a:tc>
                <a:tc hMerge="1" vMerge="1">
                  <a:txBody>
                    <a:bodyPr/>
                    <a:lstStyle/>
                    <a:p>
                      <a:endParaRPr lang="ru-RU"/>
                    </a:p>
                  </a:txBody>
                  <a:tcPr/>
                </a:tc>
                <a:tc gridSpan="2" vMerge="1">
                  <a:txBody>
                    <a:bodyPr/>
                    <a:lstStyle/>
                    <a:p>
                      <a:endParaRPr lang="ru-RU"/>
                    </a:p>
                  </a:txBody>
                  <a:tcPr/>
                </a:tc>
                <a:tc hMerge="1" vMerge="1">
                  <a:txBody>
                    <a:bodyPr/>
                    <a:lstStyle/>
                    <a:p>
                      <a:endParaRPr lang="ru-RU"/>
                    </a:p>
                  </a:txBody>
                  <a:tcPr/>
                </a:tc>
                <a:tc gridSpan="2">
                  <a:txBody>
                    <a:bodyPr/>
                    <a:lstStyle/>
                    <a:p>
                      <a:pPr indent="180340" algn="just">
                        <a:spcAft>
                          <a:spcPts val="0"/>
                        </a:spcAft>
                      </a:pPr>
                      <a:r>
                        <a:rPr lang="ru-RU" sz="1200" spc="-25">
                          <a:effectLst/>
                        </a:rPr>
                        <a:t>400 мм рт. ст.</a:t>
                      </a:r>
                      <a:endParaRPr lang="ru-RU" sz="1200">
                        <a:effectLst/>
                        <a:latin typeface="Times New Roman"/>
                        <a:ea typeface="Times New Roman"/>
                      </a:endParaRPr>
                    </a:p>
                  </a:txBody>
                  <a:tcPr marL="25400" marR="25400" marT="0" marB="0" anchor="ctr"/>
                </a:tc>
                <a:tc hMerge="1">
                  <a:txBody>
                    <a:bodyPr/>
                    <a:lstStyle/>
                    <a:p>
                      <a:endParaRPr lang="ru-RU"/>
                    </a:p>
                  </a:txBody>
                  <a:tcPr/>
                </a:tc>
                <a:tc gridSpan="2">
                  <a:txBody>
                    <a:bodyPr/>
                    <a:lstStyle/>
                    <a:p>
                      <a:pPr indent="180340" algn="ctr">
                        <a:spcAft>
                          <a:spcPts val="0"/>
                        </a:spcAft>
                      </a:pPr>
                      <a:r>
                        <a:rPr lang="ru-RU" sz="1200" spc="-30">
                          <a:effectLst/>
                        </a:rPr>
                        <a:t>5 мм рт. ст.</a:t>
                      </a:r>
                      <a:endParaRPr lang="ru-RU" sz="1200">
                        <a:effectLst/>
                        <a:latin typeface="Times New Roman"/>
                        <a:ea typeface="Times New Roman"/>
                      </a:endParaRPr>
                    </a:p>
                  </a:txBody>
                  <a:tcPr marL="25400" marR="25400" marT="0" marB="0" anchor="ctr"/>
                </a:tc>
                <a:tc hMerge="1">
                  <a:txBody>
                    <a:bodyPr/>
                    <a:lstStyle/>
                    <a:p>
                      <a:endParaRPr lang="ru-RU"/>
                    </a:p>
                  </a:txBody>
                  <a:tcPr/>
                </a:tc>
              </a:tr>
              <a:tr h="342306">
                <a:tc vMerge="1">
                  <a:txBody>
                    <a:bodyPr/>
                    <a:lstStyle/>
                    <a:p>
                      <a:endParaRPr lang="ru-RU"/>
                    </a:p>
                  </a:txBody>
                  <a:tcPr/>
                </a:tc>
                <a:tc>
                  <a:txBody>
                    <a:bodyPr/>
                    <a:lstStyle/>
                    <a:p>
                      <a:pPr indent="180340" algn="ctr">
                        <a:spcAft>
                          <a:spcPts val="0"/>
                        </a:spcAft>
                      </a:pPr>
                      <a:r>
                        <a:rPr lang="ru-RU" sz="1200">
                          <a:effectLst/>
                        </a:rPr>
                        <a:t>ГФ</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СФ</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ГФ</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dirty="0">
                          <a:effectLst/>
                        </a:rPr>
                        <a:t>СФ</a:t>
                      </a:r>
                      <a:endParaRPr lang="ru-RU" sz="1200" dirty="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ГФ</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СФ</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ГФ</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СФ</a:t>
                      </a:r>
                      <a:endParaRPr lang="ru-RU" sz="1200">
                        <a:effectLst/>
                        <a:latin typeface="Times New Roman"/>
                        <a:ea typeface="Times New Roman"/>
                      </a:endParaRPr>
                    </a:p>
                  </a:txBody>
                  <a:tcPr marL="25400" marR="25400" marT="0" marB="0" anchor="ctr"/>
                </a:tc>
              </a:tr>
              <a:tr h="291906">
                <a:tc>
                  <a:txBody>
                    <a:bodyPr/>
                    <a:lstStyle/>
                    <a:p>
                      <a:pPr marL="8890" indent="180340" algn="l">
                        <a:spcAft>
                          <a:spcPts val="0"/>
                        </a:spcAft>
                      </a:pPr>
                      <a:r>
                        <a:rPr lang="ru-RU" sz="1200" spc="-15">
                          <a:effectLst/>
                        </a:rPr>
                        <a:t>От 0,1 до 0,2</a:t>
                      </a:r>
                      <a:r>
                        <a:rPr lang="ru-RU" sz="1200">
                          <a:effectLst/>
                        </a:rPr>
                        <a:t> </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25</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15</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20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10</a:t>
                      </a:r>
                      <a:endParaRPr lang="ru-RU" sz="1200">
                        <a:effectLst/>
                        <a:latin typeface="Times New Roman"/>
                        <a:ea typeface="Times New Roman"/>
                      </a:endParaRPr>
                    </a:p>
                  </a:txBody>
                  <a:tcPr marL="25400" marR="25400" marT="0" marB="0" anchor="ctr"/>
                </a:tc>
              </a:tr>
              <a:tr h="271955">
                <a:tc>
                  <a:txBody>
                    <a:bodyPr/>
                    <a:lstStyle/>
                    <a:p>
                      <a:pPr marL="6350" indent="180340" algn="l">
                        <a:spcAft>
                          <a:spcPts val="0"/>
                        </a:spcAft>
                      </a:pPr>
                      <a:r>
                        <a:rPr lang="ru-RU" sz="1200" spc="-15">
                          <a:effectLst/>
                        </a:rPr>
                        <a:t>От 0,2 до 0,3</a:t>
                      </a:r>
                      <a:r>
                        <a:rPr lang="ru-RU" sz="1200">
                          <a:effectLst/>
                        </a:rPr>
                        <a:t> </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30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50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20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30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25</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40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20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30</a:t>
                      </a:r>
                      <a:endParaRPr lang="ru-RU" sz="1200">
                        <a:effectLst/>
                        <a:latin typeface="Times New Roman"/>
                        <a:ea typeface="Times New Roman"/>
                      </a:endParaRPr>
                    </a:p>
                  </a:txBody>
                  <a:tcPr marL="25400" marR="25400" marT="0" marB="0" anchor="ctr"/>
                </a:tc>
              </a:tr>
              <a:tr h="282455">
                <a:tc>
                  <a:txBody>
                    <a:bodyPr/>
                    <a:lstStyle/>
                    <a:p>
                      <a:pPr marL="6350" indent="180340" algn="l">
                        <a:spcAft>
                          <a:spcPts val="0"/>
                        </a:spcAft>
                      </a:pPr>
                      <a:r>
                        <a:rPr lang="ru-RU" sz="1200" spc="-15">
                          <a:effectLst/>
                        </a:rPr>
                        <a:t>От 0,3 до 0,4</a:t>
                      </a:r>
                      <a:r>
                        <a:rPr lang="ru-RU" sz="1200">
                          <a:effectLst/>
                        </a:rPr>
                        <a:t> </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100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150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50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100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80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ПО</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30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50</a:t>
                      </a:r>
                      <a:endParaRPr lang="ru-RU" sz="1200">
                        <a:effectLst/>
                        <a:latin typeface="Times New Roman"/>
                        <a:ea typeface="Times New Roman"/>
                      </a:endParaRPr>
                    </a:p>
                  </a:txBody>
                  <a:tcPr marL="25400" marR="25400" marT="0" marB="0" anchor="ctr"/>
                </a:tc>
              </a:tr>
              <a:tr h="282455">
                <a:tc>
                  <a:txBody>
                    <a:bodyPr/>
                    <a:lstStyle/>
                    <a:p>
                      <a:pPr marL="6350" indent="180340" algn="l">
                        <a:spcAft>
                          <a:spcPts val="0"/>
                        </a:spcAft>
                      </a:pPr>
                      <a:r>
                        <a:rPr lang="ru-RU" sz="1200" spc="-15">
                          <a:effectLst/>
                        </a:rPr>
                        <a:t>От 0,4 до 0,7</a:t>
                      </a:r>
                      <a:r>
                        <a:rPr lang="ru-RU" sz="1200">
                          <a:effectLst/>
                        </a:rPr>
                        <a:t> </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150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300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100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200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ПО</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160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58</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80</a:t>
                      </a:r>
                      <a:endParaRPr lang="ru-RU" sz="1200">
                        <a:effectLst/>
                        <a:latin typeface="Times New Roman"/>
                        <a:ea typeface="Times New Roman"/>
                      </a:endParaRPr>
                    </a:p>
                  </a:txBody>
                  <a:tcPr marL="25400" marR="25400" marT="0" marB="0" anchor="ctr"/>
                </a:tc>
              </a:tr>
              <a:tr h="282455">
                <a:tc>
                  <a:txBody>
                    <a:bodyPr/>
                    <a:lstStyle/>
                    <a:p>
                      <a:pPr marL="6350" indent="180340" algn="l">
                        <a:spcAft>
                          <a:spcPts val="0"/>
                        </a:spcAft>
                      </a:pPr>
                      <a:r>
                        <a:rPr lang="ru-RU" sz="1200" spc="-15">
                          <a:effectLst/>
                        </a:rPr>
                        <a:t>От 0,7 до 1,2</a:t>
                      </a:r>
                      <a:r>
                        <a:rPr lang="ru-RU" sz="1200">
                          <a:effectLst/>
                        </a:rPr>
                        <a:t> </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300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400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230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300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160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200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80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100</a:t>
                      </a:r>
                      <a:endParaRPr lang="ru-RU" sz="1200">
                        <a:effectLst/>
                        <a:latin typeface="Times New Roman"/>
                        <a:ea typeface="Times New Roman"/>
                      </a:endParaRPr>
                    </a:p>
                  </a:txBody>
                  <a:tcPr marL="25400" marR="25400" marT="0" marB="0" anchor="ctr"/>
                </a:tc>
              </a:tr>
              <a:tr h="282455">
                <a:tc>
                  <a:txBody>
                    <a:bodyPr/>
                    <a:lstStyle/>
                    <a:p>
                      <a:pPr marL="3175" indent="180340" algn="l">
                        <a:spcAft>
                          <a:spcPts val="0"/>
                        </a:spcAft>
                      </a:pPr>
                      <a:r>
                        <a:rPr lang="ru-RU" sz="1200" spc="-10">
                          <a:effectLst/>
                        </a:rPr>
                        <a:t>От 1,2 до 2,0</a:t>
                      </a:r>
                      <a:r>
                        <a:rPr lang="ru-RU" sz="1200">
                          <a:effectLst/>
                        </a:rPr>
                        <a:t> </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400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600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300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360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200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300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100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130</a:t>
                      </a:r>
                      <a:endParaRPr lang="ru-RU" sz="1200">
                        <a:effectLst/>
                        <a:latin typeface="Times New Roman"/>
                        <a:ea typeface="Times New Roman"/>
                      </a:endParaRPr>
                    </a:p>
                  </a:txBody>
                  <a:tcPr marL="25400" marR="25400" marT="0" marB="0" anchor="ctr"/>
                </a:tc>
              </a:tr>
              <a:tr h="282455">
                <a:tc>
                  <a:txBody>
                    <a:bodyPr/>
                    <a:lstStyle/>
                    <a:p>
                      <a:pPr marL="6350" indent="180340" algn="l">
                        <a:spcAft>
                          <a:spcPts val="0"/>
                        </a:spcAft>
                      </a:pPr>
                      <a:r>
                        <a:rPr lang="ru-RU" sz="1200" spc="-15">
                          <a:effectLst/>
                        </a:rPr>
                        <a:t>От 2,0 до 3,5</a:t>
                      </a:r>
                      <a:r>
                        <a:rPr lang="ru-RU" sz="1200">
                          <a:effectLst/>
                        </a:rPr>
                        <a:t> </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500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830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360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430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250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400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ПО</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160</a:t>
                      </a:r>
                      <a:endParaRPr lang="ru-RU" sz="1200">
                        <a:effectLst/>
                        <a:latin typeface="Times New Roman"/>
                        <a:ea typeface="Times New Roman"/>
                      </a:endParaRPr>
                    </a:p>
                  </a:txBody>
                  <a:tcPr marL="25400" marR="25400" marT="0" marB="0" anchor="ctr"/>
                </a:tc>
              </a:tr>
              <a:tr h="282455">
                <a:tc>
                  <a:txBody>
                    <a:bodyPr/>
                    <a:lstStyle/>
                    <a:p>
                      <a:pPr marL="6350" indent="180340" algn="l">
                        <a:spcAft>
                          <a:spcPts val="0"/>
                        </a:spcAft>
                      </a:pPr>
                      <a:r>
                        <a:rPr lang="ru-RU" sz="1200" spc="-10">
                          <a:effectLst/>
                        </a:rPr>
                        <a:t>От 3,5 до 5,0</a:t>
                      </a:r>
                      <a:r>
                        <a:rPr lang="ru-RU" sz="1200">
                          <a:effectLst/>
                        </a:rPr>
                        <a:t> </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660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1160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500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600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330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560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150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210</a:t>
                      </a:r>
                      <a:endParaRPr lang="ru-RU" sz="1200">
                        <a:effectLst/>
                        <a:latin typeface="Times New Roman"/>
                        <a:ea typeface="Times New Roman"/>
                      </a:endParaRPr>
                    </a:p>
                  </a:txBody>
                  <a:tcPr marL="25400" marR="25400" marT="0" marB="0" anchor="ctr"/>
                </a:tc>
              </a:tr>
              <a:tr h="282455">
                <a:tc>
                  <a:txBody>
                    <a:bodyPr/>
                    <a:lstStyle/>
                    <a:p>
                      <a:pPr marL="6350" indent="180340" algn="l">
                        <a:spcAft>
                          <a:spcPts val="0"/>
                        </a:spcAft>
                      </a:pPr>
                      <a:r>
                        <a:rPr lang="ru-RU" sz="1200" spc="-15">
                          <a:effectLst/>
                        </a:rPr>
                        <a:t>От 5,0 до 7,5</a:t>
                      </a:r>
                      <a:r>
                        <a:rPr lang="ru-RU" sz="1200">
                          <a:effectLst/>
                        </a:rPr>
                        <a:t> </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spc="-35">
                          <a:effectLst/>
                        </a:rPr>
                        <a:t>1000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1500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660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830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500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660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200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250</a:t>
                      </a:r>
                      <a:endParaRPr lang="ru-RU" sz="1200">
                        <a:effectLst/>
                        <a:latin typeface="Times New Roman"/>
                        <a:ea typeface="Times New Roman"/>
                      </a:endParaRPr>
                    </a:p>
                  </a:txBody>
                  <a:tcPr marL="25400" marR="25400" marT="0" marB="0" anchor="ctr"/>
                </a:tc>
              </a:tr>
              <a:tr h="282455">
                <a:tc>
                  <a:txBody>
                    <a:bodyPr/>
                    <a:lstStyle/>
                    <a:p>
                      <a:pPr marL="3175" indent="180340" algn="l">
                        <a:spcAft>
                          <a:spcPts val="0"/>
                        </a:spcAft>
                      </a:pPr>
                      <a:r>
                        <a:rPr lang="ru-RU" sz="1200" spc="-10">
                          <a:effectLst/>
                        </a:rPr>
                        <a:t>От 7,5 до 10,0</a:t>
                      </a:r>
                      <a:r>
                        <a:rPr lang="ru-RU" sz="1200">
                          <a:effectLst/>
                        </a:rPr>
                        <a:t> </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spc="-35">
                          <a:effectLst/>
                        </a:rPr>
                        <a:t>1300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2000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830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1160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560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1000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230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300</a:t>
                      </a:r>
                      <a:endParaRPr lang="ru-RU" sz="1200">
                        <a:effectLst/>
                        <a:latin typeface="Times New Roman"/>
                        <a:ea typeface="Times New Roman"/>
                      </a:endParaRPr>
                    </a:p>
                  </a:txBody>
                  <a:tcPr marL="25400" marR="25400" marT="0" marB="0" anchor="ctr"/>
                </a:tc>
              </a:tr>
              <a:tr h="453608">
                <a:tc>
                  <a:txBody>
                    <a:bodyPr/>
                    <a:lstStyle/>
                    <a:p>
                      <a:pPr marL="6350" indent="180340" algn="l">
                        <a:spcAft>
                          <a:spcPts val="0"/>
                        </a:spcAft>
                      </a:pPr>
                      <a:r>
                        <a:rPr lang="ru-RU" sz="1200" spc="-10">
                          <a:effectLst/>
                        </a:rPr>
                        <a:t>От 10,0 до 15,0</a:t>
                      </a:r>
                      <a:r>
                        <a:rPr lang="ru-RU" sz="1200">
                          <a:effectLst/>
                        </a:rPr>
                        <a:t> </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spc="-45">
                          <a:effectLst/>
                        </a:rPr>
                        <a:t>1800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2300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1160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1600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660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1160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a:effectLst/>
                        </a:rPr>
                        <a:t>300</a:t>
                      </a:r>
                      <a:endParaRPr lang="ru-RU" sz="1200">
                        <a:effectLst/>
                        <a:latin typeface="Times New Roman"/>
                        <a:ea typeface="Times New Roman"/>
                      </a:endParaRPr>
                    </a:p>
                  </a:txBody>
                  <a:tcPr marL="25400" marR="25400" marT="0" marB="0" anchor="ctr"/>
                </a:tc>
                <a:tc>
                  <a:txBody>
                    <a:bodyPr/>
                    <a:lstStyle/>
                    <a:p>
                      <a:pPr indent="180340" algn="ctr">
                        <a:spcAft>
                          <a:spcPts val="0"/>
                        </a:spcAft>
                      </a:pPr>
                      <a:r>
                        <a:rPr lang="ru-RU" sz="1200" dirty="0">
                          <a:effectLst/>
                        </a:rPr>
                        <a:t>330</a:t>
                      </a:r>
                      <a:endParaRPr lang="ru-RU" sz="1200" dirty="0">
                        <a:effectLst/>
                        <a:latin typeface="Times New Roman"/>
                        <a:ea typeface="Times New Roman"/>
                      </a:endParaRPr>
                    </a:p>
                  </a:txBody>
                  <a:tcPr marL="25400" marR="25400" marT="0" marB="0" anchor="ctr"/>
                </a:tc>
              </a:tr>
            </a:tbl>
          </a:graphicData>
        </a:graphic>
      </p:graphicFrame>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260648"/>
            <a:ext cx="792088" cy="792088"/>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156326744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412776"/>
            <a:ext cx="8229600" cy="4911824"/>
          </a:xfrm>
        </p:spPr>
        <p:txBody>
          <a:bodyPr/>
          <a:lstStyle/>
          <a:p>
            <a:pPr marL="0" indent="0" algn="ctr">
              <a:buNone/>
            </a:pPr>
            <a:r>
              <a:rPr lang="ru-RU" b="1" dirty="0"/>
              <a:t>Классы точности ПП.</a:t>
            </a:r>
            <a:r>
              <a:rPr lang="ru-RU" dirty="0"/>
              <a:t> </a:t>
            </a:r>
            <a:endParaRPr lang="ru-RU" dirty="0" smtClean="0"/>
          </a:p>
          <a:p>
            <a:endParaRPr lang="ru-RU" dirty="0" smtClean="0"/>
          </a:p>
          <a:p>
            <a:pPr algn="just"/>
            <a:r>
              <a:rPr lang="ru-RU" sz="2400" dirty="0" smtClean="0">
                <a:solidFill>
                  <a:srgbClr val="C00000"/>
                </a:solidFill>
              </a:rPr>
              <a:t>Отечественным </a:t>
            </a:r>
            <a:r>
              <a:rPr lang="ru-RU" sz="2400" dirty="0">
                <a:solidFill>
                  <a:srgbClr val="C00000"/>
                </a:solidFill>
              </a:rPr>
              <a:t>стандартом ГОСТ 23751-86 </a:t>
            </a:r>
            <a:r>
              <a:rPr lang="ru-RU" sz="2400" dirty="0"/>
              <a:t>предусматривается пять классов точности (плотности рисунка) ПП (см. таблицу). Выбор класса точности определяется достигнутым на производстве уровнем технологического оснащения. </a:t>
            </a:r>
            <a:endParaRPr lang="ru-RU" sz="2400" dirty="0" smtClean="0"/>
          </a:p>
          <a:p>
            <a:pPr algn="just"/>
            <a:r>
              <a:rPr lang="ru-RU" sz="2400" dirty="0" smtClean="0">
                <a:solidFill>
                  <a:srgbClr val="C00000"/>
                </a:solidFill>
              </a:rPr>
              <a:t>В конструкторской документации </a:t>
            </a:r>
            <a:r>
              <a:rPr lang="ru-RU" sz="2400" dirty="0"/>
              <a:t>должно содержаться указание на необходимый класс точности ПП.</a:t>
            </a:r>
            <a:endParaRPr lang="ru-RU" sz="2400"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156326744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endParaRPr lang="ru-RU"/>
          </a:p>
        </p:txBody>
      </p:sp>
      <p:sp>
        <p:nvSpPr>
          <p:cNvPr id="6" name="Объект 5"/>
          <p:cNvSpPr>
            <a:spLocks noGrp="1"/>
          </p:cNvSpPr>
          <p:nvPr>
            <p:ph idx="1"/>
          </p:nvPr>
        </p:nvSpPr>
        <p:spPr>
          <a:xfrm>
            <a:off x="457200" y="3717032"/>
            <a:ext cx="8229600" cy="2607568"/>
          </a:xfrm>
        </p:spPr>
        <p:txBody>
          <a:bodyPr>
            <a:normAutofit/>
          </a:bodyPr>
          <a:lstStyle/>
          <a:p>
            <a:pPr algn="just"/>
            <a:r>
              <a:rPr lang="ru-RU" sz="2400" dirty="0"/>
              <a:t>Платы </a:t>
            </a:r>
            <a:r>
              <a:rPr lang="ru-RU" sz="2400" dirty="0">
                <a:solidFill>
                  <a:srgbClr val="C00000"/>
                </a:solidFill>
              </a:rPr>
              <a:t>первого и второго классов </a:t>
            </a:r>
            <a:r>
              <a:rPr lang="ru-RU" sz="2400" dirty="0"/>
              <a:t>точности просты в изготовлении, дешевы, не требуют для своего изготовления оборудования с высокими техническими показателями, но не отличаются высокими показателями плотности компоновки и трассировки.</a:t>
            </a:r>
          </a:p>
          <a:p>
            <a:endParaRPr lang="ru-RU" dirty="0"/>
          </a:p>
        </p:txBody>
      </p:sp>
      <p:pic>
        <p:nvPicPr>
          <p:cNvPr id="3074" name="Picture 2" descr="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5" y="1556792"/>
            <a:ext cx="8462293" cy="1872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116485185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lnSpcReduction="10000"/>
          </a:bodyPr>
          <a:lstStyle/>
          <a:p>
            <a:pPr algn="just"/>
            <a:r>
              <a:rPr lang="ru-RU" dirty="0">
                <a:solidFill>
                  <a:srgbClr val="C00000"/>
                </a:solidFill>
              </a:rPr>
              <a:t>Для изготовления плат четвертого и пятого классов</a:t>
            </a:r>
            <a:r>
              <a:rPr lang="ru-RU" dirty="0"/>
              <a:t> требуется специализированное высокоточное оборудование, специальные материалы, безусадочная пленка для изготовления фотошаблонов, идеальная чистота в производственных помещениях, вплоть до создания "чистых" участков (гермозон) с кондиционированием воздуха и поддержанием стабильного температурно-влажностного режима. Технологические режимы фотохимических и гальвано-химических процессов должны поддерживаться с высокой точностью. </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98968459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556792"/>
            <a:ext cx="8229600" cy="4896544"/>
          </a:xfrm>
        </p:spPr>
        <p:txBody>
          <a:bodyPr>
            <a:normAutofit/>
          </a:bodyPr>
          <a:lstStyle/>
          <a:p>
            <a:pPr algn="just"/>
            <a:r>
              <a:rPr lang="ru-RU" sz="2400" dirty="0">
                <a:solidFill>
                  <a:srgbClr val="C00000"/>
                </a:solidFill>
              </a:rPr>
              <a:t>Массовый выпуск плат третьего класса</a:t>
            </a:r>
            <a:r>
              <a:rPr lang="ru-RU" sz="2400" dirty="0"/>
              <a:t> освоен основной массой отечественных предприятий, поскольку для их изготовления требуется рядовое, хотя и специализированное оборудование, требования к материалам и технологии не слишком высоки</a:t>
            </a:r>
            <a:r>
              <a:rPr lang="ru-RU" sz="2400" dirty="0" smtClean="0"/>
              <a:t>.</a:t>
            </a:r>
          </a:p>
          <a:p>
            <a:pPr algn="just"/>
            <a:r>
              <a:rPr lang="ru-RU" sz="2400" dirty="0">
                <a:solidFill>
                  <a:srgbClr val="C00000"/>
                </a:solidFill>
              </a:rPr>
              <a:t>Зарубежными стандартами </a:t>
            </a:r>
            <a:r>
              <a:rPr lang="ru-RU" sz="2400" dirty="0"/>
              <a:t>установлена другая классификация точности ПП. Эта классификация увязана с шагом проектирования и шагом расположения контактов компонентов.</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10882588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4149080"/>
            <a:ext cx="8229600" cy="2175520"/>
          </a:xfrm>
        </p:spPr>
        <p:txBody>
          <a:bodyPr>
            <a:normAutofit fontScale="92500" lnSpcReduction="10000"/>
          </a:bodyPr>
          <a:lstStyle/>
          <a:p>
            <a:pPr algn="just"/>
            <a:r>
              <a:rPr lang="ru-RU" dirty="0"/>
              <a:t>В таблице можно видеть, что из элементов печатного рисунка нормированы только ширина проводника и зазоры. Что касается самой точности, то оказывается, что платы самого грубого нулевого класса по точности превосходят платы массового отечественного третьего класса.</a:t>
            </a: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pic>
        <p:nvPicPr>
          <p:cNvPr id="5" name="Picture 2" descr="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1268760"/>
            <a:ext cx="8152760" cy="2736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959595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616624"/>
          </a:xfrm>
        </p:spPr>
        <p:txBody>
          <a:bodyPr>
            <a:normAutofit fontScale="92500" lnSpcReduction="20000"/>
          </a:bodyPr>
          <a:lstStyle/>
          <a:p>
            <a:pPr marL="0" indent="0" algn="ctr">
              <a:buNone/>
            </a:pPr>
            <a:r>
              <a:rPr lang="ru-RU" b="1" dirty="0"/>
              <a:t>Размеры печатных плат.</a:t>
            </a:r>
            <a:r>
              <a:rPr lang="ru-RU" dirty="0"/>
              <a:t> </a:t>
            </a:r>
            <a:endParaRPr lang="ru-RU" dirty="0" smtClean="0"/>
          </a:p>
          <a:p>
            <a:pPr marL="0" indent="0" algn="ctr">
              <a:buNone/>
            </a:pPr>
            <a:endParaRPr lang="ru-RU" dirty="0" smtClean="0"/>
          </a:p>
          <a:p>
            <a:pPr algn="just"/>
            <a:r>
              <a:rPr lang="ru-RU" dirty="0" smtClean="0">
                <a:solidFill>
                  <a:srgbClr val="C00000"/>
                </a:solidFill>
              </a:rPr>
              <a:t>В </a:t>
            </a:r>
            <a:r>
              <a:rPr lang="ru-RU" dirty="0">
                <a:solidFill>
                  <a:srgbClr val="C00000"/>
                </a:solidFill>
              </a:rPr>
              <a:t>общем случае типоразмеры ПП </a:t>
            </a:r>
            <a:r>
              <a:rPr lang="ru-RU" dirty="0"/>
              <a:t>выбираются исходя из требований двух направлений - функционального и технологи­ческого.</a:t>
            </a:r>
          </a:p>
          <a:p>
            <a:pPr algn="just"/>
            <a:r>
              <a:rPr lang="ru-RU" dirty="0">
                <a:solidFill>
                  <a:srgbClr val="C00000"/>
                </a:solidFill>
              </a:rPr>
              <a:t>Требования функционального направления</a:t>
            </a:r>
            <a:r>
              <a:rPr lang="ru-RU" dirty="0"/>
              <a:t> в конструктивном плане выражаются плотностью компоновки, зависящей от размеров и количества корпусов микросхем и вида мон­тажа активных и пассивных связей электрической схемы. </a:t>
            </a:r>
            <a:endParaRPr lang="ru-RU" dirty="0" smtClean="0"/>
          </a:p>
          <a:p>
            <a:pPr algn="just"/>
            <a:r>
              <a:rPr lang="ru-RU" dirty="0" smtClean="0">
                <a:solidFill>
                  <a:srgbClr val="C00000"/>
                </a:solidFill>
              </a:rPr>
              <a:t>Требования </a:t>
            </a:r>
            <a:r>
              <a:rPr lang="ru-RU" dirty="0">
                <a:solidFill>
                  <a:srgbClr val="C00000"/>
                </a:solidFill>
              </a:rPr>
              <a:t>технологического направления </a:t>
            </a:r>
            <a:r>
              <a:rPr lang="ru-RU" dirty="0"/>
              <a:t>определяют огра­ничения типоразмеров с точки зрения технологических воз­можностей и эффективности производства заготовок, разрешаю­щей способности фотолитографии, механической прочности, возможностей систем автоматизированного проектирования.</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43798658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412776"/>
            <a:ext cx="8229600" cy="5184576"/>
          </a:xfrm>
        </p:spPr>
        <p:txBody>
          <a:bodyPr>
            <a:normAutofit fontScale="92500" lnSpcReduction="20000"/>
          </a:bodyPr>
          <a:lstStyle/>
          <a:p>
            <a:pPr algn="just"/>
            <a:r>
              <a:rPr lang="ru-RU" dirty="0">
                <a:solidFill>
                  <a:srgbClr val="C00000"/>
                </a:solidFill>
              </a:rPr>
              <a:t>Требования к размерам ПП регламентированы отечественными и зарубежными стандартами</a:t>
            </a:r>
            <a:r>
              <a:rPr lang="ru-RU" dirty="0"/>
              <a:t>, наиболее распространенные из которых фактически стали международными. Отечественный стандарт ГОСТ 10317-79 устанавливает следующие требования к размерам ПП:</a:t>
            </a:r>
          </a:p>
          <a:p>
            <a:pPr marL="0" indent="0">
              <a:buNone/>
            </a:pPr>
            <a:r>
              <a:rPr lang="ru-RU" dirty="0"/>
              <a:t>1) предельный размер стороны не более 470 мм;</a:t>
            </a:r>
          </a:p>
          <a:p>
            <a:pPr marL="0" indent="0">
              <a:buNone/>
            </a:pPr>
            <a:r>
              <a:rPr lang="ru-RU" dirty="0"/>
              <a:t>2) размеры сторон должны быть кратны:</a:t>
            </a:r>
          </a:p>
          <a:p>
            <a:pPr marL="0" indent="0">
              <a:buNone/>
            </a:pPr>
            <a:r>
              <a:rPr lang="ru-RU" dirty="0"/>
              <a:t>• 2,5 мм при длине стороны не более 100 мм;</a:t>
            </a:r>
          </a:p>
          <a:p>
            <a:pPr marL="0" indent="0">
              <a:buNone/>
            </a:pPr>
            <a:r>
              <a:rPr lang="ru-RU" dirty="0"/>
              <a:t>• 5,0 мм при длине стороны не более 350 мм;</a:t>
            </a:r>
          </a:p>
          <a:p>
            <a:pPr marL="0" indent="0">
              <a:buNone/>
            </a:pPr>
            <a:r>
              <a:rPr lang="ru-RU" dirty="0"/>
              <a:t>• 10,0 мм при длине стороны более 350мм;</a:t>
            </a:r>
          </a:p>
          <a:p>
            <a:pPr marL="0" indent="0">
              <a:buNone/>
            </a:pPr>
            <a:r>
              <a:rPr lang="ru-RU" dirty="0"/>
              <a:t>3) соотношение сторон не более 3:1;</a:t>
            </a:r>
          </a:p>
          <a:p>
            <a:pPr marL="0" indent="0">
              <a:buNone/>
            </a:pPr>
            <a:r>
              <a:rPr lang="ru-RU" dirty="0"/>
              <a:t>4) шаг координатной сетки должен составлять 0,5 мм, 1,25 или 2,5 мм.</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306541716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algn="just"/>
            <a:r>
              <a:rPr lang="ru-RU" sz="2400" dirty="0">
                <a:solidFill>
                  <a:srgbClr val="C00000"/>
                </a:solidFill>
              </a:rPr>
              <a:t>Последнее требование устарело</a:t>
            </a:r>
            <a:r>
              <a:rPr lang="ru-RU" sz="2400" dirty="0"/>
              <a:t>, поскольку появились компоненты с шагом, меньшим 0,5 мм, и применяются зарубежные компоненты с шагом в долях дюйма. </a:t>
            </a:r>
            <a:r>
              <a:rPr lang="ru-RU" sz="2400" dirty="0">
                <a:solidFill>
                  <a:srgbClr val="C00000"/>
                </a:solidFill>
              </a:rPr>
              <a:t>Отметим также, что САПР ACCEL P-CAD 2000/2001 </a:t>
            </a:r>
            <a:r>
              <a:rPr lang="ru-RU" sz="2400" dirty="0"/>
              <a:t>даже при настройке на метрическую систему единиц использует внутреннее дюймовое представление всех размеров, округляя при выводе данных до миллиметрового размера с точностью в 0,001 мм. Точность позиционирования рабочих органов современных станков ЧПУ не препятствует использованию такой процедуры в САПР.</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317169402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algn="just"/>
            <a:r>
              <a:rPr lang="ru-RU" sz="2400" dirty="0">
                <a:solidFill>
                  <a:srgbClr val="C00000"/>
                </a:solidFill>
              </a:rPr>
              <a:t>Габаритные, установочные и присоединительные размеры ПП </a:t>
            </a:r>
            <a:r>
              <a:rPr lang="ru-RU" sz="2400" dirty="0"/>
              <a:t>обычно координируются с той или иной системой базовой несущей конструкции (БНК). Известно множество систем БНК, и все они предполагают прямоугольную форму плат всех типов и размеров. Лишь в исключительных, технически обоснованных случаях допускается отступать от прямоугольной формы, применяясь к конкретным условиям установки и эксплуатации функционального узла.</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132440377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276872"/>
            <a:ext cx="8229600" cy="4047728"/>
          </a:xfrm>
        </p:spPr>
        <p:txBody>
          <a:bodyPr/>
          <a:lstStyle/>
          <a:p>
            <a:pPr algn="just"/>
            <a:r>
              <a:rPr lang="ru-RU" sz="2400" dirty="0">
                <a:solidFill>
                  <a:srgbClr val="C00000"/>
                </a:solidFill>
              </a:rPr>
              <a:t>Из "европейских" стандартов</a:t>
            </a:r>
            <a:r>
              <a:rPr lang="ru-RU" sz="2400" dirty="0"/>
              <a:t>, нашедших широкое применение в отечественной практике, отметим два стандарта Международной электротехнической комиссии: стандарт МЭК 297 (ТЕС 297-3), и так называемый метрический стандарт МЭК 917 (IEC 917-2-2), который, по мысли его авторов, должен заменить стандарт МЭК 297.</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61835480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412776"/>
            <a:ext cx="8229600" cy="5184576"/>
          </a:xfrm>
        </p:spPr>
        <p:txBody>
          <a:bodyPr>
            <a:normAutofit/>
          </a:bodyPr>
          <a:lstStyle/>
          <a:p>
            <a:pPr algn="just"/>
            <a:r>
              <a:rPr lang="ru-RU" sz="2400" dirty="0">
                <a:solidFill>
                  <a:srgbClr val="C00000"/>
                </a:solidFill>
              </a:rPr>
              <a:t>Стандарт МЭК 297 </a:t>
            </a:r>
            <a:r>
              <a:rPr lang="ru-RU" sz="2400" dirty="0"/>
              <a:t>носит название 19-дюймового, по размеру ширины передней панели базового модуля 2-го уровня. Геометрические размеры печатных плат в стандарте представляют гибрид метрических и дюймовых размеров. Базовый размер печатной платы составляет 100x100 мм. Единица приращения размера по высоте равна 1,75″=44,45 мм. Этой величине кратна высота передних панелей блоков. Значение этой кратности входит в обозначение ПП, хотя самого этого размера на плате нет. Единица приращения размера в длину (глубину) составляет 60 мм. Единица кратности по ширине передней панели составляет 0,2″=5,08 мм.</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00004025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algn="just"/>
            <a:r>
              <a:rPr lang="ru-RU" sz="2400" dirty="0"/>
              <a:t>Существует отечественный </a:t>
            </a:r>
            <a:r>
              <a:rPr lang="ru-RU" sz="2400" dirty="0">
                <a:solidFill>
                  <a:srgbClr val="C00000"/>
                </a:solidFill>
              </a:rPr>
              <a:t>стандарт ГОСТ 28601.3-90</a:t>
            </a:r>
            <a:r>
              <a:rPr lang="ru-RU" sz="2400" dirty="0"/>
              <a:t>, в котором ряд типоразмеров для плат и других элементов конструкции модулей РЭА полностью соответствует стандарту МЭК 297. Четыре типоразмера плат из этого ряда образуют ряд унифицированных типовых конструкций УТК-2 и получили в отечественной практике название "</a:t>
            </a:r>
            <a:r>
              <a:rPr lang="ru-RU" sz="2400" dirty="0" err="1"/>
              <a:t>Европлата</a:t>
            </a:r>
            <a:r>
              <a:rPr lang="ru-RU" sz="2400" dirty="0"/>
              <a:t>". Под эти платы поставляются также все остальные конструктивные элементы БНК.</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66028179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415880"/>
          </a:xfrm>
        </p:spPr>
        <p:txBody>
          <a:bodyPr>
            <a:normAutofit fontScale="92500" lnSpcReduction="10000"/>
          </a:bodyPr>
          <a:lstStyle/>
          <a:p>
            <a:pPr marL="0" indent="0" algn="ctr">
              <a:buNone/>
            </a:pPr>
            <a:r>
              <a:rPr lang="ru-RU" b="1" dirty="0"/>
              <a:t>Маркировка ПП </a:t>
            </a:r>
            <a:endParaRPr lang="ru-RU" b="1" dirty="0" smtClean="0"/>
          </a:p>
          <a:p>
            <a:pPr marL="0" indent="0" algn="ctr">
              <a:buNone/>
            </a:pPr>
            <a:endParaRPr lang="ru-RU" b="1" dirty="0" smtClean="0"/>
          </a:p>
          <a:p>
            <a:pPr algn="just"/>
            <a:r>
              <a:rPr lang="ru-RU" dirty="0" smtClean="0"/>
              <a:t>подразделяется </a:t>
            </a:r>
            <a:r>
              <a:rPr lang="ru-RU" dirty="0"/>
              <a:t>на </a:t>
            </a:r>
            <a:r>
              <a:rPr lang="ru-RU" dirty="0">
                <a:solidFill>
                  <a:srgbClr val="C00000"/>
                </a:solidFill>
              </a:rPr>
              <a:t>обязательную и дополнительную</a:t>
            </a:r>
            <a:r>
              <a:rPr lang="ru-RU" dirty="0"/>
              <a:t>. К обязательной маркировке относится обозначение ПП по ГОСТ 2.201-80 ("децимальный номер") или какой-либо условный шифр, даты изготовления и номера версии фотошаблона, а также технологические маркеры, вводимые в фотошаблон изготовителем платы. </a:t>
            </a:r>
            <a:endParaRPr lang="ru-RU" dirty="0" smtClean="0"/>
          </a:p>
          <a:p>
            <a:pPr algn="just"/>
            <a:r>
              <a:rPr lang="ru-RU" dirty="0" smtClean="0">
                <a:solidFill>
                  <a:srgbClr val="C00000"/>
                </a:solidFill>
              </a:rPr>
              <a:t>Дополнительная </a:t>
            </a:r>
            <a:r>
              <a:rPr lang="ru-RU" dirty="0">
                <a:solidFill>
                  <a:srgbClr val="C00000"/>
                </a:solidFill>
              </a:rPr>
              <a:t>маркировка </a:t>
            </a:r>
            <a:r>
              <a:rPr lang="ru-RU" dirty="0"/>
              <a:t>содержит обозначение заводского номера платы или партии плат, обозначение контуров мест установки и позиционные обозначения компонентов и другую информацию, служащую для удобства монтажа, регулировки и эксплуатации модуля.</a:t>
            </a: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138912341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420888"/>
            <a:ext cx="8229600" cy="3903712"/>
          </a:xfrm>
        </p:spPr>
        <p:txBody>
          <a:bodyPr>
            <a:normAutofit/>
          </a:bodyPr>
          <a:lstStyle/>
          <a:p>
            <a:pPr algn="just"/>
            <a:r>
              <a:rPr lang="ru-RU" sz="2400" dirty="0">
                <a:solidFill>
                  <a:srgbClr val="C00000"/>
                </a:solidFill>
              </a:rPr>
              <a:t>Часть маркировки может быть выполнена травлением</a:t>
            </a:r>
            <a:r>
              <a:rPr lang="ru-RU" sz="2400" dirty="0"/>
              <a:t>, одновременно с проводниками, но для этого на плате должно быть свободное место. </a:t>
            </a:r>
            <a:endParaRPr lang="ru-RU" sz="2400" dirty="0" smtClean="0"/>
          </a:p>
          <a:p>
            <a:pPr algn="just"/>
            <a:r>
              <a:rPr lang="ru-RU" sz="2400" dirty="0" smtClean="0">
                <a:solidFill>
                  <a:srgbClr val="C00000"/>
                </a:solidFill>
              </a:rPr>
              <a:t>При </a:t>
            </a:r>
            <a:r>
              <a:rPr lang="ru-RU" sz="2400" dirty="0">
                <a:solidFill>
                  <a:srgbClr val="C00000"/>
                </a:solidFill>
              </a:rPr>
              <a:t>выполнении проекта средствами САПР </a:t>
            </a:r>
            <a:r>
              <a:rPr lang="ru-RU" sz="2400" dirty="0"/>
              <a:t>маркировочные знаки, выполняемые травлением в слоях проводников, получают статус цепей, не имеющих подключенных компонентов, и САПР выдает сообщения об ошибках. </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404150683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92500"/>
          </a:bodyPr>
          <a:lstStyle/>
          <a:p>
            <a:pPr algn="just"/>
            <a:r>
              <a:rPr lang="ru-RU" dirty="0"/>
              <a:t>Тем не менее, такая маркировка применяется для обозначения номера чертежа ПП или ее шифра, с тем, чтобы в массовом производстве можно было идентифицировать платы, поступающие с операций химической обработки, когда на них еще нет другой маркировки. </a:t>
            </a:r>
            <a:endParaRPr lang="ru-RU" dirty="0" smtClean="0"/>
          </a:p>
          <a:p>
            <a:pPr algn="just"/>
            <a:r>
              <a:rPr lang="ru-RU" dirty="0" smtClean="0">
                <a:solidFill>
                  <a:srgbClr val="C00000"/>
                </a:solidFill>
              </a:rPr>
              <a:t>Высота </a:t>
            </a:r>
            <a:r>
              <a:rPr lang="ru-RU" dirty="0">
                <a:solidFill>
                  <a:srgbClr val="C00000"/>
                </a:solidFill>
              </a:rPr>
              <a:t>символов маркировки должна быть не менее 2,5 мм</a:t>
            </a:r>
            <a:r>
              <a:rPr lang="ru-RU" dirty="0"/>
              <a:t>. Дефицит свободного места на ПП не мешает выполнять маркировку способами офсетной печати (</a:t>
            </a:r>
            <a:r>
              <a:rPr lang="ru-RU" dirty="0" err="1"/>
              <a:t>сеткографии</a:t>
            </a:r>
            <a:r>
              <a:rPr lang="ru-RU" dirty="0"/>
              <a:t>, </a:t>
            </a:r>
            <a:r>
              <a:rPr lang="ru-RU" dirty="0" err="1"/>
              <a:t>шелкографии</a:t>
            </a:r>
            <a:r>
              <a:rPr lang="ru-RU" dirty="0"/>
              <a:t> и т.п.). Маркировка лишь не должна попадать на места пайки.</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82710188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268760"/>
            <a:ext cx="8229600" cy="5055840"/>
          </a:xfrm>
        </p:spPr>
        <p:txBody>
          <a:bodyPr>
            <a:normAutofit lnSpcReduction="10000"/>
          </a:bodyPr>
          <a:lstStyle/>
          <a:p>
            <a:pPr marL="0" indent="0" algn="ctr">
              <a:buNone/>
            </a:pPr>
            <a:r>
              <a:rPr lang="ru-RU" b="1" dirty="0"/>
              <a:t>Проектирование рисунка проводников ПП</a:t>
            </a:r>
            <a:r>
              <a:rPr lang="ru-RU" b="1" dirty="0" smtClean="0"/>
              <a:t>.</a:t>
            </a:r>
          </a:p>
          <a:p>
            <a:pPr marL="0" indent="0" algn="ctr">
              <a:buNone/>
            </a:pPr>
            <a:endParaRPr lang="ru-RU" b="1" dirty="0" smtClean="0"/>
          </a:p>
          <a:p>
            <a:pPr algn="just"/>
            <a:r>
              <a:rPr lang="ru-RU" sz="2400" dirty="0" smtClean="0">
                <a:solidFill>
                  <a:srgbClr val="C00000"/>
                </a:solidFill>
              </a:rPr>
              <a:t>Искусство </a:t>
            </a:r>
            <a:r>
              <a:rPr lang="ru-RU" sz="2400" dirty="0">
                <a:solidFill>
                  <a:srgbClr val="C00000"/>
                </a:solidFill>
              </a:rPr>
              <a:t>проектирования контактных площадок на ПП</a:t>
            </a:r>
            <a:r>
              <a:rPr lang="ru-RU" sz="2400" dirty="0"/>
              <a:t> (знакоместа) связано с необходимостью обеспечения заданной плотности узла, что предполагает минимизацию топологии знакоместа. В то же время проектирование должно допускать оптимизацию рисунка коммутации и упрощать проектирование устройств путем, например, уменьшения количества слоев ПП и числа используемых межслойных переходов, а также повышать выход годных изделий в процессе изготовления. </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86149819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556792"/>
            <a:ext cx="8229600" cy="4968552"/>
          </a:xfrm>
        </p:spPr>
        <p:txBody>
          <a:bodyPr>
            <a:normAutofit/>
          </a:bodyPr>
          <a:lstStyle/>
          <a:p>
            <a:pPr algn="just"/>
            <a:r>
              <a:rPr lang="ru-RU" sz="2400" dirty="0">
                <a:solidFill>
                  <a:srgbClr val="C00000"/>
                </a:solidFill>
              </a:rPr>
              <a:t>Проектирование топологии знакомест </a:t>
            </a:r>
            <a:r>
              <a:rPr lang="ru-RU" sz="2400" dirty="0"/>
              <a:t>обычно состоит из трех отдельных этапов: разработки рисунка контактных площадок, разработки рисунка для маскирующего покрытия и рисунка трафарета для нанесения припойной пасты. </a:t>
            </a:r>
          </a:p>
          <a:p>
            <a:pPr algn="just"/>
            <a:r>
              <a:rPr lang="ru-RU" sz="2400" dirty="0">
                <a:solidFill>
                  <a:srgbClr val="C00000"/>
                </a:solidFill>
              </a:rPr>
              <a:t>Основное ограничение, налагаемое на ПП при поверхностном монтаже компонентов</a:t>
            </a:r>
            <a:r>
              <a:rPr lang="ru-RU" sz="2400" dirty="0"/>
              <a:t>, связано с достижимым уровнем разрешения главных размеров - шага контактных площадок, шага «контактная площадка - коммутирующая дорожка» и шага коммутирующих дорожек. </a:t>
            </a:r>
            <a:endParaRPr lang="ru-RU" sz="2400"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75188459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484784"/>
            <a:ext cx="8229600" cy="5184576"/>
          </a:xfrm>
        </p:spPr>
        <p:txBody>
          <a:bodyPr>
            <a:normAutofit fontScale="92500"/>
          </a:bodyPr>
          <a:lstStyle/>
          <a:p>
            <a:pPr algn="just"/>
            <a:r>
              <a:rPr lang="ru-RU" dirty="0">
                <a:solidFill>
                  <a:srgbClr val="C00000"/>
                </a:solidFill>
              </a:rPr>
              <a:t>При малом шаге </a:t>
            </a:r>
            <a:r>
              <a:rPr lang="ru-RU" dirty="0"/>
              <a:t>припойные площадки могут соединяться между собой перемычками припоя. С целью минимизации перемычек размер самих контактных площадок можно уменьшить, но для формирования надежного соединения необходимо, чтобы контактная площадка выступала из-под корпуса компонента на некоторое минимальное расстояние. В этом случае смачиваемые припоем поверхности будут иметь достаточную площадь для образования мениска (или галтели) припоя. </a:t>
            </a:r>
            <a:endParaRPr lang="ru-RU" dirty="0" smtClean="0"/>
          </a:p>
          <a:p>
            <a:pPr algn="just"/>
            <a:r>
              <a:rPr lang="ru-RU" dirty="0" smtClean="0">
                <a:solidFill>
                  <a:srgbClr val="C00000"/>
                </a:solidFill>
              </a:rPr>
              <a:t>Следует </a:t>
            </a:r>
            <a:r>
              <a:rPr lang="ru-RU" dirty="0">
                <a:solidFill>
                  <a:srgbClr val="C00000"/>
                </a:solidFill>
              </a:rPr>
              <a:t>избегать попадания </a:t>
            </a:r>
            <a:r>
              <a:rPr lang="ru-RU" dirty="0" err="1">
                <a:solidFill>
                  <a:srgbClr val="C00000"/>
                </a:solidFill>
              </a:rPr>
              <a:t>адгезива</a:t>
            </a:r>
            <a:r>
              <a:rPr lang="ru-RU" dirty="0"/>
              <a:t>, используемого для фиксации компонентов при сборке, на контактные площадки знакомест компонентов.</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372881313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algn="just"/>
            <a:r>
              <a:rPr lang="ru-RU" sz="2400" b="1" dirty="0" err="1">
                <a:solidFill>
                  <a:srgbClr val="C00000"/>
                </a:solidFill>
              </a:rPr>
              <a:t>Паяемость</a:t>
            </a:r>
            <a:r>
              <a:rPr lang="ru-RU" sz="2400" dirty="0"/>
              <a:t> является ключевым аспектом проектирования для обеспечения </a:t>
            </a:r>
            <a:r>
              <a:rPr lang="ru-RU" sz="2400" dirty="0" err="1"/>
              <a:t>воспроизводимости</a:t>
            </a:r>
            <a:r>
              <a:rPr lang="ru-RU" sz="2400" dirty="0"/>
              <a:t> технологического процесса. Наибольшее влияние на выход годных плат во время первичных </a:t>
            </a:r>
            <a:r>
              <a:rPr lang="ru-RU" sz="2400" dirty="0" err="1"/>
              <a:t>отбраковочных</a:t>
            </a:r>
            <a:r>
              <a:rPr lang="ru-RU" sz="2400" dirty="0"/>
              <a:t> испытаний оказывает частота появления дефектов в процессе пайки и очистки. Сам по себе процесс пайки оплавлением дозированного припоя не порождает дефектов, они могут возникнуть, например, вследствие неоптимального проектирования топологии платы и в процессе нанесения припойной пасты через трафарет.</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71067860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844824"/>
            <a:ext cx="8229600" cy="4824536"/>
          </a:xfrm>
        </p:spPr>
        <p:txBody>
          <a:bodyPr>
            <a:normAutofit/>
          </a:bodyPr>
          <a:lstStyle/>
          <a:p>
            <a:pPr algn="just"/>
            <a:r>
              <a:rPr lang="ru-RU" sz="2400" dirty="0">
                <a:solidFill>
                  <a:srgbClr val="C00000"/>
                </a:solidFill>
              </a:rPr>
              <a:t>Проектирование контактных площадок для компонентов на ПП</a:t>
            </a:r>
            <a:r>
              <a:rPr lang="ru-RU" sz="2400" dirty="0"/>
              <a:t> зависит от технологии пайки узла. В этом отношении пайка волной припоя и пайка расплавлением дозированного припоя существенно отличаются друг от друга.</a:t>
            </a:r>
          </a:p>
          <a:p>
            <a:pPr algn="just"/>
            <a:r>
              <a:rPr lang="ru-RU" sz="2400" dirty="0">
                <a:solidFill>
                  <a:srgbClr val="C00000"/>
                </a:solidFill>
              </a:rPr>
              <a:t>Пайка волной припоя </a:t>
            </a:r>
            <a:r>
              <a:rPr lang="ru-RU" sz="2400" dirty="0"/>
              <a:t>применима только к компонентам, монтируемым на поверхность и устанавливаемым с нижней стороны платы, которые могут выдержать погружение в ванну с припоем. </a:t>
            </a:r>
            <a:endParaRPr lang="ru-RU" sz="2400"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327243352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204864"/>
            <a:ext cx="8229600" cy="4119736"/>
          </a:xfrm>
        </p:spPr>
        <p:txBody>
          <a:bodyPr/>
          <a:lstStyle/>
          <a:p>
            <a:pPr algn="just"/>
            <a:r>
              <a:rPr lang="ru-RU" sz="2400" dirty="0">
                <a:solidFill>
                  <a:srgbClr val="C00000"/>
                </a:solidFill>
              </a:rPr>
              <a:t>Применение пайки волной припоя </a:t>
            </a:r>
            <a:r>
              <a:rPr lang="ru-RU" sz="2400" dirty="0"/>
              <a:t>для поверхностных компонентов ограничивается из-за эффекта затенения корпусами компонентов контактных площадок, подвергаемых пайке. Для устранения эффекта затенения требуется увеличение топологических размеров знакомест компонентов, например в направлении движения ПП через ванну с припоем. То есть плотность компоновки платы (узла) зависит от типа применяемого процесса пайки.</a:t>
            </a:r>
          </a:p>
          <a:p>
            <a:endParaRPr lang="ru-RU" dirty="0"/>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354400142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412776"/>
            <a:ext cx="8363272" cy="5184576"/>
          </a:xfrm>
        </p:spPr>
        <p:txBody>
          <a:bodyPr>
            <a:normAutofit fontScale="92500" lnSpcReduction="20000"/>
          </a:bodyPr>
          <a:lstStyle/>
          <a:p>
            <a:pPr algn="just"/>
            <a:r>
              <a:rPr lang="ru-RU" dirty="0">
                <a:solidFill>
                  <a:srgbClr val="C00000"/>
                </a:solidFill>
              </a:rPr>
              <a:t>Ориентация компонентов </a:t>
            </a:r>
            <a:r>
              <a:rPr lang="ru-RU" dirty="0"/>
              <a:t>не менее важна для эффективной пайки волной припоя некоторых классов приборов. Лучшие результаты наблюдаются в том случае, когда продольная ось корпуса параллельна направлению движения платы при пайке. Такая ориентация способствует уменьшению образования перемычек из припоя. Этому также способствует, как показала практика, создание дополнительной, неиспользуемой пары площадок на конце посадочного места корпуса компонента в направлении движения платы. Эти площадки действуют как  «ловушки припоя», препятствующие его накапливанию на концевых площадках по-</a:t>
            </a:r>
          </a:p>
          <a:p>
            <a:pPr algn="just"/>
            <a:r>
              <a:rPr lang="ru-RU" dirty="0" smtClean="0"/>
              <a:t>Посадочного </a:t>
            </a:r>
            <a:r>
              <a:rPr lang="ru-RU" dirty="0"/>
              <a:t>места компонента. Простые корпуса типа SO или прямоугольные могут быть ориентированы параллельно или перпендикулярно потоку волны.</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60337990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700808"/>
            <a:ext cx="8229600" cy="4968552"/>
          </a:xfrm>
        </p:spPr>
        <p:txBody>
          <a:bodyPr>
            <a:normAutofit/>
          </a:bodyPr>
          <a:lstStyle/>
          <a:p>
            <a:pPr algn="just"/>
            <a:r>
              <a:rPr lang="ru-RU" sz="2400" dirty="0">
                <a:solidFill>
                  <a:srgbClr val="C00000"/>
                </a:solidFill>
              </a:rPr>
              <a:t>При пайке оплавлением дозированного припоя </a:t>
            </a:r>
            <a:r>
              <a:rPr lang="ru-RU" sz="2400" dirty="0"/>
              <a:t>требуется повышенная точность позиционирования компонентов и нанесения припойной пасты при повышенной плотности монтажа. Надо учитывать эффект скольжения компонента по расплавленному припою. Этот эффект является результатом действия сил поверхностного натяжения жидкого припоя (при оплавлении), которые стремятся затянуть компонент в центр припойной площадки, что обычно приводит к необходимости повышения точности позиционирования компонента.</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69065782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algn="just"/>
            <a:r>
              <a:rPr lang="ru-RU" sz="2400" dirty="0">
                <a:solidFill>
                  <a:srgbClr val="C00000"/>
                </a:solidFill>
              </a:rPr>
              <a:t>При необходимости повышение величины коммутируемых токов рекомендуется увеличивать число дорожек</a:t>
            </a:r>
            <a:r>
              <a:rPr lang="ru-RU" sz="2400" dirty="0"/>
              <a:t>, а не увеличивать ширину одной дорожки, поскольку для широкой коммутирующей дорожки вероятны аккумулирование припоя под компонентом и смещение компонента. Если разводка коммутации под компонентом все же необходима, одну широкую дорожку следует разделять на несколько параллельных меньшей ширины. </a:t>
            </a:r>
            <a:endParaRPr lang="ru-RU" sz="2400"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39696747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204864"/>
            <a:ext cx="8229600" cy="4119736"/>
          </a:xfrm>
        </p:spPr>
        <p:txBody>
          <a:bodyPr/>
          <a:lstStyle/>
          <a:p>
            <a:pPr algn="just"/>
            <a:r>
              <a:rPr lang="ru-RU" sz="2400" dirty="0">
                <a:solidFill>
                  <a:srgbClr val="C00000"/>
                </a:solidFill>
              </a:rPr>
              <a:t>Нежелательный эффект скольжения </a:t>
            </a:r>
            <a:r>
              <a:rPr lang="ru-RU" sz="2400" dirty="0"/>
              <a:t>может проявиться также тогда, когда два параллельных чип-компонента расположены очень близко друг к другу. В процессе пайки скользящий компонент может фактически вступить в контакт с припоем под корпусом соседнего компонента. Зазор не менее 0,635 мм, а еще лучше 1,27 мм, уменьшает вероятность этого скольжения.</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88695921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132856"/>
            <a:ext cx="8229600" cy="4191744"/>
          </a:xfrm>
        </p:spPr>
        <p:txBody>
          <a:bodyPr/>
          <a:lstStyle/>
          <a:p>
            <a:pPr algn="just"/>
            <a:r>
              <a:rPr lang="ru-RU" sz="2400" dirty="0">
                <a:solidFill>
                  <a:srgbClr val="C00000"/>
                </a:solidFill>
              </a:rPr>
              <a:t>Хороший практический результат </a:t>
            </a:r>
            <a:r>
              <a:rPr lang="ru-RU" sz="2400" dirty="0"/>
              <a:t>дает соединение между собой зон больших контактных площадок с помощью узких или зауженных коммутирующих дорожек. Это относится к контактным площадкам, соединенным со сквозными межслойными переходами, которые в противном случае могут быть обеднены припоем.</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79464297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412776"/>
            <a:ext cx="8229600" cy="4911824"/>
          </a:xfrm>
        </p:spPr>
        <p:txBody>
          <a:bodyPr/>
          <a:lstStyle/>
          <a:p>
            <a:pPr marL="0" indent="0" algn="ctr">
              <a:buNone/>
            </a:pPr>
            <a:r>
              <a:rPr lang="ru-RU" b="1" dirty="0"/>
              <a:t>Расчет электрических параметров ПП.</a:t>
            </a:r>
            <a:r>
              <a:rPr lang="ru-RU" dirty="0"/>
              <a:t> </a:t>
            </a:r>
            <a:endParaRPr lang="ru-RU" dirty="0" smtClean="0"/>
          </a:p>
          <a:p>
            <a:pPr marL="0" indent="0" algn="ctr">
              <a:buNone/>
            </a:pPr>
            <a:endParaRPr lang="ru-RU" dirty="0" smtClean="0"/>
          </a:p>
          <a:p>
            <a:pPr algn="just"/>
            <a:r>
              <a:rPr lang="ru-RU" sz="2400" dirty="0" smtClean="0">
                <a:solidFill>
                  <a:srgbClr val="C00000"/>
                </a:solidFill>
              </a:rPr>
              <a:t>Печатные </a:t>
            </a:r>
            <a:r>
              <a:rPr lang="ru-RU" sz="2400" dirty="0">
                <a:solidFill>
                  <a:srgbClr val="C00000"/>
                </a:solidFill>
              </a:rPr>
              <a:t>проводники </a:t>
            </a:r>
            <a:r>
              <a:rPr lang="ru-RU" sz="2400" dirty="0"/>
              <a:t>проходят на достаточно близком расстоянии друг от друга и имеют относительно малые линейные размеры сечения. С увеличением быстродействия РЭА все большее значение приобретают вопросы учета параметров проводников и высокочастотных связей между ними.</a:t>
            </a:r>
            <a:endParaRPr lang="ru-RU" sz="2400"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15875317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92500" lnSpcReduction="10000"/>
          </a:bodyPr>
          <a:lstStyle/>
          <a:p>
            <a:pPr algn="just"/>
            <a:r>
              <a:rPr lang="ru-RU" b="1" dirty="0">
                <a:solidFill>
                  <a:srgbClr val="C00000"/>
                </a:solidFill>
              </a:rPr>
              <a:t>Сопротивление проводника</a:t>
            </a:r>
            <a:r>
              <a:rPr lang="ru-RU" dirty="0">
                <a:solidFill>
                  <a:srgbClr val="C00000"/>
                </a:solidFill>
              </a:rPr>
              <a:t> </a:t>
            </a:r>
            <a:r>
              <a:rPr lang="ru-RU" dirty="0"/>
              <a:t>определяется выражением</a:t>
            </a:r>
          </a:p>
          <a:p>
            <a:pPr marL="0" indent="0" algn="ctr">
              <a:buNone/>
            </a:pPr>
            <a:r>
              <a:rPr lang="ru-RU" b="1" dirty="0"/>
              <a:t>R=</a:t>
            </a:r>
            <a:r>
              <a:rPr lang="ru-RU" b="1" dirty="0">
                <a:sym typeface="Symbol"/>
              </a:rPr>
              <a:t></a:t>
            </a:r>
            <a:r>
              <a:rPr lang="ru-RU" b="1" dirty="0"/>
              <a:t>l/(b</a:t>
            </a:r>
            <a:r>
              <a:rPr lang="en-US" b="1" dirty="0"/>
              <a:t>d</a:t>
            </a:r>
            <a:r>
              <a:rPr lang="ru-RU" b="1" dirty="0"/>
              <a:t>),</a:t>
            </a:r>
          </a:p>
          <a:p>
            <a:pPr algn="just"/>
            <a:r>
              <a:rPr lang="ru-RU" dirty="0"/>
              <a:t>где: </a:t>
            </a:r>
            <a:r>
              <a:rPr lang="ru-RU" dirty="0">
                <a:sym typeface="Symbol"/>
              </a:rPr>
              <a:t></a:t>
            </a:r>
            <a:r>
              <a:rPr lang="ru-RU" dirty="0"/>
              <a:t> - удельное объемное электрическое сопротивление проводника; l - длина проводника; b - ширина проводника; </a:t>
            </a:r>
            <a:r>
              <a:rPr lang="en-US" dirty="0"/>
              <a:t>d</a:t>
            </a:r>
            <a:r>
              <a:rPr lang="ru-RU" dirty="0"/>
              <a:t> - толщина проводника.</a:t>
            </a:r>
          </a:p>
          <a:p>
            <a:pPr algn="just"/>
            <a:r>
              <a:rPr lang="ru-RU" dirty="0"/>
              <a:t>Величина </a:t>
            </a:r>
            <a:r>
              <a:rPr lang="ru-RU" dirty="0">
                <a:sym typeface="Symbol"/>
              </a:rPr>
              <a:t></a:t>
            </a:r>
            <a:r>
              <a:rPr lang="ru-RU" dirty="0"/>
              <a:t> различается для проводников, изготовленных различными методами. Так, для медных проводников, полученных электрохимическим осаждением, </a:t>
            </a:r>
            <a:r>
              <a:rPr lang="ru-RU" dirty="0">
                <a:sym typeface="Symbol"/>
              </a:rPr>
              <a:t></a:t>
            </a:r>
            <a:r>
              <a:rPr lang="ru-RU" dirty="0"/>
              <a:t> равно 0,02-0,03 мкОм/м, а для медных проводников, полученных методом химического травления </a:t>
            </a:r>
            <a:r>
              <a:rPr lang="ru-RU" dirty="0">
                <a:sym typeface="Symbol"/>
              </a:rPr>
              <a:t></a:t>
            </a:r>
            <a:r>
              <a:rPr lang="ru-RU" dirty="0"/>
              <a:t> равно примерно 0,0175 мкОм/м.</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51947303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8"/>
            <a:ext cx="8229600" cy="5343872"/>
          </a:xfrm>
        </p:spPr>
        <p:txBody>
          <a:bodyPr>
            <a:normAutofit fontScale="92500" lnSpcReduction="10000"/>
          </a:bodyPr>
          <a:lstStyle/>
          <a:p>
            <a:pPr marL="0" indent="0" algn="ctr">
              <a:buNone/>
            </a:pPr>
            <a:r>
              <a:rPr lang="ru-RU" b="1" dirty="0" smtClean="0"/>
              <a:t>Постоянный </a:t>
            </a:r>
            <a:r>
              <a:rPr lang="ru-RU" b="1" dirty="0"/>
              <a:t>ток в проводниках</a:t>
            </a:r>
            <a:r>
              <a:rPr lang="ru-RU" b="1" dirty="0" smtClean="0"/>
              <a:t>.</a:t>
            </a:r>
          </a:p>
          <a:p>
            <a:pPr marL="0" indent="0" algn="ctr">
              <a:buNone/>
            </a:pPr>
            <a:r>
              <a:rPr lang="ru-RU" dirty="0" smtClean="0"/>
              <a:t> </a:t>
            </a:r>
          </a:p>
          <a:p>
            <a:pPr algn="just"/>
            <a:r>
              <a:rPr lang="ru-RU" dirty="0" smtClean="0">
                <a:solidFill>
                  <a:srgbClr val="C00000"/>
                </a:solidFill>
              </a:rPr>
              <a:t>Величина </a:t>
            </a:r>
            <a:r>
              <a:rPr lang="ru-RU" dirty="0">
                <a:solidFill>
                  <a:srgbClr val="C00000"/>
                </a:solidFill>
              </a:rPr>
              <a:t>тока в печатных проводниках </a:t>
            </a:r>
            <a:r>
              <a:rPr lang="ru-RU" dirty="0"/>
              <a:t>определяется, в первую очередь, ограничением на максимально допустимую плотность тока для конкретного материала </a:t>
            </a:r>
            <a:r>
              <a:rPr lang="ru-RU" dirty="0">
                <a:sym typeface="Symbol"/>
              </a:rPr>
              <a:t></a:t>
            </a:r>
            <a:r>
              <a:rPr lang="ru-RU" dirty="0"/>
              <a:t>. Для медных проводников, полученных электрохимическим осаждением </a:t>
            </a:r>
            <a:r>
              <a:rPr lang="ru-RU" dirty="0">
                <a:sym typeface="Symbol"/>
              </a:rPr>
              <a:t></a:t>
            </a:r>
            <a:r>
              <a:rPr lang="ru-RU" dirty="0"/>
              <a:t> равна около 20 А/мм</a:t>
            </a:r>
            <a:r>
              <a:rPr lang="ru-RU" baseline="30000" dirty="0"/>
              <a:t>2</a:t>
            </a:r>
            <a:r>
              <a:rPr lang="ru-RU" dirty="0"/>
              <a:t>, и около 30 А/мм</a:t>
            </a:r>
            <a:r>
              <a:rPr lang="ru-RU" baseline="30000" dirty="0"/>
              <a:t>2</a:t>
            </a:r>
            <a:r>
              <a:rPr lang="ru-RU" dirty="0"/>
              <a:t> для проводников, полученных методом химического травления фольги. Исходя из этого, допустимый ток в печатных проводниках определяется как</a:t>
            </a:r>
          </a:p>
          <a:p>
            <a:pPr marL="0" indent="0" algn="ctr">
              <a:buNone/>
            </a:pPr>
            <a:r>
              <a:rPr lang="ru-RU" b="1" dirty="0"/>
              <a:t>I = 10-3 </a:t>
            </a:r>
            <a:r>
              <a:rPr lang="ru-RU" b="1" dirty="0">
                <a:sym typeface="Symbol"/>
              </a:rPr>
              <a:t></a:t>
            </a:r>
            <a:r>
              <a:rPr lang="ru-RU" b="1" dirty="0"/>
              <a:t>b</a:t>
            </a:r>
            <a:r>
              <a:rPr lang="en-US" b="1" dirty="0"/>
              <a:t>d</a:t>
            </a:r>
            <a:r>
              <a:rPr lang="ru-RU" b="1" dirty="0"/>
              <a:t>,</a:t>
            </a:r>
          </a:p>
          <a:p>
            <a:pPr marL="0" indent="0">
              <a:buNone/>
            </a:pPr>
            <a:r>
              <a:rPr lang="ru-RU" dirty="0"/>
              <a:t>а ширина должна отвечать следующему условию:</a:t>
            </a:r>
          </a:p>
          <a:p>
            <a:pPr marL="0" indent="0" algn="ctr">
              <a:buNone/>
            </a:pPr>
            <a:r>
              <a:rPr lang="ru-RU" b="1" dirty="0"/>
              <a:t>b </a:t>
            </a:r>
            <a:r>
              <a:rPr lang="ru-RU" b="1" dirty="0">
                <a:sym typeface="Symbol"/>
              </a:rPr>
              <a:t></a:t>
            </a:r>
            <a:r>
              <a:rPr lang="ru-RU" b="1" dirty="0"/>
              <a:t> 103 I/(</a:t>
            </a:r>
            <a:r>
              <a:rPr lang="ru-RU" b="1" dirty="0">
                <a:sym typeface="Symbol"/>
              </a:rPr>
              <a:t></a:t>
            </a:r>
            <a:r>
              <a:rPr lang="en-US" b="1" dirty="0"/>
              <a:t>d</a:t>
            </a:r>
            <a:r>
              <a:rPr lang="ru-RU" b="1" dirty="0"/>
              <a:t>).</a:t>
            </a:r>
            <a:endParaRPr lang="ru-RU" b="1"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176825261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420888"/>
            <a:ext cx="8229600" cy="3903712"/>
          </a:xfrm>
        </p:spPr>
        <p:txBody>
          <a:bodyPr>
            <a:normAutofit/>
          </a:bodyPr>
          <a:lstStyle/>
          <a:p>
            <a:r>
              <a:rPr lang="ru-RU" sz="2400" b="1" dirty="0">
                <a:solidFill>
                  <a:srgbClr val="C00000"/>
                </a:solidFill>
              </a:rPr>
              <a:t>Падение напряжения</a:t>
            </a:r>
            <a:r>
              <a:rPr lang="ru-RU" sz="2400" dirty="0">
                <a:solidFill>
                  <a:srgbClr val="C00000"/>
                </a:solidFill>
              </a:rPr>
              <a:t> </a:t>
            </a:r>
            <a:r>
              <a:rPr lang="ru-RU" sz="2400" dirty="0"/>
              <a:t>на печатных проводниках определяется как:</a:t>
            </a:r>
          </a:p>
          <a:p>
            <a:pPr marL="0" indent="0" algn="ctr">
              <a:buNone/>
            </a:pPr>
            <a:r>
              <a:rPr lang="ru-RU" sz="2400" b="1" dirty="0">
                <a:sym typeface="Symbol"/>
              </a:rPr>
              <a:t></a:t>
            </a:r>
            <a:r>
              <a:rPr lang="ru-RU" sz="2400" b="1" dirty="0"/>
              <a:t>U = </a:t>
            </a:r>
            <a:r>
              <a:rPr lang="ru-RU" sz="2400" b="1" dirty="0">
                <a:sym typeface="Symbol"/>
              </a:rPr>
              <a:t></a:t>
            </a:r>
            <a:r>
              <a:rPr lang="ru-RU" sz="2400" b="1" dirty="0"/>
              <a:t>[l/(b</a:t>
            </a:r>
            <a:r>
              <a:rPr lang="en-US" sz="2400" b="1" dirty="0"/>
              <a:t>d</a:t>
            </a:r>
            <a:r>
              <a:rPr lang="ru-RU" sz="2400" b="1" dirty="0" smtClean="0"/>
              <a:t>)].</a:t>
            </a:r>
          </a:p>
          <a:p>
            <a:pPr marL="0" indent="0" algn="ctr">
              <a:buNone/>
            </a:pPr>
            <a:endParaRPr lang="ru-RU" sz="2400" dirty="0"/>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342359772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marL="0" indent="0" algn="ctr">
              <a:buNone/>
            </a:pPr>
            <a:r>
              <a:rPr lang="ru-RU" sz="2800" b="1" dirty="0"/>
              <a:t>Переменный ток в печатных проводниках.</a:t>
            </a:r>
            <a:r>
              <a:rPr lang="ru-RU" sz="2800" dirty="0"/>
              <a:t> </a:t>
            </a:r>
          </a:p>
          <a:p>
            <a:pPr marL="0" indent="0" algn="ctr">
              <a:buNone/>
            </a:pPr>
            <a:endParaRPr lang="ru-RU" sz="2800" dirty="0"/>
          </a:p>
          <a:p>
            <a:pPr algn="just"/>
            <a:r>
              <a:rPr lang="ru-RU" sz="2400" dirty="0">
                <a:solidFill>
                  <a:srgbClr val="C00000"/>
                </a:solidFill>
              </a:rPr>
              <a:t>В отличие от постоянного тока</a:t>
            </a:r>
            <a:r>
              <a:rPr lang="ru-RU" sz="2400" dirty="0"/>
              <a:t> распределение переменного тока в печатных проводниках происходит неравномерно. </a:t>
            </a:r>
            <a:endParaRPr lang="ru-RU" sz="2400" dirty="0" smtClean="0"/>
          </a:p>
          <a:p>
            <a:pPr algn="just"/>
            <a:r>
              <a:rPr lang="ru-RU" sz="2400" dirty="0" smtClean="0">
                <a:solidFill>
                  <a:srgbClr val="C00000"/>
                </a:solidFill>
              </a:rPr>
              <a:t>Это </a:t>
            </a:r>
            <a:r>
              <a:rPr lang="ru-RU" sz="2400" dirty="0">
                <a:solidFill>
                  <a:srgbClr val="C00000"/>
                </a:solidFill>
              </a:rPr>
              <a:t>обусловлено наличием поверхностного эффекта</a:t>
            </a:r>
            <a:r>
              <a:rPr lang="ru-RU" sz="2400" dirty="0"/>
              <a:t>, возникающего при протекании по проводнику высокочастотного переменного тока.</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116246202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algn="just"/>
            <a:r>
              <a:rPr lang="ru-RU" sz="2400" dirty="0"/>
              <a:t>При этом внутри проводника образуется магнитное поле, приводящее к возникновению индукционного тока, взаимодействующего с основным. </a:t>
            </a:r>
            <a:endParaRPr lang="ru-RU" sz="2400" dirty="0" smtClean="0"/>
          </a:p>
          <a:p>
            <a:pPr algn="just"/>
            <a:r>
              <a:rPr lang="ru-RU" sz="2400" dirty="0" smtClean="0"/>
              <a:t>Вследствие </a:t>
            </a:r>
            <a:r>
              <a:rPr lang="ru-RU" sz="2400" dirty="0"/>
              <a:t>этого происходит перераспределение тока по сечению проводника, и в результате его плотность в периферийных областях сечения возрастает, а ближе к центру уменьшается. </a:t>
            </a:r>
            <a:endParaRPr lang="ru-RU" sz="2400" dirty="0" smtClean="0"/>
          </a:p>
          <a:p>
            <a:pPr algn="just"/>
            <a:r>
              <a:rPr lang="ru-RU" sz="2400" dirty="0" smtClean="0">
                <a:solidFill>
                  <a:srgbClr val="C00000"/>
                </a:solidFill>
              </a:rPr>
              <a:t>На </a:t>
            </a:r>
            <a:r>
              <a:rPr lang="ru-RU" sz="2400" dirty="0">
                <a:solidFill>
                  <a:srgbClr val="C00000"/>
                </a:solidFill>
              </a:rPr>
              <a:t>высоких частотах </a:t>
            </a:r>
            <a:r>
              <a:rPr lang="ru-RU" sz="2400" dirty="0"/>
              <a:t>ток во внутренних слоях проводника уменьшается практически до нуля.</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16427858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algn="just"/>
            <a:r>
              <a:rPr lang="ru-RU" sz="2400" b="1" dirty="0">
                <a:solidFill>
                  <a:srgbClr val="C00000"/>
                </a:solidFill>
              </a:rPr>
              <a:t>Емкости</a:t>
            </a:r>
            <a:r>
              <a:rPr lang="ru-RU" sz="2400" b="1" dirty="0"/>
              <a:t>.</a:t>
            </a:r>
            <a:r>
              <a:rPr lang="ru-RU" sz="2400" dirty="0"/>
              <a:t> Емкость (</a:t>
            </a:r>
            <a:r>
              <a:rPr lang="ru-RU" sz="2400" dirty="0" err="1"/>
              <a:t>пф</a:t>
            </a:r>
            <a:r>
              <a:rPr lang="ru-RU" sz="2400" dirty="0"/>
              <a:t>) между двумя параллельными печатными проводниками одинаковой ширины b (мм), расположенными на одной стороне платы определяется как</a:t>
            </a:r>
          </a:p>
          <a:p>
            <a:pPr marL="0" indent="0" algn="ctr">
              <a:buNone/>
            </a:pPr>
            <a:r>
              <a:rPr lang="en-US" sz="2400" b="1" dirty="0"/>
              <a:t>C</a:t>
            </a:r>
            <a:r>
              <a:rPr lang="ru-RU" sz="2400" b="1" dirty="0"/>
              <a:t> = 0.12 </a:t>
            </a:r>
            <a:r>
              <a:rPr lang="en-US" sz="2400" b="1" dirty="0"/>
              <a:t>el</a:t>
            </a:r>
            <a:r>
              <a:rPr lang="ru-RU" sz="2400" b="1" dirty="0"/>
              <a:t>/{</a:t>
            </a:r>
            <a:r>
              <a:rPr lang="en-US" sz="2400" b="1" dirty="0" err="1"/>
              <a:t>lg</a:t>
            </a:r>
            <a:r>
              <a:rPr lang="ru-RU" sz="2400" b="1" dirty="0"/>
              <a:t>[2</a:t>
            </a:r>
            <a:r>
              <a:rPr lang="en-US" sz="2400" b="1" dirty="0"/>
              <a:t>a</a:t>
            </a:r>
            <a:r>
              <a:rPr lang="ru-RU" sz="2400" b="1" dirty="0"/>
              <a:t>/(</a:t>
            </a:r>
            <a:r>
              <a:rPr lang="en-US" sz="2400" b="1" dirty="0"/>
              <a:t>b</a:t>
            </a:r>
            <a:r>
              <a:rPr lang="ru-RU" sz="2400" b="1" dirty="0"/>
              <a:t>+</a:t>
            </a:r>
            <a:r>
              <a:rPr lang="en-US" sz="2400" b="1" dirty="0"/>
              <a:t>d</a:t>
            </a:r>
            <a:r>
              <a:rPr lang="ru-RU" sz="2400" b="1" dirty="0"/>
              <a:t>)]},</a:t>
            </a:r>
          </a:p>
          <a:p>
            <a:pPr marL="0" indent="0" algn="just">
              <a:buNone/>
            </a:pPr>
            <a:r>
              <a:rPr lang="ru-RU" sz="2400" dirty="0"/>
              <a:t>где: l - длина участка, на котором проводники параллельны, мм; </a:t>
            </a:r>
            <a:r>
              <a:rPr lang="ru-RU" sz="2400" dirty="0">
                <a:sym typeface="Symbol"/>
              </a:rPr>
              <a:t></a:t>
            </a:r>
            <a:r>
              <a:rPr lang="ru-RU" sz="2400" dirty="0"/>
              <a:t> - диэлектрическая проницаемость среды; a - расстояние между параллельными проводниками.</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318772639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algn="just"/>
            <a:r>
              <a:rPr lang="ru-RU" sz="2400" dirty="0"/>
              <a:t>Емкость (</a:t>
            </a:r>
            <a:r>
              <a:rPr lang="ru-RU" sz="2400" dirty="0" err="1"/>
              <a:t>пф</a:t>
            </a:r>
            <a:r>
              <a:rPr lang="ru-RU" sz="2400" dirty="0"/>
              <a:t>) между двумя параллельными проводниками шириной b (мм), расположенными по обе стороны печатной платы с толщиной диэлектрика а (мм) определяется как</a:t>
            </a:r>
          </a:p>
          <a:p>
            <a:pPr marL="0" indent="0" algn="ctr">
              <a:buNone/>
            </a:pPr>
            <a:r>
              <a:rPr lang="en-US" sz="2400" b="1" dirty="0"/>
              <a:t>C = 0,008842 </a:t>
            </a:r>
            <a:r>
              <a:rPr lang="ru-RU" sz="2400" b="1" dirty="0">
                <a:sym typeface="Symbol"/>
              </a:rPr>
              <a:t></a:t>
            </a:r>
            <a:r>
              <a:rPr lang="en-US" sz="2400" b="1" dirty="0"/>
              <a:t> l b/a [1+a/(</a:t>
            </a:r>
            <a:r>
              <a:rPr lang="ru-RU" sz="2400" b="1" dirty="0">
                <a:sym typeface="Symbol"/>
              </a:rPr>
              <a:t></a:t>
            </a:r>
            <a:r>
              <a:rPr lang="en-US" sz="2400" b="1" dirty="0"/>
              <a:t>b) (1+lg(2</a:t>
            </a:r>
            <a:r>
              <a:rPr lang="ru-RU" sz="2400" b="1" dirty="0">
                <a:sym typeface="Symbol"/>
              </a:rPr>
              <a:t></a:t>
            </a:r>
            <a:r>
              <a:rPr lang="en-US" sz="2400" b="1" dirty="0"/>
              <a:t>b/a))].</a:t>
            </a:r>
            <a:endParaRPr lang="ru-RU" sz="2400" b="1" dirty="0"/>
          </a:p>
          <a:p>
            <a:pPr algn="just"/>
            <a:r>
              <a:rPr lang="ru-RU" sz="2400" dirty="0"/>
              <a:t>Приведенные выражения позволяют произвести оценку емкости (</a:t>
            </a:r>
            <a:r>
              <a:rPr lang="ru-RU" sz="2400" dirty="0" err="1"/>
              <a:t>пф</a:t>
            </a:r>
            <a:r>
              <a:rPr lang="ru-RU" sz="2400" dirty="0"/>
              <a:t>) печатных проводников с точностью </a:t>
            </a:r>
            <a:r>
              <a:rPr lang="ru-RU" sz="2400" dirty="0">
                <a:sym typeface="Symbol"/>
              </a:rPr>
              <a:t></a:t>
            </a:r>
            <a:r>
              <a:rPr lang="ru-RU" sz="2400" dirty="0"/>
              <a:t>(20-30)%.</a:t>
            </a:r>
          </a:p>
          <a:p>
            <a:pPr algn="just"/>
            <a:r>
              <a:rPr lang="ru-RU" sz="2400" dirty="0"/>
              <a:t>На высоких частотах возникает необходимость оценивать индуктивность и взаимную индуктивность печатных проводников.</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132284095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415880"/>
          </a:xfrm>
        </p:spPr>
        <p:txBody>
          <a:bodyPr>
            <a:normAutofit fontScale="92500" lnSpcReduction="10000"/>
          </a:bodyPr>
          <a:lstStyle/>
          <a:p>
            <a:pPr marL="0" indent="0" algn="ctr">
              <a:buNone/>
            </a:pPr>
            <a:r>
              <a:rPr lang="ru-RU" b="1" dirty="0"/>
              <a:t>Тест-контроль печатных плат.</a:t>
            </a:r>
            <a:r>
              <a:rPr lang="ru-RU" dirty="0"/>
              <a:t> </a:t>
            </a:r>
            <a:endParaRPr lang="ru-RU" dirty="0" smtClean="0"/>
          </a:p>
          <a:p>
            <a:endParaRPr lang="ru-RU" dirty="0"/>
          </a:p>
          <a:p>
            <a:pPr algn="just"/>
            <a:r>
              <a:rPr lang="ru-RU" dirty="0" smtClean="0">
                <a:solidFill>
                  <a:srgbClr val="C00000"/>
                </a:solidFill>
              </a:rPr>
              <a:t>Большинство </a:t>
            </a:r>
            <a:r>
              <a:rPr lang="ru-RU" dirty="0">
                <a:solidFill>
                  <a:srgbClr val="C00000"/>
                </a:solidFill>
              </a:rPr>
              <a:t>проблем, связанных с тест-контролем в процессе изготовления изделия </a:t>
            </a:r>
            <a:r>
              <a:rPr lang="ru-RU" dirty="0"/>
              <a:t>и на более поздних стадиях его жизненного цикла, становятся решаемыми, если им уделяется достаточное внимание на этапе проектирования устройств.</a:t>
            </a:r>
          </a:p>
          <a:p>
            <a:pPr algn="just"/>
            <a:r>
              <a:rPr lang="ru-RU" dirty="0">
                <a:solidFill>
                  <a:srgbClr val="C00000"/>
                </a:solidFill>
              </a:rPr>
              <a:t>Техника поверхностного монтажа требует прецизионных технологических процессов</a:t>
            </a:r>
            <a:r>
              <a:rPr lang="ru-RU" dirty="0"/>
              <a:t>, поскольку ремонт изделий на порядок сложнее и дороже, чем в случае традиционной технологии. Это предполагает высокое качество сборки, распознавание видов и причин появления дефектов на различных технологических переходах для оперативного исправления брака. </a:t>
            </a: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34857622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algn="just"/>
            <a:r>
              <a:rPr lang="ru-RU" sz="2400" dirty="0">
                <a:solidFill>
                  <a:srgbClr val="C00000"/>
                </a:solidFill>
              </a:rPr>
              <a:t>Анализ дефектов </a:t>
            </a:r>
            <a:r>
              <a:rPr lang="ru-RU" sz="2400" dirty="0"/>
              <a:t>обычно включает статистическую обработку результатов контроля параметров качества, выдаваемых функциональными испытательными системами. </a:t>
            </a:r>
            <a:endParaRPr lang="ru-RU" sz="2400" dirty="0" smtClean="0"/>
          </a:p>
          <a:p>
            <a:pPr algn="just"/>
            <a:r>
              <a:rPr lang="ru-RU" sz="2400" dirty="0" smtClean="0">
                <a:solidFill>
                  <a:srgbClr val="C00000"/>
                </a:solidFill>
              </a:rPr>
              <a:t>Даже </a:t>
            </a:r>
            <a:r>
              <a:rPr lang="ru-RU" sz="2400" dirty="0">
                <a:solidFill>
                  <a:srgbClr val="C00000"/>
                </a:solidFill>
              </a:rPr>
              <a:t>если выход годных плат</a:t>
            </a:r>
            <a:r>
              <a:rPr lang="ru-RU" sz="2400" dirty="0"/>
              <a:t> по результатам предварительных испытаний составляет </a:t>
            </a:r>
            <a:r>
              <a:rPr lang="ru-RU" sz="2400" dirty="0">
                <a:solidFill>
                  <a:srgbClr val="C00000"/>
                </a:solidFill>
              </a:rPr>
              <a:t>90% и более</a:t>
            </a:r>
            <a:r>
              <a:rPr lang="ru-RU" sz="2400" dirty="0"/>
              <a:t>, все равно необходимо предусмотреть возможность внутрисхемного контроля для обеспечения эксплуатационной надежности этих изделий.</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48666243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algn="just"/>
            <a:r>
              <a:rPr lang="ru-RU" sz="2400" dirty="0">
                <a:solidFill>
                  <a:srgbClr val="C00000"/>
                </a:solidFill>
              </a:rPr>
              <a:t>Исходя из экономических соображений</a:t>
            </a:r>
            <a:r>
              <a:rPr lang="ru-RU" sz="2400" dirty="0"/>
              <a:t>, предварительные испытания должны быть функциональными, а последующие, внутрисхемные испытания должны проводиться выборочно и включать анализ дефектов на бракованных платах</a:t>
            </a:r>
            <a:r>
              <a:rPr lang="ru-RU" sz="2400" dirty="0" smtClean="0"/>
              <a:t>.</a:t>
            </a:r>
          </a:p>
          <a:p>
            <a:pPr algn="just"/>
            <a:r>
              <a:rPr lang="ru-RU" sz="2400" dirty="0" smtClean="0">
                <a:solidFill>
                  <a:srgbClr val="C00000"/>
                </a:solidFill>
              </a:rPr>
              <a:t>Несмотря </a:t>
            </a:r>
            <a:r>
              <a:rPr lang="ru-RU" sz="2400" dirty="0">
                <a:solidFill>
                  <a:srgbClr val="C00000"/>
                </a:solidFill>
              </a:rPr>
              <a:t>на то</a:t>
            </a:r>
            <a:r>
              <a:rPr lang="ru-RU" sz="2400" dirty="0"/>
              <a:t>, что внутрисхемный контроль, судя по прогнозам, будет играть второстепенную роль, он все еще продолжает оставаться неотъемлемой частью технологического процесса, поскольку именно такой контроль позволяет осуществлять обратную связь «изделие - технологический процесс».</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317715577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92500" lnSpcReduction="10000"/>
          </a:bodyPr>
          <a:lstStyle/>
          <a:p>
            <a:pPr algn="just"/>
            <a:r>
              <a:rPr lang="ru-RU" dirty="0">
                <a:solidFill>
                  <a:srgbClr val="C00000"/>
                </a:solidFill>
              </a:rPr>
              <a:t>В сложных системах </a:t>
            </a:r>
            <a:r>
              <a:rPr lang="ru-RU" dirty="0"/>
              <a:t>тестовые (испытательные) площадки, безусловно, снижают плотность монтажа, а также увеличивают затраты на испытательную оснастку и программное обеспечение процесса контроля. Выбранные тест-площадки должны обеспечивать контроль достаточного набора электрофизических параметров для оценки функциональной способности устройства с применением минимального количества площадок. Удачный выбор тест-площадок, не снижающих плотности монтажа, позволяет уменьшить до 40% затраты на испытания.</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415198949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algn="just"/>
            <a:r>
              <a:rPr lang="ru-RU" sz="2400" dirty="0">
                <a:solidFill>
                  <a:srgbClr val="C00000"/>
                </a:solidFill>
              </a:rPr>
              <a:t>Основные рекомендации по проектированию тест-контроля можно представить следующим </a:t>
            </a:r>
            <a:r>
              <a:rPr lang="ru-RU" sz="2400" dirty="0" smtClean="0">
                <a:solidFill>
                  <a:srgbClr val="C00000"/>
                </a:solidFill>
              </a:rPr>
              <a:t>образом</a:t>
            </a:r>
            <a:r>
              <a:rPr lang="ru-RU" sz="2400" dirty="0" smtClean="0"/>
              <a:t>:</a:t>
            </a:r>
            <a:endParaRPr lang="ru-RU" sz="2400" dirty="0"/>
          </a:p>
          <a:p>
            <a:pPr lvl="0" algn="just">
              <a:buFont typeface="Wingdings" panose="05000000000000000000" pitchFamily="2" charset="2"/>
              <a:buChar char="Ø"/>
            </a:pPr>
            <a:r>
              <a:rPr lang="ru-RU" sz="2400" dirty="0"/>
              <a:t>Зондовый контакт контрольного приспособления должен осуществляться только с тестовыми площадками либо площадками межслойных переходов, а не с выводами компонентов. </a:t>
            </a:r>
          </a:p>
          <a:p>
            <a:pPr lvl="0" algn="just">
              <a:buFont typeface="Wingdings" panose="05000000000000000000" pitchFamily="2" charset="2"/>
              <a:buChar char="Ø"/>
            </a:pPr>
            <a:r>
              <a:rPr lang="ru-RU" sz="2400" dirty="0"/>
              <a:t>Нельзя осуществлять контроль с двух сторон платы. В случае необходимости вывода испытательной точки на требуемую поверхность платы следует использовать межслойные переходы.</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19321021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268760"/>
            <a:ext cx="8229600" cy="5445224"/>
          </a:xfrm>
        </p:spPr>
        <p:txBody>
          <a:bodyPr>
            <a:normAutofit fontScale="92500" lnSpcReduction="20000"/>
          </a:bodyPr>
          <a:lstStyle/>
          <a:p>
            <a:pPr lvl="0" algn="just">
              <a:lnSpc>
                <a:spcPct val="120000"/>
              </a:lnSpc>
            </a:pPr>
            <a:r>
              <a:rPr lang="ru-RU" dirty="0"/>
              <a:t>Площадь по периферии платы должна быть свободной. Для надежного прижима испытательной оснастки к плате достаточна свободная полоса шириной не менее 3 мм.</a:t>
            </a:r>
          </a:p>
          <a:p>
            <a:pPr lvl="0" algn="just">
              <a:lnSpc>
                <a:spcPct val="120000"/>
              </a:lnSpc>
            </a:pPr>
            <a:r>
              <a:rPr lang="ru-RU" dirty="0">
                <a:solidFill>
                  <a:srgbClr val="C00000"/>
                </a:solidFill>
              </a:rPr>
              <a:t>Зондовые измерения не должны сосредоточиваться в одной зоне платы</a:t>
            </a:r>
            <a:r>
              <a:rPr lang="ru-RU" dirty="0"/>
              <a:t>, поскольку плата может деформироваться во время испытаний под действием зондов.</a:t>
            </a:r>
          </a:p>
          <a:p>
            <a:pPr lvl="0" algn="just">
              <a:lnSpc>
                <a:spcPct val="120000"/>
              </a:lnSpc>
            </a:pPr>
            <a:r>
              <a:rPr lang="ru-RU" dirty="0">
                <a:solidFill>
                  <a:srgbClr val="C00000"/>
                </a:solidFill>
              </a:rPr>
              <a:t>В современной практике</a:t>
            </a:r>
            <a:r>
              <a:rPr lang="ru-RU" dirty="0"/>
              <a:t> минимальным расстоянием между двумя зондами считается размер 1,27 мм, что следует учитывать при проектировании топологии тест-площадок. Можно реализовать и меньшее расстояние, но за счет ощутимых дополнительных затрат на испытательную оснастку.</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346120202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420888"/>
            <a:ext cx="8229600" cy="3903712"/>
          </a:xfrm>
        </p:spPr>
        <p:txBody>
          <a:bodyPr/>
          <a:lstStyle/>
          <a:p>
            <a:pPr lvl="0" algn="just"/>
            <a:r>
              <a:rPr lang="ru-RU" sz="2400" dirty="0">
                <a:solidFill>
                  <a:srgbClr val="C00000"/>
                </a:solidFill>
              </a:rPr>
              <a:t>Высота компонентов</a:t>
            </a:r>
            <a:r>
              <a:rPr lang="ru-RU" sz="2400" dirty="0"/>
              <a:t>, установленных на плате со стороны зондирования, не должна превышать 6,35 мм.</a:t>
            </a:r>
          </a:p>
          <a:p>
            <a:pPr lvl="0" algn="just"/>
            <a:r>
              <a:rPr lang="ru-RU" sz="2400" dirty="0"/>
              <a:t>Допуски на размещение тест-площадок не должны превышать ±0,05 мм относительно направляющих технологических отверстий платы. Допуск на диаметр технологического отверстия платы составляет 0÷0,0762мм.</a:t>
            </a:r>
          </a:p>
          <a:p>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9719212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616624"/>
          </a:xfrm>
        </p:spPr>
        <p:txBody>
          <a:bodyPr>
            <a:normAutofit fontScale="92500" lnSpcReduction="20000"/>
          </a:bodyPr>
          <a:lstStyle/>
          <a:p>
            <a:pPr marL="0" indent="0" algn="ctr">
              <a:buNone/>
            </a:pPr>
            <a:r>
              <a:rPr lang="ru-RU" b="1" dirty="0" smtClean="0"/>
              <a:t>                   Автоматизация </a:t>
            </a:r>
            <a:r>
              <a:rPr lang="ru-RU" b="1" dirty="0"/>
              <a:t>проектирования печатных плат.</a:t>
            </a:r>
            <a:r>
              <a:rPr lang="ru-RU" dirty="0"/>
              <a:t> </a:t>
            </a:r>
            <a:endParaRPr lang="ru-RU" dirty="0" smtClean="0"/>
          </a:p>
          <a:p>
            <a:pPr marL="0" indent="0">
              <a:buNone/>
            </a:pPr>
            <a:endParaRPr lang="ru-RU" dirty="0" smtClean="0"/>
          </a:p>
          <a:p>
            <a:pPr algn="just"/>
            <a:r>
              <a:rPr lang="ru-RU" dirty="0" smtClean="0">
                <a:solidFill>
                  <a:srgbClr val="C00000"/>
                </a:solidFill>
              </a:rPr>
              <a:t>Высокая </a:t>
            </a:r>
            <a:r>
              <a:rPr lang="ru-RU" dirty="0">
                <a:solidFill>
                  <a:srgbClr val="C00000"/>
                </a:solidFill>
              </a:rPr>
              <a:t>сложность современных схем </a:t>
            </a:r>
            <a:r>
              <a:rPr lang="ru-RU" dirty="0"/>
              <a:t>приводит к необходимости  автоматизации задач размещения, трассировки, расчета тепловых режимов, электромагнитного взаимодействия компонентов на печатной плате.</a:t>
            </a:r>
          </a:p>
          <a:p>
            <a:pPr algn="just"/>
            <a:r>
              <a:rPr lang="ru-RU" dirty="0"/>
              <a:t>По существу, задача размещения и трассировки сводится к перебору (полному или частичному) возможных вариантов размещения соединяемых элементов и нахождения оптимального. Критерием оптимальности является минимальная сумма длин всех размещаемых на плате печатных проводников (либо более сложные целевые функции).</a:t>
            </a:r>
          </a:p>
          <a:p>
            <a:pPr algn="just"/>
            <a:r>
              <a:rPr lang="ru-RU" b="1" dirty="0">
                <a:solidFill>
                  <a:srgbClr val="C00000"/>
                </a:solidFill>
              </a:rPr>
              <a:t>Соответствующие вопросы подробно рассматриваются дисциплиной САПР.</a:t>
            </a:r>
          </a:p>
          <a:p>
            <a:endParaRPr lang="ru-RU" b="1" dirty="0">
              <a:solidFill>
                <a:srgbClr val="C00000"/>
              </a:solidFill>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1008112" cy="1008112"/>
          </a:xfrm>
          <a:prstGeom prst="rect">
            <a:avLst/>
          </a:prstGeom>
          <a:effectLst>
            <a:outerShdw blurRad="152400" dist="50800" dir="5400000" sx="104000" sy="104000" algn="ctr" rotWithShape="0">
              <a:srgbClr val="000000">
                <a:alpha val="90000"/>
              </a:srgbClr>
            </a:outerShdw>
          </a:effectLst>
        </p:spPr>
      </p:pic>
    </p:spTree>
    <p:extLst>
      <p:ext uri="{BB962C8B-B14F-4D97-AF65-F5344CB8AC3E}">
        <p14:creationId xmlns:p14="http://schemas.microsoft.com/office/powerpoint/2010/main" val="282744967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97f583f336729355c7508098829d75dae8dc86"/>
  <p:tag name="ISPRING_SCORM_RATE_SLIDES" val="1"/>
  <p:tag name="ISPRING_SCORM_RATE_QUIZZES" val="0"/>
  <p:tag name="ISPRING_SCORM_PASSING_SCORE" val="100.0000000000"/>
  <p:tag name="GENSWF_OUTPUT_FILE_NAME" val="09"/>
</p:tagLst>
</file>

<file path=ppt/tags/tag2.xml><?xml version="1.0" encoding="utf-8"?>
<p:tagLst xmlns:a="http://schemas.openxmlformats.org/drawingml/2006/main" xmlns:r="http://schemas.openxmlformats.org/officeDocument/2006/relationships" xmlns:p="http://schemas.openxmlformats.org/presentationml/2006/main">
  <p:tag name="GENSWF_SLIDE_TITLE" val="Алгоритмы и алгоритмические процессы"/>
  <p:tag name="GENSWF_ADVANCE_TIME" val="0.00"/>
  <p:tag name="ISPRING_SLIDE_INDENT_LEVEL" val="0"/>
  <p:tag name="ISPRING_PRESENTER_ID" val="None"/>
  <p:tag name="ISPRING_CUSTOM_TIMING_USED"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701</TotalTime>
  <Words>5565</Words>
  <Application>Microsoft Office PowerPoint</Application>
  <PresentationFormat>Экран (4:3)</PresentationFormat>
  <Paragraphs>485</Paragraphs>
  <Slides>87</Slides>
  <Notes>87</Notes>
  <HiddenSlides>0</HiddenSlides>
  <MMClips>0</MMClips>
  <ScaleCrop>false</ScaleCrop>
  <HeadingPairs>
    <vt:vector size="4" baseType="variant">
      <vt:variant>
        <vt:lpstr>Тема</vt:lpstr>
      </vt:variant>
      <vt:variant>
        <vt:i4>1</vt:i4>
      </vt:variant>
      <vt:variant>
        <vt:lpstr>Заголовки слайдов</vt:lpstr>
      </vt:variant>
      <vt:variant>
        <vt:i4>87</vt:i4>
      </vt:variant>
    </vt:vector>
  </HeadingPairs>
  <TitlesOfParts>
    <vt:vector size="88" baseType="lpstr">
      <vt:lpstr>Поток</vt:lpstr>
      <vt:lpstr>Презентация PowerPoint</vt:lpstr>
      <vt:lpstr>Презентация PowerPoint</vt:lpstr>
      <vt:lpstr>ЛИТЕРАТУРА</vt:lpstr>
      <vt:lpstr>Презентация PowerPoint</vt:lpstr>
      <vt:lpstr>1. Общие сведения о печатном монтаже</vt:lpstr>
      <vt:lpstr>Презентация PowerPoint</vt:lpstr>
      <vt:lpstr>Презентация PowerPoint</vt:lpstr>
      <vt:lpstr>Презентация PowerPoint</vt:lpstr>
      <vt:lpstr>Общие требования к ПП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Виды печатных плат.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2. Проектирование и расчёт печатных плат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Belous</dc:creator>
  <cp:lastModifiedBy>Belous</cp:lastModifiedBy>
  <cp:revision>43</cp:revision>
  <dcterms:created xsi:type="dcterms:W3CDTF">2014-05-09T00:17:23Z</dcterms:created>
  <dcterms:modified xsi:type="dcterms:W3CDTF">2014-05-09T11:59:07Z</dcterms:modified>
</cp:coreProperties>
</file>