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log.ru/rn77/about_fts/docs/6717103/" TargetMode="External"/><Relationship Id="rId3" Type="http://schemas.openxmlformats.org/officeDocument/2006/relationships/hyperlink" Target="http://www.gks.ru/free_doc/new_site/rosstat/buch/fz_210_2010.doc" TargetMode="External"/><Relationship Id="rId7" Type="http://schemas.openxmlformats.org/officeDocument/2006/relationships/hyperlink" Target="http://www.gks.ru/metod/forma.html" TargetMode="External"/><Relationship Id="rId2" Type="http://schemas.openxmlformats.org/officeDocument/2006/relationships/hyperlink" Target="http://www.gks.ru/free_doc/new_site/rosstat/buch/fz_402_2011.doc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gks.ru/news/admref/regl_Pash.htm" TargetMode="External"/><Relationship Id="rId5" Type="http://schemas.openxmlformats.org/officeDocument/2006/relationships/hyperlink" Target="http://www.gks.ru/free_doc/new_site/finans/Metodl/pr220.pdf" TargetMode="External"/><Relationship Id="rId4" Type="http://schemas.openxmlformats.org/officeDocument/2006/relationships/hyperlink" Target="http://www.gks.ru/wps/wcm/connect/rosstat_main/rosstat/ru/about/credential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44&amp;documentId=33015" TargetMode="External"/><Relationship Id="rId2" Type="http://schemas.openxmlformats.org/officeDocument/2006/relationships/hyperlink" Target="https://normativ.kontur.ru/document?moduleId=44&amp;documentId=35778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normativ.kontur.ru/document?moduleId=44&amp;documentId=36002" TargetMode="External"/><Relationship Id="rId4" Type="http://schemas.openxmlformats.org/officeDocument/2006/relationships/hyperlink" Target="https://normativ.kontur.ru/document?moduleId=44&amp;documentId=3578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Статистическая отчетность в РФ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к.э.н., доцент </a:t>
            </a:r>
            <a:r>
              <a:rPr lang="ru-RU" dirty="0" err="1" smtClean="0"/>
              <a:t>Т.В.Бубновская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746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93" y="66502"/>
            <a:ext cx="10241280" cy="4912822"/>
          </a:xfrm>
        </p:spPr>
        <p:txBody>
          <a:bodyPr>
            <a:noAutofit/>
          </a:bodyPr>
          <a:lstStyle/>
          <a:p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2"/>
              </a:rPr>
              <a:t/>
            </a:r>
            <a:b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2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2"/>
              </a:rPr>
              <a:t>Федеральный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2"/>
              </a:rPr>
              <a:t>закон от 6 декабря 2011 г. № 402-ФЗ "О бухгалтерском учете"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3"/>
              </a:rPr>
              <a:t>Федеральный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3"/>
              </a:rPr>
              <a:t>закон от 27 июля 2010 г. № 210-ФЗ "Об организации предоставления государственных и муниципальных услуг"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4"/>
              </a:rPr>
              <a:t>Постановление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4"/>
              </a:rPr>
              <a:t>Правительства Российской Федерации от 2 июня 2008 г. № 420 "О Федеральной службе государственной статистики"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5"/>
              </a:rPr>
              <a:t>Приказ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5"/>
              </a:rPr>
              <a:t>Федеральной службы государственной статистики от 31 марта 2014 г. № 220 "Об утверждении Порядка представления обязательного экземпляра бухгалтерской (финансовой) отчетности" (зарегистрирован Минюстом России 20 мая 2014 г., регистрационный № 32340)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6"/>
              </a:rPr>
              <a:t>Приказ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6"/>
              </a:rPr>
              <a:t>Федеральной службы государственной статистики от 20 мая 2013 г. № 183 "Об утверждении Административного регламента предоставления Федеральной службой государственной статистики государственной услуги "Обеспечение заинтересованных пользователей данными бухгалтерской (финансовой) отчетности юридических лиц, осуществляющих свою деятельность на территории Российской Федерации" (зарегистрировано в Минюсте России 8 ноября 2013 г., регистрационный № 30338)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7"/>
              </a:rPr>
              <a:t>Приказ 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7"/>
              </a:rPr>
              <a:t>Министерства финансов Российской Федерации от 2 июля 2010 г. № 66н "О формах бухгалтерской отчетности организаций" (зарегистрировано в Минюсте России 2 августа 2010 г., регистрационный № 18023)</a:t>
            </a:r>
            <a: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u="sng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1400" b="1" u="sng" dirty="0" smtClean="0">
                <a:solidFill>
                  <a:srgbClr val="0000FF"/>
                </a:solidFill>
                <a:latin typeface="Arial" panose="020B0604020202020204" pitchFamily="34" charset="0"/>
                <a:hlinkClick r:id="rId8"/>
              </a:rPr>
              <a:t>Приказ </a:t>
            </a:r>
            <a:r>
              <a:rPr lang="ru-RU" sz="1400" b="1" u="sng" dirty="0">
                <a:solidFill>
                  <a:srgbClr val="0000FF"/>
                </a:solidFill>
                <a:latin typeface="Arial" panose="020B0604020202020204" pitchFamily="34" charset="0"/>
                <a:hlinkClick r:id="rId8"/>
              </a:rPr>
              <a:t>ФНС России от 20 марта 2017 г. № ММВ-7-6/228@</a:t>
            </a: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hlinkClick r:id="rId8"/>
              </a:rPr>
              <a:t> "Об утверждении рекомендуемых форматов представления бухгалтерской (финансовой) отчетности в электронной форме"</a:t>
            </a:r>
            <a:r>
              <a:rPr lang="ru-RU" sz="1200" u="sng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200" u="sng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sz="12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8640" y="4979324"/>
            <a:ext cx="8725363" cy="1062038"/>
          </a:xfrm>
        </p:spPr>
        <p:txBody>
          <a:bodyPr/>
          <a:lstStyle/>
          <a:p>
            <a:r>
              <a:rPr lang="ru-RU" b="1" dirty="0" smtClean="0"/>
              <a:t>Нормативные документы, регулирующий предоставление статистической отчетности в РФ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4315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- На бумаге</a:t>
            </a:r>
            <a:b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- В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 электронном виде при наличии электронной подписи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Способ представления статистической отчетности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689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За нарушение срока представления статистической отчетности организации/ИП грозит штраф (ч. 1 ст. 13.19 КоАП РФ):</a:t>
            </a:r>
            <a:b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от 20000 до 70000 руб. — для самой организации;</a:t>
            </a:r>
            <a:b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от 10000 до 20000 руб. — для ее должностных лиц (ИП).</a:t>
            </a:r>
            <a:b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Такой же штраф предусмотрен и за отражение недостоверных сведений в представленной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статотчетности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b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Ответственность за непредставление статистической отчетности в срок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778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609600"/>
            <a:ext cx="8733676" cy="426165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Основные формы, которые должны сдавать компании, не принадлежащие к малому бизнесу: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119451"/>
                </a:solidFill>
                <a:latin typeface="Segoe UI" panose="020B0502040204020203" pitchFamily="34" charset="0"/>
                <a:hlinkClick r:id="rId2"/>
              </a:rPr>
              <a:t>Форма П-1 </a:t>
            </a:r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— сдается ежемесячно до 4-го числа;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Форма П-5 (м) — сдается раз в квартал до 30-го числа после завершения отчетного периода;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119451"/>
                </a:solidFill>
                <a:latin typeface="Segoe UI" panose="020B0502040204020203" pitchFamily="34" charset="0"/>
                <a:hlinkClick r:id="rId3"/>
              </a:rPr>
              <a:t>Форма 1-Предприятие </a:t>
            </a:r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— сдается раз в год до 1 апреля;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119451"/>
                </a:solidFill>
                <a:latin typeface="Segoe UI" panose="020B0502040204020203" pitchFamily="34" charset="0"/>
                <a:hlinkClick r:id="rId4"/>
              </a:rPr>
              <a:t>Форма П-4 </a:t>
            </a:r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— сдается до 15-го числа каждого месяца или квартала;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119451"/>
                </a:solidFill>
                <a:latin typeface="Segoe UI" panose="020B0502040204020203" pitchFamily="34" charset="0"/>
                <a:hlinkClick r:id="rId5"/>
              </a:rPr>
              <a:t>Форма П-2 </a:t>
            </a:r>
            <a: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  <a:t>— годовую форму нужно сдать до 08.02.2017, а последующие отчеты представляются до 20-го числа месяца, идущего за отчетным кварталом.</a:t>
            </a:r>
            <a:br>
              <a:rPr lang="ru-RU" sz="2400" dirty="0">
                <a:solidFill>
                  <a:srgbClr val="333333"/>
                </a:solidFill>
                <a:latin typeface="Segoe UI" panose="020B0502040204020203" pitchFamily="34" charset="0"/>
              </a:rPr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333333"/>
                </a:solidFill>
                <a:latin typeface="Segoe UI" panose="020B0502040204020203" pitchFamily="34" charset="0"/>
              </a:rPr>
              <a:t>Формы, которые нужно сдавать в статистику организациям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77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909" y="3020291"/>
            <a:ext cx="8596668" cy="13208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7972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58</Words>
  <Application>Microsoft Office PowerPoint</Application>
  <PresentationFormat>Широкоэкранный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Segoe UI</vt:lpstr>
      <vt:lpstr>Trebuchet MS</vt:lpstr>
      <vt:lpstr>Wingdings 3</vt:lpstr>
      <vt:lpstr>Аспект</vt:lpstr>
      <vt:lpstr>Статистическая отчетность в РФ</vt:lpstr>
      <vt:lpstr> Федеральный закон от 6 декабря 2011 г. № 402-ФЗ "О бухгалтерском учете"  Федеральный закон от 27 июля 2010 г. № 210-ФЗ "Об организации предоставления государственных и муниципальных услуг"  Постановление Правительства Российской Федерации от 2 июня 2008 г. № 420 "О Федеральной службе государственной статистики"  Приказ Федеральной службы государственной статистики от 31 марта 2014 г. № 220 "Об утверждении Порядка представления обязательного экземпляра бухгалтерской (финансовой) отчетности" (зарегистрирован Минюстом России 20 мая 2014 г., регистрационный № 32340)  Приказ Федеральной службы государственной статистики от 20 мая 2013 г. № 183 "Об утверждении Административного регламента предоставления Федеральной службой государственной статистики государственной услуги "Обеспечение заинтересованных пользователей данными бухгалтерской (финансовой) отчетности юридических лиц, осуществляющих свою деятельность на территории Российской Федерации" (зарегистрировано в Минюсте России 8 ноября 2013 г., регистрационный № 30338)  Приказ Министерства финансов Российской Федерации от 2 июля 2010 г. № 66н "О формах бухгалтерской отчетности организаций" (зарегистрировано в Минюсте России 2 августа 2010 г., регистрационный № 18023)  Приказ ФНС России от 20 марта 2017 г. № ММВ-7-6/228@ "Об утверждении рекомендуемых форматов представления бухгалтерской (финансовой) отчетности в электронной форме" </vt:lpstr>
      <vt:lpstr>- На бумаге - В электронном виде при наличии электронной подписи</vt:lpstr>
      <vt:lpstr>За нарушение срока представления статистической отчетности организации/ИП грозит штраф (ч. 1 ст. 13.19 КоАП РФ): от 20000 до 70000 руб. — для самой организации; от 10000 до 20000 руб. — для ее должностных лиц (ИП). Такой же штраф предусмотрен и за отражение недостоверных сведений в представленной статотчетности. </vt:lpstr>
      <vt:lpstr>Основные формы, которые должны сдавать компании, не принадлежащие к малому бизнесу: Форма П-1 — сдается ежемесячно до 4-го числа; Форма П-5 (м) — сдается раз в квартал до 30-го числа после завершения отчетного периода; Форма 1-Предприятие — сдается раз в год до 1 апреля; Форма П-4 — сдается до 15-го числа каждого месяца или квартала; Форма П-2 — годовую форму нужно сдать до 08.02.2017, а последующие отчеты представляются до 20-го числа месяца, идущего за отчетным кварталом. 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Статистическая отчетность в РФ</dc:title>
  <dc:creator>Пользователь</dc:creator>
  <cp:lastModifiedBy>Пользователь</cp:lastModifiedBy>
  <cp:revision>2</cp:revision>
  <dcterms:created xsi:type="dcterms:W3CDTF">2018-02-28T01:36:42Z</dcterms:created>
  <dcterms:modified xsi:type="dcterms:W3CDTF">2018-02-28T01:51:16Z</dcterms:modified>
</cp:coreProperties>
</file>