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8" r:id="rId4"/>
    <p:sldId id="261" r:id="rId5"/>
    <p:sldId id="285" r:id="rId6"/>
    <p:sldId id="260" r:id="rId7"/>
    <p:sldId id="265" r:id="rId8"/>
    <p:sldId id="266" r:id="rId9"/>
    <p:sldId id="264" r:id="rId10"/>
    <p:sldId id="267" r:id="rId11"/>
    <p:sldId id="270" r:id="rId12"/>
    <p:sldId id="272" r:id="rId13"/>
    <p:sldId id="268" r:id="rId14"/>
    <p:sldId id="271" r:id="rId15"/>
    <p:sldId id="273" r:id="rId16"/>
    <p:sldId id="269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3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A3DAD17-721D-4517-AD34-609CEF0764CF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FF85E67-2F67-4FCA-BD93-B1BF3545E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Пресс-релиз</a:t>
            </a:r>
            <a:endParaRPr lang="ru-RU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smtClean="0"/>
              <a:t>Зачем писать пресс-релизы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85926"/>
            <a:ext cx="8429684" cy="4857784"/>
          </a:xfrm>
        </p:spPr>
        <p:txBody>
          <a:bodyPr>
            <a:normAutofit fontScale="85000" lnSpcReduction="20000"/>
          </a:bodyPr>
          <a:lstStyle/>
          <a:p>
            <a:pPr marL="0" indent="450850">
              <a:buNone/>
            </a:pPr>
            <a:r>
              <a:rPr lang="ru-RU" dirty="0" smtClean="0"/>
              <a:t>Пресс-релиз </a:t>
            </a:r>
            <a:r>
              <a:rPr lang="ru-RU" dirty="0"/>
              <a:t>– это краткое информационное сообщение для прессы.</a:t>
            </a:r>
          </a:p>
          <a:p>
            <a:pPr marL="0" indent="450850">
              <a:buNone/>
            </a:pPr>
            <a:r>
              <a:rPr lang="ru-RU" dirty="0" smtClean="0"/>
              <a:t>Одним </a:t>
            </a:r>
            <a:r>
              <a:rPr lang="ru-RU" dirty="0"/>
              <a:t>из наиболее "революционных" открытий начинающих рекламных менеджеров компаний, а порою и некоторых руководителей, является идея о том, что прямая реклама в наше время является не очень эффективной, и что гораздо полезнее разместить в газете статью о своем товаре или о своих услугах.</a:t>
            </a:r>
          </a:p>
          <a:p>
            <a:pPr marL="0" indent="450850">
              <a:buNone/>
            </a:pPr>
            <a:r>
              <a:rPr lang="ru-RU" dirty="0"/>
              <a:t>Увы, статья, чаще всего, получается очень рекламной, а чаще всего и вообще не получается, поскольку на такие эпохальные труды, как правило, не хватает ни времени, ни сил, и революционная идея погибает на корню.</a:t>
            </a:r>
          </a:p>
          <a:p>
            <a:pPr marL="0" indent="450850">
              <a:buNone/>
            </a:pPr>
            <a:r>
              <a:rPr lang="ru-RU" dirty="0"/>
              <a:t>В отличие от статьи пресс-релиз – это короткая заметка, которая требует гораздо меньше времени и сил на ее написание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640960" cy="1066800"/>
          </a:xfrm>
        </p:spPr>
        <p:txBody>
          <a:bodyPr>
            <a:noAutofit/>
          </a:bodyPr>
          <a:lstStyle/>
          <a:p>
            <a:r>
              <a:rPr lang="ru-RU" sz="3200" b="1" i="1" dirty="0"/>
              <a:t>Пресс-релиз – это средство связи </a:t>
            </a:r>
            <a:r>
              <a:rPr lang="ru-RU" sz="3200" b="1" i="1" dirty="0" smtClean="0"/>
              <a:t>организации с </a:t>
            </a:r>
            <a:r>
              <a:rPr lang="ru-RU" sz="3200" b="1" i="1" dirty="0"/>
              <a:t>целевыми группами </a:t>
            </a:r>
            <a:r>
              <a:rPr lang="ru-RU" sz="3200" b="1" i="1" dirty="0" smtClean="0"/>
              <a:t>общественности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4325112"/>
          </a:xfrm>
        </p:spPr>
        <p:txBody>
          <a:bodyPr>
            <a:normAutofit fontScale="85000" lnSpcReduction="20000"/>
          </a:bodyPr>
          <a:lstStyle/>
          <a:p>
            <a:pPr marL="0" indent="363538">
              <a:buNone/>
            </a:pPr>
            <a:r>
              <a:rPr lang="ru-RU" b="1" i="1" dirty="0" smtClean="0"/>
              <a:t>Пресс-релиз</a:t>
            </a:r>
            <a:r>
              <a:rPr lang="ru-RU" dirty="0" smtClean="0"/>
              <a:t> </a:t>
            </a:r>
            <a:r>
              <a:rPr lang="ru-RU" dirty="0"/>
              <a:t>используется как инструмент PR-деятельности компании и располагается в одном ряду с такими рекламными и маркетинговыми мероприятиями как </a:t>
            </a:r>
            <a:r>
              <a:rPr lang="ru-RU" b="1" i="1" dirty="0"/>
              <a:t>прямая реклама </a:t>
            </a:r>
            <a:r>
              <a:rPr lang="ru-RU" dirty="0"/>
              <a:t>и </a:t>
            </a:r>
            <a:r>
              <a:rPr lang="ru-RU" b="1" dirty="0"/>
              <a:t>тематические статьи</a:t>
            </a:r>
            <a:r>
              <a:rPr lang="ru-RU" dirty="0"/>
              <a:t>.</a:t>
            </a:r>
          </a:p>
          <a:p>
            <a:pPr marL="0" indent="363538">
              <a:buNone/>
            </a:pPr>
            <a:r>
              <a:rPr lang="ru-RU" dirty="0"/>
              <a:t>Особенность пресс-релиза в отличие от прямой рекламы и тематической статьи состоит в том, что это краткое сообщение, содержащее в себе ту или иную </a:t>
            </a:r>
            <a:r>
              <a:rPr lang="ru-RU" b="1" i="1" dirty="0"/>
              <a:t>новость</a:t>
            </a:r>
            <a:r>
              <a:rPr lang="ru-RU" dirty="0"/>
              <a:t>.</a:t>
            </a:r>
          </a:p>
          <a:p>
            <a:pPr marL="0" indent="363538">
              <a:buNone/>
            </a:pPr>
            <a:r>
              <a:rPr lang="ru-RU" dirty="0"/>
              <a:t>Конечная цель деятельности по рассылке пресс-релизов состоит в том, чтобы формировать и поддерживать определенный имидж компании в глазах широкой общественности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Эффективность пресс-релизов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263525">
              <a:buNone/>
            </a:pPr>
            <a:r>
              <a:rPr lang="ru-RU" dirty="0"/>
              <a:t> </a:t>
            </a:r>
          </a:p>
          <a:p>
            <a:pPr marL="0" indent="263525">
              <a:buNone/>
            </a:pPr>
            <a:r>
              <a:rPr lang="ru-RU" dirty="0"/>
              <a:t>В </a:t>
            </a:r>
            <a:r>
              <a:rPr lang="ru-RU" dirty="0" smtClean="0"/>
              <a:t>СМИ </a:t>
            </a:r>
            <a:r>
              <a:rPr lang="ru-RU" dirty="0"/>
              <a:t>пресс-релизы публикуются на первой странице, плюс они же попадают и в </a:t>
            </a:r>
            <a:r>
              <a:rPr lang="ru-RU" dirty="0" err="1"/>
              <a:t>он-лайновую</a:t>
            </a:r>
            <a:r>
              <a:rPr lang="ru-RU" dirty="0"/>
              <a:t> версию </a:t>
            </a:r>
            <a:r>
              <a:rPr lang="ru-RU" dirty="0" smtClean="0"/>
              <a:t>газеты. </a:t>
            </a:r>
            <a:r>
              <a:rPr lang="ru-RU" dirty="0"/>
              <a:t>О популярности этой рубрики может свидетельствовать и то обстоятельство, что многие компании предпочитают здесь же размещать и свои рекламные объявления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066800"/>
          </a:xfrm>
        </p:spPr>
        <p:txBody>
          <a:bodyPr/>
          <a:lstStyle/>
          <a:p>
            <a:r>
              <a:rPr lang="ru-RU" dirty="0" smtClean="0"/>
              <a:t>Виды пресс-релизов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Анонс (сообщения о событиях, которые вскоре произойдут);</a:t>
            </a:r>
          </a:p>
          <a:p>
            <a:r>
              <a:rPr lang="ru-RU" dirty="0" smtClean="0"/>
              <a:t>Новость (сообщения о событиях, которые уже произошли и на момент выхода сообщения либо закончились, либо еще продолжаются);</a:t>
            </a:r>
          </a:p>
          <a:p>
            <a:r>
              <a:rPr lang="ru-RU" dirty="0" smtClean="0"/>
              <a:t>Информационный лист (информация для участников мероприятий, акций, клиентов и пользователей, которая может понадобиться для того, чтобы сориентироваться клиентам, пользователям или участникам). </a:t>
            </a:r>
          </a:p>
        </p:txBody>
      </p:sp>
    </p:spTree>
    <p:extLst>
      <p:ext uri="{BB962C8B-B14F-4D97-AF65-F5344CB8AC3E}">
        <p14:creationId xmlns:p14="http://schemas.microsoft.com/office/powerpoint/2010/main" xmlns="" val="256674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пресс-релизах СЛЕДУЕТ ПИСАТЬ</a:t>
            </a:r>
            <a:br>
              <a:rPr lang="ru-RU" dirty="0" smtClean="0"/>
            </a:br>
            <a:r>
              <a:rPr lang="ru-RU" dirty="0" smtClean="0"/>
              <a:t>информацию, а не рекламу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32856"/>
            <a:ext cx="8534182" cy="439248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  <a:r>
              <a:rPr lang="ru-RU" b="1" i="1" dirty="0" smtClean="0"/>
              <a:t>Информация </a:t>
            </a:r>
            <a:r>
              <a:rPr lang="ru-RU" b="1" i="1" dirty="0"/>
              <a:t>– это "рассказ не о том, что вы продаете, а о том, как вы живете".</a:t>
            </a:r>
          </a:p>
          <a:p>
            <a:pPr marL="0" indent="450850">
              <a:buNone/>
            </a:pPr>
            <a:r>
              <a:rPr lang="ru-RU" dirty="0"/>
              <a:t>Пресс-релиз обычно пишется телеграфной, </a:t>
            </a:r>
            <a:r>
              <a:rPr lang="ru-RU" dirty="0" smtClean="0"/>
              <a:t>обезличенной манере, а не </a:t>
            </a:r>
            <a:r>
              <a:rPr lang="ru-RU" dirty="0"/>
              <a:t>в разговорной, </a:t>
            </a:r>
            <a:r>
              <a:rPr lang="ru-RU" dirty="0" smtClean="0"/>
              <a:t>повествовательной или художественной. </a:t>
            </a:r>
            <a:endParaRPr lang="ru-RU" dirty="0"/>
          </a:p>
          <a:p>
            <a:pPr marL="0" indent="450850">
              <a:buNone/>
            </a:pPr>
            <a:r>
              <a:rPr lang="ru-RU" b="1" i="1" dirty="0" smtClean="0"/>
              <a:t>Пресс-релиз </a:t>
            </a:r>
            <a:r>
              <a:rPr lang="ru-RU" b="1" i="1" dirty="0"/>
              <a:t>пишется по поводу какой-то новости, события, которые называются </a:t>
            </a:r>
            <a:r>
              <a:rPr lang="ru-RU" b="1" i="1" dirty="0">
                <a:solidFill>
                  <a:srgbClr val="0070C0"/>
                </a:solidFill>
              </a:rPr>
              <a:t>информационным поводом</a:t>
            </a:r>
            <a:r>
              <a:rPr lang="ru-RU" b="1" i="1" dirty="0"/>
              <a:t>. </a:t>
            </a:r>
            <a:endParaRPr lang="ru-RU" b="1" i="1" dirty="0" smtClean="0"/>
          </a:p>
          <a:p>
            <a:pPr marL="0" indent="450850">
              <a:buNone/>
            </a:pPr>
            <a:r>
              <a:rPr lang="ru-RU" dirty="0" smtClean="0"/>
              <a:t>Отсюда</a:t>
            </a:r>
            <a:r>
              <a:rPr lang="ru-RU" dirty="0"/>
              <a:t>, содержание релиза, как правило, связано с определенным временным периодом. </a:t>
            </a:r>
            <a:endParaRPr lang="ru-RU" dirty="0" smtClean="0"/>
          </a:p>
          <a:p>
            <a:pPr marL="0" indent="450850">
              <a:buNone/>
            </a:pPr>
            <a:r>
              <a:rPr lang="ru-RU" i="1" dirty="0" smtClean="0"/>
              <a:t>Например</a:t>
            </a:r>
            <a:r>
              <a:rPr lang="ru-RU" i="1" dirty="0"/>
              <a:t>, сообщение о состоявшемся интернет-форуме. Тем самым релиз отличается от статьи, которая чаще строится на тематической основе, например, особенности новых товаров и </a:t>
            </a:r>
            <a:r>
              <a:rPr lang="ru-RU" i="1" dirty="0" smtClean="0"/>
              <a:t>др.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25112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b="1" i="1" dirty="0"/>
              <a:t>Пресс-релиз </a:t>
            </a:r>
            <a:r>
              <a:rPr lang="ru-RU" dirty="0"/>
              <a:t>— это сообщение, содержащее важную новость или полезную для широкой аудитории информацию. </a:t>
            </a:r>
            <a:endParaRPr lang="ru-RU" dirty="0" smtClean="0"/>
          </a:p>
          <a:p>
            <a:pPr marL="109728" indent="0">
              <a:buNone/>
            </a:pPr>
            <a:r>
              <a:rPr lang="ru-RU" b="1" i="1" dirty="0" smtClean="0"/>
              <a:t>Пресс-релиз</a:t>
            </a:r>
            <a:r>
              <a:rPr lang="ru-RU" dirty="0" smtClean="0"/>
              <a:t> </a:t>
            </a:r>
            <a:r>
              <a:rPr lang="ru-RU" dirty="0"/>
              <a:t>распространяется пресс-службами организаций или </a:t>
            </a:r>
            <a:r>
              <a:rPr lang="en-US" dirty="0"/>
              <a:t>PR</a:t>
            </a:r>
            <a:r>
              <a:rPr lang="ru-RU" dirty="0"/>
              <a:t>-агентствами для возможной публикации в прессе и информирования общественности. </a:t>
            </a:r>
            <a:endParaRPr lang="ru-RU" dirty="0" smtClean="0"/>
          </a:p>
          <a:p>
            <a:pPr marL="109728" indent="0">
              <a:buNone/>
            </a:pPr>
            <a:r>
              <a:rPr lang="ru-RU" b="1" i="1" dirty="0" smtClean="0"/>
              <a:t>Пресс-релиз</a:t>
            </a:r>
            <a:r>
              <a:rPr lang="ru-RU" dirty="0" smtClean="0"/>
              <a:t> </a:t>
            </a:r>
            <a:r>
              <a:rPr lang="ru-RU" dirty="0"/>
              <a:t>содержит новость, ценную для редакций СМИ. Поэтому он должен отвечать на все вопросы журналистики новостей: Кто? Что? Где? Когда? Почему? Каким образом?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08912" cy="720080"/>
          </a:xfrm>
        </p:spPr>
        <p:txBody>
          <a:bodyPr>
            <a:noAutofit/>
          </a:bodyPr>
          <a:lstStyle/>
          <a:p>
            <a:r>
              <a:rPr lang="ru-RU" sz="3600" dirty="0" smtClean="0"/>
              <a:t>Общие требования к п</a:t>
            </a:r>
            <a:r>
              <a:rPr lang="en-US" sz="3600" dirty="0" err="1" smtClean="0"/>
              <a:t>ресс-релиз</a:t>
            </a:r>
            <a:r>
              <a:rPr lang="ru-RU" sz="3600" dirty="0"/>
              <a:t>у</a:t>
            </a:r>
            <a:r>
              <a:rPr lang="ru-RU" sz="3600" dirty="0" smtClean="0"/>
              <a:t>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424936" cy="4752528"/>
          </a:xfrm>
        </p:spPr>
        <p:txBody>
          <a:bodyPr>
            <a:normAutofit fontScale="55000" lnSpcReduction="20000"/>
          </a:bodyPr>
          <a:lstStyle/>
          <a:p>
            <a:r>
              <a:rPr lang="ru-RU" sz="3600" b="1" dirty="0"/>
              <a:t>Социальная значимость</a:t>
            </a:r>
            <a:r>
              <a:rPr lang="ru-RU" sz="3600" dirty="0"/>
              <a:t>. Содержание должно иметь отношение к аудитории, затрагивать ее жизнь. Чем больше новость затрагивает интересы читателей, тем больший интерес она представляет для журналиста. Одним из приемов усиления социальной значимости является локализация события —  показ его значения для аудитории издания.</a:t>
            </a:r>
          </a:p>
          <a:p>
            <a:r>
              <a:rPr lang="ru-RU" sz="3600" b="1" dirty="0"/>
              <a:t>Оригинальность.</a:t>
            </a:r>
            <a:r>
              <a:rPr lang="ru-RU" sz="3600" dirty="0"/>
              <a:t> Все, что выходит за рамки обыденного, привлекает внимание. Необычная постановка проблемы, интересный ракурс — и шанс, что новость заметят, сильно возрастает.</a:t>
            </a:r>
          </a:p>
          <a:p>
            <a:r>
              <a:rPr lang="ru-RU" sz="3600" b="1" dirty="0"/>
              <a:t>Известность персоны</a:t>
            </a:r>
            <a:r>
              <a:rPr lang="ru-RU" sz="3600" dirty="0"/>
              <a:t>. Знание событий из жизни известных людей — актеров, политиков, бизнесменов — создает у читателей ощущение причастности. Поэтому высказывания и действия известных личностей неизменно привлекают внимание. </a:t>
            </a:r>
          </a:p>
          <a:p>
            <a:r>
              <a:rPr lang="ru-RU" sz="3600" b="1" dirty="0"/>
              <a:t>Общее содержание пресс-релиза</a:t>
            </a:r>
            <a:r>
              <a:rPr lang="ru-RU" sz="3600" dirty="0"/>
              <a:t> обязательно связано с новостью в мире массовой информации. В реальной жизни эта новость отражает все возможные качественные изменения окружающей человека обстановки.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640960" cy="1066800"/>
          </a:xfrm>
        </p:spPr>
        <p:txBody>
          <a:bodyPr>
            <a:normAutofit/>
          </a:bodyPr>
          <a:lstStyle/>
          <a:p>
            <a:r>
              <a:rPr lang="ru-RU" sz="3000" dirty="0" smtClean="0"/>
              <a:t>Требования к пресс-релизам со стороны СМИ</a:t>
            </a:r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496944" cy="4896544"/>
          </a:xfrm>
        </p:spPr>
        <p:txBody>
          <a:bodyPr>
            <a:normAutofit fontScale="77500" lnSpcReduction="20000"/>
          </a:bodyPr>
          <a:lstStyle/>
          <a:p>
            <a:pPr marL="457200" indent="-457200" algn="just"/>
            <a:r>
              <a:rPr lang="ru-RU" dirty="0"/>
              <a:t>Пресс-релиз должен </a:t>
            </a:r>
            <a:r>
              <a:rPr lang="ru-RU" dirty="0" smtClean="0"/>
              <a:t>«</a:t>
            </a:r>
            <a:r>
              <a:rPr lang="ru-RU" dirty="0"/>
              <a:t>вписываться» в специфику издания, ориентироваться на целевую аудиторию его читателей (подписчиков). </a:t>
            </a:r>
            <a:endParaRPr lang="ru-RU" dirty="0" smtClean="0"/>
          </a:p>
          <a:p>
            <a:pPr marL="457200" indent="-457200" algn="just"/>
            <a:r>
              <a:rPr lang="ru-RU" dirty="0" smtClean="0"/>
              <a:t>Иногда </a:t>
            </a:r>
            <a:r>
              <a:rPr lang="ru-RU" dirty="0"/>
              <a:t>целесообразно делать два варианта пресс-релиза — для центральной и специализированной прессы. </a:t>
            </a:r>
            <a:endParaRPr lang="ru-RU" dirty="0" smtClean="0"/>
          </a:p>
          <a:p>
            <a:pPr marL="457200" indent="-457200" algn="just"/>
            <a:r>
              <a:rPr lang="ru-RU" dirty="0" smtClean="0"/>
              <a:t>Важно </a:t>
            </a:r>
            <a:r>
              <a:rPr lang="ru-RU" dirty="0"/>
              <a:t>учитывать масштаб новости и ее актуальность. То, что является значительным событием для специализированной или региональной прессы, может оказаться слишком «мелким» для деловых изданий. </a:t>
            </a:r>
            <a:endParaRPr lang="ru-RU" dirty="0" smtClean="0"/>
          </a:p>
          <a:p>
            <a:pPr marL="457200" indent="-457200" algn="just"/>
            <a:r>
              <a:rPr lang="ru-RU" dirty="0" smtClean="0"/>
              <a:t>Для </a:t>
            </a:r>
            <a:r>
              <a:rPr lang="ru-RU" dirty="0"/>
              <a:t>ежедневных газет новость утрачивает свою актуальность через один-два дня. </a:t>
            </a:r>
            <a:r>
              <a:rPr lang="ru-RU" dirty="0" smtClean="0"/>
              <a:t>Для «толстушек» - через неделю.</a:t>
            </a:r>
          </a:p>
          <a:p>
            <a:pPr marL="457200" indent="-457200" algn="just"/>
            <a:r>
              <a:rPr lang="ru-RU" dirty="0" smtClean="0"/>
              <a:t>При </a:t>
            </a:r>
            <a:r>
              <a:rPr lang="ru-RU" dirty="0"/>
              <a:t>написании пресс-релиза важно правильно выбрать заголовок. </a:t>
            </a:r>
            <a:endParaRPr lang="ru-RU" dirty="0" smtClean="0"/>
          </a:p>
          <a:p>
            <a:pPr marL="457200" indent="-457200" algn="just"/>
            <a:r>
              <a:rPr lang="ru-RU" dirty="0" smtClean="0"/>
              <a:t>Заголовок </a:t>
            </a:r>
            <a:r>
              <a:rPr lang="ru-RU" dirty="0"/>
              <a:t>должен кратко и четко формулировать основное содержание пресс-релиза. Главная задача заголовка  пресс-релиза — привлечь внимание редактора.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373616" cy="8640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Новостными поводами для прессы могут служить: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916832"/>
            <a:ext cx="8928992" cy="4608512"/>
          </a:xfrm>
        </p:spPr>
        <p:txBody>
          <a:bodyPr>
            <a:noAutofit/>
          </a:bodyPr>
          <a:lstStyle/>
          <a:p>
            <a:r>
              <a:rPr lang="ru-RU" sz="1900" dirty="0"/>
              <a:t>с</a:t>
            </a:r>
            <a:r>
              <a:rPr lang="ru-RU" sz="1900" dirty="0" smtClean="0"/>
              <a:t>ообщения об акциях, начале распродаж, скидках;</a:t>
            </a:r>
          </a:p>
          <a:p>
            <a:r>
              <a:rPr lang="ru-RU" sz="1900" dirty="0" smtClean="0"/>
              <a:t>финансовые сообщения (изменение объема продаж, рост прибыли и т.д.) </a:t>
            </a:r>
          </a:p>
          <a:p>
            <a:r>
              <a:rPr lang="ru-RU" sz="1900" dirty="0" smtClean="0"/>
              <a:t>расширение сферы деятельности компании, выход на новые рынки, слияния/разделения с другими компаниями, открытие филиалов; </a:t>
            </a:r>
          </a:p>
          <a:p>
            <a:r>
              <a:rPr lang="ru-RU" sz="1900" dirty="0" smtClean="0"/>
              <a:t>открытия в </a:t>
            </a:r>
            <a:r>
              <a:rPr lang="ru-RU" sz="1900" dirty="0"/>
              <a:t>мире </a:t>
            </a:r>
            <a:r>
              <a:rPr lang="ru-RU" sz="1900" dirty="0" smtClean="0"/>
              <a:t>науки, исследования </a:t>
            </a:r>
            <a:r>
              <a:rPr lang="ru-RU" sz="1900" dirty="0"/>
              <a:t>и разработки; </a:t>
            </a:r>
            <a:endParaRPr lang="ru-RU" sz="1900" dirty="0" smtClean="0"/>
          </a:p>
          <a:p>
            <a:r>
              <a:rPr lang="ru-RU" sz="1900" dirty="0" smtClean="0"/>
              <a:t>новая продукция, проекты, маркетинговые программы; </a:t>
            </a:r>
          </a:p>
          <a:p>
            <a:r>
              <a:rPr lang="ru-RU" sz="1900" dirty="0" smtClean="0"/>
              <a:t>программа обновления производства (отраслей, комплексов и т. п.); </a:t>
            </a:r>
          </a:p>
          <a:p>
            <a:r>
              <a:rPr lang="ru-RU" sz="1900" dirty="0" smtClean="0"/>
              <a:t>технологические новшества, внедренные в производство; </a:t>
            </a:r>
          </a:p>
          <a:p>
            <a:r>
              <a:rPr lang="ru-RU" sz="1900" dirty="0" smtClean="0"/>
              <a:t>социально-значимые, благотворительные акции, спонсорская деятельность; </a:t>
            </a:r>
          </a:p>
          <a:p>
            <a:r>
              <a:rPr lang="ru-RU" sz="1900" dirty="0" smtClean="0"/>
              <a:t>организация выставок, семинаров т.п.; </a:t>
            </a:r>
          </a:p>
          <a:p>
            <a:r>
              <a:rPr lang="ru-RU" sz="1900" dirty="0" smtClean="0"/>
              <a:t>начало или завершение проекта (победа в тендере, заключение крупного контракта, выполнение работ по проекту).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066800"/>
          </a:xfrm>
        </p:spPr>
        <p:txBody>
          <a:bodyPr/>
          <a:lstStyle/>
          <a:p>
            <a:r>
              <a:rPr lang="ru-RU" dirty="0" smtClean="0"/>
              <a:t>Возможные ошибки: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32511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Следует </a:t>
            </a:r>
            <a:r>
              <a:rPr lang="ru-RU" dirty="0"/>
              <a:t>избегать превосходных степеней и восхвалений компании. Можно действительно быть «крупнейшим производителем» и «мировым лидером», но при подготовке новости эти определения все равно вырежутся. </a:t>
            </a:r>
            <a:endParaRPr lang="ru-RU" dirty="0" smtClean="0"/>
          </a:p>
          <a:p>
            <a:r>
              <a:rPr lang="ru-RU" dirty="0" smtClean="0"/>
              <a:t>Информацию </a:t>
            </a:r>
            <a:r>
              <a:rPr lang="ru-RU" dirty="0"/>
              <a:t>о положении компании на рынке, ее достижениях и основных продуктах можно дать в информационной справке в конце пресс-релиза.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идеале пресс-релиз должен помещаться на одной странице А4. Фраза должна содержать не больше 12-13 слов, иначе предложение становится слишком перегруженным.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рекомендуется растягивать абзацы больше чем на 6 строк.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Структура пресс-релиза: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Заголовок</a:t>
            </a:r>
            <a:endParaRPr lang="ru-RU" dirty="0"/>
          </a:p>
          <a:p>
            <a:r>
              <a:rPr lang="ru-RU" dirty="0" smtClean="0"/>
              <a:t>Резюме (подзаголовок)</a:t>
            </a:r>
          </a:p>
          <a:p>
            <a:r>
              <a:rPr lang="ru-RU" dirty="0" smtClean="0"/>
              <a:t>Лид (суть новости)</a:t>
            </a:r>
            <a:endParaRPr lang="ru-RU" dirty="0"/>
          </a:p>
          <a:p>
            <a:r>
              <a:rPr lang="ru-RU" dirty="0"/>
              <a:t>Основная </a:t>
            </a:r>
            <a:r>
              <a:rPr lang="ru-RU" dirty="0" smtClean="0"/>
              <a:t>часть </a:t>
            </a:r>
            <a:endParaRPr lang="ru-RU" dirty="0"/>
          </a:p>
          <a:p>
            <a:r>
              <a:rPr lang="ru-RU" dirty="0"/>
              <a:t>Контактные реквизиты</a:t>
            </a:r>
          </a:p>
          <a:p>
            <a:r>
              <a:rPr lang="ru-RU" dirty="0"/>
              <a:t>Сведения о фирме, фирмах</a:t>
            </a:r>
          </a:p>
          <a:p>
            <a:r>
              <a:rPr lang="ru-RU" dirty="0"/>
              <a:t>Сведения о продукте, товаре, </a:t>
            </a:r>
            <a:r>
              <a:rPr lang="ru-RU" dirty="0" smtClean="0"/>
              <a:t>услуге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229600" cy="792088"/>
          </a:xfrm>
        </p:spPr>
        <p:txBody>
          <a:bodyPr>
            <a:noAutofit/>
          </a:bodyPr>
          <a:lstStyle/>
          <a:p>
            <a:r>
              <a:rPr lang="ru-RU" dirty="0" smtClean="0"/>
              <a:t>Структура </a:t>
            </a:r>
            <a:r>
              <a:rPr lang="ru-RU" dirty="0"/>
              <a:t>пресс-релиза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363272" cy="4325112"/>
          </a:xfrm>
        </p:spPr>
        <p:txBody>
          <a:bodyPr>
            <a:normAutofit fontScale="92500" lnSpcReduction="20000"/>
          </a:bodyPr>
          <a:lstStyle/>
          <a:p>
            <a:pPr marL="109538" indent="338138">
              <a:buNone/>
            </a:pPr>
            <a:r>
              <a:rPr lang="ru-RU" i="1" dirty="0"/>
              <a:t>Стиль изложения, принятый в новостной журналистике, называют принципом «</a:t>
            </a:r>
            <a:r>
              <a:rPr lang="ru-RU" b="1" i="1" dirty="0"/>
              <a:t>перевернутой пирамиды</a:t>
            </a:r>
            <a:r>
              <a:rPr lang="ru-RU" i="1" dirty="0"/>
              <a:t>» — важная информация дается вначале, затем следуют подробности</a:t>
            </a:r>
            <a:r>
              <a:rPr lang="ru-RU" i="1" dirty="0" smtClean="0"/>
              <a:t>.</a:t>
            </a:r>
          </a:p>
          <a:p>
            <a:pPr marL="109538" indent="338138">
              <a:buNone/>
            </a:pPr>
            <a:endParaRPr lang="ru-RU" dirty="0"/>
          </a:p>
          <a:p>
            <a:pPr marL="109538" indent="252413">
              <a:buNone/>
            </a:pPr>
            <a:r>
              <a:rPr lang="ru-RU" dirty="0" smtClean="0"/>
              <a:t>1. Первый </a:t>
            </a:r>
            <a:r>
              <a:rPr lang="ru-RU" dirty="0"/>
              <a:t>абзац — </a:t>
            </a:r>
            <a:r>
              <a:rPr lang="ru-RU" b="1" i="1" dirty="0" err="1"/>
              <a:t>лид</a:t>
            </a:r>
            <a:r>
              <a:rPr lang="ru-RU" dirty="0"/>
              <a:t> — несет в себе основную идею всего текста и должен иметь самостоятельный законченный смысл. Лид должен заинтересовать читателя — в первую очередь редактора, к которому попадет  пресс-релиз. Обычно первый абзац содержит ответ на вопрос Кто? или Что? и состоит из 2-3 предложений.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066800"/>
          </a:xfrm>
        </p:spPr>
        <p:txBody>
          <a:bodyPr/>
          <a:lstStyle/>
          <a:p>
            <a:r>
              <a:rPr lang="ru-RU" b="1" dirty="0"/>
              <a:t>Заголовок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325112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 smtClean="0"/>
              <a:t>Чем </a:t>
            </a:r>
            <a:r>
              <a:rPr lang="ru-RU" dirty="0"/>
              <a:t>короче, тем лучше. Должен содержать основную идею сообщения и быть, по возможности, ярким, интересным, запоминающимся</a:t>
            </a:r>
            <a:r>
              <a:rPr lang="ru-RU" dirty="0" smtClean="0"/>
              <a:t>.</a:t>
            </a:r>
            <a:endParaRPr lang="ru-RU" dirty="0"/>
          </a:p>
          <a:p>
            <a:pPr marL="109728" indent="0">
              <a:buNone/>
            </a:pPr>
            <a:r>
              <a:rPr lang="ru-RU" dirty="0"/>
              <a:t>Навык придумывания заголовков – отдельное искусство. Могут использоваться различные подходы и приемы</a:t>
            </a:r>
            <a:r>
              <a:rPr lang="ru-RU" dirty="0" smtClean="0"/>
              <a:t>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Примеры: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"</a:t>
            </a:r>
            <a:r>
              <a:rPr lang="ru-RU" i="1" dirty="0" err="1"/>
              <a:t>Акавита</a:t>
            </a:r>
            <a:r>
              <a:rPr lang="ru-RU" i="1" dirty="0"/>
              <a:t>" будет поддерживать формат P3P (информационный стиль)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"</a:t>
            </a:r>
            <a:r>
              <a:rPr lang="ru-RU" i="1" dirty="0" err="1"/>
              <a:t>Анжелика</a:t>
            </a:r>
            <a:r>
              <a:rPr lang="ru-RU" i="1" dirty="0"/>
              <a:t>" и пираты (использование устойчивых ассоциаций)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Осипов заговорил на суахили (известное с неожиданным</a:t>
            </a:r>
            <a:r>
              <a:rPr lang="ru-RU" i="1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01608" cy="9361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Резюме</a:t>
            </a:r>
            <a:r>
              <a:rPr lang="ru-RU" dirty="0" smtClean="0"/>
              <a:t> – очень желательная часть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5040560"/>
          </a:xfrm>
        </p:spPr>
        <p:txBody>
          <a:bodyPr>
            <a:normAutofit fontScale="62500" lnSpcReduction="20000"/>
          </a:bodyPr>
          <a:lstStyle/>
          <a:p>
            <a:pPr marL="0" indent="266700">
              <a:buNone/>
            </a:pPr>
            <a:r>
              <a:rPr lang="ru-RU" dirty="0" smtClean="0"/>
              <a:t>В </a:t>
            </a:r>
            <a:r>
              <a:rPr lang="ru-RU" dirty="0"/>
              <a:t>одной фразе необходимо ответить на вопрос - "Что я (автор релиза) хочу сказать?". Конкретизирует название. В СМИ резюме обычно не публикуется и используется главным образом в технических целях для определения того, к какой тематике относится данное сообщение.</a:t>
            </a:r>
          </a:p>
          <a:p>
            <a:pPr marL="0" indent="266700">
              <a:buNone/>
            </a:pPr>
            <a:r>
              <a:rPr lang="ru-RU" dirty="0"/>
              <a:t>Для авторов пресс-релизов, в то же время, это очень полезная работа по пониманию смысла написанного</a:t>
            </a:r>
            <a:r>
              <a:rPr lang="ru-RU" b="1" dirty="0"/>
              <a:t>. Если текст пресс-релиза не удается выразить в одной фразе, значит его надо переделывать.</a:t>
            </a:r>
            <a:endParaRPr lang="ru-RU" dirty="0"/>
          </a:p>
          <a:p>
            <a:pPr marL="0" indent="266700">
              <a:buNone/>
            </a:pPr>
            <a:r>
              <a:rPr lang="ru-RU" dirty="0"/>
              <a:t>Дополнительно можно использовать и такие наводящие вопросы как "Зачем/почему пишется этот релиз?", "Для кого он пишется</a:t>
            </a:r>
            <a:r>
              <a:rPr lang="ru-RU" dirty="0" smtClean="0"/>
              <a:t>?«</a:t>
            </a:r>
            <a:endParaRPr lang="ru-RU" dirty="0"/>
          </a:p>
          <a:p>
            <a:pPr marL="0" indent="266700">
              <a:buNone/>
            </a:pPr>
            <a:r>
              <a:rPr lang="ru-RU" dirty="0" smtClean="0"/>
              <a:t>Примеры:</a:t>
            </a:r>
            <a:endParaRPr lang="ru-RU" dirty="0"/>
          </a:p>
          <a:p>
            <a:pPr marL="0" indent="266700">
              <a:buNone/>
            </a:pPr>
            <a:r>
              <a:rPr lang="ru-RU" dirty="0"/>
              <a:t>Заголовок: "</a:t>
            </a:r>
            <a:r>
              <a:rPr lang="ru-RU" dirty="0" err="1"/>
              <a:t>Акавита</a:t>
            </a:r>
            <a:r>
              <a:rPr lang="ru-RU" dirty="0"/>
              <a:t>" будет поддерживать формат </a:t>
            </a:r>
            <a:r>
              <a:rPr lang="ru-RU" dirty="0" smtClean="0"/>
              <a:t>P3P</a:t>
            </a:r>
            <a:endParaRPr lang="ru-RU" dirty="0"/>
          </a:p>
          <a:p>
            <a:pPr marL="0" indent="266700">
              <a:buNone/>
            </a:pPr>
            <a:r>
              <a:rPr lang="ru-RU" dirty="0"/>
              <a:t>Резюме: Белорусский счётчик и система статистики "</a:t>
            </a:r>
            <a:r>
              <a:rPr lang="ru-RU" dirty="0" err="1"/>
              <a:t>Акавита</a:t>
            </a:r>
            <a:r>
              <a:rPr lang="ru-RU" dirty="0"/>
              <a:t>" принял поддержку нового формата защиты личных данных P3P</a:t>
            </a:r>
            <a:r>
              <a:rPr lang="ru-RU" dirty="0" smtClean="0"/>
              <a:t>.</a:t>
            </a:r>
            <a:endParaRPr lang="ru-RU" dirty="0"/>
          </a:p>
          <a:p>
            <a:pPr marL="0" indent="266700">
              <a:buNone/>
            </a:pPr>
            <a:r>
              <a:rPr lang="ru-RU" dirty="0"/>
              <a:t>Заголовок: "</a:t>
            </a:r>
            <a:r>
              <a:rPr lang="ru-RU" dirty="0" err="1"/>
              <a:t>Анжелика</a:t>
            </a:r>
            <a:r>
              <a:rPr lang="ru-RU" dirty="0"/>
              <a:t>" и </a:t>
            </a:r>
            <a:r>
              <a:rPr lang="ru-RU" dirty="0" smtClean="0"/>
              <a:t>пираты</a:t>
            </a:r>
            <a:endParaRPr lang="ru-RU" dirty="0"/>
          </a:p>
          <a:p>
            <a:pPr marL="0" indent="266700">
              <a:buNone/>
            </a:pPr>
            <a:r>
              <a:rPr lang="ru-RU" dirty="0"/>
              <a:t>Резюме: Компания "</a:t>
            </a:r>
            <a:r>
              <a:rPr lang="ru-RU" dirty="0" err="1"/>
              <a:t>Golden</a:t>
            </a:r>
            <a:r>
              <a:rPr lang="ru-RU" dirty="0"/>
              <a:t> </a:t>
            </a:r>
            <a:r>
              <a:rPr lang="ru-RU" dirty="0" err="1"/>
              <a:t>Software</a:t>
            </a:r>
            <a:r>
              <a:rPr lang="ru-RU" dirty="0"/>
              <a:t>" проводит акцию обмена пиратских копий программ семейства "</a:t>
            </a:r>
            <a:r>
              <a:rPr lang="ru-RU" dirty="0" err="1"/>
              <a:t>Анжелика</a:t>
            </a:r>
            <a:r>
              <a:rPr lang="ru-RU" dirty="0"/>
              <a:t>" на лицензионные</a:t>
            </a:r>
            <a:r>
              <a:rPr lang="ru-RU" dirty="0" smtClean="0"/>
              <a:t>.</a:t>
            </a:r>
            <a:endParaRPr lang="ru-RU" dirty="0"/>
          </a:p>
          <a:p>
            <a:pPr marL="0" indent="266700">
              <a:buNone/>
            </a:pPr>
            <a:r>
              <a:rPr lang="ru-RU" dirty="0"/>
              <a:t>Заголовок: Осипов заговорил на </a:t>
            </a:r>
            <a:r>
              <a:rPr lang="ru-RU" dirty="0" smtClean="0"/>
              <a:t>суахили</a:t>
            </a:r>
            <a:endParaRPr lang="ru-RU" dirty="0"/>
          </a:p>
          <a:p>
            <a:pPr marL="0" indent="266700">
              <a:buNone/>
            </a:pPr>
            <a:r>
              <a:rPr lang="ru-RU" dirty="0"/>
              <a:t>Резюме: Компания </a:t>
            </a:r>
            <a:r>
              <a:rPr lang="ru-RU" dirty="0" err="1"/>
              <a:t>РедГрафик</a:t>
            </a:r>
            <a:r>
              <a:rPr lang="ru-RU" dirty="0"/>
              <a:t> (арт-директор Сергей Осипов) выполнила заказ на разработку поискового сайта для Кении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688632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dirty="0" smtClean="0"/>
              <a:t>2. </a:t>
            </a:r>
            <a:r>
              <a:rPr lang="ru-RU" sz="3300" b="1" dirty="0" smtClean="0"/>
              <a:t>Основной текст </a:t>
            </a:r>
          </a:p>
          <a:p>
            <a:r>
              <a:rPr lang="ru-RU" dirty="0" smtClean="0"/>
              <a:t>Назначение </a:t>
            </a:r>
            <a:r>
              <a:rPr lang="ru-RU" dirty="0"/>
              <a:t>основного текста пресс-релиза — дать развернутую информацию и добавить интересные детали.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тексте необходимо подчеркнуть ценность новости для аудитории издания. Поэтому при написании пресс-релиза важно уметь встать на позиции читателя и понять, чем его может заинтересовать подобная новость. </a:t>
            </a:r>
            <a:endParaRPr lang="ru-RU" dirty="0" smtClean="0"/>
          </a:p>
          <a:p>
            <a:r>
              <a:rPr lang="ru-RU" dirty="0" smtClean="0"/>
              <a:t>Сообщения </a:t>
            </a:r>
            <a:r>
              <a:rPr lang="ru-RU" dirty="0"/>
              <a:t>должны быть понятными, не стоит использовать специальную или жаргонную лексику. </a:t>
            </a:r>
            <a:endParaRPr lang="ru-RU" dirty="0" smtClean="0"/>
          </a:p>
          <a:p>
            <a:r>
              <a:rPr lang="ru-RU" dirty="0" smtClean="0"/>
              <a:t>Ясный </a:t>
            </a:r>
            <a:r>
              <a:rPr lang="ru-RU" dirty="0"/>
              <a:t>стиль изложения привлекает внимание читателя к теме пресс-релиза. </a:t>
            </a:r>
            <a:endParaRPr lang="ru-RU" dirty="0" smtClean="0"/>
          </a:p>
          <a:p>
            <a:r>
              <a:rPr lang="ru-RU" dirty="0" smtClean="0"/>
              <a:t>Короткий </a:t>
            </a:r>
            <a:r>
              <a:rPr lang="ru-RU" dirty="0"/>
              <a:t>комментарий или высказывание одного из руководителей компании делает текст более живым и интересным. При этом она должна быть информативной и не носить чисто рекламного </a:t>
            </a:r>
            <a:r>
              <a:rPr lang="ru-RU" dirty="0" smtClean="0"/>
              <a:t>характера.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845840"/>
          </a:xfrm>
        </p:spPr>
        <p:txBody>
          <a:bodyPr>
            <a:normAutofit/>
          </a:bodyPr>
          <a:lstStyle/>
          <a:p>
            <a:r>
              <a:rPr lang="ru-RU" b="1" dirty="0" smtClean="0"/>
              <a:t>Основная часть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219256" cy="4513688"/>
          </a:xfrm>
        </p:spPr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ru-RU" dirty="0"/>
              <a:t> </a:t>
            </a:r>
            <a:r>
              <a:rPr lang="ru-RU" dirty="0" smtClean="0"/>
              <a:t>Основное </a:t>
            </a:r>
            <a:r>
              <a:rPr lang="ru-RU" dirty="0"/>
              <a:t>содержание релиза. Желательно при этом придерживаться правила </a:t>
            </a:r>
            <a:r>
              <a:rPr lang="ru-RU" b="1" dirty="0"/>
              <a:t>"Что, где, когда, кому и сколько",</a:t>
            </a:r>
            <a:r>
              <a:rPr lang="ru-RU" dirty="0"/>
              <a:t> т.е. ответы на эти вопросы и составляют, по сути дела, основное содержание релиза.</a:t>
            </a:r>
          </a:p>
          <a:p>
            <a:pPr marL="109728" indent="0">
              <a:buNone/>
            </a:pPr>
            <a:r>
              <a:rPr lang="ru-RU" dirty="0"/>
              <a:t>Само собой разумеется, что очень важно правильно указывать названия мероприятий, организаций, даты и место проведения, фамилии упоминаемых лиц и т.д.</a:t>
            </a:r>
          </a:p>
          <a:p>
            <a:pPr marL="109728" indent="0">
              <a:buNone/>
            </a:pPr>
            <a:r>
              <a:rPr lang="ru-RU" dirty="0"/>
              <a:t>Рекомендуемый объем основной части - порядка половины страницы формата А 4, или примерно 1,5 тыс. знаков. Но, в зависимости от темы и содержания новости, объем пресс-релиза может варьироваться по усмотрению автора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066800"/>
          </a:xfrm>
        </p:spPr>
        <p:txBody>
          <a:bodyPr/>
          <a:lstStyle/>
          <a:p>
            <a:r>
              <a:rPr lang="ru-RU" b="1" dirty="0" smtClean="0"/>
              <a:t>Контактные реквизиты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391306" cy="472858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– очень </a:t>
            </a:r>
            <a:r>
              <a:rPr lang="ru-RU" dirty="0"/>
              <a:t>важная часть для самой компании и автора релиза. При этом желательно в первую очередь указывать реквизиты мобильных контактов – телефон, </a:t>
            </a:r>
            <a:r>
              <a:rPr lang="ru-RU" dirty="0" err="1"/>
              <a:t>e-mail</a:t>
            </a:r>
            <a:r>
              <a:rPr lang="ru-RU" dirty="0"/>
              <a:t>.</a:t>
            </a:r>
          </a:p>
          <a:p>
            <a:r>
              <a:rPr lang="ru-RU" dirty="0"/>
              <a:t>Контактные данные. В конце сообщения укажите контактное лицо (должность, телефон, </a:t>
            </a:r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</a:t>
            </a:r>
            <a:r>
              <a:rPr lang="ru-RU" dirty="0"/>
              <a:t>), у которого журналист сможет быстро и своевременно получить уточнения по содержанию пресс-релиза. При рассылке пресс-релиза по </a:t>
            </a:r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</a:t>
            </a:r>
            <a:r>
              <a:rPr lang="ru-RU" dirty="0"/>
              <a:t> рекомендуется учесть следующие моменты: </a:t>
            </a:r>
          </a:p>
          <a:p>
            <a:r>
              <a:rPr lang="ru-RU" dirty="0"/>
              <a:t>Самая важная информация должна находиться в теме письма и в тех абзацах, которые будут видны в «первом экране». </a:t>
            </a:r>
          </a:p>
          <a:p>
            <a:r>
              <a:rPr lang="ru-RU" dirty="0"/>
              <a:t>Перед текстом пресс-релиза в теле письма можно сделать пометку «Информация для СМИ» или «Пресс-релиз». </a:t>
            </a:r>
          </a:p>
          <a:p>
            <a:r>
              <a:rPr lang="ru-RU" dirty="0"/>
              <a:t>В теле письма необходимо разместить текст или краткую аннотацию. Следует помнить, однако, что он может отразиться в нечитаемой кодировке. Поэтому и тема письма, и название вложенного файла должно давать общее представление о теме пресс-релиза. </a:t>
            </a:r>
          </a:p>
          <a:p>
            <a:r>
              <a:rPr lang="ru-RU" dirty="0"/>
              <a:t>Необходимым является и указание полного ФИО и должности автора релиза, или лица, к которому можно будет, при необходимости, обращаться за пояснениями, комментариями или с вопросами.</a:t>
            </a:r>
          </a:p>
          <a:p>
            <a:r>
              <a:rPr lang="ru-RU" dirty="0"/>
              <a:t>Адрес сайта, если он есть, также очень желателен.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r>
              <a:rPr lang="ru-RU" b="1" dirty="0" smtClean="0"/>
              <a:t>Сведения о фирме, фирмах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88840"/>
            <a:ext cx="8352928" cy="4464496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ru-RU" dirty="0" smtClean="0"/>
              <a:t>Информация </a:t>
            </a:r>
            <a:r>
              <a:rPr lang="ru-RU" dirty="0"/>
              <a:t>о компании. Справочную информацию о компании, направлениях ее деятельности, финансовых показателях лучше дать отдельно после основного текста пресс-релиза. </a:t>
            </a:r>
          </a:p>
          <a:p>
            <a:pPr marL="109728" indent="0">
              <a:buNone/>
            </a:pPr>
            <a:r>
              <a:rPr lang="ru-RU" dirty="0"/>
              <a:t>Необязательная, но желательная часть релиза. Краткое сообщение о том, что это за компания, чем она занимается. Если в релизе упоминается несколько фирм, например, две фирмы заключили соглашение о сотрудничестве, то желательно сообщить информацию об обеих. Все это помогает редакции сориентироваться, с кем она имеет дело.</a:t>
            </a:r>
          </a:p>
          <a:p>
            <a:pPr marL="109728" indent="0">
              <a:buNone/>
            </a:pPr>
            <a:r>
              <a:rPr lang="ru-RU" dirty="0"/>
              <a:t>В то же время нежелательно злоупотреблять этой частью и впихивать туда всякие рекламные тексты, поскольку это производит впечатление не солидной фирмы.</a:t>
            </a:r>
          </a:p>
          <a:p>
            <a:pPr marL="109728" indent="0">
              <a:buNone/>
            </a:pPr>
            <a:r>
              <a:rPr lang="ru-RU" dirty="0"/>
              <a:t>Не стоит также делать вид, что компания настолько известна, что редакция все должна знать заранее.</a:t>
            </a:r>
          </a:p>
          <a:p>
            <a:pPr marL="109728" indent="0">
              <a:buNone/>
            </a:pPr>
            <a:r>
              <a:rPr lang="ru-RU" i="1" dirty="0"/>
              <a:t>Пример: релизы от Микрософт всегда в конце содержат краткую информацию о компании.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568952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Сведения о продукте, товарах, услугах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16832"/>
            <a:ext cx="8280920" cy="453650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Та </a:t>
            </a:r>
            <a:r>
              <a:rPr lang="ru-RU" dirty="0"/>
              <a:t>же Микрософт использует иногда эту </a:t>
            </a:r>
            <a:r>
              <a:rPr lang="ru-RU" u="sng" dirty="0"/>
              <a:t>часть релиза, если речь идет о каких-то новых действиях с этими товарами, услугами</a:t>
            </a:r>
            <a:r>
              <a:rPr lang="ru-RU" dirty="0"/>
              <a:t>. </a:t>
            </a:r>
            <a:r>
              <a:rPr lang="ru-RU" i="1" dirty="0"/>
              <a:t>Например, проводится какая-то </a:t>
            </a:r>
            <a:r>
              <a:rPr lang="ru-RU" i="1" dirty="0" err="1"/>
              <a:t>промоушн-акция</a:t>
            </a:r>
            <a:r>
              <a:rPr lang="ru-RU" i="1" dirty="0"/>
              <a:t> с каким-то программным продуктом. В самом релизе он только упоминается, а в этом разделе, как бы вне основного текста, кратко напоминается, что собой представляет этот программный продукт.</a:t>
            </a:r>
            <a:endParaRPr lang="ru-RU" dirty="0"/>
          </a:p>
          <a:p>
            <a:r>
              <a:rPr lang="ru-RU" dirty="0"/>
              <a:t>Опять же, не следует здесь злоупотреблять рекламой.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1066800"/>
          </a:xfrm>
        </p:spPr>
        <p:txBody>
          <a:bodyPr>
            <a:normAutofit/>
          </a:bodyPr>
          <a:lstStyle/>
          <a:p>
            <a:r>
              <a:rPr lang="ru-RU" b="1" dirty="0" smtClean="0"/>
              <a:t>Как оформлять пресс-релизы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9685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настоящее время чаще всего пресс-релизы отправляются в редакцию по e-</a:t>
            </a:r>
            <a:r>
              <a:rPr lang="ru-RU" dirty="0" err="1"/>
              <a:t>mail</a:t>
            </a:r>
            <a:r>
              <a:rPr lang="ru-RU" dirty="0"/>
              <a:t>.</a:t>
            </a:r>
          </a:p>
          <a:p>
            <a:r>
              <a:rPr lang="ru-RU" dirty="0" smtClean="0"/>
              <a:t>Пресс-релиз </a:t>
            </a:r>
            <a:r>
              <a:rPr lang="ru-RU" dirty="0"/>
              <a:t>помещается в само тело электронного письма, либо в присоединенный файл.</a:t>
            </a:r>
          </a:p>
          <a:p>
            <a:r>
              <a:rPr lang="ru-RU" dirty="0"/>
              <a:t>Пресс-релиз желательно сопроводить каким-то личным обращением к тому, или к тем людям, которые будут его читать.</a:t>
            </a:r>
          </a:p>
          <a:p>
            <a:r>
              <a:rPr lang="ru-RU" dirty="0" err="1"/>
              <a:t>Антипример</a:t>
            </a:r>
            <a:r>
              <a:rPr lang="ru-RU" dirty="0"/>
              <a:t> – письма по типу "Ни </a:t>
            </a:r>
            <a:r>
              <a:rPr lang="ru-RU" dirty="0" err="1"/>
              <a:t>здрасьте</a:t>
            </a:r>
            <a:r>
              <a:rPr lang="ru-RU" dirty="0"/>
              <a:t>. ни до свиданья"</a:t>
            </a:r>
          </a:p>
          <a:p>
            <a:r>
              <a:rPr lang="ru-RU" dirty="0" smtClean="0"/>
              <a:t>Вложенные </a:t>
            </a:r>
            <a:r>
              <a:rPr lang="ru-RU" dirty="0"/>
              <a:t>файлы желательно посылать в формате </a:t>
            </a:r>
            <a:r>
              <a:rPr lang="ru-RU" dirty="0" err="1"/>
              <a:t>Word</a:t>
            </a:r>
            <a:r>
              <a:rPr lang="ru-RU" dirty="0"/>
              <a:t> или текстовом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Очень нежелательно перегружать файлы графикой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i="1" dirty="0" err="1"/>
              <a:t>Антипример</a:t>
            </a:r>
            <a:r>
              <a:rPr lang="ru-RU" i="1" dirty="0"/>
              <a:t> – одно очень известное белорусское предприятие долгое время рассылало пресс-релизы размером в одну страницу в формате </a:t>
            </a:r>
            <a:r>
              <a:rPr lang="ru-RU" i="1" dirty="0" err="1"/>
              <a:t>Word</a:t>
            </a:r>
            <a:r>
              <a:rPr lang="ru-RU" i="1" dirty="0"/>
              <a:t>. Обычный файл такого размере составлял порядка 30 Кб, но в силу того, что здесь же были логотипы и другие украшения, он разрастался до 1 Мб, что заметно увеличивало время на его получение по </a:t>
            </a:r>
            <a:r>
              <a:rPr lang="ru-RU" i="1" dirty="0" err="1"/>
              <a:t>e-mail</a:t>
            </a:r>
            <a:r>
              <a:rPr lang="ru-RU" i="1" dirty="0" smtClean="0"/>
              <a:t>.</a:t>
            </a:r>
            <a:endParaRPr lang="ru-RU" dirty="0"/>
          </a:p>
          <a:p>
            <a:r>
              <a:rPr lang="ru-RU" dirty="0" smtClean="0"/>
              <a:t>Вложенные </a:t>
            </a:r>
            <a:r>
              <a:rPr lang="ru-RU" dirty="0"/>
              <a:t>файлы очень желательно архивировать, по причинам указанным в п. 5.2. Предпочтительны – </a:t>
            </a:r>
            <a:r>
              <a:rPr lang="ru-RU" dirty="0" err="1"/>
              <a:t>Zip</a:t>
            </a:r>
            <a:r>
              <a:rPr lang="ru-RU" dirty="0"/>
              <a:t> или </a:t>
            </a:r>
            <a:r>
              <a:rPr lang="ru-RU" dirty="0" err="1"/>
              <a:t>Rar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smtClean="0"/>
              <a:t>Непонятные релизы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856984" cy="5184576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dirty="0"/>
              <a:t> </a:t>
            </a:r>
            <a:r>
              <a:rPr lang="ru-RU" i="1" dirty="0" err="1" smtClean="0"/>
              <a:t>Антипример</a:t>
            </a:r>
            <a:r>
              <a:rPr lang="ru-RU" dirty="0" smtClean="0"/>
              <a:t> </a:t>
            </a:r>
            <a:r>
              <a:rPr lang="ru-RU" dirty="0"/>
              <a:t>1: "29 ноября состоится открытие такого-то ИТП центра в Витебске. Если интересно, приходите, посмотрите". - Куда идти, какого центра?</a:t>
            </a:r>
          </a:p>
          <a:p>
            <a:pPr marL="109728" indent="0">
              <a:buNone/>
            </a:pPr>
            <a:r>
              <a:rPr lang="ru-RU" i="1" dirty="0" err="1"/>
              <a:t>Антипример</a:t>
            </a:r>
            <a:r>
              <a:rPr lang="ru-RU" i="1" dirty="0"/>
              <a:t> </a:t>
            </a:r>
            <a:r>
              <a:rPr lang="ru-RU" dirty="0"/>
              <a:t>2 (большой и апофеозный)</a:t>
            </a:r>
          </a:p>
          <a:p>
            <a:pPr marL="109728" indent="0">
              <a:buNone/>
            </a:pPr>
            <a:r>
              <a:rPr lang="ru-RU" dirty="0"/>
              <a:t>"Для лечения дефицита, который повсеместно упрощает и искажает хозяйственные связи, создается межотраслевая </a:t>
            </a:r>
            <a:r>
              <a:rPr lang="ru-RU" dirty="0" err="1"/>
              <a:t>ресурсообеспеченная</a:t>
            </a:r>
            <a:r>
              <a:rPr lang="ru-RU" dirty="0"/>
              <a:t> система АБВ.</a:t>
            </a:r>
          </a:p>
          <a:p>
            <a:pPr marL="109728" indent="0">
              <a:buNone/>
            </a:pPr>
            <a:r>
              <a:rPr lang="ru-RU" dirty="0"/>
              <a:t>Представители данного проекта сообщают, что АБВ является естественной реакцией на клиентскую политику экономики, которая берет в расчет только официальный, четко калькулируемый интерес продавца и покупателя.</a:t>
            </a:r>
          </a:p>
          <a:p>
            <a:pPr marL="109728" indent="0">
              <a:buNone/>
            </a:pPr>
            <a:r>
              <a:rPr lang="ru-RU" dirty="0"/>
              <a:t>АБВ не имеет административных границ и контролируемого членства, поэтому цели нуждающихся в собственности использует в качестве </a:t>
            </a:r>
            <a:r>
              <a:rPr lang="ru-RU" dirty="0" err="1"/>
              <a:t>системообразующих</a:t>
            </a:r>
            <a:r>
              <a:rPr lang="ru-RU" dirty="0"/>
              <a:t>.</a:t>
            </a:r>
          </a:p>
          <a:p>
            <a:pPr marL="109728" indent="0">
              <a:buNone/>
            </a:pPr>
            <a:r>
              <a:rPr lang="ru-RU" dirty="0"/>
              <a:t>АБВ дополняет ограниченные возможности экономики и этим отличается от обычных, как правило, неудачных реформ. Предприятия и целые корпорации имеют возможность коммерческую деятельность дополнить параллельно организованными механизмами, обеспечивающими управление связями в пользу тех, кто потребляет и эксплуатирует собственность.</a:t>
            </a:r>
          </a:p>
          <a:p>
            <a:pPr marL="109728" indent="0">
              <a:buNone/>
            </a:pPr>
            <a:r>
              <a:rPr lang="ru-RU" dirty="0"/>
              <a:t>По мнению автора проекта вместо борьбы за свои права в окружении природных катастроф, болезней, скрытого и явного террора, следует легализовать порядок, в котором цели потерпевшей стороны являются приоритетными и структурообразующими</a:t>
            </a:r>
            <a:r>
              <a:rPr lang="ru-RU" dirty="0" smtClean="0"/>
              <a:t>"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784976" cy="129614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"Вредные" качественные прилагательные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16832"/>
            <a:ext cx="8435280" cy="4657704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dirty="0" smtClean="0"/>
              <a:t>В </a:t>
            </a:r>
            <a:r>
              <a:rPr lang="ru-RU" dirty="0"/>
              <a:t>релизах желательно избегать качественных прилагательных рекламного характера, типа </a:t>
            </a:r>
            <a:r>
              <a:rPr lang="ru-RU" i="1" dirty="0"/>
              <a:t>"самые первые", самые лучшие"</a:t>
            </a:r>
            <a:r>
              <a:rPr lang="ru-RU" dirty="0"/>
              <a:t> и др. Их использование, как правило, приводит к обратному эффекту, ассоциируется с навязчивой рекламой некачественных товаров. Поэтому они обычно "проскакивают" и не остаются в памяти, а если и остаются, то лучше б их там не было.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i="1" dirty="0" err="1"/>
              <a:t>Антипример</a:t>
            </a:r>
            <a:r>
              <a:rPr lang="ru-RU" i="1" dirty="0"/>
              <a:t>:</a:t>
            </a:r>
            <a:endParaRPr lang="ru-RU" dirty="0"/>
          </a:p>
          <a:p>
            <a:pPr marL="109728" indent="0">
              <a:buNone/>
            </a:pPr>
            <a:r>
              <a:rPr lang="ru-RU" dirty="0"/>
              <a:t> </a:t>
            </a:r>
            <a:r>
              <a:rPr lang="ru-RU" dirty="0" smtClean="0"/>
              <a:t>"</a:t>
            </a:r>
            <a:r>
              <a:rPr lang="ru-RU" dirty="0"/>
              <a:t>В новой версии программы ПРС пользователю работать </a:t>
            </a:r>
            <a:r>
              <a:rPr lang="ru-RU" u="sng" dirty="0"/>
              <a:t>гораздо удобнее</a:t>
            </a:r>
            <a:r>
              <a:rPr lang="ru-RU" dirty="0"/>
              <a:t>"</a:t>
            </a:r>
          </a:p>
          <a:p>
            <a:pPr marL="109728" indent="0">
              <a:buNone/>
            </a:pPr>
            <a:r>
              <a:rPr lang="en-US" dirty="0"/>
              <a:t> </a:t>
            </a:r>
            <a:r>
              <a:rPr lang="ru-RU" dirty="0" smtClean="0"/>
              <a:t>В </a:t>
            </a:r>
            <a:r>
              <a:rPr lang="ru-RU" dirty="0"/>
              <a:t>данном случае желательно просто назвать, что именно "удобное" появилось в новой версии. Например, что здесь появился специальный конструктор отчетов и т.п.</a:t>
            </a:r>
          </a:p>
          <a:p>
            <a:pPr marL="109728" indent="0">
              <a:buNone/>
            </a:pPr>
            <a:r>
              <a:rPr lang="ru-RU" dirty="0"/>
              <a:t> </a:t>
            </a:r>
          </a:p>
          <a:p>
            <a:pPr marL="109728" indent="0">
              <a:buNone/>
            </a:pPr>
            <a:r>
              <a:rPr lang="ru-RU" i="1" dirty="0" err="1"/>
              <a:t>Антипримеры</a:t>
            </a:r>
            <a:r>
              <a:rPr lang="ru-RU" dirty="0"/>
              <a:t> из этой же серии: "культовая программа", "бестселлер бухгалтерского учета" </a:t>
            </a:r>
            <a:r>
              <a:rPr lang="ru-RU" i="1" dirty="0"/>
              <a:t>напоминает цирковые анонсы</a:t>
            </a:r>
            <a:endParaRPr lang="ru-RU" dirty="0"/>
          </a:p>
          <a:p>
            <a:pPr marL="109728" indent="0">
              <a:buNone/>
            </a:pPr>
            <a:r>
              <a:rPr lang="ru-RU" dirty="0"/>
              <a:t> </a:t>
            </a:r>
            <a:r>
              <a:rPr lang="ru-RU" b="1" dirty="0" smtClean="0"/>
              <a:t>Совет</a:t>
            </a:r>
            <a:r>
              <a:rPr lang="ru-RU" b="1" dirty="0"/>
              <a:t>:</a:t>
            </a:r>
            <a:r>
              <a:rPr lang="ru-RU" dirty="0"/>
              <a:t> не пишите общими словами, пишите конкретно – что, где, когда и сколько.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Любовь к большим буквам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16832"/>
            <a:ext cx="8291264" cy="465770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Время </a:t>
            </a:r>
            <a:r>
              <a:rPr lang="ru-RU" dirty="0"/>
              <a:t>от времени те или иные авторы "изобретают" очередной чудодейственный маркетинговый ход, в соответствии с которым названия их фирмы, товаров, сайтов и т.д. написанные везде с большой буквы, будут, на их взгляд, выгодно отличаться в газете от конкурентов и лучше запомнятся читателю. На практике получается наоборот, поскольку и конкуренты тоже не дремлют. В результате, получается сплошная каша, которую читать гораздо труднее, чем обычный текст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</a:t>
            </a:r>
            <a:r>
              <a:rPr lang="ru-RU" dirty="0" smtClean="0"/>
              <a:t>ример</a:t>
            </a:r>
            <a:r>
              <a:rPr lang="ru-RU" dirty="0"/>
              <a:t>, как зрительно выглядит часть текста, перегруженная большими буквами</a:t>
            </a:r>
            <a:r>
              <a:rPr lang="ru-RU" dirty="0" smtClean="0"/>
              <a:t>:</a:t>
            </a:r>
            <a:r>
              <a:rPr lang="ru-RU" dirty="0"/>
              <a:t> </a:t>
            </a:r>
          </a:p>
          <a:p>
            <a:r>
              <a:rPr lang="ru-RU" dirty="0"/>
              <a:t>"… двенадцати крупнейших белорусских компаний, работающих в области информационных технологий: ЗАО "АЛТОЛАН", СП "АМЕРИКЭН ЛОДЖИК ЛТД", ЗАО "АСБИС", СП "БЕВАЛЕКС", ЗАО НПП "БЕЛСОФТ", ЗАО СП "БЕЛАВМ", ЗАО "БЕЛХАРД ГРУПП", ООО "ВИДЕОПЕЧАТЬ", ООО "КОМПЬЮТЕРЫ И ПЕРИФЕРИЯ", ИП "КСОРЕКС-СЕРВИС", ООО "ПОПУЛЯРНЫЕ КОМПЬЮТЕРНЫЕ СИСТЕМЫ", ИП "САММИТ ТЕХНОЛОДЖИЗ"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Обещания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smtClean="0"/>
              <a:t>Не </a:t>
            </a:r>
            <a:r>
              <a:rPr lang="ru-RU" dirty="0"/>
              <a:t>очень солидно выглядят в релизах обещания о том, что авторы сайта, например, будут делать для своих посетителей в будущем. </a:t>
            </a:r>
          </a:p>
          <a:p>
            <a:pPr marL="109728" indent="0">
              <a:buNone/>
            </a:pPr>
            <a:r>
              <a:rPr lang="ru-RU" i="1" dirty="0" err="1"/>
              <a:t>Антипример</a:t>
            </a:r>
            <a:r>
              <a:rPr lang="ru-RU" dirty="0"/>
              <a:t>: "в ближайшее время на сайте откроются разделы …, будут организованы форумы и опросы …"</a:t>
            </a:r>
          </a:p>
          <a:p>
            <a:pPr marL="109728" indent="0">
              <a:buNone/>
            </a:pPr>
            <a:r>
              <a:rPr lang="ru-RU" dirty="0"/>
              <a:t>Как правило, подобные </a:t>
            </a:r>
            <a:r>
              <a:rPr lang="ru-RU" u="sng" dirty="0"/>
              <a:t>обещания лучше всего полностью убрать</a:t>
            </a:r>
            <a:r>
              <a:rPr lang="ru-RU" dirty="0"/>
              <a:t>. Когда эти разделы, форумы, опросы и т.д. появятся, тогда можно о них и сообщать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"Два в одном флаконе"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smtClean="0"/>
              <a:t>Ошибкой </a:t>
            </a:r>
            <a:r>
              <a:rPr lang="ru-RU" i="1" dirty="0"/>
              <a:t>является сообщение в одном пресс-релизе сразу о двух и более новостях</a:t>
            </a:r>
            <a:r>
              <a:rPr lang="ru-RU" dirty="0"/>
              <a:t>. Желательно сконцентрироваться на чем-то одном, более важном и пожертвовать остальным. Причина – две новости в одном сообщении запоминаются хуже, чем одна, поскольку они как бы затирают друг друга и, тем самым, значительно снижают эффект воздействия на читателя.</a:t>
            </a:r>
          </a:p>
          <a:p>
            <a:r>
              <a:rPr lang="ru-RU" dirty="0"/>
              <a:t> </a:t>
            </a:r>
            <a:r>
              <a:rPr lang="ru-RU" dirty="0" smtClean="0"/>
              <a:t>Совет</a:t>
            </a:r>
            <a:r>
              <a:rPr lang="ru-RU" dirty="0"/>
              <a:t>: напишите 2 и более пресс-релизов, по одной новости в каждом, и разошлите их в СМИ с соответствующим интервалом например, через неделю.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93</TotalTime>
  <Words>2123</Words>
  <Application>Microsoft Office PowerPoint</Application>
  <PresentationFormat>Экран (4:3)</PresentationFormat>
  <Paragraphs>149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Городская</vt:lpstr>
      <vt:lpstr>Пресс-релиз</vt:lpstr>
      <vt:lpstr>Зачем писать пресс-релизы </vt:lpstr>
      <vt:lpstr>Пресс-релиз – это средство связи организации с целевыми группами общественности</vt:lpstr>
      <vt:lpstr>Эффективность пресс-релизов</vt:lpstr>
      <vt:lpstr>Виды пресс-релизов</vt:lpstr>
      <vt:lpstr>В пресс-релизах СЛЕДУЕТ ПИСАТЬ информацию, а не рекламу</vt:lpstr>
      <vt:lpstr>Слайд 7</vt:lpstr>
      <vt:lpstr>Общие требования к пресс-релизу:</vt:lpstr>
      <vt:lpstr>Требования к пресс-релизам со стороны СМИ</vt:lpstr>
      <vt:lpstr>Новостными поводами для прессы могут служить: </vt:lpstr>
      <vt:lpstr>Возможные ошибки:</vt:lpstr>
      <vt:lpstr>Структура пресс-релиза:</vt:lpstr>
      <vt:lpstr>Структура пресс-релиза</vt:lpstr>
      <vt:lpstr>Заголовок </vt:lpstr>
      <vt:lpstr>Резюме – очень желательная часть</vt:lpstr>
      <vt:lpstr>Слайд 16</vt:lpstr>
      <vt:lpstr>Основная часть</vt:lpstr>
      <vt:lpstr>Контактные реквизиты </vt:lpstr>
      <vt:lpstr>Сведения о фирме, фирмах</vt:lpstr>
      <vt:lpstr>Сведения о продукте, товарах, услугах</vt:lpstr>
      <vt:lpstr>Как оформлять пресс-релизы </vt:lpstr>
      <vt:lpstr>Непонятные релизы</vt:lpstr>
      <vt:lpstr>"Вредные" качественные прилагательные</vt:lpstr>
      <vt:lpstr>Любовь к большим буквам </vt:lpstr>
      <vt:lpstr>Обещания</vt:lpstr>
      <vt:lpstr> "Два в одном флаконе"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Пресс-релиз</dc:title>
  <dc:creator>266-0-911</dc:creator>
  <cp:lastModifiedBy>266-0-911</cp:lastModifiedBy>
  <cp:revision>16</cp:revision>
  <dcterms:created xsi:type="dcterms:W3CDTF">2014-10-14T12:50:04Z</dcterms:created>
  <dcterms:modified xsi:type="dcterms:W3CDTF">2015-11-08T09:01:11Z</dcterms:modified>
</cp:coreProperties>
</file>