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22"/>
  </p:handoutMasterIdLst>
  <p:sldIdLst>
    <p:sldId id="531" r:id="rId3"/>
    <p:sldId id="532" r:id="rId4"/>
    <p:sldId id="282" r:id="rId5"/>
    <p:sldId id="361" r:id="rId6"/>
    <p:sldId id="363" r:id="rId7"/>
    <p:sldId id="364" r:id="rId8"/>
    <p:sldId id="371" r:id="rId9"/>
    <p:sldId id="384" r:id="rId10"/>
    <p:sldId id="385" r:id="rId11"/>
    <p:sldId id="387" r:id="rId12"/>
    <p:sldId id="441" r:id="rId13"/>
    <p:sldId id="461" r:id="rId15"/>
    <p:sldId id="462" r:id="rId16"/>
    <p:sldId id="465" r:id="rId17"/>
    <p:sldId id="460" r:id="rId18"/>
    <p:sldId id="458" r:id="rId19"/>
    <p:sldId id="468" r:id="rId20"/>
    <p:sldId id="469" r:id="rId21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1120AA"/>
    <a:srgbClr val="000000"/>
    <a:srgbClr val="0F2BEC"/>
    <a:srgbClr val="FFF05F"/>
    <a:srgbClr val="00A8EC"/>
    <a:srgbClr val="BBE0E3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146"/>
    <p:restoredTop sz="94982"/>
  </p:normalViewPr>
  <p:slideViewPr>
    <p:cSldViewPr showGuides="1">
      <p:cViewPr varScale="1">
        <p:scale>
          <a:sx n="110" d="100"/>
          <a:sy n="110" d="100"/>
        </p:scale>
        <p:origin x="1908" y="102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CCA97-0ECB-45BF-A403-4E70D89340F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52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050007-9AD8-4046-85B8-88C5E6E2E519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ru-RU" altLang="ru-RU" dirty="0">
                <a:cs typeface="Arial" panose="020B0604020202020204" pitchFamily="34" charset="0"/>
              </a:rPr>
            </a:fld>
            <a:endParaRPr lang="ru-RU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 eaLnBrk="1" hangingPunct="1"/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93813" y="796925"/>
            <a:ext cx="4275137" cy="3205163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68612" name="Rectangle 3"/>
          <p:cNvSpPr>
            <a:spLocks noGrp="1"/>
          </p:cNvSpPr>
          <p:nvPr>
            <p:ph type="body" idx="1"/>
          </p:nvPr>
        </p:nvSpPr>
        <p:spPr>
          <a:xfrm>
            <a:off x="912813" y="4349750"/>
            <a:ext cx="5032375" cy="3846513"/>
          </a:xfrm>
          <a:ln/>
        </p:spPr>
        <p:txBody>
          <a:bodyPr wrap="square" lIns="90480" tIns="44446" rIns="90480" bIns="44446" anchor="t" anchorCtr="0"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r>
              <a:rPr lang="en-US" altLang="ru-RU" dirty="0"/>
              <a:t>Вопрос - что такое экономические решения?</a:t>
            </a:r>
            <a:endParaRPr lang="en-US" altLang="ru-RU" dirty="0"/>
          </a:p>
          <a:p>
            <a:pPr lvl="0"/>
            <a:r>
              <a:rPr lang="en-US" altLang="ru-RU" dirty="0"/>
              <a:t>Вопрос - в чем риск для пользователей, если отчетность не будет выполнять свою задачу?</a:t>
            </a:r>
            <a:endParaRPr lang="en-US" altLang="ru-RU" dirty="0"/>
          </a:p>
          <a:p>
            <a:pPr lvl="0"/>
            <a:r>
              <a:rPr lang="en-US" altLang="ru-RU" dirty="0"/>
              <a:t>Вопрос - что такое корпоративное управление?</a:t>
            </a:r>
            <a:endParaRPr lang="en-US" altLang="ru-RU" dirty="0"/>
          </a:p>
          <a:p>
            <a:pPr lvl="0"/>
            <a:r>
              <a:rPr lang="en-US" altLang="ru-RU" dirty="0"/>
              <a:t>(Ответ - одно из определений “Система, в соответствии в которой осуществляется управление и контроль внутри компании”)</a:t>
            </a:r>
            <a:endParaRPr lang="en-US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703263"/>
            <a:ext cx="4595812" cy="3446462"/>
          </a:xfrm>
          <a:solidFill>
            <a:srgbClr val="FFFFFF">
              <a:alpha val="100000"/>
            </a:srgbClr>
          </a:solidFill>
          <a:ln/>
        </p:spPr>
      </p:sp>
      <p:sp>
        <p:nvSpPr>
          <p:cNvPr id="76804" name="Rectangle 3"/>
          <p:cNvSpPr>
            <a:spLocks noGrp="1"/>
          </p:cNvSpPr>
          <p:nvPr>
            <p:ph type="body" idx="1"/>
          </p:nvPr>
        </p:nvSpPr>
        <p:spPr>
          <a:xfrm>
            <a:off x="928688" y="4362450"/>
            <a:ext cx="5037137" cy="4078288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845" tIns="45923" rIns="91845" bIns="45923" anchor="t" anchorCtr="0"/>
          <a:p>
            <a:pPr lvl="0"/>
            <a:r>
              <a:rPr lang="en-US" altLang="ru-RU" dirty="0"/>
              <a:t>Вопрос - что такое экономические решения?</a:t>
            </a:r>
            <a:endParaRPr lang="en-US" altLang="ru-RU" dirty="0"/>
          </a:p>
          <a:p>
            <a:pPr lvl="0"/>
            <a:r>
              <a:rPr lang="en-US" altLang="ru-RU" dirty="0"/>
              <a:t>Вопрос - в чем риск для пользователей, если отчетность не будет выполнять свою задачу?</a:t>
            </a:r>
            <a:endParaRPr lang="en-US" altLang="ru-RU" dirty="0"/>
          </a:p>
          <a:p>
            <a:pPr lvl="0"/>
            <a:r>
              <a:rPr lang="en-US" altLang="ru-RU" dirty="0"/>
              <a:t>Вопрос - что такое корпоративное управление?</a:t>
            </a:r>
            <a:endParaRPr lang="en-US" altLang="ru-RU" dirty="0"/>
          </a:p>
          <a:p>
            <a:pPr lvl="0"/>
            <a:r>
              <a:rPr lang="en-US" altLang="ru-RU" dirty="0"/>
              <a:t>(Ответ - одно из определений “Система, в соответствии в которой осуществляется управление и контроль внутри компании”)</a:t>
            </a:r>
            <a:endParaRPr lang="en-US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1" name="Rectangle 2"/>
          <p:cNvSpPr/>
          <p:nvPr/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12699">
            <a:noFill/>
          </a:ln>
        </p:spPr>
        <p:txBody>
          <a:bodyPr wrap="none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ea typeface="Arial" panose="020B0604020202020204" pitchFamily="34" charset="0"/>
            </a:endParaRPr>
          </a:p>
        </p:txBody>
      </p:sp>
      <p:sp>
        <p:nvSpPr>
          <p:cNvPr id="78852" name="Rectangle 3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12699">
            <a:noFill/>
          </a:ln>
        </p:spPr>
        <p:txBody>
          <a:bodyPr lIns="90480" tIns="44446" rIns="90480" bIns="44446" anchor="b" anchorCtr="0"/>
          <a:p>
            <a:pPr lvl="0" algn="r" defTabSz="913130" eaLnBrk="1" hangingPunct="1">
              <a:spcBef>
                <a:spcPct val="0"/>
              </a:spcBef>
            </a:pPr>
            <a:r>
              <a:rPr lang="en-US" altLang="ru-RU" b="1" dirty="0">
                <a:cs typeface="Arial" panose="020B0604020202020204" pitchFamily="34" charset="0"/>
              </a:rPr>
              <a:t>4</a:t>
            </a:r>
            <a:endParaRPr lang="en-US" altLang="ru-RU" b="1" dirty="0">
              <a:ea typeface="Arial" panose="020B0604020202020204" pitchFamily="34" charset="0"/>
            </a:endParaRPr>
          </a:p>
        </p:txBody>
      </p:sp>
      <p:sp>
        <p:nvSpPr>
          <p:cNvPr id="78853" name="Rectangle 4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12699">
            <a:noFill/>
          </a:ln>
        </p:spPr>
        <p:txBody>
          <a:bodyPr wrap="none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ea typeface="Arial" panose="020B0604020202020204" pitchFamily="34" charset="0"/>
            </a:endParaRPr>
          </a:p>
        </p:txBody>
      </p:sp>
      <p:sp>
        <p:nvSpPr>
          <p:cNvPr id="78854" name="Rectangle 5"/>
          <p:cNvSpPr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12699">
            <a:noFill/>
          </a:ln>
        </p:spPr>
        <p:txBody>
          <a:bodyPr wrap="none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ea typeface="Arial" panose="020B0604020202020204" pitchFamily="34" charset="0"/>
            </a:endParaRPr>
          </a:p>
        </p:txBody>
      </p:sp>
      <p:sp>
        <p:nvSpPr>
          <p:cNvPr id="78855" name="Rectangle 6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93813" y="796925"/>
            <a:ext cx="4275137" cy="3205163"/>
          </a:xfrm>
          <a:ln w="12699">
            <a:solidFill>
              <a:schemeClr val="tx1">
                <a:alpha val="100000"/>
              </a:schemeClr>
            </a:solidFill>
          </a:ln>
        </p:spPr>
      </p:sp>
      <p:sp>
        <p:nvSpPr>
          <p:cNvPr id="78856" name="Rectangle 7"/>
          <p:cNvSpPr>
            <a:spLocks noGrp="1"/>
          </p:cNvSpPr>
          <p:nvPr>
            <p:ph type="body" idx="1"/>
          </p:nvPr>
        </p:nvSpPr>
        <p:spPr>
          <a:xfrm>
            <a:off x="912813" y="4349750"/>
            <a:ext cx="5032375" cy="3846513"/>
          </a:xfrm>
          <a:ln/>
        </p:spPr>
        <p:txBody>
          <a:bodyPr wrap="square" lIns="90480" tIns="44446" rIns="90480" bIns="44446" anchor="t" anchorCtr="0"/>
          <a:p>
            <a:pPr lvl="0"/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80900" name="Rectangle 3"/>
          <p:cNvSpPr>
            <a:spLocks noGrp="1"/>
          </p:cNvSpPr>
          <p:nvPr>
            <p:ph type="body" idx="1"/>
          </p:nvPr>
        </p:nvSpPr>
        <p:spPr>
          <a:xfrm>
            <a:off x="304800" y="4344988"/>
            <a:ext cx="6248400" cy="4113212"/>
          </a:xfrm>
          <a:ln/>
        </p:spPr>
        <p:txBody>
          <a:bodyPr wrap="square" lIns="91440" tIns="45720" rIns="91440" bIns="45720" anchor="t" anchorCtr="0"/>
          <a:p>
            <a:pPr lvl="0"/>
            <a:endParaRPr lang="en-GB" alt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GB" altLang="ru-RU" dirty="0">
                <a:cs typeface="Arial" panose="020B0604020202020204" pitchFamily="34" charset="0"/>
              </a:rPr>
            </a:fld>
            <a:endParaRPr lang="en-GB" altLang="ru-RU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0300" y="687388"/>
            <a:ext cx="4605338" cy="3454400"/>
          </a:xfrm>
          <a:ln w="12700">
            <a:solidFill>
              <a:schemeClr val="tx1">
                <a:alpha val="100000"/>
              </a:schemeClr>
            </a:solidFill>
          </a:ln>
        </p:spPr>
      </p:sp>
      <p:sp>
        <p:nvSpPr>
          <p:cNvPr id="86020" name="Rectangle 3"/>
          <p:cNvSpPr>
            <a:spLocks noGrp="1"/>
          </p:cNvSpPr>
          <p:nvPr>
            <p:ph type="body" idx="1"/>
          </p:nvPr>
        </p:nvSpPr>
        <p:spPr>
          <a:xfrm>
            <a:off x="944563" y="4360863"/>
            <a:ext cx="4968875" cy="4100512"/>
          </a:xfrm>
          <a:ln/>
        </p:spPr>
        <p:txBody>
          <a:bodyPr wrap="square" lIns="93640" tIns="46027" rIns="93640" bIns="46027" anchor="t" anchorCtr="0"/>
          <a:p>
            <a:pPr lvl="0"/>
            <a:endParaRPr lang="en-GB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emf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1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12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0370" name="Rectangle 2"/>
          <p:cNvSpPr/>
          <p:nvPr/>
        </p:nvSpPr>
        <p:spPr>
          <a:xfrm>
            <a:off x="0" y="2705100"/>
            <a:ext cx="9144000" cy="14478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b" anchorCtr="0"/>
          <a:p>
            <a:pPr eaLnBrk="1" hangingPunct="1">
              <a:buNone/>
            </a:pPr>
            <a:r>
              <a:rPr lang="ru-RU" altLang="ru-RU" sz="4000" b="1" dirty="0">
                <a:latin typeface="Arial" panose="020B0604020202020204" pitchFamily="34" charset="0"/>
              </a:rPr>
              <a:t>Международная практика финансового менеджмента</a:t>
            </a:r>
            <a:endParaRPr lang="ru-RU" altLang="ru-RU" sz="4000" b="1" dirty="0">
              <a:latin typeface="Arial" panose="020B0604020202020204" pitchFamily="34" charset="0"/>
            </a:endParaRPr>
          </a:p>
        </p:txBody>
      </p:sp>
      <p:sp>
        <p:nvSpPr>
          <p:cNvPr id="4100" name="Rectangle 7"/>
          <p:cNvSpPr/>
          <p:nvPr/>
        </p:nvSpPr>
        <p:spPr>
          <a:xfrm>
            <a:off x="395288" y="188913"/>
            <a:ext cx="5545137" cy="157003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Международная практика финансового менеджмента</a:t>
            </a:r>
            <a:endParaRPr lang="ru-RU" altLang="ru-RU" sz="2400" b="1" dirty="0">
              <a:latin typeface="Arial" panose="020B0604020202020204" pitchFamily="34" charset="0"/>
            </a:endParaRPr>
          </a:p>
          <a:p>
            <a:pPr eaLnBrk="1" hangingPunct="1"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кафедра управления</a:t>
            </a:r>
            <a:endParaRPr lang="ru-RU" altLang="ru-RU" sz="2400" b="1" dirty="0">
              <a:latin typeface="Arial" panose="020B0604020202020204" pitchFamily="34" charset="0"/>
            </a:endParaRPr>
          </a:p>
          <a:p>
            <a:pPr eaLnBrk="1" hangingPunct="1"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Мирошникова Т.К.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703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 Box 2"/>
          <p:cNvSpPr txBox="1"/>
          <p:nvPr/>
        </p:nvSpPr>
        <p:spPr>
          <a:xfrm>
            <a:off x="179388" y="333375"/>
            <a:ext cx="8713787" cy="6413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ru-RU" altLang="ru-RU" sz="3600" b="1" dirty="0">
                <a:latin typeface="Arial" panose="020B0604020202020204" pitchFamily="34" charset="0"/>
              </a:rPr>
              <a:t>Цели и задачи изучения дисциплины</a:t>
            </a:r>
            <a:endParaRPr lang="ru-RU" altLang="ru-RU" sz="3600" b="1" dirty="0">
              <a:latin typeface="Arial" panose="020B0604020202020204" pitchFamily="34" charset="0"/>
            </a:endParaRPr>
          </a:p>
        </p:txBody>
      </p:sp>
      <p:sp>
        <p:nvSpPr>
          <p:cNvPr id="5123" name="Text Box 3"/>
          <p:cNvSpPr txBox="1"/>
          <p:nvPr/>
        </p:nvSpPr>
        <p:spPr>
          <a:xfrm>
            <a:off x="827088" y="2565400"/>
            <a:ext cx="184150" cy="36671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p>
            <a:pPr eaLnBrk="1" hangingPunct="1">
              <a:buNone/>
            </a:pPr>
            <a:endParaRPr lang="ru-RU" altLang="ru-RU" dirty="0">
              <a:latin typeface="Garamond" pitchFamily="18" charset="0"/>
            </a:endParaRPr>
          </a:p>
        </p:txBody>
      </p:sp>
      <p:sp>
        <p:nvSpPr>
          <p:cNvPr id="5124" name="Text Box 4"/>
          <p:cNvSpPr txBox="1"/>
          <p:nvPr/>
        </p:nvSpPr>
        <p:spPr>
          <a:xfrm>
            <a:off x="395288" y="1268413"/>
            <a:ext cx="9072562" cy="1200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Garamond" pitchFamily="18" charset="0"/>
              </a:rPr>
              <a:t>   </a:t>
            </a:r>
            <a:r>
              <a:rPr lang="ru-RU" altLang="ru-RU" sz="2400" b="1" dirty="0">
                <a:solidFill>
                  <a:srgbClr val="1120AA"/>
                </a:solidFill>
                <a:latin typeface="Arial" panose="020B0604020202020204" pitchFamily="34" charset="0"/>
              </a:rPr>
              <a:t>Цель изучения дисциплины – получение базовых теоретических знании и практических навыков управления финансами предприятий</a:t>
            </a:r>
            <a:endParaRPr lang="ru-RU" altLang="ru-RU" sz="24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5125" name="Text Box 5"/>
          <p:cNvSpPr txBox="1"/>
          <p:nvPr/>
        </p:nvSpPr>
        <p:spPr>
          <a:xfrm>
            <a:off x="107950" y="2565400"/>
            <a:ext cx="8893175" cy="378618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p>
            <a:pPr eaLnBrk="1" hangingPunct="1">
              <a:buNone/>
            </a:pPr>
            <a:r>
              <a:rPr lang="ru-RU" altLang="ru-RU" dirty="0">
                <a:latin typeface="Garamond" pitchFamily="18" charset="0"/>
              </a:rPr>
              <a:t>   </a:t>
            </a:r>
            <a:r>
              <a:rPr lang="en-US" altLang="ru-RU" sz="3600" b="1" dirty="0">
                <a:latin typeface="Arial" panose="020B0604020202020204" pitchFamily="34" charset="0"/>
              </a:rPr>
              <a:t>Задачи :</a:t>
            </a:r>
            <a:endParaRPr lang="ru-RU" altLang="ru-RU" sz="3600" b="1" dirty="0">
              <a:latin typeface="Arial" panose="020B0604020202020204" pitchFamily="34" charset="0"/>
            </a:endParaRPr>
          </a:p>
          <a:p>
            <a:pPr eaLnBrk="1" hangingPunct="1">
              <a:buNone/>
            </a:pPr>
            <a:endParaRPr lang="ru-RU" altLang="ru-RU" sz="3600" b="1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1120AA"/>
                </a:solidFill>
                <a:latin typeface="Arial" panose="020B0604020202020204" pitchFamily="34" charset="0"/>
              </a:rPr>
              <a:t>ознакомление с терминологией в области международной практики финансового менеджмента, правовых основ  деятельности по управлению финансами предприятий, задачами финансового менеджмента; изучение методов и инструментов международного финансового менеджмента</a:t>
            </a:r>
            <a:endParaRPr lang="ru-RU" altLang="ru-RU" sz="2400" b="1" dirty="0">
              <a:solidFill>
                <a:srgbClr val="1120AA"/>
              </a:solidFill>
              <a:latin typeface="Arial" panose="020B0604020202020204" pitchFamily="34" charset="0"/>
            </a:endParaRPr>
          </a:p>
          <a:p>
            <a:pPr eaLnBrk="1" hangingPunct="1">
              <a:buNone/>
            </a:pPr>
            <a:endParaRPr lang="ru-RU" altLang="ru-RU" sz="24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576262"/>
          </a:xfrm>
          <a:solidFill>
            <a:srgbClr val="FFFFFF"/>
          </a:solidFill>
          <a:ln>
            <a:solidFill>
              <a:schemeClr val="bg1"/>
            </a:solidFill>
            <a:miter/>
          </a:ln>
        </p:spPr>
        <p:txBody>
          <a:bodyPr/>
          <a:p>
            <a:pPr eaLnBrk="1" hangingPunct="1"/>
            <a:r>
              <a:rPr lang="ru-RU" altLang="ru-RU" sz="4000" b="1" dirty="0">
                <a:solidFill>
                  <a:schemeClr val="tx1"/>
                </a:solidFill>
              </a:rPr>
              <a:t>Международная практика</a:t>
            </a:r>
            <a:br>
              <a:rPr lang="ru-RU" altLang="ru-RU" sz="4000" b="1" dirty="0">
                <a:solidFill>
                  <a:schemeClr val="tx1"/>
                </a:solidFill>
              </a:rPr>
            </a:br>
            <a:r>
              <a:rPr lang="ru-RU" altLang="ru-RU" sz="4000" dirty="0">
                <a:solidFill>
                  <a:schemeClr val="tx1"/>
                </a:solidFill>
              </a:rPr>
              <a:t>финансового менеджмента</a:t>
            </a:r>
            <a:endParaRPr lang="ru-RU" altLang="ru-RU" sz="4000" dirty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sz="half" idx="1"/>
          </p:nvPr>
        </p:nvSpPr>
        <p:spPr>
          <a:xfrm>
            <a:off x="1116013" y="2528888"/>
            <a:ext cx="3060700" cy="1906587"/>
          </a:xfrm>
          <a:solidFill>
            <a:srgbClr val="FFFFFF">
              <a:alpha val="0"/>
            </a:srgbClr>
          </a:solidFill>
          <a:ln>
            <a:solidFill>
              <a:srgbClr val="000000"/>
            </a:solidFill>
            <a:miter/>
          </a:ln>
        </p:spPr>
        <p:txBody>
          <a:bodyPr/>
          <a:p>
            <a:pPr algn="ctr" eaLnBrk="1" hangingPunct="1">
              <a:buClrTx/>
              <a:buSzTx/>
              <a:buFontTx/>
              <a:buNone/>
            </a:pPr>
            <a:r>
              <a:rPr lang="ru-RU" altLang="ru-RU" dirty="0">
                <a:latin typeface="+mn-lt"/>
                <a:ea typeface="+mn-ea"/>
                <a:cs typeface="+mn-cs"/>
              </a:rPr>
              <a:t>Международные стандарты финансовой отчетности</a:t>
            </a:r>
            <a:r>
              <a:rPr lang="ru-RU" altLang="ru-RU" b="1" dirty="0">
                <a:latin typeface="+mn-lt"/>
                <a:ea typeface="+mn-ea"/>
                <a:cs typeface="+mn-cs"/>
              </a:rPr>
              <a:t> </a:t>
            </a:r>
            <a:endParaRPr lang="ru-RU" alt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6148" name="Rectangle 4"/>
          <p:cNvSpPr/>
          <p:nvPr/>
        </p:nvSpPr>
        <p:spPr>
          <a:xfrm>
            <a:off x="5076825" y="2744788"/>
            <a:ext cx="2951163" cy="1404937"/>
          </a:xfrm>
          <a:prstGeom prst="rect">
            <a:avLst/>
          </a:prstGeom>
          <a:noFill/>
          <a:ln w="31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marL="342900" indent="-342900" algn="ctr" eaLnBrk="1" hangingPunct="1">
              <a:spcBef>
                <a:spcPct val="20000"/>
              </a:spcBef>
            </a:pPr>
            <a:r>
              <a:rPr lang="ru-RU" altLang="ru-RU" sz="2800" dirty="0">
                <a:latin typeface="Arial" panose="020B0604020202020204" pitchFamily="34" charset="0"/>
              </a:rPr>
              <a:t>Привлечение иностранного капитала</a:t>
            </a:r>
            <a:r>
              <a:rPr lang="ru-RU" altLang="ru-RU" sz="2800" b="1" dirty="0">
                <a:latin typeface="Arial" panose="020B0604020202020204" pitchFamily="34" charset="0"/>
              </a:rPr>
              <a:t> </a:t>
            </a:r>
            <a:endParaRPr lang="ru-RU" altLang="ru-RU" sz="2800" dirty="0">
              <a:latin typeface="Arial" panose="020B0604020202020204" pitchFamily="34" charset="0"/>
            </a:endParaRPr>
          </a:p>
        </p:txBody>
      </p:sp>
      <p:sp>
        <p:nvSpPr>
          <p:cNvPr id="6149" name="Rectangle 5"/>
          <p:cNvSpPr/>
          <p:nvPr/>
        </p:nvSpPr>
        <p:spPr>
          <a:xfrm>
            <a:off x="3348038" y="4435475"/>
            <a:ext cx="2736850" cy="1909763"/>
          </a:xfrm>
          <a:prstGeom prst="rect">
            <a:avLst/>
          </a:prstGeom>
          <a:noFill/>
          <a:ln w="31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marL="342900" indent="-342900" algn="ctr" eaLnBrk="1" hangingPunct="1">
              <a:spcBef>
                <a:spcPct val="20000"/>
              </a:spcBef>
            </a:pPr>
            <a:r>
              <a:rPr lang="ru-RU" altLang="ru-RU" sz="2800" dirty="0">
                <a:latin typeface="Arial" panose="020B0604020202020204" pitchFamily="34" charset="0"/>
              </a:rPr>
              <a:t>     косвенный метод построения отчета  ДДС</a:t>
            </a:r>
            <a:endParaRPr lang="ru-RU" altLang="ru-RU" sz="2800" dirty="0">
              <a:latin typeface="Arial" panose="020B0604020202020204" pitchFamily="34" charset="0"/>
            </a:endParaRPr>
          </a:p>
        </p:txBody>
      </p:sp>
      <p:sp>
        <p:nvSpPr>
          <p:cNvPr id="6150" name="AutoShape 8"/>
          <p:cNvSpPr/>
          <p:nvPr/>
        </p:nvSpPr>
        <p:spPr>
          <a:xfrm>
            <a:off x="4356100" y="2276475"/>
            <a:ext cx="360363" cy="2159000"/>
          </a:xfrm>
          <a:prstGeom prst="downArrow">
            <a:avLst>
              <a:gd name="adj1" fmla="val 50000"/>
              <a:gd name="adj2" fmla="val 149779"/>
            </a:avLst>
          </a:prstGeom>
          <a:solidFill>
            <a:schemeClr val="tx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68313" y="1089025"/>
            <a:ext cx="8229600" cy="688975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ru-RU" altLang="ru-RU" sz="3600" dirty="0"/>
              <a:t>Интегральный финансовый анализ</a:t>
            </a:r>
            <a:endParaRPr lang="ru-RU" altLang="ru-RU" sz="3600" dirty="0"/>
          </a:p>
        </p:txBody>
      </p:sp>
      <p:sp>
        <p:nvSpPr>
          <p:cNvPr id="12291" name="Rectangle 3"/>
          <p:cNvSpPr>
            <a:spLocks noGrp="1"/>
          </p:cNvSpPr>
          <p:nvPr>
            <p:ph type="body" sz="half" idx="1"/>
          </p:nvPr>
        </p:nvSpPr>
        <p:spPr>
          <a:xfrm>
            <a:off x="611188" y="2924175"/>
            <a:ext cx="8108950" cy="14605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800" dirty="0"/>
              <a:t>Дюпоновская система интегрального анализа</a:t>
            </a:r>
            <a:r>
              <a:rPr lang="en-US" altLang="ru-RU" sz="2800" dirty="0"/>
              <a:t>    (Du Pont)</a:t>
            </a:r>
            <a:endParaRPr lang="ru-RU" altLang="ru-RU" sz="2800" dirty="0"/>
          </a:p>
          <a:p>
            <a:pPr eaLnBrk="1" hangingPunct="1">
              <a:buClrTx/>
              <a:buSzTx/>
              <a:buFontTx/>
              <a:buChar char="•"/>
            </a:pPr>
            <a:endParaRPr lang="ru-RU" altLang="ru-RU" sz="2800" dirty="0"/>
          </a:p>
        </p:txBody>
      </p:sp>
      <p:graphicFrame>
        <p:nvGraphicFramePr>
          <p:cNvPr id="12292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2208213" y="4217988"/>
          <a:ext cx="4913312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562100" imgH="393700" progId="Equation.3">
                  <p:embed/>
                </p:oleObj>
              </mc:Choice>
              <mc:Fallback>
                <p:oleObj name="" r:id="rId1" imgW="1562100" imgH="393700" progId="Equation.3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08213" y="4217988"/>
                        <a:ext cx="4913312" cy="1276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/>
          <p:nvPr/>
        </p:nvSpPr>
        <p:spPr>
          <a:xfrm>
            <a:off x="611188" y="1916113"/>
            <a:ext cx="8108950" cy="8112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1" hangingPunct="1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sz="2800" dirty="0">
                <a:latin typeface="Arial" panose="020B0604020202020204" pitchFamily="34" charset="0"/>
              </a:rPr>
              <a:t>Интегральная система портфельного анализа</a:t>
            </a:r>
            <a:endParaRPr lang="ru-RU" altLang="ru-RU" sz="2800" dirty="0">
              <a:latin typeface="Arial" panose="020B060402020202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har char="•"/>
            </a:pPr>
            <a:endParaRPr lang="ru-RU" altLang="ru-RU" sz="2800" dirty="0">
              <a:latin typeface="Arial" panose="020B0604020202020204" pitchFamily="34" charset="0"/>
            </a:endParaRPr>
          </a:p>
        </p:txBody>
      </p:sp>
      <p:sp>
        <p:nvSpPr>
          <p:cNvPr id="12294" name="AutoShape 6"/>
          <p:cNvSpPr/>
          <p:nvPr/>
        </p:nvSpPr>
        <p:spPr>
          <a:xfrm rot="5400000" flipV="1">
            <a:off x="5651500" y="5227638"/>
            <a:ext cx="215900" cy="649287"/>
          </a:xfrm>
          <a:prstGeom prst="rightBrace">
            <a:avLst>
              <a:gd name="adj1" fmla="val 25061"/>
              <a:gd name="adj2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2295" name="AutoShape 7"/>
          <p:cNvSpPr/>
          <p:nvPr/>
        </p:nvSpPr>
        <p:spPr>
          <a:xfrm rot="5400000" flipV="1">
            <a:off x="6623050" y="5192713"/>
            <a:ext cx="144463" cy="647700"/>
          </a:xfrm>
          <a:prstGeom prst="rightBrace">
            <a:avLst>
              <a:gd name="adj1" fmla="val 37362"/>
              <a:gd name="adj2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2296" name="Text Box 8"/>
          <p:cNvSpPr txBox="1"/>
          <p:nvPr/>
        </p:nvSpPr>
        <p:spPr>
          <a:xfrm>
            <a:off x="5219700" y="5734050"/>
            <a:ext cx="9366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ru-RU" altLang="ru-RU" dirty="0">
                <a:latin typeface="Comic Sans MS" panose="030F0702030302020204" pitchFamily="66" charset="0"/>
              </a:rPr>
              <a:t>Рпрод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  <p:sp>
        <p:nvSpPr>
          <p:cNvPr id="12297" name="Text Box 9"/>
          <p:cNvSpPr txBox="1"/>
          <p:nvPr/>
        </p:nvSpPr>
        <p:spPr>
          <a:xfrm>
            <a:off x="6372225" y="5734050"/>
            <a:ext cx="1081088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ru-RU" altLang="ru-RU" dirty="0">
                <a:latin typeface="Comic Sans MS" panose="030F0702030302020204" pitchFamily="66" charset="0"/>
              </a:rPr>
              <a:t>Об акт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457200" y="1160463"/>
            <a:ext cx="8229600" cy="4318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ru-RU" altLang="ru-RU" sz="3600" dirty="0"/>
              <a:t>Дисконтирование</a:t>
            </a:r>
            <a:endParaRPr lang="ru-RU" altLang="ru-RU" sz="3600" dirty="0"/>
          </a:p>
        </p:txBody>
      </p:sp>
      <p:sp>
        <p:nvSpPr>
          <p:cNvPr id="18435" name="Rectangle 3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326437" cy="2036763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>
              <a:buClrTx/>
              <a:buSzTx/>
              <a:buFont typeface="Wingdings" panose="05000000000000000000" pitchFamily="2" charset="2"/>
              <a:buChar char="G"/>
            </a:pPr>
            <a:r>
              <a:rPr lang="ru-RU" altLang="ru-RU" sz="2800" dirty="0"/>
              <a:t>Приведение </a:t>
            </a:r>
            <a:r>
              <a:rPr lang="ru-RU" altLang="ru-RU" sz="2800" dirty="0">
                <a:solidFill>
                  <a:schemeClr val="tx2"/>
                </a:solidFill>
              </a:rPr>
              <a:t>будущей</a:t>
            </a:r>
            <a:r>
              <a:rPr lang="ru-RU" altLang="ru-RU" sz="2800" dirty="0">
                <a:solidFill>
                  <a:srgbClr val="CC0000"/>
                </a:solidFill>
              </a:rPr>
              <a:t> </a:t>
            </a:r>
            <a:r>
              <a:rPr lang="ru-RU" altLang="ru-RU" sz="2800" dirty="0"/>
              <a:t>стоимости денег к их </a:t>
            </a:r>
            <a:r>
              <a:rPr lang="ru-RU" altLang="ru-RU" sz="2800" dirty="0">
                <a:solidFill>
                  <a:schemeClr val="tx2"/>
                </a:solidFill>
              </a:rPr>
              <a:t>настоящей</a:t>
            </a:r>
            <a:r>
              <a:rPr lang="ru-RU" altLang="ru-RU" sz="2800" dirty="0">
                <a:solidFill>
                  <a:srgbClr val="CC0000"/>
                </a:solidFill>
              </a:rPr>
              <a:t> </a:t>
            </a:r>
            <a:r>
              <a:rPr lang="ru-RU" altLang="ru-RU" sz="2800" dirty="0"/>
              <a:t>стоимости путем изъятия из их будущей суммы соответствующей суммы процентов, называемой </a:t>
            </a:r>
            <a:r>
              <a:rPr lang="ru-RU" altLang="ru-RU" sz="2800" b="1" dirty="0">
                <a:solidFill>
                  <a:schemeClr val="tx2"/>
                </a:solidFill>
              </a:rPr>
              <a:t>дисконтом</a:t>
            </a:r>
            <a:r>
              <a:rPr lang="ru-RU" altLang="ru-RU" sz="2800" dirty="0">
                <a:solidFill>
                  <a:schemeClr val="tx2"/>
                </a:solidFill>
              </a:rPr>
              <a:t>.</a:t>
            </a:r>
            <a:r>
              <a:rPr lang="ru-RU" altLang="ru-RU" sz="2800" dirty="0"/>
              <a:t> </a:t>
            </a:r>
            <a:endParaRPr lang="ru-RU" altLang="ru-RU" sz="2800" dirty="0"/>
          </a:p>
        </p:txBody>
      </p:sp>
      <p:graphicFrame>
        <p:nvGraphicFramePr>
          <p:cNvPr id="18436" name="Rectangle 2"/>
          <p:cNvGraphicFramePr/>
          <p:nvPr>
            <p:ph sz="quarter" idx="2"/>
          </p:nvPr>
        </p:nvGraphicFramePr>
        <p:xfrm>
          <a:off x="5081588" y="1600200"/>
          <a:ext cx="3173412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0" imgH="0" progId="Equation.3">
                  <p:embed/>
                </p:oleObj>
              </mc:Choice>
              <mc:Fallback>
                <p:oleObj name="" r:id="rId1" imgW="0" imgH="0" progId="Equation.3">
                  <p:embed/>
                  <p:pic>
                    <p:nvPicPr>
                      <p:cNvPr id="0" name="Изображение 3082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5081588" y="1600200"/>
                        <a:ext cx="3173412" cy="2182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920750" y="3532188"/>
          <a:ext cx="2497138" cy="13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" imgW="761365" imgH="419100" progId="Equation.3">
                  <p:embed/>
                </p:oleObj>
              </mc:Choice>
              <mc:Fallback>
                <p:oleObj name="" r:id="rId2" imgW="761365" imgH="419100" progId="Equation.3">
                  <p:embed/>
                  <p:pic>
                    <p:nvPicPr>
                      <p:cNvPr id="0" name="Изображение 308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750" y="3532188"/>
                        <a:ext cx="2497138" cy="1373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4"/>
          <p:cNvGraphicFramePr>
            <a:graphicFrameLocks noChangeAspect="1"/>
          </p:cNvGraphicFramePr>
          <p:nvPr/>
        </p:nvGraphicFramePr>
        <p:xfrm>
          <a:off x="5054600" y="3533775"/>
          <a:ext cx="2874963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4" imgW="749300" imgH="419100" progId="Equation.3">
                  <p:embed/>
                </p:oleObj>
              </mc:Choice>
              <mc:Fallback>
                <p:oleObj name="" r:id="rId4" imgW="749300" imgH="419100" progId="Equation.3">
                  <p:embed/>
                  <p:pic>
                    <p:nvPicPr>
                      <p:cNvPr id="0" name="Изображение 308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54600" y="3533775"/>
                        <a:ext cx="2874963" cy="1314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AutoShape 7"/>
          <p:cNvSpPr/>
          <p:nvPr/>
        </p:nvSpPr>
        <p:spPr>
          <a:xfrm rot="5400000">
            <a:off x="2074863" y="3767138"/>
            <a:ext cx="287337" cy="2636837"/>
          </a:xfrm>
          <a:prstGeom prst="rightBrace">
            <a:avLst>
              <a:gd name="adj1" fmla="val 76473"/>
              <a:gd name="adj2" fmla="val 50000"/>
            </a:avLst>
          </a:prstGeom>
          <a:noFill/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8440" name="AutoShape 8"/>
          <p:cNvSpPr/>
          <p:nvPr/>
        </p:nvSpPr>
        <p:spPr>
          <a:xfrm rot="5400000">
            <a:off x="6178550" y="3767138"/>
            <a:ext cx="287338" cy="2636837"/>
          </a:xfrm>
          <a:prstGeom prst="rightBrace">
            <a:avLst>
              <a:gd name="adj1" fmla="val 76473"/>
              <a:gd name="adj2" fmla="val 50000"/>
            </a:avLst>
          </a:prstGeom>
          <a:noFill/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8441" name="Text Box 9"/>
          <p:cNvSpPr txBox="1"/>
          <p:nvPr/>
        </p:nvSpPr>
        <p:spPr>
          <a:xfrm>
            <a:off x="1042988" y="5157788"/>
            <a:ext cx="25209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ru-RU" altLang="ru-RU" dirty="0">
                <a:latin typeface="Comic Sans MS" panose="030F0702030302020204" pitchFamily="66" charset="0"/>
              </a:rPr>
              <a:t>Дисконтирование по простым процентам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  <p:sp>
        <p:nvSpPr>
          <p:cNvPr id="18442" name="Text Box 10"/>
          <p:cNvSpPr txBox="1"/>
          <p:nvPr/>
        </p:nvSpPr>
        <p:spPr>
          <a:xfrm>
            <a:off x="5148263" y="5157788"/>
            <a:ext cx="2520950" cy="650875"/>
          </a:xfrm>
          <a:prstGeom prst="rect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ru-RU" altLang="ru-RU" dirty="0">
                <a:latin typeface="Comic Sans MS" panose="030F0702030302020204" pitchFamily="66" charset="0"/>
              </a:rPr>
              <a:t>Дисконтирование по сложным процентам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395288" y="908050"/>
            <a:ext cx="8748712" cy="6413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algn="l" eaLnBrk="1" hangingPunct="1"/>
            <a:r>
              <a:rPr lang="ru-RU" altLang="ru-RU" sz="4000" dirty="0"/>
              <a:t>Финансовая рента - аннуитет</a:t>
            </a:r>
            <a:endParaRPr lang="ru-RU" altLang="ru-RU" sz="4000" dirty="0"/>
          </a:p>
        </p:txBody>
      </p:sp>
      <p:sp>
        <p:nvSpPr>
          <p:cNvPr id="19459" name="Rectangle 3"/>
          <p:cNvSpPr>
            <a:spLocks noGrp="1"/>
          </p:cNvSpPr>
          <p:nvPr>
            <p:ph type="body" sz="half"/>
          </p:nvPr>
        </p:nvSpPr>
        <p:spPr>
          <a:xfrm>
            <a:off x="395288" y="1773238"/>
            <a:ext cx="8569325" cy="2519362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 sz="2800"/>
            </a:lvl1pPr>
            <a:lvl2pPr lvl="1">
              <a:buClrTx/>
              <a:buSzTx/>
              <a:buFontTx/>
              <a:defRPr sz="2400"/>
            </a:lvl2pPr>
            <a:lvl3pPr lvl="2">
              <a:buClrTx/>
              <a:buSzTx/>
              <a:buFontTx/>
              <a:defRPr sz="2000"/>
            </a:lvl3pPr>
            <a:lvl4pPr lvl="3">
              <a:buClrTx/>
              <a:buSzTx/>
              <a:buFontTx/>
              <a:defRPr sz="1800"/>
            </a:lvl4pPr>
            <a:lvl5pPr lvl="4">
              <a:buClrTx/>
              <a:buSzTx/>
              <a:buFontTx/>
              <a:defRPr sz="1800"/>
            </a:lvl5pPr>
          </a:lstStyle>
          <a:p>
            <a:pPr lvl="0" eaLnBrk="1" hangingPunct="1">
              <a:buNone/>
            </a:pPr>
            <a:r>
              <a:rPr lang="ru-RU" altLang="ru-RU" dirty="0"/>
              <a:t>   Поток платежей, все элементы которого равны друг другу, так же как и интервалы времени между ними. </a:t>
            </a:r>
            <a:endParaRPr lang="ru-RU" altLang="ru-RU" dirty="0"/>
          </a:p>
          <a:p>
            <a:pPr lvl="0" eaLnBrk="1" hangingPunct="1">
              <a:buNone/>
            </a:pPr>
            <a:r>
              <a:rPr lang="ru-RU" altLang="ru-RU" dirty="0"/>
              <a:t>         С1=С2=...=Сn=А                             </a:t>
            </a:r>
            <a:endParaRPr lang="ru-RU" altLang="ru-RU" dirty="0"/>
          </a:p>
        </p:txBody>
      </p:sp>
      <p:sp>
        <p:nvSpPr>
          <p:cNvPr id="19460" name="AutoShape 4"/>
          <p:cNvSpPr/>
          <p:nvPr/>
        </p:nvSpPr>
        <p:spPr>
          <a:xfrm>
            <a:off x="3708400" y="3860800"/>
            <a:ext cx="2016125" cy="719138"/>
          </a:xfrm>
          <a:prstGeom prst="bevel">
            <a:avLst>
              <a:gd name="adj" fmla="val 12500"/>
            </a:avLst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sz="2400" dirty="0">
                <a:latin typeface="Comic Sans MS" panose="030F0702030302020204" pitchFamily="66" charset="0"/>
              </a:rPr>
              <a:t>Аннуитет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19461" name="AutoShape 5"/>
          <p:cNvSpPr/>
          <p:nvPr/>
        </p:nvSpPr>
        <p:spPr>
          <a:xfrm>
            <a:off x="5867400" y="5013325"/>
            <a:ext cx="2016125" cy="719138"/>
          </a:xfrm>
          <a:prstGeom prst="bevel">
            <a:avLst>
              <a:gd name="adj" fmla="val 12500"/>
            </a:avLst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sz="2400" dirty="0">
                <a:latin typeface="Comic Sans MS" panose="030F0702030302020204" pitchFamily="66" charset="0"/>
              </a:rPr>
              <a:t>Бессрочный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19462" name="AutoShape 6"/>
          <p:cNvSpPr/>
          <p:nvPr/>
        </p:nvSpPr>
        <p:spPr>
          <a:xfrm>
            <a:off x="1692275" y="5013325"/>
            <a:ext cx="2016125" cy="719138"/>
          </a:xfrm>
          <a:prstGeom prst="bevel">
            <a:avLst>
              <a:gd name="adj" fmla="val 12500"/>
            </a:avLst>
          </a:prstGeom>
          <a:noFill/>
          <a:ln w="381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sz="2400" dirty="0">
                <a:latin typeface="Comic Sans MS" panose="030F0702030302020204" pitchFamily="66" charset="0"/>
              </a:rPr>
              <a:t>Срочный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19463" name="AutoShape 7"/>
          <p:cNvSpPr/>
          <p:nvPr/>
        </p:nvSpPr>
        <p:spPr>
          <a:xfrm rot="5400000">
            <a:off x="5940425" y="4076700"/>
            <a:ext cx="719138" cy="1008063"/>
          </a:xfrm>
          <a:custGeom>
            <a:avLst/>
            <a:gdLst>
              <a:gd name="txL" fmla="*/ 12427 w 21600"/>
              <a:gd name="txT" fmla="*/ 2912 h 21600"/>
              <a:gd name="txR" fmla="*/ 18227 w 21600"/>
              <a:gd name="txB" fmla="*/ 9246 h 21600"/>
            </a:gdLst>
            <a:ahLst/>
            <a:cxnLst>
              <a:cxn ang="17694720">
                <a:pos x="2147483646" y="0"/>
              </a:cxn>
              <a:cxn ang="5898240">
                <a:pos x="2147483646" y="2147483646"/>
              </a:cxn>
              <a:cxn ang="589824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noFill/>
          <a:ln w="38100" cap="flat" cmpd="dbl">
            <a:solidFill>
              <a:schemeClr val="tx2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ru-RU" altLang="en-US"/>
          </a:p>
        </p:txBody>
      </p:sp>
      <p:sp>
        <p:nvSpPr>
          <p:cNvPr id="19464" name="AutoShape 8"/>
          <p:cNvSpPr/>
          <p:nvPr/>
        </p:nvSpPr>
        <p:spPr>
          <a:xfrm rot="5324865" flipV="1">
            <a:off x="2771775" y="4076700"/>
            <a:ext cx="719138" cy="1008063"/>
          </a:xfrm>
          <a:custGeom>
            <a:avLst/>
            <a:gdLst>
              <a:gd name="txL" fmla="*/ 12427 w 21600"/>
              <a:gd name="txT" fmla="*/ 2912 h 21600"/>
              <a:gd name="txR" fmla="*/ 18227 w 21600"/>
              <a:gd name="txB" fmla="*/ 9246 h 21600"/>
            </a:gdLst>
            <a:ahLst/>
            <a:cxnLst>
              <a:cxn ang="17694720">
                <a:pos x="2147483646" y="0"/>
              </a:cxn>
              <a:cxn ang="5898240">
                <a:pos x="2147483646" y="2147483646"/>
              </a:cxn>
              <a:cxn ang="589824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noFill/>
          <a:ln w="38100" cap="flat" cmpd="dbl">
            <a:solidFill>
              <a:schemeClr val="tx2">
                <a:alpha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652463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ru-RU" altLang="ru-RU" sz="3600" dirty="0"/>
              <a:t>Критерии эффективности</a:t>
            </a:r>
            <a:endParaRPr lang="ru-RU" altLang="ru-RU" sz="3600" dirty="0"/>
          </a:p>
        </p:txBody>
      </p:sp>
      <p:sp>
        <p:nvSpPr>
          <p:cNvPr id="24579" name="Rectangle 3"/>
          <p:cNvSpPr>
            <a:spLocks noGrp="1"/>
          </p:cNvSpPr>
          <p:nvPr>
            <p:ph sz="half" idx="1"/>
          </p:nvPr>
        </p:nvSpPr>
        <p:spPr>
          <a:xfrm>
            <a:off x="323850" y="3213100"/>
            <a:ext cx="4248150" cy="3095625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+mn-lt"/>
                <a:ea typeface="+mn-ea"/>
                <a:cs typeface="+mn-cs"/>
              </a:rPr>
              <a:t>чистый приведенный эффект, </a:t>
            </a:r>
            <a:endParaRPr lang="ru-RU" altLang="ru-RU" sz="24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+mn-lt"/>
                <a:ea typeface="+mn-ea"/>
                <a:cs typeface="+mn-cs"/>
              </a:rPr>
              <a:t>индекс рентабельности инвестиции ; </a:t>
            </a:r>
            <a:endParaRPr lang="ru-RU" altLang="ru-RU" sz="24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+mn-lt"/>
                <a:ea typeface="+mn-ea"/>
                <a:cs typeface="+mn-cs"/>
              </a:rPr>
              <a:t>внутренняя норма прибыли , </a:t>
            </a:r>
            <a:endParaRPr lang="ru-RU" altLang="ru-RU" sz="2400" dirty="0"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+mn-lt"/>
                <a:ea typeface="+mn-ea"/>
                <a:cs typeface="+mn-cs"/>
              </a:rPr>
              <a:t>дисконтированный срок окупаемости инвестиции </a:t>
            </a:r>
            <a:endParaRPr lang="ru-RU" altLang="ru-RU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24580" name="AutoShape 4"/>
          <p:cNvSpPr/>
          <p:nvPr/>
        </p:nvSpPr>
        <p:spPr>
          <a:xfrm>
            <a:off x="611188" y="2060575"/>
            <a:ext cx="3168650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ap="flat" cmpd="dbl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sz="2000" dirty="0">
                <a:latin typeface="Comic Sans MS" panose="030F0702030302020204" pitchFamily="66" charset="0"/>
              </a:rPr>
              <a:t>С использованием </a:t>
            </a:r>
            <a:endParaRPr lang="ru-RU" altLang="ru-RU" sz="2000" dirty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altLang="ru-RU" sz="2000" dirty="0">
                <a:latin typeface="Comic Sans MS" panose="030F0702030302020204" pitchFamily="66" charset="0"/>
              </a:rPr>
              <a:t>дисконтированных </a:t>
            </a:r>
            <a:endParaRPr lang="ru-RU" altLang="ru-RU" sz="2000" dirty="0">
              <a:latin typeface="Comic Sans MS" panose="030F0702030302020204" pitchFamily="66" charset="0"/>
            </a:endParaRPr>
          </a:p>
          <a:p>
            <a:pPr algn="ctr" eaLnBrk="1" hangingPunct="1"/>
            <a:r>
              <a:rPr lang="ru-RU" altLang="ru-RU" sz="2000" dirty="0">
                <a:latin typeface="Comic Sans MS" panose="030F0702030302020204" pitchFamily="66" charset="0"/>
              </a:rPr>
              <a:t>оценок</a:t>
            </a:r>
            <a:endParaRPr lang="ru-RU" altLang="ru-RU" sz="2000" dirty="0">
              <a:latin typeface="Comic Sans MS" panose="030F0702030302020204" pitchFamily="66" charset="0"/>
            </a:endParaRPr>
          </a:p>
        </p:txBody>
      </p:sp>
      <p:sp>
        <p:nvSpPr>
          <p:cNvPr id="24581" name="AutoShape 5"/>
          <p:cNvSpPr/>
          <p:nvPr/>
        </p:nvSpPr>
        <p:spPr>
          <a:xfrm>
            <a:off x="4932363" y="2060575"/>
            <a:ext cx="3455987" cy="11525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ap="flat" cmpd="dbl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ru-RU" altLang="ru-RU" sz="2000" dirty="0">
                <a:latin typeface="Comic Sans MS" panose="030F0702030302020204" pitchFamily="66" charset="0"/>
              </a:rPr>
              <a:t>Без дисконтирования</a:t>
            </a:r>
            <a:endParaRPr lang="ru-RU" altLang="ru-RU" sz="2000" dirty="0">
              <a:latin typeface="Comic Sans MS" panose="030F0702030302020204" pitchFamily="66" charset="0"/>
            </a:endParaRPr>
          </a:p>
        </p:txBody>
      </p:sp>
      <p:sp>
        <p:nvSpPr>
          <p:cNvPr id="24582" name="Line 6"/>
          <p:cNvSpPr/>
          <p:nvPr/>
        </p:nvSpPr>
        <p:spPr>
          <a:xfrm flipH="1">
            <a:off x="1692275" y="1628775"/>
            <a:ext cx="2736850" cy="360363"/>
          </a:xfrm>
          <a:prstGeom prst="line">
            <a:avLst/>
          </a:prstGeom>
          <a:ln w="57150" cap="flat" cmpd="thinThick">
            <a:solidFill>
              <a:schemeClr val="tx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583" name="Line 7"/>
          <p:cNvSpPr/>
          <p:nvPr/>
        </p:nvSpPr>
        <p:spPr>
          <a:xfrm>
            <a:off x="4392613" y="1628775"/>
            <a:ext cx="2808287" cy="360363"/>
          </a:xfrm>
          <a:prstGeom prst="line">
            <a:avLst/>
          </a:prstGeom>
          <a:ln w="57150" cap="flat" cmpd="thinThick">
            <a:solidFill>
              <a:schemeClr val="tx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584" name="Rectangle 8"/>
          <p:cNvSpPr/>
          <p:nvPr/>
        </p:nvSpPr>
        <p:spPr>
          <a:xfrm>
            <a:off x="4859338" y="3284538"/>
            <a:ext cx="3816350" cy="32400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sz="2500" dirty="0">
                <a:latin typeface="Arial" panose="020B0604020202020204" pitchFamily="34" charset="0"/>
              </a:rPr>
              <a:t> </a:t>
            </a:r>
            <a:r>
              <a:rPr lang="ru-RU" altLang="ru-RU" sz="2400" dirty="0">
                <a:latin typeface="Arial" panose="020B0604020202020204" pitchFamily="34" charset="0"/>
              </a:rPr>
              <a:t>чистый доход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</a:rPr>
              <a:t>индекс рентабельности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</a:rPr>
              <a:t>срок окупаемости инвестиций, 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</a:rPr>
              <a:t>коэффициент эффективности инвестиции  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/>
            <a:r>
              <a:rPr lang="ru-RU" altLang="ru-RU" sz="4000" dirty="0">
                <a:latin typeface="Comic Sans MS" panose="030F0702030302020204" pitchFamily="66" charset="0"/>
              </a:rPr>
              <a:t>Стоимость капитала предприятия</a:t>
            </a:r>
            <a:endParaRPr lang="ru-RU" altLang="ru-RU" sz="4000" dirty="0">
              <a:latin typeface="Comic Sans MS" panose="030F0702030302020204" pitchFamily="66" charset="0"/>
            </a:endParaRPr>
          </a:p>
        </p:txBody>
      </p:sp>
      <p:sp>
        <p:nvSpPr>
          <p:cNvPr id="38915" name="Rectangle 3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>
              <a:buNone/>
            </a:pPr>
            <a:endParaRPr lang="ru-RU" altLang="ru-RU" sz="2600" dirty="0">
              <a:latin typeface="Comic Sans MS" panose="030F0702030302020204" pitchFamily="66" charset="0"/>
            </a:endParaRPr>
          </a:p>
          <a:p>
            <a:pPr algn="just" eaLnBrk="1" hangingPunct="1"/>
            <a:r>
              <a:rPr lang="ru-RU" altLang="ru-RU" dirty="0">
                <a:latin typeface="Comic Sans MS" panose="030F0702030302020204" pitchFamily="66" charset="0"/>
              </a:rPr>
              <a:t>компания финансируется из нескольких источников, имеющих различную цену   =</a:t>
            </a:r>
            <a:r>
              <a:rPr lang="en-US" altLang="ru-RU" dirty="0">
                <a:latin typeface="Comic Sans MS" panose="030F0702030302020204" pitchFamily="66" charset="0"/>
              </a:rPr>
              <a:t>&gt; </a:t>
            </a:r>
            <a:r>
              <a:rPr lang="ru-RU" altLang="ru-RU" u="sng" dirty="0">
                <a:latin typeface="Comic Sans MS" panose="030F0702030302020204" pitchFamily="66" charset="0"/>
              </a:rPr>
              <a:t>стоимость капитала</a:t>
            </a:r>
            <a:r>
              <a:rPr lang="ru-RU" altLang="ru-RU" dirty="0">
                <a:latin typeface="Comic Sans MS" panose="030F0702030302020204" pitchFamily="66" charset="0"/>
              </a:rPr>
              <a:t> рассчитывается как средневзвешенная стоимость основных элементов: собственного и заемного капитала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447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/>
            <a:r>
              <a:rPr lang="ru-RU" altLang="ru-RU" sz="4000" dirty="0">
                <a:latin typeface="Comic Sans MS" panose="030F0702030302020204" pitchFamily="66" charset="0"/>
              </a:rPr>
              <a:t>Средневзвешенная стоимость капитала:</a:t>
            </a:r>
            <a:r>
              <a:rPr lang="en-US" altLang="ru-RU" sz="4000" dirty="0">
                <a:latin typeface="Comic Sans MS" panose="030F0702030302020204" pitchFamily="66" charset="0"/>
              </a:rPr>
              <a:t> WACC</a:t>
            </a:r>
            <a:r>
              <a:rPr lang="ru-RU" altLang="ru-RU" sz="4000" dirty="0">
                <a:latin typeface="Comic Sans MS" panose="030F0702030302020204" pitchFamily="66" charset="0"/>
              </a:rPr>
              <a:t> </a:t>
            </a:r>
            <a:endParaRPr lang="ru-RU" altLang="ru-RU" sz="4000" dirty="0">
              <a:latin typeface="Comic Sans MS" panose="030F0702030302020204" pitchFamily="66" charset="0"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idx="1"/>
          </p:nvPr>
        </p:nvSpPr>
        <p:spPr>
          <a:xfrm>
            <a:off x="457200" y="2443163"/>
            <a:ext cx="8229600" cy="36830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algn="ctr" eaLnBrk="1" hangingPunct="1">
              <a:buNone/>
            </a:pPr>
            <a:r>
              <a:rPr lang="en-US" altLang="ru-RU" sz="2800" dirty="0"/>
              <a:t>WACC = </a:t>
            </a:r>
            <a:r>
              <a:rPr lang="en-US" altLang="ru-RU" sz="2800" dirty="0">
                <a:cs typeface="Tahoma" panose="020B0604030504040204" pitchFamily="34" charset="0"/>
              </a:rPr>
              <a:t>∑C</a:t>
            </a:r>
            <a:r>
              <a:rPr lang="en-US" altLang="ru-RU" sz="2800" baseline="-25000" dirty="0">
                <a:cs typeface="Tahoma" panose="020B0604030504040204" pitchFamily="34" charset="0"/>
              </a:rPr>
              <a:t>i </a:t>
            </a:r>
            <a:r>
              <a:rPr lang="en-US" altLang="ru-RU" sz="2800" dirty="0">
                <a:cs typeface="Tahoma" panose="020B0604030504040204" pitchFamily="34" charset="0"/>
              </a:rPr>
              <a:t>* K</a:t>
            </a:r>
            <a:r>
              <a:rPr lang="en-US" altLang="ru-RU" sz="2800" baseline="-25000" dirty="0">
                <a:cs typeface="Tahoma" panose="020B0604030504040204" pitchFamily="34" charset="0"/>
              </a:rPr>
              <a:t>i</a:t>
            </a:r>
            <a:r>
              <a:rPr lang="ru-RU" altLang="ru-RU" sz="2800" baseline="-25000" dirty="0">
                <a:cs typeface="Tahoma" panose="020B0604030504040204" pitchFamily="34" charset="0"/>
              </a:rPr>
              <a:t>, </a:t>
            </a:r>
            <a:endParaRPr lang="ru-RU" altLang="ru-RU" sz="2800" baseline="-250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endParaRPr lang="ru-RU" altLang="ru-RU" sz="28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r>
              <a:rPr lang="ru-RU" altLang="ru-RU" sz="2800" dirty="0">
                <a:cs typeface="Tahoma" panose="020B0604030504040204" pitchFamily="34" charset="0"/>
              </a:rPr>
              <a:t>где </a:t>
            </a:r>
            <a:r>
              <a:rPr lang="en-US" altLang="ru-RU" sz="2800" dirty="0">
                <a:cs typeface="Tahoma" panose="020B0604030504040204" pitchFamily="34" charset="0"/>
              </a:rPr>
              <a:t>C</a:t>
            </a:r>
            <a:r>
              <a:rPr lang="en-US" altLang="ru-RU" sz="2800" baseline="-25000" dirty="0">
                <a:cs typeface="Tahoma" panose="020B0604030504040204" pitchFamily="34" charset="0"/>
              </a:rPr>
              <a:t>i </a:t>
            </a:r>
            <a:r>
              <a:rPr lang="ru-RU" altLang="ru-RU" sz="2800" baseline="-25000" dirty="0">
                <a:cs typeface="Tahoma" panose="020B0604030504040204" pitchFamily="34" charset="0"/>
              </a:rPr>
              <a:t> </a:t>
            </a:r>
            <a:r>
              <a:rPr lang="ru-RU" altLang="ru-RU" sz="2800" dirty="0">
                <a:cs typeface="Tahoma" panose="020B0604030504040204" pitchFamily="34" charset="0"/>
              </a:rPr>
              <a:t> - цена </a:t>
            </a:r>
            <a:r>
              <a:rPr lang="en-US" altLang="ru-RU" sz="2800" dirty="0">
                <a:cs typeface="Tahoma" panose="020B0604030504040204" pitchFamily="34" charset="0"/>
              </a:rPr>
              <a:t>i</a:t>
            </a:r>
            <a:r>
              <a:rPr lang="ru-RU" altLang="ru-RU" sz="2800" dirty="0">
                <a:cs typeface="Tahoma" panose="020B0604030504040204" pitchFamily="34" charset="0"/>
              </a:rPr>
              <a:t> – го</a:t>
            </a:r>
            <a:r>
              <a:rPr lang="en-US" altLang="ru-RU" sz="2800" dirty="0">
                <a:cs typeface="Tahoma" panose="020B0604030504040204" pitchFamily="34" charset="0"/>
              </a:rPr>
              <a:t> </a:t>
            </a:r>
            <a:r>
              <a:rPr lang="ru-RU" altLang="ru-RU" sz="2800" dirty="0">
                <a:cs typeface="Tahoma" panose="020B0604030504040204" pitchFamily="34" charset="0"/>
              </a:rPr>
              <a:t>источника средств;</a:t>
            </a:r>
            <a:endParaRPr lang="ru-RU" altLang="ru-RU" sz="28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endParaRPr lang="ru-RU" altLang="ru-RU" sz="28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r>
              <a:rPr lang="ru-RU" altLang="ru-RU" sz="2800" dirty="0">
                <a:cs typeface="Tahoma" panose="020B0604030504040204" pitchFamily="34" charset="0"/>
              </a:rPr>
              <a:t>      </a:t>
            </a:r>
            <a:r>
              <a:rPr lang="en-US" altLang="ru-RU" sz="2800" dirty="0">
                <a:cs typeface="Tahoma" panose="020B0604030504040204" pitchFamily="34" charset="0"/>
              </a:rPr>
              <a:t>K</a:t>
            </a:r>
            <a:r>
              <a:rPr lang="en-US" altLang="ru-RU" sz="2800" baseline="-25000" dirty="0">
                <a:cs typeface="Tahoma" panose="020B0604030504040204" pitchFamily="34" charset="0"/>
              </a:rPr>
              <a:t>i</a:t>
            </a:r>
            <a:r>
              <a:rPr lang="ru-RU" altLang="ru-RU" sz="2800" baseline="-25000" dirty="0">
                <a:cs typeface="Tahoma" panose="020B0604030504040204" pitchFamily="34" charset="0"/>
              </a:rPr>
              <a:t>,  </a:t>
            </a:r>
            <a:r>
              <a:rPr lang="ru-RU" altLang="ru-RU" sz="2800" dirty="0">
                <a:cs typeface="Tahoma" panose="020B0604030504040204" pitchFamily="34" charset="0"/>
              </a:rPr>
              <a:t>- доля </a:t>
            </a:r>
            <a:r>
              <a:rPr lang="en-US" altLang="ru-RU" sz="2800" dirty="0">
                <a:cs typeface="Tahoma" panose="020B0604030504040204" pitchFamily="34" charset="0"/>
              </a:rPr>
              <a:t>i</a:t>
            </a:r>
            <a:r>
              <a:rPr lang="ru-RU" altLang="ru-RU" sz="2800" dirty="0">
                <a:cs typeface="Tahoma" panose="020B0604030504040204" pitchFamily="34" charset="0"/>
              </a:rPr>
              <a:t> – го</a:t>
            </a:r>
            <a:r>
              <a:rPr lang="en-US" altLang="ru-RU" sz="2800" dirty="0">
                <a:cs typeface="Tahoma" panose="020B0604030504040204" pitchFamily="34" charset="0"/>
              </a:rPr>
              <a:t> </a:t>
            </a:r>
            <a:r>
              <a:rPr lang="ru-RU" altLang="ru-RU" sz="2800" dirty="0">
                <a:cs typeface="Tahoma" panose="020B0604030504040204" pitchFamily="34" charset="0"/>
              </a:rPr>
              <a:t>источника средств.</a:t>
            </a:r>
            <a:endParaRPr lang="ru-RU" altLang="ru-RU" sz="2800" baseline="-250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endParaRPr lang="ru-RU" altLang="ru-RU" sz="2800" dirty="0">
              <a:cs typeface="Tahoma" panose="020B0604030504040204" pitchFamily="34" charset="0"/>
            </a:endParaRPr>
          </a:p>
          <a:p>
            <a:pPr eaLnBrk="1" hangingPunct="1">
              <a:buNone/>
            </a:pPr>
            <a:r>
              <a:rPr lang="ru-RU" altLang="ru-RU" sz="2800" dirty="0">
                <a:cs typeface="Tahoma" panose="020B0604030504040204" pitchFamily="34" charset="0"/>
              </a:rPr>
              <a:t>      </a:t>
            </a:r>
            <a:endParaRPr lang="en-US" altLang="ru-RU" sz="2800" dirty="0">
              <a:ea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/>
            <a:r>
              <a:rPr lang="ru-RU" altLang="ru-RU" dirty="0">
                <a:latin typeface="Comic Sans MS" panose="030F0702030302020204" pitchFamily="66" charset="0"/>
              </a:rPr>
              <a:t>Рычаг (леверидж)</a:t>
            </a:r>
            <a:endParaRPr lang="ru-RU" altLang="ru-RU" dirty="0">
              <a:latin typeface="Comic Sans MS" panose="030F0702030302020204" pitchFamily="66" charset="0"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5963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b="1" dirty="0">
                <a:latin typeface="Comic Sans MS" panose="030F0702030302020204" pitchFamily="66" charset="0"/>
                <a:ea typeface="+mn-ea"/>
                <a:cs typeface="+mn-cs"/>
              </a:rPr>
              <a:t>операционный рычаг</a:t>
            </a:r>
            <a:r>
              <a:rPr lang="ru-RU" altLang="ru-RU" dirty="0">
                <a:latin typeface="Comic Sans MS" panose="030F0702030302020204" pitchFamily="66" charset="0"/>
                <a:ea typeface="+mn-ea"/>
                <a:cs typeface="+mn-cs"/>
              </a:rPr>
              <a:t> – использование фирмой постоянных операционных издержек для повышения рентабельности бизнеса</a:t>
            </a:r>
            <a:endParaRPr lang="ru-RU" altLang="ru-RU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endParaRPr lang="ru-RU" altLang="ru-RU" dirty="0">
              <a:latin typeface="Comic Sans MS" panose="030F0702030302020204" pitchFamily="66" charset="0"/>
              <a:ea typeface="+mn-ea"/>
              <a:cs typeface="+mn-cs"/>
            </a:endParaRPr>
          </a:p>
          <a:p>
            <a:pPr eaLnBrk="1" hangingPunct="1">
              <a:buClrTx/>
              <a:buSzTx/>
              <a:buFontTx/>
            </a:pPr>
            <a:endParaRPr lang="ru-RU" altLang="ru-RU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3012" name="Rectangle 4"/>
          <p:cNvSpPr>
            <a:spLocks noGrp="1"/>
          </p:cNvSpPr>
          <p:nvPr>
            <p:ph sz="half" idx="2"/>
          </p:nvPr>
        </p:nvSpPr>
        <p:spPr>
          <a:xfrm>
            <a:off x="4649788" y="1600200"/>
            <a:ext cx="4037012" cy="4525963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/>
          <a:p>
            <a:pPr eaLnBrk="1" hangingPunct="1">
              <a:buClrTx/>
              <a:buSzTx/>
              <a:buFont typeface="Wingdings" panose="05000000000000000000" pitchFamily="2" charset="2"/>
              <a:buChar char="Ø"/>
            </a:pPr>
            <a:r>
              <a:rPr lang="ru-RU" altLang="ru-RU" b="1" dirty="0">
                <a:latin typeface="Comic Sans MS" panose="030F0702030302020204" pitchFamily="66" charset="0"/>
                <a:ea typeface="+mn-ea"/>
                <a:cs typeface="+mn-cs"/>
              </a:rPr>
              <a:t>финансовый рычаг – </a:t>
            </a:r>
            <a:r>
              <a:rPr lang="ru-RU" altLang="ru-RU" dirty="0">
                <a:latin typeface="Comic Sans MS" panose="030F0702030302020204" pitchFamily="66" charset="0"/>
                <a:ea typeface="+mn-ea"/>
                <a:cs typeface="+mn-cs"/>
              </a:rPr>
              <a:t>использование фирмой средств  издержки на привлечение которых являются постоянными для повышения прибыльности</a:t>
            </a:r>
            <a:endParaRPr lang="ru-RU" altLang="ru-RU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3013" name="AutoShape 5"/>
          <p:cNvSpPr/>
          <p:nvPr/>
        </p:nvSpPr>
        <p:spPr>
          <a:xfrm>
            <a:off x="152400" y="1676400"/>
            <a:ext cx="381000" cy="2209800"/>
          </a:xfrm>
          <a:prstGeom prst="curvedRightArrow">
            <a:avLst>
              <a:gd name="adj1" fmla="val 115999"/>
              <a:gd name="adj2" fmla="val 231999"/>
              <a:gd name="adj3" fmla="val 33333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43014" name="AutoShape 6"/>
          <p:cNvSpPr/>
          <p:nvPr/>
        </p:nvSpPr>
        <p:spPr>
          <a:xfrm flipH="1">
            <a:off x="8610600" y="1676400"/>
            <a:ext cx="381000" cy="2209800"/>
          </a:xfrm>
          <a:prstGeom prst="curvedRightArrow">
            <a:avLst>
              <a:gd name="adj1" fmla="val 115999"/>
              <a:gd name="adj2" fmla="val 231999"/>
              <a:gd name="adj3" fmla="val 33333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eaLnBrk="1" hangingPunct="1"/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Номер слайда 5"/>
          <p:cNvSpPr txBox="1">
            <a:spLocks noGrp="1"/>
          </p:cNvSpPr>
          <p:nvPr>
            <p:ph type="sldNum" sz="quarter"/>
          </p:nvPr>
        </p:nvSpPr>
        <p:spPr>
          <a:xfrm>
            <a:off x="3849688" y="6400800"/>
            <a:ext cx="719137" cy="381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eaLnBrk="1" hangingPunct="1"/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-3048000" y="2514600"/>
            <a:ext cx="77724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304800" y="1752600"/>
            <a:ext cx="8534400" cy="46482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Принципы (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GAAP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IFRS)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обобщают обычаи, правила и процедуры, действующие для всех компаний на определенный момент времени. </a:t>
            </a:r>
            <a:r>
              <a:rPr kumimoji="0" 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Т.е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 представляют собой унифицированные стандарты, позволяющие сделать заключение о том, что: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535305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Финансовые отчеты фирм, в особенности акционерных компаний, представляют результаты деятельности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объективно, достоверно и полностью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535305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Финансовые результаты разных компаний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сопоставимы между собой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71600" y="457200"/>
            <a:ext cx="7620000" cy="990600"/>
          </a:xfrm>
          <a:prstGeom prst="rect">
            <a:avLst/>
          </a:prstGeom>
        </p:spPr>
        <p:txBody>
          <a:bodyPr/>
          <a:p>
            <a:pPr algn="r">
              <a:buNone/>
            </a:pPr>
            <a:r>
              <a:rPr sz="3200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Verdana" panose="020B0604030504040204" pitchFamily="34" charset="0"/>
              </a:rPr>
              <a:t>Общепринятые международные бухгалтерские Стандарты</a:t>
            </a:r>
            <a:endParaRPr lang="en-US" altLang="x-none" sz="3200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7586" name="Group 2"/>
          <p:cNvGrpSpPr/>
          <p:nvPr/>
        </p:nvGrpSpPr>
        <p:grpSpPr>
          <a:xfrm>
            <a:off x="1214438" y="2370138"/>
            <a:ext cx="6640512" cy="3414712"/>
            <a:chOff x="765" y="1493"/>
            <a:chExt cx="4183" cy="2151"/>
          </a:xfrm>
        </p:grpSpPr>
        <p:sp>
          <p:nvSpPr>
            <p:cNvPr id="67599" name="Line 3"/>
            <p:cNvSpPr/>
            <p:nvPr/>
          </p:nvSpPr>
          <p:spPr>
            <a:xfrm>
              <a:off x="1973" y="1493"/>
              <a:ext cx="759" cy="99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0" name="Line 4"/>
            <p:cNvSpPr/>
            <p:nvPr/>
          </p:nvSpPr>
          <p:spPr>
            <a:xfrm flipH="1">
              <a:off x="2733" y="1733"/>
              <a:ext cx="391" cy="75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1" name="Line 5"/>
            <p:cNvSpPr/>
            <p:nvPr/>
          </p:nvSpPr>
          <p:spPr>
            <a:xfrm flipH="1">
              <a:off x="2733" y="1541"/>
              <a:ext cx="1735" cy="95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2" name="Line 6"/>
            <p:cNvSpPr/>
            <p:nvPr/>
          </p:nvSpPr>
          <p:spPr>
            <a:xfrm flipH="1">
              <a:off x="2733" y="2213"/>
              <a:ext cx="2215" cy="27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3" name="Line 7"/>
            <p:cNvSpPr/>
            <p:nvPr/>
          </p:nvSpPr>
          <p:spPr>
            <a:xfrm>
              <a:off x="2741" y="2501"/>
              <a:ext cx="1815" cy="61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4" name="Line 8"/>
            <p:cNvSpPr/>
            <p:nvPr/>
          </p:nvSpPr>
          <p:spPr>
            <a:xfrm>
              <a:off x="2741" y="2501"/>
              <a:ext cx="183" cy="114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5" name="Line 9"/>
            <p:cNvSpPr/>
            <p:nvPr/>
          </p:nvSpPr>
          <p:spPr>
            <a:xfrm flipH="1">
              <a:off x="1101" y="2501"/>
              <a:ext cx="1639" cy="7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6" name="Line 10"/>
            <p:cNvSpPr/>
            <p:nvPr/>
          </p:nvSpPr>
          <p:spPr>
            <a:xfrm flipH="1">
              <a:off x="957" y="2496"/>
              <a:ext cx="1783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7607" name="Line 11"/>
            <p:cNvSpPr/>
            <p:nvPr/>
          </p:nvSpPr>
          <p:spPr>
            <a:xfrm flipH="1" flipV="1">
              <a:off x="765" y="1869"/>
              <a:ext cx="1975" cy="63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7587" name="Rectangle 12"/>
          <p:cNvSpPr/>
          <p:nvPr/>
        </p:nvSpPr>
        <p:spPr>
          <a:xfrm>
            <a:off x="307975" y="1201738"/>
            <a:ext cx="8836025" cy="393700"/>
          </a:xfrm>
          <a:prstGeom prst="rect">
            <a:avLst/>
          </a:prstGeom>
          <a:noFill/>
          <a:ln w="12700">
            <a:noFill/>
          </a:ln>
        </p:spPr>
        <p:txBody>
          <a:bodyPr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Комитет по </a:t>
            </a:r>
            <a:r>
              <a:rPr lang="ru-RU" altLang="ru-RU" sz="2000" b="1" dirty="0">
                <a:latin typeface="Arial" panose="020B0604020202020204" pitchFamily="34" charset="0"/>
              </a:rPr>
              <a:t>М</a:t>
            </a:r>
            <a:r>
              <a:rPr lang="en-US" altLang="ru-RU" sz="2000" b="1" dirty="0">
                <a:latin typeface="Arial" panose="020B0604020202020204" pitchFamily="34" charset="0"/>
              </a:rPr>
              <a:t>еждународным бухгалтерским стандартам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88" name="Rectangle 13"/>
          <p:cNvSpPr/>
          <p:nvPr/>
        </p:nvSpPr>
        <p:spPr>
          <a:xfrm>
            <a:off x="6516688" y="5106988"/>
            <a:ext cx="2360612" cy="698500"/>
          </a:xfrm>
          <a:prstGeom prst="rect">
            <a:avLst/>
          </a:prstGeom>
          <a:noFill/>
          <a:ln w="12700">
            <a:noFill/>
          </a:ln>
        </p:spPr>
        <p:txBody>
          <a:bodyPr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США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(US GAAP)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89" name="Rectangle 14"/>
          <p:cNvSpPr/>
          <p:nvPr/>
        </p:nvSpPr>
        <p:spPr>
          <a:xfrm>
            <a:off x="230188" y="2668588"/>
            <a:ext cx="1547812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Австралия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0" name="Rectangle 15"/>
          <p:cNvSpPr/>
          <p:nvPr/>
        </p:nvSpPr>
        <p:spPr>
          <a:xfrm>
            <a:off x="2439988" y="2058988"/>
            <a:ext cx="1076325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Канада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1" name="Rectangle 16"/>
          <p:cNvSpPr/>
          <p:nvPr/>
        </p:nvSpPr>
        <p:spPr>
          <a:xfrm>
            <a:off x="4040188" y="2516188"/>
            <a:ext cx="1308100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Франция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2" name="Rectangle 17"/>
          <p:cNvSpPr/>
          <p:nvPr/>
        </p:nvSpPr>
        <p:spPr>
          <a:xfrm>
            <a:off x="6097588" y="2135188"/>
            <a:ext cx="1408112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Германия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3" name="Rectangle 18"/>
          <p:cNvSpPr/>
          <p:nvPr/>
        </p:nvSpPr>
        <p:spPr>
          <a:xfrm>
            <a:off x="763588" y="3735388"/>
            <a:ext cx="1130300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Япония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4" name="Rectangle 19"/>
          <p:cNvSpPr/>
          <p:nvPr/>
        </p:nvSpPr>
        <p:spPr>
          <a:xfrm>
            <a:off x="7011988" y="3201988"/>
            <a:ext cx="1225550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Мексика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5" name="Rectangle 20"/>
          <p:cNvSpPr/>
          <p:nvPr/>
        </p:nvSpPr>
        <p:spPr>
          <a:xfrm>
            <a:off x="687388" y="4878388"/>
            <a:ext cx="2513012" cy="393700"/>
          </a:xfrm>
          <a:prstGeom prst="rect">
            <a:avLst/>
          </a:prstGeom>
          <a:noFill/>
          <a:ln w="12700">
            <a:noFill/>
          </a:ln>
        </p:spPr>
        <p:txBody>
          <a:bodyPr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Нидерланды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6" name="Rectangle 21"/>
          <p:cNvSpPr/>
          <p:nvPr/>
        </p:nvSpPr>
        <p:spPr>
          <a:xfrm>
            <a:off x="3049588" y="5564188"/>
            <a:ext cx="2297112" cy="393700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000" b="1" dirty="0">
                <a:latin typeface="Arial" panose="020B0604020202020204" pitchFamily="34" charset="0"/>
              </a:rPr>
              <a:t>Великобритания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67597" name="Rectangle 22"/>
          <p:cNvSpPr/>
          <p:nvPr/>
        </p:nvSpPr>
        <p:spPr>
          <a:xfrm>
            <a:off x="3811588" y="3582988"/>
            <a:ext cx="974725" cy="515937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2800" b="1" dirty="0">
                <a:latin typeface="Arial" panose="020B0604020202020204" pitchFamily="34" charset="0"/>
              </a:rPr>
              <a:t>1973</a:t>
            </a:r>
            <a:endParaRPr lang="en-US" altLang="ru-RU" sz="2800" b="1" dirty="0">
              <a:latin typeface="Arial" panose="020B0604020202020204" pitchFamily="34" charset="0"/>
            </a:endParaRPr>
          </a:p>
        </p:txBody>
      </p:sp>
      <p:sp>
        <p:nvSpPr>
          <p:cNvPr id="67598" name="Rectangle 23"/>
          <p:cNvSpPr/>
          <p:nvPr/>
        </p:nvSpPr>
        <p:spPr>
          <a:xfrm>
            <a:off x="503238" y="266700"/>
            <a:ext cx="8640762" cy="576263"/>
          </a:xfrm>
          <a:prstGeom prst="rect">
            <a:avLst/>
          </a:prstGeom>
          <a:noFill/>
          <a:ln w="12699">
            <a:noFill/>
          </a:ln>
        </p:spPr>
        <p:txBody>
          <a:bodyPr lIns="90488" tIns="44450" rIns="90488" bIns="44450">
            <a:spAutoFit/>
          </a:bodyPr>
          <a:p>
            <a:pPr eaLnBrk="1" hangingPunct="1"/>
            <a:r>
              <a:rPr lang="ru-RU" altLang="ru-RU" sz="3200" b="1" dirty="0">
                <a:latin typeface="Arial" panose="020B0604020202020204" pitchFamily="34" charset="0"/>
              </a:rPr>
              <a:t>Стандартизация бухгалтерского учета</a:t>
            </a:r>
            <a:r>
              <a:rPr lang="ru-RU" altLang="ru-RU" sz="3200" b="1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endParaRPr lang="en-US" altLang="ru-RU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4" name="Rectangle 2"/>
          <p:cNvSpPr>
            <a:spLocks noGrp="1"/>
          </p:cNvSpPr>
          <p:nvPr>
            <p:ph idx="1"/>
          </p:nvPr>
        </p:nvSpPr>
        <p:spPr>
          <a:xfrm>
            <a:off x="266700" y="1409700"/>
            <a:ext cx="8877300" cy="4533900"/>
          </a:xfrm>
          <a:noFill/>
          <a:ln>
            <a:noFill/>
          </a:ln>
        </p:spPr>
        <p:txBody>
          <a:bodyPr/>
          <a:p>
            <a:pPr lvl="1">
              <a:buNone/>
            </a:pPr>
            <a:r>
              <a:rPr lang="ru-RU" altLang="ru-RU" sz="2000" b="1" dirty="0"/>
              <a:t>	Финансовая отчетность, сформированная в соответствии с МСФО - это  своеобразный ключ к международному рынку капитала: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	1989 – 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>создана Международная организация Комиссий по </a:t>
            </a:r>
            <a:r>
              <a:rPr lang="en-US" altLang="ru-RU" sz="2000" b="1" dirty="0"/>
              <a:t>		</a:t>
            </a:r>
            <a:r>
              <a:rPr lang="ru-RU" altLang="ru-RU" sz="2000" b="1" dirty="0"/>
              <a:t>ценным бумагам (IOSCO) 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	1993</a:t>
            </a:r>
            <a:r>
              <a:rPr lang="ru-RU" altLang="ru-RU" sz="2000" b="1" dirty="0">
                <a:solidFill>
                  <a:srgbClr val="1E6E04"/>
                </a:solidFill>
              </a:rPr>
              <a:t> </a:t>
            </a:r>
            <a:r>
              <a:rPr lang="ru-RU" altLang="ru-RU" sz="2000" b="1" dirty="0"/>
              <a:t>– 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>первый проект IOSCO по продвижению МСФО на </a:t>
            </a:r>
            <a:r>
              <a:rPr lang="en-US" altLang="ru-RU" sz="2000" b="1" dirty="0"/>
              <a:t>			</a:t>
            </a:r>
            <a:r>
              <a:rPr lang="ru-RU" altLang="ru-RU" sz="2000" b="1" dirty="0"/>
              <a:t>мировых фондовых биржах с целью обеспечения </a:t>
            </a:r>
            <a:r>
              <a:rPr lang="en-US" altLang="ru-RU" sz="2000" b="1" dirty="0"/>
              <a:t>		</a:t>
            </a:r>
            <a:r>
              <a:rPr lang="ru-RU" altLang="ru-RU" sz="2000" b="1" dirty="0"/>
              <a:t>компаний возможностью привлечения капитала на </a:t>
            </a:r>
            <a:r>
              <a:rPr lang="en-US" altLang="ru-RU" sz="2000" b="1" dirty="0"/>
              <a:t>		</a:t>
            </a:r>
            <a:r>
              <a:rPr lang="ru-RU" altLang="ru-RU" sz="2000" b="1" dirty="0"/>
              <a:t>многих биржах одновременно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 апрель 2001 –  создан Совет по Международным стандартам  			финансовой отчетности (СМФО)  для замены 			Комитета по международным  стандартам (КМСФО</a:t>
            </a:r>
            <a:r>
              <a:rPr lang="ru-RU" altLang="ru-RU" sz="2000" b="1" i="1" dirty="0"/>
              <a:t>)</a:t>
            </a:r>
            <a:endParaRPr lang="ru-RU" altLang="ru-RU" sz="2000" b="1" i="1" dirty="0"/>
          </a:p>
          <a:p>
            <a:pPr lvl="1">
              <a:buNone/>
            </a:pPr>
            <a:endParaRPr lang="ru-RU" altLang="ru-RU" sz="2000" b="1" dirty="0"/>
          </a:p>
        </p:txBody>
      </p:sp>
      <p:sp>
        <p:nvSpPr>
          <p:cNvPr id="69635" name="Rectangle 3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p>
            <a:r>
              <a:rPr lang="ru-RU" altLang="ru-RU" sz="3200" b="1" dirty="0"/>
              <a:t>МСФО и мировые фондовые рынки</a:t>
            </a:r>
            <a:endParaRPr lang="ru-RU" altLang="ru-RU" sz="3200" b="1" dirty="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9500"/>
          </a:xfrm>
          <a:noFill/>
          <a:ln>
            <a:noFill/>
          </a:ln>
        </p:spPr>
        <p:txBody>
          <a:bodyPr/>
          <a:p>
            <a:r>
              <a:rPr lang="ru-RU" altLang="ru-RU" sz="3200" b="1" dirty="0"/>
              <a:t>МСФО сегодня</a:t>
            </a:r>
            <a:r>
              <a:rPr lang="ru-RU" altLang="ru-RU" dirty="0"/>
              <a:t> </a:t>
            </a:r>
            <a:endParaRPr lang="ru-RU" altLang="ru-RU" dirty="0"/>
          </a:p>
        </p:txBody>
      </p:sp>
      <p:sp>
        <p:nvSpPr>
          <p:cNvPr id="75779" name="Rectangle 3"/>
          <p:cNvSpPr>
            <a:spLocks noGrp="1"/>
          </p:cNvSpPr>
          <p:nvPr>
            <p:ph idx="1"/>
          </p:nvPr>
        </p:nvSpPr>
        <p:spPr>
          <a:xfrm>
            <a:off x="666750" y="1703388"/>
            <a:ext cx="8134350" cy="4800600"/>
          </a:xfrm>
          <a:noFill/>
          <a:ln>
            <a:noFill/>
          </a:ln>
        </p:spPr>
        <p:txBody>
          <a:bodyPr/>
          <a:p>
            <a:pPr lvl="1"/>
            <a:r>
              <a:rPr lang="ru-RU" altLang="ru-RU" sz="2000" b="1" dirty="0"/>
              <a:t> </a:t>
            </a:r>
            <a:r>
              <a:rPr lang="en-US" altLang="ru-RU" sz="2000" b="1" dirty="0">
                <a:cs typeface="Times New Roman" panose="02020603050405020304" pitchFamily="18" charset="0"/>
              </a:rPr>
              <a:t>IFRS 1: First-time Adoption of International Financial Reporting Standards</a:t>
            </a:r>
            <a:r>
              <a:rPr lang="ru-RU" altLang="ru-RU" sz="2000" b="1" dirty="0"/>
              <a:t> (Первое применение</a:t>
            </a:r>
            <a:r>
              <a:rPr lang="en-US" altLang="ru-RU" sz="2000" b="1" dirty="0"/>
              <a:t> </a:t>
            </a:r>
            <a:r>
              <a:rPr lang="ru-RU" altLang="ru-RU" sz="2000" b="1" dirty="0"/>
              <a:t>МСФО)</a:t>
            </a:r>
            <a:endParaRPr lang="ru-RU" altLang="ru-RU" sz="2000" b="1" dirty="0"/>
          </a:p>
          <a:p>
            <a:pPr lvl="1"/>
            <a:r>
              <a:rPr lang="ru-RU" altLang="ru-RU" sz="2000" b="1" dirty="0"/>
              <a:t> </a:t>
            </a:r>
            <a:r>
              <a:rPr lang="en-US" altLang="ru-RU" sz="2000" b="1" dirty="0">
                <a:cs typeface="Times New Roman" panose="02020603050405020304" pitchFamily="18" charset="0"/>
              </a:rPr>
              <a:t>IFRS </a:t>
            </a:r>
            <a:r>
              <a:rPr lang="ru-RU" altLang="ru-RU" sz="2000" b="1" dirty="0"/>
              <a:t>2</a:t>
            </a:r>
            <a:r>
              <a:rPr lang="en-US" altLang="ru-RU" sz="2000" b="1" dirty="0">
                <a:cs typeface="Times New Roman" panose="02020603050405020304" pitchFamily="18" charset="0"/>
              </a:rPr>
              <a:t>: </a:t>
            </a:r>
            <a:r>
              <a:rPr lang="en-GB" altLang="ru-RU" sz="2000" b="1" dirty="0">
                <a:cs typeface="Arial" panose="020B0604020202020204" pitchFamily="34" charset="0"/>
              </a:rPr>
              <a:t>Share-based Payment</a:t>
            </a:r>
            <a:r>
              <a:rPr lang="ru-RU" altLang="ru-RU" sz="2000" b="1" dirty="0"/>
              <a:t> (Выплаты, основанные на акциях)</a:t>
            </a:r>
            <a:endParaRPr lang="en-GB" altLang="ru-RU" sz="2000" b="1" dirty="0"/>
          </a:p>
          <a:p>
            <a:pPr lvl="1"/>
            <a:r>
              <a:rPr lang="ru-RU" altLang="ru-RU" sz="2000" b="1" dirty="0"/>
              <a:t> </a:t>
            </a:r>
            <a:r>
              <a:rPr lang="en-US" altLang="ru-RU" sz="2000" b="1" dirty="0">
                <a:cs typeface="Times New Roman" panose="02020603050405020304" pitchFamily="18" charset="0"/>
              </a:rPr>
              <a:t>IFRS </a:t>
            </a:r>
            <a:r>
              <a:rPr lang="ru-RU" altLang="ru-RU" sz="2000" b="1" dirty="0"/>
              <a:t>3:</a:t>
            </a:r>
            <a:r>
              <a:rPr lang="en-US" altLang="ru-RU" sz="2000" b="1" dirty="0">
                <a:cs typeface="Times New Roman" panose="02020603050405020304" pitchFamily="18" charset="0"/>
              </a:rPr>
              <a:t> Business Combinations</a:t>
            </a:r>
            <a:r>
              <a:rPr lang="ru-RU" altLang="ru-RU" sz="2000" b="1" dirty="0"/>
              <a:t> (Объединение бизнеса)</a:t>
            </a:r>
            <a:endParaRPr lang="ru-RU" altLang="ru-RU" sz="2000" b="1" dirty="0"/>
          </a:p>
          <a:p>
            <a:pPr lvl="1"/>
            <a:r>
              <a:rPr lang="ru-RU" altLang="ru-RU" sz="2000" b="1" dirty="0"/>
              <a:t> </a:t>
            </a:r>
            <a:r>
              <a:rPr lang="en-US" altLang="ru-RU" sz="2000" b="1" dirty="0">
                <a:cs typeface="Times New Roman" panose="02020603050405020304" pitchFamily="18" charset="0"/>
              </a:rPr>
              <a:t>IFRS 4</a:t>
            </a:r>
            <a:r>
              <a:rPr lang="ru-RU" altLang="ru-RU" sz="2000" b="1" dirty="0"/>
              <a:t>:</a:t>
            </a:r>
            <a:r>
              <a:rPr lang="en-US" altLang="ru-RU" sz="2000" b="1" dirty="0">
                <a:cs typeface="Times New Roman" panose="02020603050405020304" pitchFamily="18" charset="0"/>
              </a:rPr>
              <a:t> Insurance Contracts</a:t>
            </a:r>
            <a:r>
              <a:rPr lang="ru-RU" altLang="ru-RU" sz="2000" b="1" dirty="0"/>
              <a:t> (Договоры страхования)</a:t>
            </a:r>
            <a:endParaRPr lang="ru-RU" altLang="ru-RU" sz="2000" b="1" dirty="0"/>
          </a:p>
          <a:p>
            <a:pPr lvl="1"/>
            <a:r>
              <a:rPr lang="ru-RU" altLang="ru-RU" sz="2000" b="1" dirty="0"/>
              <a:t> </a:t>
            </a:r>
            <a:r>
              <a:rPr lang="en-US" altLang="ru-RU" sz="2000" b="1" dirty="0">
                <a:cs typeface="Times New Roman" panose="02020603050405020304" pitchFamily="18" charset="0"/>
              </a:rPr>
              <a:t>IFRS </a:t>
            </a:r>
            <a:r>
              <a:rPr lang="ru-RU" altLang="ru-RU" sz="2000" b="1" dirty="0"/>
              <a:t>5</a:t>
            </a:r>
            <a:r>
              <a:rPr lang="en-US" altLang="ru-RU" sz="2000" b="1" dirty="0">
                <a:cs typeface="Times New Roman" panose="02020603050405020304" pitchFamily="18" charset="0"/>
              </a:rPr>
              <a:t> </a:t>
            </a:r>
            <a:r>
              <a:rPr lang="ru-RU" altLang="ru-RU" sz="2000" b="1" dirty="0"/>
              <a:t>: </a:t>
            </a:r>
            <a:r>
              <a:rPr lang="en-US" altLang="ru-RU" sz="2000" b="1" dirty="0">
                <a:cs typeface="Times New Roman" panose="02020603050405020304" pitchFamily="18" charset="0"/>
              </a:rPr>
              <a:t>Non-current Assets Held for Sale and Discontinued Operations </a:t>
            </a:r>
            <a:r>
              <a:rPr lang="ru-RU" altLang="ru-RU" sz="2000" b="1" dirty="0"/>
              <a:t>(Долгосрочные активы, предназначенные  для продажи и прекращаемая деятельность)</a:t>
            </a:r>
            <a:endParaRPr lang="en-GB" altLang="ru-RU" sz="2000" b="1" dirty="0"/>
          </a:p>
          <a:p>
            <a:pPr lvl="1"/>
            <a:r>
              <a:rPr lang="en-US" altLang="ru-RU" sz="2000" b="1" dirty="0"/>
              <a:t>IFRS 6 :Exploration for and Evaluation of Mineral Resources (</a:t>
            </a:r>
            <a:r>
              <a:rPr lang="ru-RU" altLang="ru-RU" sz="2000" b="1" dirty="0"/>
              <a:t>Добыча и оценка природных ископаемых)</a:t>
            </a:r>
            <a:endParaRPr lang="en-US" altLang="ru-RU" sz="2000" b="1" dirty="0"/>
          </a:p>
        </p:txBody>
      </p:sp>
    </p:spTree>
  </p:cSld>
  <p:clrMapOvr>
    <a:masterClrMapping/>
  </p:clrMapOvr>
  <p:transition advClick="0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6" name="Rectangle 2"/>
          <p:cNvSpPr/>
          <p:nvPr/>
        </p:nvSpPr>
        <p:spPr>
          <a:xfrm>
            <a:off x="452438" y="2216150"/>
            <a:ext cx="8691562" cy="3441700"/>
          </a:xfrm>
          <a:prstGeom prst="rect">
            <a:avLst/>
          </a:prstGeom>
          <a:noFill/>
          <a:ln w="12699">
            <a:noFill/>
          </a:ln>
        </p:spPr>
        <p:txBody>
          <a:bodyPr lIns="90488" tIns="44450" rIns="90488" bIns="44450">
            <a:spAutoFit/>
          </a:bodyPr>
          <a:p>
            <a:pPr marL="381000" indent="-381000" eaLnBrk="1" hangingPunct="1">
              <a:buFont typeface="Wingdings" panose="05000000000000000000" pitchFamily="2" charset="2"/>
              <a:buChar char="§"/>
            </a:pPr>
            <a:r>
              <a:rPr lang="ru-RU" altLang="ru-RU" sz="2000" b="1" dirty="0">
                <a:latin typeface="Arial" panose="020B0604020202020204" pitchFamily="34" charset="0"/>
              </a:rPr>
              <a:t>о</a:t>
            </a:r>
            <a:r>
              <a:rPr lang="en-US" altLang="ru-RU" sz="2000" b="1" dirty="0">
                <a:latin typeface="Arial" panose="020B0604020202020204" pitchFamily="34" charset="0"/>
              </a:rPr>
              <a:t>беспечение инвесторов и потенциальных инвесторов достоверной и общепонятной финансовой информацией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r>
              <a:rPr lang="ru-RU" altLang="ru-RU" sz="2000" b="1" dirty="0">
                <a:latin typeface="Arial" panose="020B0604020202020204" pitchFamily="34" charset="0"/>
              </a:rPr>
              <a:t>у</a:t>
            </a:r>
            <a:r>
              <a:rPr lang="en-US" altLang="ru-RU" sz="2000" b="1" dirty="0">
                <a:latin typeface="Arial" panose="020B0604020202020204" pitchFamily="34" charset="0"/>
              </a:rPr>
              <a:t>меньшение расходов транснациональных корпораций на подготовку бухгалтерских отчетов и их консолидацию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r>
              <a:rPr lang="ru-RU" altLang="ru-RU" sz="2000" b="1" dirty="0">
                <a:latin typeface="Arial" panose="020B0604020202020204" pitchFamily="34" charset="0"/>
              </a:rPr>
              <a:t>в</a:t>
            </a:r>
            <a:r>
              <a:rPr lang="en-US" altLang="ru-RU" sz="2000" b="1" dirty="0">
                <a:latin typeface="Arial" panose="020B0604020202020204" pitchFamily="34" charset="0"/>
              </a:rPr>
              <a:t>озможность шире использовать на национальных рынках бухгалтеров из различных стран</a:t>
            </a: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endParaRPr lang="en-US" altLang="ru-RU" sz="2000" b="1" dirty="0">
              <a:latin typeface="Arial" panose="020B0604020202020204" pitchFamily="34" charset="0"/>
            </a:endParaRPr>
          </a:p>
          <a:p>
            <a:pPr marL="381000" indent="-381000" eaLnBrk="1" hangingPunct="1">
              <a:buFont typeface="Wingdings" panose="05000000000000000000" pitchFamily="2" charset="2"/>
              <a:buChar char="§"/>
            </a:pPr>
            <a:r>
              <a:rPr lang="en-US" altLang="ru-RU" sz="2000" b="1" dirty="0">
                <a:latin typeface="Arial" panose="020B0604020202020204" pitchFamily="34" charset="0"/>
              </a:rPr>
              <a:t>единственная альтернатива доминирующему положению США и их Общепринятым бухгалтерским принципам</a:t>
            </a:r>
            <a:endParaRPr lang="en-US" altLang="ru-RU" sz="2000" b="1" dirty="0">
              <a:latin typeface="Arial" panose="020B0604020202020204" pitchFamily="34" charset="0"/>
            </a:endParaRPr>
          </a:p>
        </p:txBody>
      </p:sp>
      <p:sp>
        <p:nvSpPr>
          <p:cNvPr id="77827" name="Rectangle 3"/>
          <p:cNvSpPr/>
          <p:nvPr/>
        </p:nvSpPr>
        <p:spPr>
          <a:xfrm>
            <a:off x="503238" y="361950"/>
            <a:ext cx="8640762" cy="576263"/>
          </a:xfrm>
          <a:prstGeom prst="rect">
            <a:avLst/>
          </a:prstGeom>
          <a:noFill/>
          <a:ln w="12699">
            <a:noFill/>
          </a:ln>
        </p:spPr>
        <p:txBody>
          <a:bodyPr lIns="90488" tIns="44450" rIns="90488" bIns="44450">
            <a:spAutoFit/>
          </a:bodyPr>
          <a:p>
            <a:pPr eaLnBrk="1" hangingPunct="1"/>
            <a:r>
              <a:rPr lang="ru-RU" altLang="ru-RU" sz="3200" b="1" dirty="0">
                <a:latin typeface="Arial" panose="020B0604020202020204" pitchFamily="34" charset="0"/>
              </a:rPr>
              <a:t>Стандартизация бухгалтерского учета </a:t>
            </a:r>
            <a:endParaRPr lang="en-US" altLang="ru-RU" sz="3200" b="1" dirty="0">
              <a:latin typeface="Arial" panose="020B0604020202020204" pitchFamily="34" charset="0"/>
            </a:endParaRPr>
          </a:p>
        </p:txBody>
      </p:sp>
      <p:sp>
        <p:nvSpPr>
          <p:cNvPr id="77828" name="Rectangle 4"/>
          <p:cNvSpPr/>
          <p:nvPr/>
        </p:nvSpPr>
        <p:spPr>
          <a:xfrm>
            <a:off x="862013" y="1706563"/>
            <a:ext cx="2338387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ru-RU" altLang="ru-RU" sz="2000" b="1" dirty="0">
                <a:latin typeface="Arial" panose="020B0604020202020204" pitchFamily="34" charset="0"/>
              </a:rPr>
              <a:t>Основные цели :</a:t>
            </a:r>
            <a:endParaRPr lang="ru-RU" altLang="ru-RU" sz="2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Text Box 2"/>
          <p:cNvSpPr txBox="1"/>
          <p:nvPr/>
        </p:nvSpPr>
        <p:spPr>
          <a:xfrm>
            <a:off x="365125" y="1885950"/>
            <a:ext cx="268288" cy="530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marL="381000" indent="-381000" eaLnBrk="1" hangingPunct="1">
              <a:lnSpc>
                <a:spcPct val="120000"/>
              </a:lnSpc>
            </a:pPr>
            <a:r>
              <a:rPr lang="en-US" altLang="ru-RU" sz="2400" dirty="0">
                <a:latin typeface="Arial" panose="020B0604020202020204" pitchFamily="34" charset="0"/>
              </a:rPr>
              <a:t> </a:t>
            </a:r>
            <a:endParaRPr lang="en-US" altLang="ru-RU" sz="2400" dirty="0">
              <a:latin typeface="Arial" panose="020B0604020202020204" pitchFamily="34" charset="0"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idx="1"/>
          </p:nvPr>
        </p:nvSpPr>
        <p:spPr>
          <a:xfrm>
            <a:off x="419100" y="1866900"/>
            <a:ext cx="8096250" cy="4191000"/>
          </a:xfrm>
          <a:noFill/>
          <a:ln>
            <a:noFill/>
          </a:ln>
        </p:spPr>
        <p:txBody>
          <a:bodyPr/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Признание и оценка резервов и условных обязательств (МСФО 37)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Признание и оценка выручки и дебиторской задолженности (МСФО 18, 39)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Учетная политика, изменения в бухгалтерских оценках, ошибки (МСФО 8)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Налоги на прибыль (расчет отложенных налоговых обязательств и требований) (МСФО 12)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Отчет о движении денежных средств (МСФО 7)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Раскрытие информации о связанных сторонах (МСФО 24), событиях после отчетной даты (МСФО 10), сегментах (МСФО 14), промежуточной отчетности (МСФО 34)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Влияние изменений валютных курсов (МСФО 21)</a:t>
            </a:r>
            <a:endParaRPr lang="ru-RU" altLang="ru-RU" sz="2000" b="1" dirty="0"/>
          </a:p>
          <a:p>
            <a:pPr marL="371475" indent="-371475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endParaRPr lang="en-US" altLang="ru-RU" sz="2000" b="1" dirty="0"/>
          </a:p>
        </p:txBody>
      </p:sp>
      <p:sp>
        <p:nvSpPr>
          <p:cNvPr id="79876" name="Rectangle 4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p>
            <a:r>
              <a:rPr lang="ru-RU" altLang="ru-RU" sz="3100" b="1" dirty="0"/>
              <a:t>Международные стандарты финансовой отчетности</a:t>
            </a:r>
            <a:endParaRPr lang="ru-RU" altLang="ru-RU" sz="3100" b="1" dirty="0"/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Rectangle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/>
          <a:p>
            <a:pPr lvl="1">
              <a:buNone/>
            </a:pPr>
            <a:r>
              <a:rPr lang="ru-RU" altLang="ru-RU" sz="2200" b="1" dirty="0"/>
              <a:t>Компоненты финансовой отчетности:</a:t>
            </a:r>
            <a:endParaRPr lang="ru-RU" altLang="ru-RU" sz="2200" b="1" dirty="0"/>
          </a:p>
          <a:p>
            <a:pPr lvl="1"/>
            <a:r>
              <a:rPr lang="ru-RU" altLang="ru-RU" sz="2200" b="1" dirty="0"/>
              <a:t>Бухгалтерский баланс</a:t>
            </a:r>
            <a:endParaRPr lang="ru-RU" altLang="ru-RU" sz="2200" b="1" dirty="0"/>
          </a:p>
          <a:p>
            <a:pPr lvl="1"/>
            <a:r>
              <a:rPr lang="ru-RU" altLang="ru-RU" sz="2200" b="1" dirty="0"/>
              <a:t>Отчет о прибылях и убытках</a:t>
            </a:r>
            <a:endParaRPr lang="ru-RU" altLang="ru-RU" sz="2200" b="1" dirty="0"/>
          </a:p>
          <a:p>
            <a:pPr lvl="1"/>
            <a:r>
              <a:rPr lang="ru-RU" altLang="ru-RU" sz="2200" b="1" dirty="0"/>
              <a:t>Отчет об изменении капитала</a:t>
            </a:r>
            <a:endParaRPr lang="ru-RU" altLang="ru-RU" sz="2200" b="1" dirty="0"/>
          </a:p>
          <a:p>
            <a:pPr lvl="1"/>
            <a:r>
              <a:rPr lang="ru-RU" altLang="ru-RU" sz="2200" b="1" dirty="0"/>
              <a:t>Отчет о движении денежных средств</a:t>
            </a:r>
            <a:endParaRPr lang="ru-RU" altLang="ru-RU" sz="2200" b="1" dirty="0"/>
          </a:p>
          <a:p>
            <a:pPr lvl="1"/>
            <a:r>
              <a:rPr lang="ru-RU" altLang="ru-RU" sz="2200" b="1" dirty="0"/>
              <a:t>Выдержки из учетной политики, примечания к отчетности</a:t>
            </a:r>
            <a:endParaRPr lang="en-US" altLang="ru-RU" sz="2200" b="1" dirty="0"/>
          </a:p>
        </p:txBody>
      </p:sp>
      <p:sp>
        <p:nvSpPr>
          <p:cNvPr id="84995" name="Rectangle 3"/>
          <p:cNvSpPr/>
          <p:nvPr/>
        </p:nvSpPr>
        <p:spPr>
          <a:xfrm>
            <a:off x="6858000" y="1009650"/>
            <a:ext cx="1516063" cy="561975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3100" b="1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МСФО 1</a:t>
            </a:r>
            <a:endParaRPr lang="ru-RU" altLang="ru-RU" sz="2400" b="1" dirty="0">
              <a:latin typeface="CyrTimes"/>
            </a:endParaRPr>
          </a:p>
        </p:txBody>
      </p:sp>
      <p:sp>
        <p:nvSpPr>
          <p:cNvPr id="84996" name="Rectang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>
            <a:noFill/>
          </a:ln>
        </p:spPr>
        <p:txBody>
          <a:bodyPr/>
          <a:p>
            <a:r>
              <a:rPr lang="ru-RU" altLang="ru-RU" sz="3200" b="1" dirty="0"/>
              <a:t>Структура и содержание  финансовой  отчетности</a:t>
            </a:r>
            <a:endParaRPr lang="en-US" altLang="ru-RU" sz="3200" b="1" dirty="0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Rectangle 3074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lIns="92075" tIns="46038" rIns="92075" bIns="46038" anchor="ctr" anchorCtr="0"/>
          <a:p>
            <a:r>
              <a:rPr lang="ru-RU" altLang="ru-RU" sz="3600" dirty="0"/>
              <a:t>      </a:t>
            </a:r>
            <a:endParaRPr lang="en-US" altLang="ru-RU" sz="3200" b="1" dirty="0"/>
          </a:p>
        </p:txBody>
      </p:sp>
      <p:sp>
        <p:nvSpPr>
          <p:cNvPr id="87043" name="Rectangle 3075"/>
          <p:cNvSpPr>
            <a:spLocks noGrp="1"/>
          </p:cNvSpPr>
          <p:nvPr>
            <p:ph idx="1"/>
          </p:nvPr>
        </p:nvSpPr>
        <p:spPr>
          <a:xfrm>
            <a:off x="252413" y="1374775"/>
            <a:ext cx="8891587" cy="5124450"/>
          </a:xfrm>
          <a:noFill/>
          <a:ln>
            <a:noFill/>
          </a:ln>
        </p:spPr>
        <p:txBody>
          <a:bodyPr lIns="92075" tIns="46038" rIns="92075" bIns="46038"/>
          <a:p>
            <a:pPr>
              <a:buClr>
                <a:schemeClr val="tx1"/>
              </a:buClr>
            </a:pPr>
            <a:r>
              <a:rPr lang="ru-RU" altLang="ru-RU" sz="2000" b="1" dirty="0"/>
              <a:t>	</a:t>
            </a:r>
            <a:endParaRPr lang="ru-RU" altLang="ru-RU" sz="2000" b="1" dirty="0">
              <a:solidFill>
                <a:srgbClr val="A11D26"/>
              </a:solidFill>
            </a:endParaRPr>
          </a:p>
          <a:p>
            <a:pPr lvl="1">
              <a:buNone/>
            </a:pPr>
            <a:r>
              <a:rPr lang="ru-RU" altLang="ru-RU" sz="2000" b="1" dirty="0"/>
              <a:t>	Предписанного формата нет, но МСФО 1 включает иллюстративный пример формата финансовой отчетности 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На практике применяются 2 формата финансовой отчетности в зависимости от того на основе какого бухгалтерского уравнения составлена отчетность: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	(1) Чистые активы (активы-обязательства) = Капитал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	(2) Активы =Обязательства + Капитал </a:t>
            </a:r>
            <a:endParaRPr lang="ru-RU" altLang="ru-RU" sz="2000" b="1" dirty="0"/>
          </a:p>
          <a:p>
            <a:pPr lvl="1">
              <a:buNone/>
            </a:pPr>
            <a:r>
              <a:rPr lang="ru-RU" altLang="ru-RU" sz="2000" b="1" dirty="0"/>
              <a:t>	Каждый из форматов соответствует МСФО 1</a:t>
            </a:r>
            <a:endParaRPr lang="ru-RU" altLang="ru-RU" sz="2000" b="1" dirty="0"/>
          </a:p>
        </p:txBody>
      </p:sp>
      <p:sp>
        <p:nvSpPr>
          <p:cNvPr id="87044" name="Rectangle 3076"/>
          <p:cNvSpPr/>
          <p:nvPr/>
        </p:nvSpPr>
        <p:spPr>
          <a:xfrm>
            <a:off x="6858000" y="533400"/>
            <a:ext cx="1516063" cy="561975"/>
          </a:xfrm>
          <a:prstGeom prst="rect">
            <a:avLst/>
          </a:prstGeom>
          <a:noFill/>
          <a:ln w="12700">
            <a:noFill/>
          </a:ln>
        </p:spPr>
        <p:txBody>
          <a:bodyPr wrap="none" lIns="90488" tIns="44450" rIns="90488" bIns="44450">
            <a:spAutoFit/>
          </a:bodyPr>
          <a:p>
            <a:pPr eaLnBrk="1" hangingPunct="1"/>
            <a:r>
              <a:rPr lang="en-US" altLang="ru-RU" sz="3100" b="1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МСФО 1</a:t>
            </a:r>
            <a:endParaRPr lang="ru-RU" altLang="ru-RU" sz="2400" b="1" dirty="0">
              <a:latin typeface="CyrTimes"/>
            </a:endParaRPr>
          </a:p>
        </p:txBody>
      </p:sp>
      <p:sp>
        <p:nvSpPr>
          <p:cNvPr id="87045" name="Rectangle 3077"/>
          <p:cNvSpPr/>
          <p:nvPr/>
        </p:nvSpPr>
        <p:spPr>
          <a:xfrm>
            <a:off x="0" y="0"/>
            <a:ext cx="9144000" cy="12065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p>
            <a:pPr eaLnBrk="1" hangingPunct="1">
              <a:lnSpc>
                <a:spcPct val="92000"/>
              </a:lnSpc>
            </a:pPr>
            <a:r>
              <a:rPr lang="ru-RU" altLang="ru-RU" sz="3600" dirty="0">
                <a:solidFill>
                  <a:schemeClr val="tx2"/>
                </a:solidFill>
                <a:latin typeface="Arial" panose="020B0604020202020204" pitchFamily="34" charset="0"/>
              </a:rPr>
              <a:t>       </a:t>
            </a:r>
            <a:r>
              <a:rPr lang="ru-RU" altLang="ru-RU" sz="3200" b="1" dirty="0">
                <a:latin typeface="Arial" panose="020B0604020202020204" pitchFamily="34" charset="0"/>
              </a:rPr>
              <a:t>Баланс</a:t>
            </a:r>
            <a:endParaRPr lang="en-US" altLang="ru-RU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5579</Words>
  <Application>WPS Presentation</Application>
  <PresentationFormat>Экран (4:3)</PresentationFormat>
  <Paragraphs>194</Paragraphs>
  <Slides>18</Slides>
  <Notes>66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18</vt:i4>
      </vt:variant>
    </vt:vector>
  </HeadingPairs>
  <TitlesOfParts>
    <vt:vector size="40" baseType="lpstr">
      <vt:lpstr>Arial</vt:lpstr>
      <vt:lpstr>SimSun</vt:lpstr>
      <vt:lpstr>Wingdings</vt:lpstr>
      <vt:lpstr>Garamond</vt:lpstr>
      <vt:lpstr>Liberation Mono</vt:lpstr>
      <vt:lpstr>Comic Sans MS</vt:lpstr>
      <vt:lpstr>Arial Unicode MS</vt:lpstr>
      <vt:lpstr>Times New Roman</vt:lpstr>
      <vt:lpstr>Tahoma</vt:lpstr>
      <vt:lpstr>Calibri</vt:lpstr>
      <vt:lpstr>Cambria</vt:lpstr>
      <vt:lpstr>Verdana</vt:lpstr>
      <vt:lpstr>CyrTimes</vt:lpstr>
      <vt:lpstr>Verdena</vt:lpstr>
      <vt:lpstr>Microsoft YaHei</vt:lpstr>
      <vt:lpstr>Arial Unicode MS</vt:lpstr>
      <vt:lpstr>Times New Roman</vt:lpstr>
      <vt:lpstr>Оформление по умолчанию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OPITUP 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User</cp:lastModifiedBy>
  <cp:revision>127</cp:revision>
  <dcterms:created xsi:type="dcterms:W3CDTF">2007-04-22T06:20:01Z</dcterms:created>
  <dcterms:modified xsi:type="dcterms:W3CDTF">2021-08-15T14:22:06Z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1049-11.2.0.10200</vt:lpwstr>
  </property>
</Properties>
</file>