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191B29-52CA-4794-A5CC-39AF5C45F2E8}" type="doc">
      <dgm:prSet loTypeId="urn:microsoft.com/office/officeart/2005/8/layout/radial2" loCatId="relationship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D4EF35-1AFE-4F8B-92E0-ECAEDE8541F5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Химическая промышленность</a:t>
          </a:r>
          <a:endParaRPr lang="ru-RU" sz="2400" dirty="0">
            <a:solidFill>
              <a:schemeClr val="bg1"/>
            </a:solidFill>
          </a:endParaRPr>
        </a:p>
      </dgm:t>
    </dgm:pt>
    <dgm:pt modelId="{877A8E75-5CFD-42F3-A040-6394F49E1C45}" type="parTrans" cxnId="{17B3CF12-EB06-4B87-8E15-4C5CD21F4CD9}">
      <dgm:prSet/>
      <dgm:spPr/>
      <dgm:t>
        <a:bodyPr/>
        <a:lstStyle/>
        <a:p>
          <a:endParaRPr lang="ru-RU" sz="2400"/>
        </a:p>
      </dgm:t>
    </dgm:pt>
    <dgm:pt modelId="{41664A38-0CE0-41C9-A893-1419BAFDE47A}" type="sibTrans" cxnId="{17B3CF12-EB06-4B87-8E15-4C5CD21F4CD9}">
      <dgm:prSet/>
      <dgm:spPr/>
      <dgm:t>
        <a:bodyPr/>
        <a:lstStyle/>
        <a:p>
          <a:endParaRPr lang="ru-RU"/>
        </a:p>
      </dgm:t>
    </dgm:pt>
    <dgm:pt modelId="{D6DB58B2-44FC-48C1-BE47-47794B0C03EF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Информационные технологии</a:t>
          </a:r>
          <a:endParaRPr lang="ru-RU" sz="2400" dirty="0"/>
        </a:p>
      </dgm:t>
    </dgm:pt>
    <dgm:pt modelId="{D4270A92-D001-4CE1-A499-1B01F14DC159}" type="parTrans" cxnId="{B3441EB6-F11F-4BEA-A503-C6450EBCEF53}">
      <dgm:prSet/>
      <dgm:spPr/>
      <dgm:t>
        <a:bodyPr/>
        <a:lstStyle/>
        <a:p>
          <a:endParaRPr lang="ru-RU" sz="2400"/>
        </a:p>
      </dgm:t>
    </dgm:pt>
    <dgm:pt modelId="{5A0C2178-9DC2-4FA2-87C2-362C842B710C}" type="sibTrans" cxnId="{B3441EB6-F11F-4BEA-A503-C6450EBCEF53}">
      <dgm:prSet/>
      <dgm:spPr/>
      <dgm:t>
        <a:bodyPr/>
        <a:lstStyle/>
        <a:p>
          <a:endParaRPr lang="ru-RU"/>
        </a:p>
      </dgm:t>
    </dgm:pt>
    <dgm:pt modelId="{6B8F42BC-B19D-4B9E-B935-564AE297911F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энергосберегающие технологии</a:t>
          </a:r>
          <a:endParaRPr lang="ru-RU" sz="2400" dirty="0">
            <a:solidFill>
              <a:schemeClr val="bg1"/>
            </a:solidFill>
          </a:endParaRPr>
        </a:p>
      </dgm:t>
    </dgm:pt>
    <dgm:pt modelId="{2C003D46-FD4F-45AD-AA0B-17CBF13C8017}" type="parTrans" cxnId="{41F14B3F-DE15-4649-B441-2BC4FF2230A2}">
      <dgm:prSet/>
      <dgm:spPr/>
      <dgm:t>
        <a:bodyPr/>
        <a:lstStyle/>
        <a:p>
          <a:endParaRPr lang="ru-RU" sz="2400"/>
        </a:p>
      </dgm:t>
    </dgm:pt>
    <dgm:pt modelId="{63C5488A-B30E-49A3-9D3A-FD18755CB5A4}" type="sibTrans" cxnId="{41F14B3F-DE15-4649-B441-2BC4FF2230A2}">
      <dgm:prSet/>
      <dgm:spPr/>
      <dgm:t>
        <a:bodyPr/>
        <a:lstStyle/>
        <a:p>
          <a:endParaRPr lang="ru-RU"/>
        </a:p>
      </dgm:t>
    </dgm:pt>
    <dgm:pt modelId="{908EEDE6-DC35-4F64-80A6-802879EC5D15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фармацевтическая промышленность</a:t>
          </a:r>
          <a:endParaRPr lang="ru-RU" sz="2400" dirty="0">
            <a:solidFill>
              <a:schemeClr val="bg1"/>
            </a:solidFill>
          </a:endParaRPr>
        </a:p>
      </dgm:t>
    </dgm:pt>
    <dgm:pt modelId="{7393926B-4FB9-430B-A1BC-751E9A662634}" type="parTrans" cxnId="{1E6C119B-9ECD-4AE5-8B5F-511942A69659}">
      <dgm:prSet/>
      <dgm:spPr/>
      <dgm:t>
        <a:bodyPr/>
        <a:lstStyle/>
        <a:p>
          <a:endParaRPr lang="ru-RU" sz="2400"/>
        </a:p>
      </dgm:t>
    </dgm:pt>
    <dgm:pt modelId="{4874DA73-3601-4363-9E23-091E42B12217}" type="sibTrans" cxnId="{1E6C119B-9ECD-4AE5-8B5F-511942A69659}">
      <dgm:prSet/>
      <dgm:spPr/>
      <dgm:t>
        <a:bodyPr/>
        <a:lstStyle/>
        <a:p>
          <a:endParaRPr lang="ru-RU"/>
        </a:p>
      </dgm:t>
    </dgm:pt>
    <dgm:pt modelId="{7717A98A-9C96-43DB-9265-4FF81D60926B}" type="pres">
      <dgm:prSet presAssocID="{4B191B29-52CA-4794-A5CC-39AF5C45F2E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D74A00-D750-4D89-A117-062C998FDC54}" type="pres">
      <dgm:prSet presAssocID="{4B191B29-52CA-4794-A5CC-39AF5C45F2E8}" presName="cycle" presStyleCnt="0"/>
      <dgm:spPr/>
    </dgm:pt>
    <dgm:pt modelId="{4CAEEF92-14EF-4E46-AF78-8D7AE079A9B7}" type="pres">
      <dgm:prSet presAssocID="{4B191B29-52CA-4794-A5CC-39AF5C45F2E8}" presName="centerShape" presStyleCnt="0"/>
      <dgm:spPr/>
    </dgm:pt>
    <dgm:pt modelId="{94E93579-5E7C-42B1-8A27-70787F0579B0}" type="pres">
      <dgm:prSet presAssocID="{4B191B29-52CA-4794-A5CC-39AF5C45F2E8}" presName="connSite" presStyleLbl="node1" presStyleIdx="0" presStyleCnt="5"/>
      <dgm:spPr/>
    </dgm:pt>
    <dgm:pt modelId="{4579C41E-3CC2-418E-8238-9D355D1E9303}" type="pres">
      <dgm:prSet presAssocID="{4B191B29-52CA-4794-A5CC-39AF5C45F2E8}" presName="visible" presStyleLbl="node1" presStyleIdx="0" presStyleCnt="5" custLinFactNeighborX="9212" custLinFactNeighborY="11186"/>
      <dgm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F83F3810-7664-49D8-9F34-E9DB92CD22C6}" type="pres">
      <dgm:prSet presAssocID="{877A8E75-5CFD-42F3-A040-6394F49E1C45}" presName="Name25" presStyleLbl="parChTrans1D1" presStyleIdx="0" presStyleCnt="4"/>
      <dgm:spPr/>
      <dgm:t>
        <a:bodyPr/>
        <a:lstStyle/>
        <a:p>
          <a:endParaRPr lang="ru-RU"/>
        </a:p>
      </dgm:t>
    </dgm:pt>
    <dgm:pt modelId="{D9CE8E4D-97D2-479A-9E16-64A2D694B19E}" type="pres">
      <dgm:prSet presAssocID="{14D4EF35-1AFE-4F8B-92E0-ECAEDE8541F5}" presName="node" presStyleCnt="0"/>
      <dgm:spPr/>
    </dgm:pt>
    <dgm:pt modelId="{53627424-86BF-42CE-AF7B-46135483505D}" type="pres">
      <dgm:prSet presAssocID="{14D4EF35-1AFE-4F8B-92E0-ECAEDE8541F5}" presName="parentNode" presStyleLbl="node1" presStyleIdx="1" presStyleCnt="5" custAng="0" custScaleX="264781" custScaleY="114571" custLinFactNeighborX="-21879" custLinFactNeighborY="-3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7A4D5-7561-4A80-A997-0EB9712660BA}" type="pres">
      <dgm:prSet presAssocID="{14D4EF35-1AFE-4F8B-92E0-ECAEDE8541F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CBBDE-4460-410E-B035-C7CC39B1501C}" type="pres">
      <dgm:prSet presAssocID="{7393926B-4FB9-430B-A1BC-751E9A662634}" presName="Name25" presStyleLbl="parChTrans1D1" presStyleIdx="1" presStyleCnt="4"/>
      <dgm:spPr/>
      <dgm:t>
        <a:bodyPr/>
        <a:lstStyle/>
        <a:p>
          <a:endParaRPr lang="ru-RU"/>
        </a:p>
      </dgm:t>
    </dgm:pt>
    <dgm:pt modelId="{B303472D-58BD-4171-A487-71ABABAE3CA2}" type="pres">
      <dgm:prSet presAssocID="{908EEDE6-DC35-4F64-80A6-802879EC5D15}" presName="node" presStyleCnt="0"/>
      <dgm:spPr/>
    </dgm:pt>
    <dgm:pt modelId="{93881953-5276-404A-B5B2-03E6E297BA68}" type="pres">
      <dgm:prSet presAssocID="{908EEDE6-DC35-4F64-80A6-802879EC5D15}" presName="parentNode" presStyleLbl="node1" presStyleIdx="2" presStyleCnt="5" custScaleX="286265" custScaleY="89882" custLinFactX="20000" custLinFactNeighborX="100000" custLinFactNeighborY="8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16A29-14A5-4A41-900F-DFA38ECA4184}" type="pres">
      <dgm:prSet presAssocID="{908EEDE6-DC35-4F64-80A6-802879EC5D15}" presName="childNode" presStyleLbl="revTx" presStyleIdx="0" presStyleCnt="0">
        <dgm:presLayoutVars>
          <dgm:bulletEnabled val="1"/>
        </dgm:presLayoutVars>
      </dgm:prSet>
      <dgm:spPr/>
    </dgm:pt>
    <dgm:pt modelId="{E5336149-17B9-4E26-AF95-00A9F0BE8FB3}" type="pres">
      <dgm:prSet presAssocID="{D4270A92-D001-4CE1-A499-1B01F14DC159}" presName="Name25" presStyleLbl="parChTrans1D1" presStyleIdx="2" presStyleCnt="4"/>
      <dgm:spPr/>
      <dgm:t>
        <a:bodyPr/>
        <a:lstStyle/>
        <a:p>
          <a:endParaRPr lang="ru-RU"/>
        </a:p>
      </dgm:t>
    </dgm:pt>
    <dgm:pt modelId="{5DF155E2-E05D-4289-A03B-4C938850D349}" type="pres">
      <dgm:prSet presAssocID="{D6DB58B2-44FC-48C1-BE47-47794B0C03EF}" presName="node" presStyleCnt="0"/>
      <dgm:spPr/>
    </dgm:pt>
    <dgm:pt modelId="{8529D1A7-0592-4F11-9E18-71506CA3FD60}" type="pres">
      <dgm:prSet presAssocID="{D6DB58B2-44FC-48C1-BE47-47794B0C03EF}" presName="parentNode" presStyleLbl="node1" presStyleIdx="3" presStyleCnt="5" custScaleX="314827" custScaleY="81711" custLinFactX="71518" custLinFactNeighborX="100000" custLinFactNeighborY="-20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DBAA1-5C4F-4267-AB77-0C795090BAF9}" type="pres">
      <dgm:prSet presAssocID="{D6DB58B2-44FC-48C1-BE47-47794B0C03E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6D0C0-4131-4873-A709-6C440B396BCD}" type="pres">
      <dgm:prSet presAssocID="{2C003D46-FD4F-45AD-AA0B-17CBF13C8017}" presName="Name25" presStyleLbl="parChTrans1D1" presStyleIdx="3" presStyleCnt="4"/>
      <dgm:spPr/>
      <dgm:t>
        <a:bodyPr/>
        <a:lstStyle/>
        <a:p>
          <a:endParaRPr lang="ru-RU"/>
        </a:p>
      </dgm:t>
    </dgm:pt>
    <dgm:pt modelId="{9F791629-481C-40A5-A3A8-50B3BFA60EE8}" type="pres">
      <dgm:prSet presAssocID="{6B8F42BC-B19D-4B9E-B935-564AE297911F}" presName="node" presStyleCnt="0"/>
      <dgm:spPr/>
    </dgm:pt>
    <dgm:pt modelId="{C9D94827-59B8-4651-8020-20FC5D66ECE2}" type="pres">
      <dgm:prSet presAssocID="{6B8F42BC-B19D-4B9E-B935-564AE297911F}" presName="parentNode" presStyleLbl="node1" presStyleIdx="4" presStyleCnt="5" custScaleX="300517" custScaleY="84629" custLinFactNeighborX="78543" custLinFactNeighborY="-768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2AEEE5-6BF7-4BBF-9B26-819611036925}" type="pres">
      <dgm:prSet presAssocID="{6B8F42BC-B19D-4B9E-B935-564AE297911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6F3EDA-960B-433E-8F44-8C097D0FEF9D}" type="presOf" srcId="{6B8F42BC-B19D-4B9E-B935-564AE297911F}" destId="{C9D94827-59B8-4651-8020-20FC5D66ECE2}" srcOrd="0" destOrd="0" presId="urn:microsoft.com/office/officeart/2005/8/layout/radial2"/>
    <dgm:cxn modelId="{17B3CF12-EB06-4B87-8E15-4C5CD21F4CD9}" srcId="{4B191B29-52CA-4794-A5CC-39AF5C45F2E8}" destId="{14D4EF35-1AFE-4F8B-92E0-ECAEDE8541F5}" srcOrd="0" destOrd="0" parTransId="{877A8E75-5CFD-42F3-A040-6394F49E1C45}" sibTransId="{41664A38-0CE0-41C9-A893-1419BAFDE47A}"/>
    <dgm:cxn modelId="{1E6C119B-9ECD-4AE5-8B5F-511942A69659}" srcId="{4B191B29-52CA-4794-A5CC-39AF5C45F2E8}" destId="{908EEDE6-DC35-4F64-80A6-802879EC5D15}" srcOrd="1" destOrd="0" parTransId="{7393926B-4FB9-430B-A1BC-751E9A662634}" sibTransId="{4874DA73-3601-4363-9E23-091E42B12217}"/>
    <dgm:cxn modelId="{3525834E-3178-455C-98B9-CE8D856265A4}" type="presOf" srcId="{908EEDE6-DC35-4F64-80A6-802879EC5D15}" destId="{93881953-5276-404A-B5B2-03E6E297BA68}" srcOrd="0" destOrd="0" presId="urn:microsoft.com/office/officeart/2005/8/layout/radial2"/>
    <dgm:cxn modelId="{41F14B3F-DE15-4649-B441-2BC4FF2230A2}" srcId="{4B191B29-52CA-4794-A5CC-39AF5C45F2E8}" destId="{6B8F42BC-B19D-4B9E-B935-564AE297911F}" srcOrd="3" destOrd="0" parTransId="{2C003D46-FD4F-45AD-AA0B-17CBF13C8017}" sibTransId="{63C5488A-B30E-49A3-9D3A-FD18755CB5A4}"/>
    <dgm:cxn modelId="{921C0B94-C306-4374-96B6-48A58682D498}" type="presOf" srcId="{2C003D46-FD4F-45AD-AA0B-17CBF13C8017}" destId="{6656D0C0-4131-4873-A709-6C440B396BCD}" srcOrd="0" destOrd="0" presId="urn:microsoft.com/office/officeart/2005/8/layout/radial2"/>
    <dgm:cxn modelId="{CF8EF32C-D7B7-470E-B42A-70BF369C5414}" type="presOf" srcId="{14D4EF35-1AFE-4F8B-92E0-ECAEDE8541F5}" destId="{53627424-86BF-42CE-AF7B-46135483505D}" srcOrd="0" destOrd="0" presId="urn:microsoft.com/office/officeart/2005/8/layout/radial2"/>
    <dgm:cxn modelId="{B18DD6BA-9F3D-48EC-A3BE-B8E4F1337B0B}" type="presOf" srcId="{877A8E75-5CFD-42F3-A040-6394F49E1C45}" destId="{F83F3810-7664-49D8-9F34-E9DB92CD22C6}" srcOrd="0" destOrd="0" presId="urn:microsoft.com/office/officeart/2005/8/layout/radial2"/>
    <dgm:cxn modelId="{EB8F264E-201C-4E40-9808-3939B7FD1DF6}" type="presOf" srcId="{D4270A92-D001-4CE1-A499-1B01F14DC159}" destId="{E5336149-17B9-4E26-AF95-00A9F0BE8FB3}" srcOrd="0" destOrd="0" presId="urn:microsoft.com/office/officeart/2005/8/layout/radial2"/>
    <dgm:cxn modelId="{8FD9420D-BB74-4A71-943C-F0C0E4BE0D1A}" type="presOf" srcId="{7393926B-4FB9-430B-A1BC-751E9A662634}" destId="{D85CBBDE-4460-410E-B035-C7CC39B1501C}" srcOrd="0" destOrd="0" presId="urn:microsoft.com/office/officeart/2005/8/layout/radial2"/>
    <dgm:cxn modelId="{B3441EB6-F11F-4BEA-A503-C6450EBCEF53}" srcId="{4B191B29-52CA-4794-A5CC-39AF5C45F2E8}" destId="{D6DB58B2-44FC-48C1-BE47-47794B0C03EF}" srcOrd="2" destOrd="0" parTransId="{D4270A92-D001-4CE1-A499-1B01F14DC159}" sibTransId="{5A0C2178-9DC2-4FA2-87C2-362C842B710C}"/>
    <dgm:cxn modelId="{81A27894-5E07-435E-9918-25D5A6943DDB}" type="presOf" srcId="{4B191B29-52CA-4794-A5CC-39AF5C45F2E8}" destId="{7717A98A-9C96-43DB-9265-4FF81D60926B}" srcOrd="0" destOrd="0" presId="urn:microsoft.com/office/officeart/2005/8/layout/radial2"/>
    <dgm:cxn modelId="{12CD7620-F11E-4CBD-A4D7-0AA2ED1D4B74}" type="presOf" srcId="{D6DB58B2-44FC-48C1-BE47-47794B0C03EF}" destId="{8529D1A7-0592-4F11-9E18-71506CA3FD60}" srcOrd="0" destOrd="0" presId="urn:microsoft.com/office/officeart/2005/8/layout/radial2"/>
    <dgm:cxn modelId="{AD15E86B-DD5F-450B-A0D4-1A95C0B6491D}" type="presParOf" srcId="{7717A98A-9C96-43DB-9265-4FF81D60926B}" destId="{43D74A00-D750-4D89-A117-062C998FDC54}" srcOrd="0" destOrd="0" presId="urn:microsoft.com/office/officeart/2005/8/layout/radial2"/>
    <dgm:cxn modelId="{49AC5E8B-D2E3-4186-AE78-87B4A0814327}" type="presParOf" srcId="{43D74A00-D750-4D89-A117-062C998FDC54}" destId="{4CAEEF92-14EF-4E46-AF78-8D7AE079A9B7}" srcOrd="0" destOrd="0" presId="urn:microsoft.com/office/officeart/2005/8/layout/radial2"/>
    <dgm:cxn modelId="{B8EF45D9-7EAF-4399-995E-457086D0D8D0}" type="presParOf" srcId="{4CAEEF92-14EF-4E46-AF78-8D7AE079A9B7}" destId="{94E93579-5E7C-42B1-8A27-70787F0579B0}" srcOrd="0" destOrd="0" presId="urn:microsoft.com/office/officeart/2005/8/layout/radial2"/>
    <dgm:cxn modelId="{3ACCB16A-483C-4D6F-B429-9796EDFD3207}" type="presParOf" srcId="{4CAEEF92-14EF-4E46-AF78-8D7AE079A9B7}" destId="{4579C41E-3CC2-418E-8238-9D355D1E9303}" srcOrd="1" destOrd="0" presId="urn:microsoft.com/office/officeart/2005/8/layout/radial2"/>
    <dgm:cxn modelId="{E1313FA1-026E-48F2-8D4E-C69881177517}" type="presParOf" srcId="{43D74A00-D750-4D89-A117-062C998FDC54}" destId="{F83F3810-7664-49D8-9F34-E9DB92CD22C6}" srcOrd="1" destOrd="0" presId="urn:microsoft.com/office/officeart/2005/8/layout/radial2"/>
    <dgm:cxn modelId="{6CB4747F-B4B7-4ADA-822B-1A545191E0C6}" type="presParOf" srcId="{43D74A00-D750-4D89-A117-062C998FDC54}" destId="{D9CE8E4D-97D2-479A-9E16-64A2D694B19E}" srcOrd="2" destOrd="0" presId="urn:microsoft.com/office/officeart/2005/8/layout/radial2"/>
    <dgm:cxn modelId="{F80CC81C-70A3-43FE-89A9-68F8684A8B48}" type="presParOf" srcId="{D9CE8E4D-97D2-479A-9E16-64A2D694B19E}" destId="{53627424-86BF-42CE-AF7B-46135483505D}" srcOrd="0" destOrd="0" presId="urn:microsoft.com/office/officeart/2005/8/layout/radial2"/>
    <dgm:cxn modelId="{7D65BB94-9355-4DC8-BA39-ED4AB80C9F68}" type="presParOf" srcId="{D9CE8E4D-97D2-479A-9E16-64A2D694B19E}" destId="{D877A4D5-7561-4A80-A997-0EB9712660BA}" srcOrd="1" destOrd="0" presId="urn:microsoft.com/office/officeart/2005/8/layout/radial2"/>
    <dgm:cxn modelId="{3F9E338D-85A1-4659-A90D-100AF7AED620}" type="presParOf" srcId="{43D74A00-D750-4D89-A117-062C998FDC54}" destId="{D85CBBDE-4460-410E-B035-C7CC39B1501C}" srcOrd="3" destOrd="0" presId="urn:microsoft.com/office/officeart/2005/8/layout/radial2"/>
    <dgm:cxn modelId="{C7D9C591-E445-4488-A6F5-0F10FE72C2CC}" type="presParOf" srcId="{43D74A00-D750-4D89-A117-062C998FDC54}" destId="{B303472D-58BD-4171-A487-71ABABAE3CA2}" srcOrd="4" destOrd="0" presId="urn:microsoft.com/office/officeart/2005/8/layout/radial2"/>
    <dgm:cxn modelId="{CE737A27-48C8-4AD1-894D-3F68FA40046C}" type="presParOf" srcId="{B303472D-58BD-4171-A487-71ABABAE3CA2}" destId="{93881953-5276-404A-B5B2-03E6E297BA68}" srcOrd="0" destOrd="0" presId="urn:microsoft.com/office/officeart/2005/8/layout/radial2"/>
    <dgm:cxn modelId="{26205227-9096-4314-8C97-2DFA415250D0}" type="presParOf" srcId="{B303472D-58BD-4171-A487-71ABABAE3CA2}" destId="{05816A29-14A5-4A41-900F-DFA38ECA4184}" srcOrd="1" destOrd="0" presId="urn:microsoft.com/office/officeart/2005/8/layout/radial2"/>
    <dgm:cxn modelId="{54668DBD-058E-4112-9484-FCC72A5BAF07}" type="presParOf" srcId="{43D74A00-D750-4D89-A117-062C998FDC54}" destId="{E5336149-17B9-4E26-AF95-00A9F0BE8FB3}" srcOrd="5" destOrd="0" presId="urn:microsoft.com/office/officeart/2005/8/layout/radial2"/>
    <dgm:cxn modelId="{61B8AC63-970C-4B46-AE79-2F9C1E568E45}" type="presParOf" srcId="{43D74A00-D750-4D89-A117-062C998FDC54}" destId="{5DF155E2-E05D-4289-A03B-4C938850D349}" srcOrd="6" destOrd="0" presId="urn:microsoft.com/office/officeart/2005/8/layout/radial2"/>
    <dgm:cxn modelId="{195C08B6-6814-41A8-BF41-514C8A77067A}" type="presParOf" srcId="{5DF155E2-E05D-4289-A03B-4C938850D349}" destId="{8529D1A7-0592-4F11-9E18-71506CA3FD60}" srcOrd="0" destOrd="0" presId="urn:microsoft.com/office/officeart/2005/8/layout/radial2"/>
    <dgm:cxn modelId="{9522517A-60BE-4851-A383-34F85A47609B}" type="presParOf" srcId="{5DF155E2-E05D-4289-A03B-4C938850D349}" destId="{471DBAA1-5C4F-4267-AB77-0C795090BAF9}" srcOrd="1" destOrd="0" presId="urn:microsoft.com/office/officeart/2005/8/layout/radial2"/>
    <dgm:cxn modelId="{D129AA47-3D53-40E3-981D-8BF680809DC1}" type="presParOf" srcId="{43D74A00-D750-4D89-A117-062C998FDC54}" destId="{6656D0C0-4131-4873-A709-6C440B396BCD}" srcOrd="7" destOrd="0" presId="urn:microsoft.com/office/officeart/2005/8/layout/radial2"/>
    <dgm:cxn modelId="{894E5F6E-3C42-49D6-AE1E-EBEA4F407066}" type="presParOf" srcId="{43D74A00-D750-4D89-A117-062C998FDC54}" destId="{9F791629-481C-40A5-A3A8-50B3BFA60EE8}" srcOrd="8" destOrd="0" presId="urn:microsoft.com/office/officeart/2005/8/layout/radial2"/>
    <dgm:cxn modelId="{295423EA-587A-47B3-A467-2940F89A8B08}" type="presParOf" srcId="{9F791629-481C-40A5-A3A8-50B3BFA60EE8}" destId="{C9D94827-59B8-4651-8020-20FC5D66ECE2}" srcOrd="0" destOrd="0" presId="urn:microsoft.com/office/officeart/2005/8/layout/radial2"/>
    <dgm:cxn modelId="{8AF92672-BC84-4CCD-B6C0-2BDBC8264FCA}" type="presParOf" srcId="{9F791629-481C-40A5-A3A8-50B3BFA60EE8}" destId="{8F2AEEE5-6BF7-4BBF-9B26-819611036925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D78FC5-098A-46CB-A745-7B99350CCB5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3F74E8-F70B-4E6B-8F1E-C51BBE8D25D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Принципы</a:t>
          </a:r>
          <a:endParaRPr lang="ru-RU" sz="2000" b="1" dirty="0">
            <a:solidFill>
              <a:schemeClr val="bg1"/>
            </a:solidFill>
          </a:endParaRPr>
        </a:p>
      </dgm:t>
    </dgm:pt>
    <dgm:pt modelId="{25CB57B5-A862-4F34-9E50-9C1E87FC0171}" type="parTrans" cxnId="{40890BC6-5056-4FA9-B38E-0A4A5BDFCC86}">
      <dgm:prSet/>
      <dgm:spPr/>
      <dgm:t>
        <a:bodyPr/>
        <a:lstStyle/>
        <a:p>
          <a:endParaRPr lang="ru-RU"/>
        </a:p>
      </dgm:t>
    </dgm:pt>
    <dgm:pt modelId="{4ABD1174-177A-42E1-9915-7C8ABFD1EFFC}" type="sibTrans" cxnId="{40890BC6-5056-4FA9-B38E-0A4A5BDFCC86}">
      <dgm:prSet/>
      <dgm:spPr/>
      <dgm:t>
        <a:bodyPr/>
        <a:lstStyle/>
        <a:p>
          <a:endParaRPr lang="ru-RU"/>
        </a:p>
      </dgm:t>
    </dgm:pt>
    <dgm:pt modelId="{2BAA8FD4-1DFF-4833-B9A0-07247DBDF6C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Создания</a:t>
          </a:r>
          <a:endParaRPr lang="ru-RU" sz="2000" dirty="0">
            <a:solidFill>
              <a:schemeClr val="bg1"/>
            </a:solidFill>
          </a:endParaRPr>
        </a:p>
      </dgm:t>
    </dgm:pt>
    <dgm:pt modelId="{FF581A73-148B-4BC7-B7B4-7678785A11D1}" type="parTrans" cxnId="{DCD00A0F-8CE5-4B0F-B3F5-65DB0A7A307F}">
      <dgm:prSet/>
      <dgm:spPr/>
      <dgm:t>
        <a:bodyPr/>
        <a:lstStyle/>
        <a:p>
          <a:endParaRPr lang="ru-RU"/>
        </a:p>
      </dgm:t>
    </dgm:pt>
    <dgm:pt modelId="{BA9E07C6-93F8-4FE2-B4AE-ECAFF19F6A34}" type="sibTrans" cxnId="{DCD00A0F-8CE5-4B0F-B3F5-65DB0A7A307F}">
      <dgm:prSet/>
      <dgm:spPr/>
      <dgm:t>
        <a:bodyPr/>
        <a:lstStyle/>
        <a:p>
          <a:endParaRPr lang="ru-RU"/>
        </a:p>
      </dgm:t>
    </dgm:pt>
    <dgm:pt modelId="{6462684B-066E-4562-B336-40A3F50222A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Функционирования</a:t>
          </a:r>
          <a:endParaRPr lang="ru-RU" sz="2000" dirty="0">
            <a:solidFill>
              <a:schemeClr val="bg1"/>
            </a:solidFill>
          </a:endParaRPr>
        </a:p>
      </dgm:t>
    </dgm:pt>
    <dgm:pt modelId="{EE00F8D3-C5FE-4DDC-9803-7150324A5752}" type="parTrans" cxnId="{14628C5F-FEF6-48C5-84F7-D9FB345C2862}">
      <dgm:prSet/>
      <dgm:spPr/>
      <dgm:t>
        <a:bodyPr/>
        <a:lstStyle/>
        <a:p>
          <a:endParaRPr lang="ru-RU"/>
        </a:p>
      </dgm:t>
    </dgm:pt>
    <dgm:pt modelId="{AB808C5C-8399-4BCC-8F05-2305EA5D00B2}" type="sibTrans" cxnId="{14628C5F-FEF6-48C5-84F7-D9FB345C2862}">
      <dgm:prSet/>
      <dgm:spPr/>
      <dgm:t>
        <a:bodyPr/>
        <a:lstStyle/>
        <a:p>
          <a:endParaRPr lang="ru-RU"/>
        </a:p>
      </dgm:t>
    </dgm:pt>
    <dgm:pt modelId="{3DF06361-5414-4D0C-8CCD-BE34ADCB29F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Финансирования</a:t>
          </a:r>
          <a:endParaRPr lang="ru-RU" sz="2000" dirty="0">
            <a:solidFill>
              <a:schemeClr val="bg1"/>
            </a:solidFill>
          </a:endParaRPr>
        </a:p>
      </dgm:t>
    </dgm:pt>
    <dgm:pt modelId="{CCC380AE-DFB2-48AC-B164-B5386DE5A4E8}" type="parTrans" cxnId="{CB10E40B-83D0-4AAA-8F75-1B2B6F34BB99}">
      <dgm:prSet/>
      <dgm:spPr/>
      <dgm:t>
        <a:bodyPr/>
        <a:lstStyle/>
        <a:p>
          <a:endParaRPr lang="ru-RU"/>
        </a:p>
      </dgm:t>
    </dgm:pt>
    <dgm:pt modelId="{D029A56B-F159-4019-ACCB-01CF075D7894}" type="sibTrans" cxnId="{CB10E40B-83D0-4AAA-8F75-1B2B6F34BB99}">
      <dgm:prSet/>
      <dgm:spPr/>
      <dgm:t>
        <a:bodyPr/>
        <a:lstStyle/>
        <a:p>
          <a:endParaRPr lang="ru-RU"/>
        </a:p>
      </dgm:t>
    </dgm:pt>
    <dgm:pt modelId="{88E12360-5B83-4BAE-A698-035AE75C5AB8}" type="pres">
      <dgm:prSet presAssocID="{68D78FC5-098A-46CB-A745-7B99350CCB5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5F191A-E83D-4BBE-9985-C06309E7888E}" type="pres">
      <dgm:prSet presAssocID="{353F74E8-F70B-4E6B-8F1E-C51BBE8D25DE}" presName="root1" presStyleCnt="0"/>
      <dgm:spPr/>
    </dgm:pt>
    <dgm:pt modelId="{D864CEF4-4B8E-41CF-81A4-299D55C02835}" type="pres">
      <dgm:prSet presAssocID="{353F74E8-F70B-4E6B-8F1E-C51BBE8D25DE}" presName="LevelOneTextNode" presStyleLbl="node0" presStyleIdx="0" presStyleCnt="1" custScaleX="50377" custLinFactX="-100000" custLinFactNeighborX="-158073" custLinFactNeighborY="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53EE1-D2FC-4902-B365-ED9AA7196B44}" type="pres">
      <dgm:prSet presAssocID="{353F74E8-F70B-4E6B-8F1E-C51BBE8D25DE}" presName="level2hierChild" presStyleCnt="0"/>
      <dgm:spPr/>
    </dgm:pt>
    <dgm:pt modelId="{821FE454-C748-49C2-8DA6-9C623D522030}" type="pres">
      <dgm:prSet presAssocID="{FF581A73-148B-4BC7-B7B4-7678785A11D1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566666E5-A636-4A45-81F6-637F61690196}" type="pres">
      <dgm:prSet presAssocID="{FF581A73-148B-4BC7-B7B4-7678785A11D1}" presName="connTx" presStyleLbl="parChTrans1D2" presStyleIdx="0" presStyleCnt="3"/>
      <dgm:spPr/>
      <dgm:t>
        <a:bodyPr/>
        <a:lstStyle/>
        <a:p>
          <a:endParaRPr lang="ru-RU"/>
        </a:p>
      </dgm:t>
    </dgm:pt>
    <dgm:pt modelId="{E82CA6A7-76A9-4401-954A-ED810B9DC6E0}" type="pres">
      <dgm:prSet presAssocID="{2BAA8FD4-1DFF-4833-B9A0-07247DBDF6CC}" presName="root2" presStyleCnt="0"/>
      <dgm:spPr/>
    </dgm:pt>
    <dgm:pt modelId="{4B32A3C1-FFCB-4D88-85D1-30B0707EAB8F}" type="pres">
      <dgm:prSet presAssocID="{2BAA8FD4-1DFF-4833-B9A0-07247DBDF6CC}" presName="LevelTwoTextNode" presStyleLbl="node2" presStyleIdx="0" presStyleCnt="3" custScaleX="38706" custScaleY="48643" custLinFactY="-47146" custLinFactNeighborX="-7914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0B2786-6B83-4A89-B3A1-9DB496C3FDB8}" type="pres">
      <dgm:prSet presAssocID="{2BAA8FD4-1DFF-4833-B9A0-07247DBDF6CC}" presName="level3hierChild" presStyleCnt="0"/>
      <dgm:spPr/>
    </dgm:pt>
    <dgm:pt modelId="{2D1094E4-C76F-4296-BDA4-49BE187461C8}" type="pres">
      <dgm:prSet presAssocID="{EE00F8D3-C5FE-4DDC-9803-7150324A5752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115D4A2D-2C5C-404C-B79E-D21A8DBE2450}" type="pres">
      <dgm:prSet presAssocID="{EE00F8D3-C5FE-4DDC-9803-7150324A5752}" presName="connTx" presStyleLbl="parChTrans1D2" presStyleIdx="1" presStyleCnt="3"/>
      <dgm:spPr/>
      <dgm:t>
        <a:bodyPr/>
        <a:lstStyle/>
        <a:p>
          <a:endParaRPr lang="ru-RU"/>
        </a:p>
      </dgm:t>
    </dgm:pt>
    <dgm:pt modelId="{1F2E76C2-B91C-40A8-BDD4-2E480A8C5DEC}" type="pres">
      <dgm:prSet presAssocID="{6462684B-066E-4562-B336-40A3F50222A2}" presName="root2" presStyleCnt="0"/>
      <dgm:spPr/>
    </dgm:pt>
    <dgm:pt modelId="{E1440F15-EFA9-41EE-ACC9-F53AA22431B3}" type="pres">
      <dgm:prSet presAssocID="{6462684B-066E-4562-B336-40A3F50222A2}" presName="LevelTwoTextNode" presStyleLbl="node2" presStyleIdx="1" presStyleCnt="3" custScaleX="62547" custScaleY="37982" custLinFactNeighborX="-78980" custLinFactNeighborY="58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C03BA-7C00-463F-A77D-C7EB9A594D92}" type="pres">
      <dgm:prSet presAssocID="{6462684B-066E-4562-B336-40A3F50222A2}" presName="level3hierChild" presStyleCnt="0"/>
      <dgm:spPr/>
    </dgm:pt>
    <dgm:pt modelId="{992B3DE6-798C-4260-B41D-AE05CFB06DB0}" type="pres">
      <dgm:prSet presAssocID="{CCC380AE-DFB2-48AC-B164-B5386DE5A4E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2EF55FD-EBAA-4E93-91E5-CE1E20530909}" type="pres">
      <dgm:prSet presAssocID="{CCC380AE-DFB2-48AC-B164-B5386DE5A4E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6D0AADC-D38A-4296-92B0-1AB79B040AD5}" type="pres">
      <dgm:prSet presAssocID="{3DF06361-5414-4D0C-8CCD-BE34ADCB29F7}" presName="root2" presStyleCnt="0"/>
      <dgm:spPr/>
    </dgm:pt>
    <dgm:pt modelId="{7B251BB5-A0BD-4C37-BFD3-51B1C1928493}" type="pres">
      <dgm:prSet presAssocID="{3DF06361-5414-4D0C-8CCD-BE34ADCB29F7}" presName="LevelTwoTextNode" presStyleLbl="node2" presStyleIdx="2" presStyleCnt="3" custScaleX="53537" custScaleY="45317" custLinFactY="51452" custLinFactNeighborX="-7914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BE2617-2679-4471-AF78-15B8186B1DB3}" type="pres">
      <dgm:prSet presAssocID="{3DF06361-5414-4D0C-8CCD-BE34ADCB29F7}" presName="level3hierChild" presStyleCnt="0"/>
      <dgm:spPr/>
    </dgm:pt>
  </dgm:ptLst>
  <dgm:cxnLst>
    <dgm:cxn modelId="{42857362-68C8-4854-B453-061EF7B911AE}" type="presOf" srcId="{6462684B-066E-4562-B336-40A3F50222A2}" destId="{E1440F15-EFA9-41EE-ACC9-F53AA22431B3}" srcOrd="0" destOrd="0" presId="urn:microsoft.com/office/officeart/2008/layout/HorizontalMultiLevelHierarchy"/>
    <dgm:cxn modelId="{14628C5F-FEF6-48C5-84F7-D9FB345C2862}" srcId="{353F74E8-F70B-4E6B-8F1E-C51BBE8D25DE}" destId="{6462684B-066E-4562-B336-40A3F50222A2}" srcOrd="1" destOrd="0" parTransId="{EE00F8D3-C5FE-4DDC-9803-7150324A5752}" sibTransId="{AB808C5C-8399-4BCC-8F05-2305EA5D00B2}"/>
    <dgm:cxn modelId="{BFA4D73E-CB1C-441B-8370-EA6D18640408}" type="presOf" srcId="{2BAA8FD4-1DFF-4833-B9A0-07247DBDF6CC}" destId="{4B32A3C1-FFCB-4D88-85D1-30B0707EAB8F}" srcOrd="0" destOrd="0" presId="urn:microsoft.com/office/officeart/2008/layout/HorizontalMultiLevelHierarchy"/>
    <dgm:cxn modelId="{DCD00A0F-8CE5-4B0F-B3F5-65DB0A7A307F}" srcId="{353F74E8-F70B-4E6B-8F1E-C51BBE8D25DE}" destId="{2BAA8FD4-1DFF-4833-B9A0-07247DBDF6CC}" srcOrd="0" destOrd="0" parTransId="{FF581A73-148B-4BC7-B7B4-7678785A11D1}" sibTransId="{BA9E07C6-93F8-4FE2-B4AE-ECAFF19F6A34}"/>
    <dgm:cxn modelId="{18DE0816-F8FA-42CA-8A8F-A5AFCEF9B3A8}" type="presOf" srcId="{CCC380AE-DFB2-48AC-B164-B5386DE5A4E8}" destId="{992B3DE6-798C-4260-B41D-AE05CFB06DB0}" srcOrd="0" destOrd="0" presId="urn:microsoft.com/office/officeart/2008/layout/HorizontalMultiLevelHierarchy"/>
    <dgm:cxn modelId="{BBEEB4E7-E5EE-478C-9178-1623D512A2A2}" type="presOf" srcId="{FF581A73-148B-4BC7-B7B4-7678785A11D1}" destId="{821FE454-C748-49C2-8DA6-9C623D522030}" srcOrd="0" destOrd="0" presId="urn:microsoft.com/office/officeart/2008/layout/HorizontalMultiLevelHierarchy"/>
    <dgm:cxn modelId="{2DEC0B37-75A4-4302-B3A7-4E63817F88A1}" type="presOf" srcId="{CCC380AE-DFB2-48AC-B164-B5386DE5A4E8}" destId="{32EF55FD-EBAA-4E93-91E5-CE1E20530909}" srcOrd="1" destOrd="0" presId="urn:microsoft.com/office/officeart/2008/layout/HorizontalMultiLevelHierarchy"/>
    <dgm:cxn modelId="{CB10E40B-83D0-4AAA-8F75-1B2B6F34BB99}" srcId="{353F74E8-F70B-4E6B-8F1E-C51BBE8D25DE}" destId="{3DF06361-5414-4D0C-8CCD-BE34ADCB29F7}" srcOrd="2" destOrd="0" parTransId="{CCC380AE-DFB2-48AC-B164-B5386DE5A4E8}" sibTransId="{D029A56B-F159-4019-ACCB-01CF075D7894}"/>
    <dgm:cxn modelId="{3260BC6C-18BD-44A3-89B7-7B60ACB6256C}" type="presOf" srcId="{3DF06361-5414-4D0C-8CCD-BE34ADCB29F7}" destId="{7B251BB5-A0BD-4C37-BFD3-51B1C1928493}" srcOrd="0" destOrd="0" presId="urn:microsoft.com/office/officeart/2008/layout/HorizontalMultiLevelHierarchy"/>
    <dgm:cxn modelId="{60E2DBC2-42CA-4165-BAB3-3FDBE321FF4A}" type="presOf" srcId="{EE00F8D3-C5FE-4DDC-9803-7150324A5752}" destId="{115D4A2D-2C5C-404C-B79E-D21A8DBE2450}" srcOrd="1" destOrd="0" presId="urn:microsoft.com/office/officeart/2008/layout/HorizontalMultiLevelHierarchy"/>
    <dgm:cxn modelId="{7F7E7D61-04BE-45E4-B95D-BE259FBF3559}" type="presOf" srcId="{FF581A73-148B-4BC7-B7B4-7678785A11D1}" destId="{566666E5-A636-4A45-81F6-637F61690196}" srcOrd="1" destOrd="0" presId="urn:microsoft.com/office/officeart/2008/layout/HorizontalMultiLevelHierarchy"/>
    <dgm:cxn modelId="{302E04C0-0DF7-4429-8B98-CDDA3EB171A7}" type="presOf" srcId="{353F74E8-F70B-4E6B-8F1E-C51BBE8D25DE}" destId="{D864CEF4-4B8E-41CF-81A4-299D55C02835}" srcOrd="0" destOrd="0" presId="urn:microsoft.com/office/officeart/2008/layout/HorizontalMultiLevelHierarchy"/>
    <dgm:cxn modelId="{8A79FC51-9C0E-49AC-82EC-4EEAB4CF684F}" type="presOf" srcId="{EE00F8D3-C5FE-4DDC-9803-7150324A5752}" destId="{2D1094E4-C76F-4296-BDA4-49BE187461C8}" srcOrd="0" destOrd="0" presId="urn:microsoft.com/office/officeart/2008/layout/HorizontalMultiLevelHierarchy"/>
    <dgm:cxn modelId="{B9890115-5C08-4CD2-8133-8FF5C4F4378F}" type="presOf" srcId="{68D78FC5-098A-46CB-A745-7B99350CCB5F}" destId="{88E12360-5B83-4BAE-A698-035AE75C5AB8}" srcOrd="0" destOrd="0" presId="urn:microsoft.com/office/officeart/2008/layout/HorizontalMultiLevelHierarchy"/>
    <dgm:cxn modelId="{40890BC6-5056-4FA9-B38E-0A4A5BDFCC86}" srcId="{68D78FC5-098A-46CB-A745-7B99350CCB5F}" destId="{353F74E8-F70B-4E6B-8F1E-C51BBE8D25DE}" srcOrd="0" destOrd="0" parTransId="{25CB57B5-A862-4F34-9E50-9C1E87FC0171}" sibTransId="{4ABD1174-177A-42E1-9915-7C8ABFD1EFFC}"/>
    <dgm:cxn modelId="{23D494BF-92A1-4C85-88BB-61BEF35B01E3}" type="presParOf" srcId="{88E12360-5B83-4BAE-A698-035AE75C5AB8}" destId="{EA5F191A-E83D-4BBE-9985-C06309E7888E}" srcOrd="0" destOrd="0" presId="urn:microsoft.com/office/officeart/2008/layout/HorizontalMultiLevelHierarchy"/>
    <dgm:cxn modelId="{44A6D68E-0CED-4A8C-9415-F3F85CB8C858}" type="presParOf" srcId="{EA5F191A-E83D-4BBE-9985-C06309E7888E}" destId="{D864CEF4-4B8E-41CF-81A4-299D55C02835}" srcOrd="0" destOrd="0" presId="urn:microsoft.com/office/officeart/2008/layout/HorizontalMultiLevelHierarchy"/>
    <dgm:cxn modelId="{79E4A791-A007-4152-8B94-66426ED7587B}" type="presParOf" srcId="{EA5F191A-E83D-4BBE-9985-C06309E7888E}" destId="{72253EE1-D2FC-4902-B365-ED9AA7196B44}" srcOrd="1" destOrd="0" presId="urn:microsoft.com/office/officeart/2008/layout/HorizontalMultiLevelHierarchy"/>
    <dgm:cxn modelId="{D4A9BF2C-F26A-4CBE-B319-22BCBC828A13}" type="presParOf" srcId="{72253EE1-D2FC-4902-B365-ED9AA7196B44}" destId="{821FE454-C748-49C2-8DA6-9C623D522030}" srcOrd="0" destOrd="0" presId="urn:microsoft.com/office/officeart/2008/layout/HorizontalMultiLevelHierarchy"/>
    <dgm:cxn modelId="{DF5CEE93-0A8A-4B18-8848-34C1592D8090}" type="presParOf" srcId="{821FE454-C748-49C2-8DA6-9C623D522030}" destId="{566666E5-A636-4A45-81F6-637F61690196}" srcOrd="0" destOrd="0" presId="urn:microsoft.com/office/officeart/2008/layout/HorizontalMultiLevelHierarchy"/>
    <dgm:cxn modelId="{395E1390-9FEC-4B53-8B85-94D8DBD2C529}" type="presParOf" srcId="{72253EE1-D2FC-4902-B365-ED9AA7196B44}" destId="{E82CA6A7-76A9-4401-954A-ED810B9DC6E0}" srcOrd="1" destOrd="0" presId="urn:microsoft.com/office/officeart/2008/layout/HorizontalMultiLevelHierarchy"/>
    <dgm:cxn modelId="{FEC03B52-F6F6-4D1B-8EF3-060204E13F24}" type="presParOf" srcId="{E82CA6A7-76A9-4401-954A-ED810B9DC6E0}" destId="{4B32A3C1-FFCB-4D88-85D1-30B0707EAB8F}" srcOrd="0" destOrd="0" presId="urn:microsoft.com/office/officeart/2008/layout/HorizontalMultiLevelHierarchy"/>
    <dgm:cxn modelId="{9CF4BE43-72F3-4536-BB6D-004B206F3FDB}" type="presParOf" srcId="{E82CA6A7-76A9-4401-954A-ED810B9DC6E0}" destId="{8C0B2786-6B83-4A89-B3A1-9DB496C3FDB8}" srcOrd="1" destOrd="0" presId="urn:microsoft.com/office/officeart/2008/layout/HorizontalMultiLevelHierarchy"/>
    <dgm:cxn modelId="{E32379C6-4BE6-40D1-AF7B-413D9795FC8E}" type="presParOf" srcId="{72253EE1-D2FC-4902-B365-ED9AA7196B44}" destId="{2D1094E4-C76F-4296-BDA4-49BE187461C8}" srcOrd="2" destOrd="0" presId="urn:microsoft.com/office/officeart/2008/layout/HorizontalMultiLevelHierarchy"/>
    <dgm:cxn modelId="{4231D6B7-62F0-4F46-B8AC-E2BDCE863A80}" type="presParOf" srcId="{2D1094E4-C76F-4296-BDA4-49BE187461C8}" destId="{115D4A2D-2C5C-404C-B79E-D21A8DBE2450}" srcOrd="0" destOrd="0" presId="urn:microsoft.com/office/officeart/2008/layout/HorizontalMultiLevelHierarchy"/>
    <dgm:cxn modelId="{4A46F554-FBF1-4A69-8FB5-651AA1A1E0C1}" type="presParOf" srcId="{72253EE1-D2FC-4902-B365-ED9AA7196B44}" destId="{1F2E76C2-B91C-40A8-BDD4-2E480A8C5DEC}" srcOrd="3" destOrd="0" presId="urn:microsoft.com/office/officeart/2008/layout/HorizontalMultiLevelHierarchy"/>
    <dgm:cxn modelId="{E96837DD-0D35-4A0F-BD3C-B62E6B54B842}" type="presParOf" srcId="{1F2E76C2-B91C-40A8-BDD4-2E480A8C5DEC}" destId="{E1440F15-EFA9-41EE-ACC9-F53AA22431B3}" srcOrd="0" destOrd="0" presId="urn:microsoft.com/office/officeart/2008/layout/HorizontalMultiLevelHierarchy"/>
    <dgm:cxn modelId="{008636C3-570D-4AEE-82B8-F35B33510657}" type="presParOf" srcId="{1F2E76C2-B91C-40A8-BDD4-2E480A8C5DEC}" destId="{BCCC03BA-7C00-463F-A77D-C7EB9A594D92}" srcOrd="1" destOrd="0" presId="urn:microsoft.com/office/officeart/2008/layout/HorizontalMultiLevelHierarchy"/>
    <dgm:cxn modelId="{F278915F-E6D1-4182-8F39-CF20D8F7E085}" type="presParOf" srcId="{72253EE1-D2FC-4902-B365-ED9AA7196B44}" destId="{992B3DE6-798C-4260-B41D-AE05CFB06DB0}" srcOrd="4" destOrd="0" presId="urn:microsoft.com/office/officeart/2008/layout/HorizontalMultiLevelHierarchy"/>
    <dgm:cxn modelId="{D60CFFC2-6D81-4F73-A747-9E9942E1F6F0}" type="presParOf" srcId="{992B3DE6-798C-4260-B41D-AE05CFB06DB0}" destId="{32EF55FD-EBAA-4E93-91E5-CE1E20530909}" srcOrd="0" destOrd="0" presId="urn:microsoft.com/office/officeart/2008/layout/HorizontalMultiLevelHierarchy"/>
    <dgm:cxn modelId="{6B21F5DC-C0F0-43C2-ACC4-22A126FCB354}" type="presParOf" srcId="{72253EE1-D2FC-4902-B365-ED9AA7196B44}" destId="{A6D0AADC-D38A-4296-92B0-1AB79B040AD5}" srcOrd="5" destOrd="0" presId="urn:microsoft.com/office/officeart/2008/layout/HorizontalMultiLevelHierarchy"/>
    <dgm:cxn modelId="{B8653B94-39E1-46D9-B2FC-EC856BA5E4B4}" type="presParOf" srcId="{A6D0AADC-D38A-4296-92B0-1AB79B040AD5}" destId="{7B251BB5-A0BD-4C37-BFD3-51B1C1928493}" srcOrd="0" destOrd="0" presId="urn:microsoft.com/office/officeart/2008/layout/HorizontalMultiLevelHierarchy"/>
    <dgm:cxn modelId="{D80A3D24-8C7C-42AC-9F54-DE24A1E0365E}" type="presParOf" srcId="{A6D0AADC-D38A-4296-92B0-1AB79B040AD5}" destId="{07BE2617-2679-4471-AF78-15B8186B1DB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41A7CA-6501-4ED7-A520-DFFE5CCC3B6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6B55E9-A998-4825-A66A-0ABE37DF64F3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bg1"/>
              </a:solidFill>
            </a:rPr>
            <a:t>Содействие</a:t>
          </a:r>
          <a:endParaRPr lang="ru-RU" sz="3600" dirty="0">
            <a:solidFill>
              <a:schemeClr val="bg1"/>
            </a:solidFill>
          </a:endParaRPr>
        </a:p>
      </dgm:t>
    </dgm:pt>
    <dgm:pt modelId="{8F53758C-840E-437D-B9AD-34F6DCC0BA58}" type="parTrans" cxnId="{881A4902-9B2E-40C5-91A7-B77E7803F600}">
      <dgm:prSet/>
      <dgm:spPr/>
      <dgm:t>
        <a:bodyPr/>
        <a:lstStyle/>
        <a:p>
          <a:endParaRPr lang="ru-RU"/>
        </a:p>
      </dgm:t>
    </dgm:pt>
    <dgm:pt modelId="{FB52EC2F-1CF8-4948-A862-A7A9B982C108}" type="sibTrans" cxnId="{881A4902-9B2E-40C5-91A7-B77E7803F600}">
      <dgm:prSet/>
      <dgm:spPr/>
      <dgm:t>
        <a:bodyPr/>
        <a:lstStyle/>
        <a:p>
          <a:endParaRPr lang="ru-RU"/>
        </a:p>
      </dgm:t>
    </dgm:pt>
    <dgm:pt modelId="{99A7CA47-EB3B-4944-A371-B60CB1222865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Инвестиционный рост</a:t>
          </a:r>
          <a:endParaRPr lang="ru-RU" sz="2800" dirty="0">
            <a:solidFill>
              <a:schemeClr val="bg1"/>
            </a:solidFill>
          </a:endParaRPr>
        </a:p>
      </dgm:t>
    </dgm:pt>
    <dgm:pt modelId="{B7CA4ED0-DDDB-42A8-AA12-62C4D0ECFAB4}" type="parTrans" cxnId="{21DAF5AC-1B7C-4F5E-8D0E-B7B9F3EAB23D}">
      <dgm:prSet/>
      <dgm:spPr/>
      <dgm:t>
        <a:bodyPr/>
        <a:lstStyle/>
        <a:p>
          <a:endParaRPr lang="ru-RU"/>
        </a:p>
      </dgm:t>
    </dgm:pt>
    <dgm:pt modelId="{939A007E-A43A-4F4E-A86E-946B7490A312}" type="sibTrans" cxnId="{21DAF5AC-1B7C-4F5E-8D0E-B7B9F3EAB23D}">
      <dgm:prSet/>
      <dgm:spPr/>
      <dgm:t>
        <a:bodyPr/>
        <a:lstStyle/>
        <a:p>
          <a:endParaRPr lang="ru-RU"/>
        </a:p>
      </dgm:t>
    </dgm:pt>
    <dgm:pt modelId="{1AB81D67-624E-4DD6-8EF2-8827F9AA7371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Инновационная активность</a:t>
          </a:r>
          <a:endParaRPr lang="ru-RU" sz="2800" dirty="0">
            <a:solidFill>
              <a:schemeClr val="bg1"/>
            </a:solidFill>
          </a:endParaRPr>
        </a:p>
      </dgm:t>
    </dgm:pt>
    <dgm:pt modelId="{0885D5C8-770D-48E1-AEC3-88418337105F}" type="parTrans" cxnId="{F30F1877-2EC0-4DD4-BB73-3318A1156E12}">
      <dgm:prSet/>
      <dgm:spPr/>
      <dgm:t>
        <a:bodyPr/>
        <a:lstStyle/>
        <a:p>
          <a:endParaRPr lang="ru-RU"/>
        </a:p>
      </dgm:t>
    </dgm:pt>
    <dgm:pt modelId="{72DCBDF5-81B3-4A81-8D25-7743742A35A7}" type="sibTrans" cxnId="{F30F1877-2EC0-4DD4-BB73-3318A1156E12}">
      <dgm:prSet/>
      <dgm:spPr/>
      <dgm:t>
        <a:bodyPr/>
        <a:lstStyle/>
        <a:p>
          <a:endParaRPr lang="ru-RU"/>
        </a:p>
      </dgm:t>
    </dgm:pt>
    <dgm:pt modelId="{330CB0B7-448A-4634-BBD4-333B97B6A4F6}" type="pres">
      <dgm:prSet presAssocID="{4A41A7CA-6501-4ED7-A520-DFFE5CCC3B6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8652AA-BA69-43DC-97FE-0B64BC0AD9A5}" type="pres">
      <dgm:prSet presAssocID="{AF6B55E9-A998-4825-A66A-0ABE37DF64F3}" presName="root1" presStyleCnt="0"/>
      <dgm:spPr/>
    </dgm:pt>
    <dgm:pt modelId="{6541EA09-D5C3-4BD5-A892-D7641634C191}" type="pres">
      <dgm:prSet presAssocID="{AF6B55E9-A998-4825-A66A-0ABE37DF64F3}" presName="LevelOneTextNode" presStyleLbl="node0" presStyleIdx="0" presStyleCnt="1" custScaleX="70279" custLinFactX="-100000" custLinFactNeighborX="-121950" custLinFactNeighborY="15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AFDE80-089C-4BA8-A971-949FFFF15E90}" type="pres">
      <dgm:prSet presAssocID="{AF6B55E9-A998-4825-A66A-0ABE37DF64F3}" presName="level2hierChild" presStyleCnt="0"/>
      <dgm:spPr/>
    </dgm:pt>
    <dgm:pt modelId="{BAF4BC61-4540-4AE3-9E23-A641F2EA30C5}" type="pres">
      <dgm:prSet presAssocID="{B7CA4ED0-DDDB-42A8-AA12-62C4D0ECFAB4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187388E0-2BA1-4439-B043-F446DCCA45FB}" type="pres">
      <dgm:prSet presAssocID="{B7CA4ED0-DDDB-42A8-AA12-62C4D0ECFAB4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727F321-8B92-4800-9D74-B4C77F1F7631}" type="pres">
      <dgm:prSet presAssocID="{99A7CA47-EB3B-4944-A371-B60CB1222865}" presName="root2" presStyleCnt="0"/>
      <dgm:spPr/>
    </dgm:pt>
    <dgm:pt modelId="{054F83E7-9DAC-49B4-88EC-B71CBD7947CA}" type="pres">
      <dgm:prSet presAssocID="{99A7CA47-EB3B-4944-A371-B60CB1222865}" presName="LevelTwoTextNode" presStyleLbl="node2" presStyleIdx="0" presStyleCnt="2" custLinFactY="-4218" custLinFactNeighborX="-73173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91D489-AFAE-4A7E-B277-BC64CBF3B24A}" type="pres">
      <dgm:prSet presAssocID="{99A7CA47-EB3B-4944-A371-B60CB1222865}" presName="level3hierChild" presStyleCnt="0"/>
      <dgm:spPr/>
    </dgm:pt>
    <dgm:pt modelId="{D8840E83-B2A5-4EED-91DA-77934251ED21}" type="pres">
      <dgm:prSet presAssocID="{0885D5C8-770D-48E1-AEC3-88418337105F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3DB17363-0D9C-4A19-AF20-EA24AEA1CAED}" type="pres">
      <dgm:prSet presAssocID="{0885D5C8-770D-48E1-AEC3-88418337105F}" presName="connTx" presStyleLbl="parChTrans1D2" presStyleIdx="1" presStyleCnt="2"/>
      <dgm:spPr/>
      <dgm:t>
        <a:bodyPr/>
        <a:lstStyle/>
        <a:p>
          <a:endParaRPr lang="ru-RU"/>
        </a:p>
      </dgm:t>
    </dgm:pt>
    <dgm:pt modelId="{AFAED0C6-6C99-4472-A90D-ABD0C367448B}" type="pres">
      <dgm:prSet presAssocID="{1AB81D67-624E-4DD6-8EF2-8827F9AA7371}" presName="root2" presStyleCnt="0"/>
      <dgm:spPr/>
    </dgm:pt>
    <dgm:pt modelId="{E461810D-D535-424C-B8A7-07D25F2DA1EE}" type="pres">
      <dgm:prSet presAssocID="{1AB81D67-624E-4DD6-8EF2-8827F9AA7371}" presName="LevelTwoTextNode" presStyleLbl="node2" presStyleIdx="1" presStyleCnt="2" custLinFactY="34559" custLinFactNeighborX="-7317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715FFF-F842-472D-AF68-860350422AF8}" type="pres">
      <dgm:prSet presAssocID="{1AB81D67-624E-4DD6-8EF2-8827F9AA7371}" presName="level3hierChild" presStyleCnt="0"/>
      <dgm:spPr/>
    </dgm:pt>
  </dgm:ptLst>
  <dgm:cxnLst>
    <dgm:cxn modelId="{FBAAC126-A72B-4064-91A6-DAEF1DC5B64A}" type="presOf" srcId="{4A41A7CA-6501-4ED7-A520-DFFE5CCC3B6E}" destId="{330CB0B7-448A-4634-BBD4-333B97B6A4F6}" srcOrd="0" destOrd="0" presId="urn:microsoft.com/office/officeart/2008/layout/HorizontalMultiLevelHierarchy"/>
    <dgm:cxn modelId="{90EACFCC-F63E-49B5-8DB8-F7C99681F053}" type="presOf" srcId="{99A7CA47-EB3B-4944-A371-B60CB1222865}" destId="{054F83E7-9DAC-49B4-88EC-B71CBD7947CA}" srcOrd="0" destOrd="0" presId="urn:microsoft.com/office/officeart/2008/layout/HorizontalMultiLevelHierarchy"/>
    <dgm:cxn modelId="{221D0CBE-0350-480B-85CB-FC9FB5971084}" type="presOf" srcId="{1AB81D67-624E-4DD6-8EF2-8827F9AA7371}" destId="{E461810D-D535-424C-B8A7-07D25F2DA1EE}" srcOrd="0" destOrd="0" presId="urn:microsoft.com/office/officeart/2008/layout/HorizontalMultiLevelHierarchy"/>
    <dgm:cxn modelId="{AF16D51E-90F6-4CE2-8CAE-6BE0BCDFE5BB}" type="presOf" srcId="{B7CA4ED0-DDDB-42A8-AA12-62C4D0ECFAB4}" destId="{187388E0-2BA1-4439-B043-F446DCCA45FB}" srcOrd="1" destOrd="0" presId="urn:microsoft.com/office/officeart/2008/layout/HorizontalMultiLevelHierarchy"/>
    <dgm:cxn modelId="{7999E3B4-9E49-42F3-AA3E-62F91DF547F4}" type="presOf" srcId="{0885D5C8-770D-48E1-AEC3-88418337105F}" destId="{D8840E83-B2A5-4EED-91DA-77934251ED21}" srcOrd="0" destOrd="0" presId="urn:microsoft.com/office/officeart/2008/layout/HorizontalMultiLevelHierarchy"/>
    <dgm:cxn modelId="{9E7B71CB-1F47-49C1-ACA6-250A806553DE}" type="presOf" srcId="{B7CA4ED0-DDDB-42A8-AA12-62C4D0ECFAB4}" destId="{BAF4BC61-4540-4AE3-9E23-A641F2EA30C5}" srcOrd="0" destOrd="0" presId="urn:microsoft.com/office/officeart/2008/layout/HorizontalMultiLevelHierarchy"/>
    <dgm:cxn modelId="{21DAF5AC-1B7C-4F5E-8D0E-B7B9F3EAB23D}" srcId="{AF6B55E9-A998-4825-A66A-0ABE37DF64F3}" destId="{99A7CA47-EB3B-4944-A371-B60CB1222865}" srcOrd="0" destOrd="0" parTransId="{B7CA4ED0-DDDB-42A8-AA12-62C4D0ECFAB4}" sibTransId="{939A007E-A43A-4F4E-A86E-946B7490A312}"/>
    <dgm:cxn modelId="{881A4902-9B2E-40C5-91A7-B77E7803F600}" srcId="{4A41A7CA-6501-4ED7-A520-DFFE5CCC3B6E}" destId="{AF6B55E9-A998-4825-A66A-0ABE37DF64F3}" srcOrd="0" destOrd="0" parTransId="{8F53758C-840E-437D-B9AD-34F6DCC0BA58}" sibTransId="{FB52EC2F-1CF8-4948-A862-A7A9B982C108}"/>
    <dgm:cxn modelId="{F30F1877-2EC0-4DD4-BB73-3318A1156E12}" srcId="{AF6B55E9-A998-4825-A66A-0ABE37DF64F3}" destId="{1AB81D67-624E-4DD6-8EF2-8827F9AA7371}" srcOrd="1" destOrd="0" parTransId="{0885D5C8-770D-48E1-AEC3-88418337105F}" sibTransId="{72DCBDF5-81B3-4A81-8D25-7743742A35A7}"/>
    <dgm:cxn modelId="{C8E0555E-A4DA-4339-98D1-9FF1E5A4B155}" type="presOf" srcId="{AF6B55E9-A998-4825-A66A-0ABE37DF64F3}" destId="{6541EA09-D5C3-4BD5-A892-D7641634C191}" srcOrd="0" destOrd="0" presId="urn:microsoft.com/office/officeart/2008/layout/HorizontalMultiLevelHierarchy"/>
    <dgm:cxn modelId="{3761117B-7BD2-4D5C-B8C7-A3405734A2BD}" type="presOf" srcId="{0885D5C8-770D-48E1-AEC3-88418337105F}" destId="{3DB17363-0D9C-4A19-AF20-EA24AEA1CAED}" srcOrd="1" destOrd="0" presId="urn:microsoft.com/office/officeart/2008/layout/HorizontalMultiLevelHierarchy"/>
    <dgm:cxn modelId="{438FA988-F3CF-4719-871D-F571206290B4}" type="presParOf" srcId="{330CB0B7-448A-4634-BBD4-333B97B6A4F6}" destId="{688652AA-BA69-43DC-97FE-0B64BC0AD9A5}" srcOrd="0" destOrd="0" presId="urn:microsoft.com/office/officeart/2008/layout/HorizontalMultiLevelHierarchy"/>
    <dgm:cxn modelId="{03C05E0D-9EFB-43ED-8644-7E0E9B61C644}" type="presParOf" srcId="{688652AA-BA69-43DC-97FE-0B64BC0AD9A5}" destId="{6541EA09-D5C3-4BD5-A892-D7641634C191}" srcOrd="0" destOrd="0" presId="urn:microsoft.com/office/officeart/2008/layout/HorizontalMultiLevelHierarchy"/>
    <dgm:cxn modelId="{0B377FDF-2CEA-43B8-9068-EFF1CB55DB90}" type="presParOf" srcId="{688652AA-BA69-43DC-97FE-0B64BC0AD9A5}" destId="{F5AFDE80-089C-4BA8-A971-949FFFF15E90}" srcOrd="1" destOrd="0" presId="urn:microsoft.com/office/officeart/2008/layout/HorizontalMultiLevelHierarchy"/>
    <dgm:cxn modelId="{BE8AA034-4593-4EA2-8E92-9EC229CBDCE7}" type="presParOf" srcId="{F5AFDE80-089C-4BA8-A971-949FFFF15E90}" destId="{BAF4BC61-4540-4AE3-9E23-A641F2EA30C5}" srcOrd="0" destOrd="0" presId="urn:microsoft.com/office/officeart/2008/layout/HorizontalMultiLevelHierarchy"/>
    <dgm:cxn modelId="{F0ED568E-52FB-4365-BACC-38B6D85177D0}" type="presParOf" srcId="{BAF4BC61-4540-4AE3-9E23-A641F2EA30C5}" destId="{187388E0-2BA1-4439-B043-F446DCCA45FB}" srcOrd="0" destOrd="0" presId="urn:microsoft.com/office/officeart/2008/layout/HorizontalMultiLevelHierarchy"/>
    <dgm:cxn modelId="{EB1A0717-D4BD-4699-9898-D1212F8AB33D}" type="presParOf" srcId="{F5AFDE80-089C-4BA8-A971-949FFFF15E90}" destId="{7727F321-8B92-4800-9D74-B4C77F1F7631}" srcOrd="1" destOrd="0" presId="urn:microsoft.com/office/officeart/2008/layout/HorizontalMultiLevelHierarchy"/>
    <dgm:cxn modelId="{CCB44A5E-FECA-47AC-AAF4-93D3F9A038D3}" type="presParOf" srcId="{7727F321-8B92-4800-9D74-B4C77F1F7631}" destId="{054F83E7-9DAC-49B4-88EC-B71CBD7947CA}" srcOrd="0" destOrd="0" presId="urn:microsoft.com/office/officeart/2008/layout/HorizontalMultiLevelHierarchy"/>
    <dgm:cxn modelId="{7A65AF1A-B689-40C4-9BB8-7807ED65DC4F}" type="presParOf" srcId="{7727F321-8B92-4800-9D74-B4C77F1F7631}" destId="{7291D489-AFAE-4A7E-B277-BC64CBF3B24A}" srcOrd="1" destOrd="0" presId="urn:microsoft.com/office/officeart/2008/layout/HorizontalMultiLevelHierarchy"/>
    <dgm:cxn modelId="{76183724-801F-4D33-BD1E-CE24066A770E}" type="presParOf" srcId="{F5AFDE80-089C-4BA8-A971-949FFFF15E90}" destId="{D8840E83-B2A5-4EED-91DA-77934251ED21}" srcOrd="2" destOrd="0" presId="urn:microsoft.com/office/officeart/2008/layout/HorizontalMultiLevelHierarchy"/>
    <dgm:cxn modelId="{6DA92009-0998-41E8-BF46-1FBD8EBAFC4F}" type="presParOf" srcId="{D8840E83-B2A5-4EED-91DA-77934251ED21}" destId="{3DB17363-0D9C-4A19-AF20-EA24AEA1CAED}" srcOrd="0" destOrd="0" presId="urn:microsoft.com/office/officeart/2008/layout/HorizontalMultiLevelHierarchy"/>
    <dgm:cxn modelId="{7E492331-AD15-44F6-82E5-19887B42E215}" type="presParOf" srcId="{F5AFDE80-089C-4BA8-A971-949FFFF15E90}" destId="{AFAED0C6-6C99-4472-A90D-ABD0C367448B}" srcOrd="3" destOrd="0" presId="urn:microsoft.com/office/officeart/2008/layout/HorizontalMultiLevelHierarchy"/>
    <dgm:cxn modelId="{4DD7150F-C770-400E-BEF2-6CF94F1FC0C1}" type="presParOf" srcId="{AFAED0C6-6C99-4472-A90D-ABD0C367448B}" destId="{E461810D-D535-424C-B8A7-07D25F2DA1EE}" srcOrd="0" destOrd="0" presId="urn:microsoft.com/office/officeart/2008/layout/HorizontalMultiLevelHierarchy"/>
    <dgm:cxn modelId="{9FBF4B99-3023-4BB9-A1FF-FCB727C6F39C}" type="presParOf" srcId="{AFAED0C6-6C99-4472-A90D-ABD0C367448B}" destId="{F2715FFF-F842-472D-AF68-860350422AF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5040EE-EBC2-4FFF-954D-0A9C7F18E5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9AF72E-436F-451B-B0D2-34810344E80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Наличие политического </a:t>
          </a:r>
          <a:endParaRPr lang="ru-RU" sz="2000" dirty="0">
            <a:solidFill>
              <a:schemeClr val="bg1"/>
            </a:solidFill>
          </a:endParaRPr>
        </a:p>
      </dgm:t>
    </dgm:pt>
    <dgm:pt modelId="{F39BF3A4-8EE2-470C-8720-ED21E8D9A7AE}" type="parTrans" cxnId="{C027AF30-2493-4186-A5F8-854FCD65F075}">
      <dgm:prSet/>
      <dgm:spPr/>
      <dgm:t>
        <a:bodyPr/>
        <a:lstStyle/>
        <a:p>
          <a:endParaRPr lang="ru-RU"/>
        </a:p>
      </dgm:t>
    </dgm:pt>
    <dgm:pt modelId="{96D3363D-7235-47BC-BFBC-64BFE94EB136}" type="sibTrans" cxnId="{C027AF30-2493-4186-A5F8-854FCD65F075}">
      <dgm:prSet/>
      <dgm:spPr/>
      <dgm:t>
        <a:bodyPr/>
        <a:lstStyle/>
        <a:p>
          <a:endParaRPr lang="ru-RU"/>
        </a:p>
      </dgm:t>
    </dgm:pt>
    <dgm:pt modelId="{674FBC88-A592-4C2A-8509-44A191A7139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Механизмы прозрачности и подотчетности</a:t>
          </a:r>
          <a:endParaRPr lang="ru-RU" sz="2000" dirty="0">
            <a:solidFill>
              <a:schemeClr val="bg1"/>
            </a:solidFill>
          </a:endParaRPr>
        </a:p>
      </dgm:t>
    </dgm:pt>
    <dgm:pt modelId="{665F7CAF-8562-4096-969F-F9B330C3FA3F}" type="parTrans" cxnId="{F761D055-5620-4D21-B9F4-68FFE2E368B9}">
      <dgm:prSet/>
      <dgm:spPr/>
      <dgm:t>
        <a:bodyPr/>
        <a:lstStyle/>
        <a:p>
          <a:endParaRPr lang="ru-RU"/>
        </a:p>
      </dgm:t>
    </dgm:pt>
    <dgm:pt modelId="{15910866-849B-46B8-A499-9AB648EAC3CB}" type="sibTrans" cxnId="{F761D055-5620-4D21-B9F4-68FFE2E368B9}">
      <dgm:prSet/>
      <dgm:spPr/>
      <dgm:t>
        <a:bodyPr/>
        <a:lstStyle/>
        <a:p>
          <a:endParaRPr lang="ru-RU"/>
        </a:p>
      </dgm:t>
    </dgm:pt>
    <dgm:pt modelId="{8150DE01-AA50-4601-B223-1AC27F0DE748}">
      <dgm:prSet phldrT="[Текст]" custT="1"/>
      <dgm:spPr/>
      <dgm:t>
        <a:bodyPr/>
        <a:lstStyle/>
        <a:p>
          <a:r>
            <a:rPr lang="ru-RU" sz="2000" dirty="0" err="1" smtClean="0">
              <a:solidFill>
                <a:schemeClr val="bg1"/>
              </a:solidFill>
            </a:rPr>
            <a:t>Коордиционно</a:t>
          </a:r>
          <a:r>
            <a:rPr lang="ru-RU" sz="2000" dirty="0" smtClean="0">
              <a:solidFill>
                <a:schemeClr val="bg1"/>
              </a:solidFill>
            </a:rPr>
            <a:t>-совещательный и экспертно-аналитический органы</a:t>
          </a:r>
          <a:endParaRPr lang="ru-RU" sz="2000" dirty="0">
            <a:solidFill>
              <a:schemeClr val="bg1"/>
            </a:solidFill>
          </a:endParaRPr>
        </a:p>
      </dgm:t>
    </dgm:pt>
    <dgm:pt modelId="{3075F356-B4EA-4145-870D-8DCB2B053A28}" type="parTrans" cxnId="{842ADE3F-E18C-4EC3-93D7-5A3BAD071487}">
      <dgm:prSet/>
      <dgm:spPr/>
      <dgm:t>
        <a:bodyPr/>
        <a:lstStyle/>
        <a:p>
          <a:endParaRPr lang="ru-RU"/>
        </a:p>
      </dgm:t>
    </dgm:pt>
    <dgm:pt modelId="{AC44EFB8-078A-48DC-A168-4C85C377BD79}" type="sibTrans" cxnId="{842ADE3F-E18C-4EC3-93D7-5A3BAD071487}">
      <dgm:prSet/>
      <dgm:spPr/>
      <dgm:t>
        <a:bodyPr/>
        <a:lstStyle/>
        <a:p>
          <a:endParaRPr lang="ru-RU"/>
        </a:p>
      </dgm:t>
    </dgm:pt>
    <dgm:pt modelId="{2D96C409-3E3E-4FF0-8480-A81B1C806931}">
      <dgm:prSet phldrT="[Текст]" custT="1"/>
      <dgm:spPr/>
      <dgm:t>
        <a:bodyPr/>
        <a:lstStyle/>
        <a:p>
          <a:pPr algn="l"/>
          <a:r>
            <a:rPr lang="ru-RU" sz="1600" dirty="0" smtClean="0">
              <a:solidFill>
                <a:schemeClr val="bg1"/>
              </a:solidFill>
            </a:rPr>
            <a:t>Повышение привлекательности промышленной политики и гарантия обсуждение проблем на высшем государственном уровне; </a:t>
          </a:r>
        </a:p>
        <a:p>
          <a:pPr algn="l"/>
          <a:r>
            <a:rPr lang="ru-RU" sz="1600" dirty="0" smtClean="0">
              <a:solidFill>
                <a:schemeClr val="bg1"/>
              </a:solidFill>
            </a:rPr>
            <a:t>Обеспечение координации и контроля над правительственными структурами, которые реализуют промышленную политику;</a:t>
          </a:r>
        </a:p>
        <a:p>
          <a:pPr algn="l"/>
          <a:r>
            <a:rPr lang="ru-RU" sz="1600" dirty="0" smtClean="0">
              <a:solidFill>
                <a:schemeClr val="bg1"/>
              </a:solidFill>
            </a:rPr>
            <a:t>Повышение ответственности государственного деятеля за последствия осуществления промышленную политику</a:t>
          </a:r>
          <a:endParaRPr lang="ru-RU" sz="1600" dirty="0">
            <a:solidFill>
              <a:schemeClr val="bg1"/>
            </a:solidFill>
          </a:endParaRPr>
        </a:p>
      </dgm:t>
    </dgm:pt>
    <dgm:pt modelId="{267E712E-5CBB-4730-91F0-333248ED174D}" type="parTrans" cxnId="{5517EC70-7B03-4101-837E-295E5ADE3C1C}">
      <dgm:prSet/>
      <dgm:spPr/>
      <dgm:t>
        <a:bodyPr/>
        <a:lstStyle/>
        <a:p>
          <a:endParaRPr lang="ru-RU"/>
        </a:p>
      </dgm:t>
    </dgm:pt>
    <dgm:pt modelId="{B7F48488-8E8B-4BC9-AA8A-CB0071EFBB14}" type="sibTrans" cxnId="{5517EC70-7B03-4101-837E-295E5ADE3C1C}">
      <dgm:prSet/>
      <dgm:spPr/>
      <dgm:t>
        <a:bodyPr/>
        <a:lstStyle/>
        <a:p>
          <a:endParaRPr lang="ru-RU"/>
        </a:p>
      </dgm:t>
    </dgm:pt>
    <dgm:pt modelId="{B75DE09F-84B0-410D-8FB6-6389939A381C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bg1"/>
              </a:solidFill>
            </a:rPr>
            <a:t>Выработка и оценки стратегических приоритетов; Систематизируется информация о возможностях новых инвестиций; Поддерживается связь между различными государственными учреждениями, бизнесом и общественностью; Разрабатываются предложения по изменению законодательства и регламентов; Элементы поддержки дополняются набором определяющих условий</a:t>
          </a:r>
          <a:endParaRPr lang="ru-RU" sz="1600" dirty="0">
            <a:solidFill>
              <a:schemeClr val="bg1"/>
            </a:solidFill>
          </a:endParaRPr>
        </a:p>
      </dgm:t>
    </dgm:pt>
    <dgm:pt modelId="{9FD2FEC6-8EF3-4815-A382-51396B4FA22B}" type="parTrans" cxnId="{4041F561-3402-4EF7-A866-77ADB33DEA07}">
      <dgm:prSet/>
      <dgm:spPr/>
      <dgm:t>
        <a:bodyPr/>
        <a:lstStyle/>
        <a:p>
          <a:endParaRPr lang="ru-RU"/>
        </a:p>
      </dgm:t>
    </dgm:pt>
    <dgm:pt modelId="{1717C945-1A28-4005-B95D-EE7E63D51A13}" type="sibTrans" cxnId="{4041F561-3402-4EF7-A866-77ADB33DEA07}">
      <dgm:prSet/>
      <dgm:spPr/>
      <dgm:t>
        <a:bodyPr/>
        <a:lstStyle/>
        <a:p>
          <a:endParaRPr lang="ru-RU"/>
        </a:p>
      </dgm:t>
    </dgm:pt>
    <dgm:pt modelId="{886EE0D6-7C27-44B4-AE63-C4B9885B9361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bg1"/>
              </a:solidFill>
            </a:rPr>
            <a:t>Разработка системы подотчетности по всем государственным ресурсам, задействованным в поддержку нового бизнеса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 smtClean="0"/>
        </a:p>
        <a:p>
          <a:pPr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chemeClr val="bg1"/>
            </a:solidFill>
          </a:endParaRPr>
        </a:p>
      </dgm:t>
    </dgm:pt>
    <dgm:pt modelId="{BFE82A7E-A35A-47E4-BFEF-8A161566B842}" type="parTrans" cxnId="{8881B199-8BE5-4267-9D22-17D12EAF32CD}">
      <dgm:prSet/>
      <dgm:spPr/>
      <dgm:t>
        <a:bodyPr/>
        <a:lstStyle/>
        <a:p>
          <a:endParaRPr lang="ru-RU"/>
        </a:p>
      </dgm:t>
    </dgm:pt>
    <dgm:pt modelId="{D3A29592-6C3C-42A2-9876-7BC1A5D6FA1D}" type="sibTrans" cxnId="{8881B199-8BE5-4267-9D22-17D12EAF32CD}">
      <dgm:prSet/>
      <dgm:spPr/>
      <dgm:t>
        <a:bodyPr/>
        <a:lstStyle/>
        <a:p>
          <a:endParaRPr lang="ru-RU"/>
        </a:p>
      </dgm:t>
    </dgm:pt>
    <dgm:pt modelId="{1E6EC3F0-B224-4E3A-BA87-D2091E60E1A9}" type="pres">
      <dgm:prSet presAssocID="{065040EE-EBC2-4FFF-954D-0A9C7F18E5C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7F4CAF-29EA-41F8-BDB6-624B36DD9B2C}" type="pres">
      <dgm:prSet presAssocID="{7C9AF72E-436F-451B-B0D2-34810344E801}" presName="node" presStyleLbl="node1" presStyleIdx="0" presStyleCnt="6" custScaleX="138598" custScaleY="65104" custLinFactNeighborX="-866" custLinFactNeighborY="-93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5FAA91-0FCC-4299-A5C4-AFD21A5592AD}" type="pres">
      <dgm:prSet presAssocID="{96D3363D-7235-47BC-BFBC-64BFE94EB136}" presName="sibTrans" presStyleCnt="0"/>
      <dgm:spPr/>
    </dgm:pt>
    <dgm:pt modelId="{F226D130-A7CF-480D-A1F2-F198A808F317}" type="pres">
      <dgm:prSet presAssocID="{8150DE01-AA50-4601-B223-1AC27F0DE748}" presName="node" presStyleLbl="node1" presStyleIdx="1" presStyleCnt="6" custScaleX="138683" custScaleY="98835" custLinFactNeighborX="-240" custLinFactNeighborY="-3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863B2-7E86-4E39-A6ED-490939B4FC28}" type="pres">
      <dgm:prSet presAssocID="{AC44EFB8-078A-48DC-A168-4C85C377BD79}" presName="sibTrans" presStyleCnt="0"/>
      <dgm:spPr/>
    </dgm:pt>
    <dgm:pt modelId="{99044D3F-B695-4F0D-93FA-5BDF4C7F56B4}" type="pres">
      <dgm:prSet presAssocID="{674FBC88-A592-4C2A-8509-44A191A71395}" presName="node" presStyleLbl="node1" presStyleIdx="2" presStyleCnt="6" custScaleX="100193" custScaleY="89759" custLinFactNeighborX="27969" custLinFactNeighborY="-1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1ABA8-1D10-4C0D-8A3F-CC5A4C75B63D}" type="pres">
      <dgm:prSet presAssocID="{15910866-849B-46B8-A499-9AB648EAC3CB}" presName="sibTrans" presStyleCnt="0"/>
      <dgm:spPr/>
    </dgm:pt>
    <dgm:pt modelId="{4D76CF5B-C50D-4429-A175-11999BDC26D4}" type="pres">
      <dgm:prSet presAssocID="{2D96C409-3E3E-4FF0-8480-A81B1C806931}" presName="node" presStyleLbl="node1" presStyleIdx="3" presStyleCnt="6" custScaleX="134735" custScaleY="253639" custLinFactNeighborX="-105" custLinFactNeighborY="-8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71508-76BA-4A28-8360-2A8C4C41900D}" type="pres">
      <dgm:prSet presAssocID="{B7F48488-8E8B-4BC9-AA8A-CB0071EFBB14}" presName="sibTrans" presStyleCnt="0"/>
      <dgm:spPr/>
    </dgm:pt>
    <dgm:pt modelId="{2F0812EF-D494-420A-B7DE-6D840D1060E6}" type="pres">
      <dgm:prSet presAssocID="{B75DE09F-84B0-410D-8FB6-6389939A381C}" presName="node" presStyleLbl="node1" presStyleIdx="4" presStyleCnt="6" custScaleX="137306" custScaleY="241651" custLinFactNeighborX="-1349" custLinFactNeighborY="-2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F06F7-04C4-4D69-84D3-3382D0C8B0A4}" type="pres">
      <dgm:prSet presAssocID="{1717C945-1A28-4005-B95D-EE7E63D51A13}" presName="sibTrans" presStyleCnt="0"/>
      <dgm:spPr/>
    </dgm:pt>
    <dgm:pt modelId="{79225CFE-AB80-4922-91C6-089F150179EC}" type="pres">
      <dgm:prSet presAssocID="{886EE0D6-7C27-44B4-AE63-C4B9885B9361}" presName="node" presStyleLbl="node1" presStyleIdx="5" presStyleCnt="6" custScaleX="100605" custScaleY="235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41F561-3402-4EF7-A866-77ADB33DEA07}" srcId="{065040EE-EBC2-4FFF-954D-0A9C7F18E5CF}" destId="{B75DE09F-84B0-410D-8FB6-6389939A381C}" srcOrd="4" destOrd="0" parTransId="{9FD2FEC6-8EF3-4815-A382-51396B4FA22B}" sibTransId="{1717C945-1A28-4005-B95D-EE7E63D51A13}"/>
    <dgm:cxn modelId="{8881B199-8BE5-4267-9D22-17D12EAF32CD}" srcId="{065040EE-EBC2-4FFF-954D-0A9C7F18E5CF}" destId="{886EE0D6-7C27-44B4-AE63-C4B9885B9361}" srcOrd="5" destOrd="0" parTransId="{BFE82A7E-A35A-47E4-BFEF-8A161566B842}" sibTransId="{D3A29592-6C3C-42A2-9876-7BC1A5D6FA1D}"/>
    <dgm:cxn modelId="{B2A48FA6-EC28-4345-990E-90F7813E9860}" type="presOf" srcId="{7C9AF72E-436F-451B-B0D2-34810344E801}" destId="{267F4CAF-29EA-41F8-BDB6-624B36DD9B2C}" srcOrd="0" destOrd="0" presId="urn:microsoft.com/office/officeart/2005/8/layout/default"/>
    <dgm:cxn modelId="{F761D055-5620-4D21-B9F4-68FFE2E368B9}" srcId="{065040EE-EBC2-4FFF-954D-0A9C7F18E5CF}" destId="{674FBC88-A592-4C2A-8509-44A191A71395}" srcOrd="2" destOrd="0" parTransId="{665F7CAF-8562-4096-969F-F9B330C3FA3F}" sibTransId="{15910866-849B-46B8-A499-9AB648EAC3CB}"/>
    <dgm:cxn modelId="{6C04C1B0-EF52-48E9-93D7-873BA51D5AFE}" type="presOf" srcId="{674FBC88-A592-4C2A-8509-44A191A71395}" destId="{99044D3F-B695-4F0D-93FA-5BDF4C7F56B4}" srcOrd="0" destOrd="0" presId="urn:microsoft.com/office/officeart/2005/8/layout/default"/>
    <dgm:cxn modelId="{9796A70E-F945-4062-80E1-951B839158F8}" type="presOf" srcId="{2D96C409-3E3E-4FF0-8480-A81B1C806931}" destId="{4D76CF5B-C50D-4429-A175-11999BDC26D4}" srcOrd="0" destOrd="0" presId="urn:microsoft.com/office/officeart/2005/8/layout/default"/>
    <dgm:cxn modelId="{842ADE3F-E18C-4EC3-93D7-5A3BAD071487}" srcId="{065040EE-EBC2-4FFF-954D-0A9C7F18E5CF}" destId="{8150DE01-AA50-4601-B223-1AC27F0DE748}" srcOrd="1" destOrd="0" parTransId="{3075F356-B4EA-4145-870D-8DCB2B053A28}" sibTransId="{AC44EFB8-078A-48DC-A168-4C85C377BD79}"/>
    <dgm:cxn modelId="{C6375156-620A-4A62-86C6-A5D7CA9FF09D}" type="presOf" srcId="{886EE0D6-7C27-44B4-AE63-C4B9885B9361}" destId="{79225CFE-AB80-4922-91C6-089F150179EC}" srcOrd="0" destOrd="0" presId="urn:microsoft.com/office/officeart/2005/8/layout/default"/>
    <dgm:cxn modelId="{C9A0456A-F066-4F59-8403-5AE114B9AEB6}" type="presOf" srcId="{B75DE09F-84B0-410D-8FB6-6389939A381C}" destId="{2F0812EF-D494-420A-B7DE-6D840D1060E6}" srcOrd="0" destOrd="0" presId="urn:microsoft.com/office/officeart/2005/8/layout/default"/>
    <dgm:cxn modelId="{3C38D5A0-4C60-4267-81B8-E21BB4A33B6D}" type="presOf" srcId="{065040EE-EBC2-4FFF-954D-0A9C7F18E5CF}" destId="{1E6EC3F0-B224-4E3A-BA87-D2091E60E1A9}" srcOrd="0" destOrd="0" presId="urn:microsoft.com/office/officeart/2005/8/layout/default"/>
    <dgm:cxn modelId="{C47A1A89-C57C-4424-97C0-D0357DE6D016}" type="presOf" srcId="{8150DE01-AA50-4601-B223-1AC27F0DE748}" destId="{F226D130-A7CF-480D-A1F2-F198A808F317}" srcOrd="0" destOrd="0" presId="urn:microsoft.com/office/officeart/2005/8/layout/default"/>
    <dgm:cxn modelId="{C027AF30-2493-4186-A5F8-854FCD65F075}" srcId="{065040EE-EBC2-4FFF-954D-0A9C7F18E5CF}" destId="{7C9AF72E-436F-451B-B0D2-34810344E801}" srcOrd="0" destOrd="0" parTransId="{F39BF3A4-8EE2-470C-8720-ED21E8D9A7AE}" sibTransId="{96D3363D-7235-47BC-BFBC-64BFE94EB136}"/>
    <dgm:cxn modelId="{5517EC70-7B03-4101-837E-295E5ADE3C1C}" srcId="{065040EE-EBC2-4FFF-954D-0A9C7F18E5CF}" destId="{2D96C409-3E3E-4FF0-8480-A81B1C806931}" srcOrd="3" destOrd="0" parTransId="{267E712E-5CBB-4730-91F0-333248ED174D}" sibTransId="{B7F48488-8E8B-4BC9-AA8A-CB0071EFBB14}"/>
    <dgm:cxn modelId="{B69FBFAD-CD22-4F33-81F6-A55B164FF7C5}" type="presParOf" srcId="{1E6EC3F0-B224-4E3A-BA87-D2091E60E1A9}" destId="{267F4CAF-29EA-41F8-BDB6-624B36DD9B2C}" srcOrd="0" destOrd="0" presId="urn:microsoft.com/office/officeart/2005/8/layout/default"/>
    <dgm:cxn modelId="{D1CD2CB4-D6B1-49C5-8F74-146D02A00FB2}" type="presParOf" srcId="{1E6EC3F0-B224-4E3A-BA87-D2091E60E1A9}" destId="{2C5FAA91-0FCC-4299-A5C4-AFD21A5592AD}" srcOrd="1" destOrd="0" presId="urn:microsoft.com/office/officeart/2005/8/layout/default"/>
    <dgm:cxn modelId="{CEE7E7C9-CE54-41A6-A2A5-5460698C1260}" type="presParOf" srcId="{1E6EC3F0-B224-4E3A-BA87-D2091E60E1A9}" destId="{F226D130-A7CF-480D-A1F2-F198A808F317}" srcOrd="2" destOrd="0" presId="urn:microsoft.com/office/officeart/2005/8/layout/default"/>
    <dgm:cxn modelId="{23F1C7ED-04AE-4252-A60B-3C615475275F}" type="presParOf" srcId="{1E6EC3F0-B224-4E3A-BA87-D2091E60E1A9}" destId="{4E4863B2-7E86-4E39-A6ED-490939B4FC28}" srcOrd="3" destOrd="0" presId="urn:microsoft.com/office/officeart/2005/8/layout/default"/>
    <dgm:cxn modelId="{5EBAD8A7-C0A2-4A61-BA94-E91E7D872907}" type="presParOf" srcId="{1E6EC3F0-B224-4E3A-BA87-D2091E60E1A9}" destId="{99044D3F-B695-4F0D-93FA-5BDF4C7F56B4}" srcOrd="4" destOrd="0" presId="urn:microsoft.com/office/officeart/2005/8/layout/default"/>
    <dgm:cxn modelId="{0F287196-A185-4E03-965E-FBDB58E4C724}" type="presParOf" srcId="{1E6EC3F0-B224-4E3A-BA87-D2091E60E1A9}" destId="{AF31ABA8-1D10-4C0D-8A3F-CC5A4C75B63D}" srcOrd="5" destOrd="0" presId="urn:microsoft.com/office/officeart/2005/8/layout/default"/>
    <dgm:cxn modelId="{E56A0D57-53D2-4D5C-A4C5-CFD8C3973A64}" type="presParOf" srcId="{1E6EC3F0-B224-4E3A-BA87-D2091E60E1A9}" destId="{4D76CF5B-C50D-4429-A175-11999BDC26D4}" srcOrd="6" destOrd="0" presId="urn:microsoft.com/office/officeart/2005/8/layout/default"/>
    <dgm:cxn modelId="{F311862C-DF60-4D1F-A803-297A657F7388}" type="presParOf" srcId="{1E6EC3F0-B224-4E3A-BA87-D2091E60E1A9}" destId="{FE371508-76BA-4A28-8360-2A8C4C41900D}" srcOrd="7" destOrd="0" presId="urn:microsoft.com/office/officeart/2005/8/layout/default"/>
    <dgm:cxn modelId="{C3929F74-661C-4E2B-9172-0E462E10FFBE}" type="presParOf" srcId="{1E6EC3F0-B224-4E3A-BA87-D2091E60E1A9}" destId="{2F0812EF-D494-420A-B7DE-6D840D1060E6}" srcOrd="8" destOrd="0" presId="urn:microsoft.com/office/officeart/2005/8/layout/default"/>
    <dgm:cxn modelId="{71537F7C-7D0D-4AC0-BFDB-CE9709103108}" type="presParOf" srcId="{1E6EC3F0-B224-4E3A-BA87-D2091E60E1A9}" destId="{B5BF06F7-04C4-4D69-84D3-3382D0C8B0A4}" srcOrd="9" destOrd="0" presId="urn:microsoft.com/office/officeart/2005/8/layout/default"/>
    <dgm:cxn modelId="{65D983C5-D7A5-44D8-AFD0-96495D07B7C2}" type="presParOf" srcId="{1E6EC3F0-B224-4E3A-BA87-D2091E60E1A9}" destId="{79225CFE-AB80-4922-91C6-089F150179E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6D0C0-4131-4873-A709-6C440B396BCD}">
      <dsp:nvSpPr>
        <dsp:cNvPr id="0" name=""/>
        <dsp:cNvSpPr/>
      </dsp:nvSpPr>
      <dsp:spPr>
        <a:xfrm rot="2903168">
          <a:off x="2003761" y="4549591"/>
          <a:ext cx="1294828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1294828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36149-17B9-4E26-AF95-00A9F0BE8FB3}">
      <dsp:nvSpPr>
        <dsp:cNvPr id="0" name=""/>
        <dsp:cNvSpPr/>
      </dsp:nvSpPr>
      <dsp:spPr>
        <a:xfrm rot="491858">
          <a:off x="2304494" y="3477366"/>
          <a:ext cx="1547474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1547474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CBBDE-4460-410E-B035-C7CC39B1501C}">
      <dsp:nvSpPr>
        <dsp:cNvPr id="0" name=""/>
        <dsp:cNvSpPr/>
      </dsp:nvSpPr>
      <dsp:spPr>
        <a:xfrm rot="20766920">
          <a:off x="2294145" y="2897823"/>
          <a:ext cx="1249528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1249528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3F3810-7664-49D8-9F34-E9DB92CD22C6}">
      <dsp:nvSpPr>
        <dsp:cNvPr id="0" name=""/>
        <dsp:cNvSpPr/>
      </dsp:nvSpPr>
      <dsp:spPr>
        <a:xfrm rot="17216583">
          <a:off x="1426589" y="2003623"/>
          <a:ext cx="898535" cy="47197"/>
        </a:xfrm>
        <a:custGeom>
          <a:avLst/>
          <a:gdLst/>
          <a:ahLst/>
          <a:cxnLst/>
          <a:rect l="0" t="0" r="0" b="0"/>
          <a:pathLst>
            <a:path>
              <a:moveTo>
                <a:pt x="0" y="23598"/>
              </a:moveTo>
              <a:lnTo>
                <a:pt x="898535" y="23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9C41E-3CC2-418E-8238-9D355D1E9303}">
      <dsp:nvSpPr>
        <dsp:cNvPr id="0" name=""/>
        <dsp:cNvSpPr/>
      </dsp:nvSpPr>
      <dsp:spPr>
        <a:xfrm>
          <a:off x="545274" y="2368059"/>
          <a:ext cx="2331670" cy="2331670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627424-86BF-42CE-AF7B-46135483505D}">
      <dsp:nvSpPr>
        <dsp:cNvPr id="0" name=""/>
        <dsp:cNvSpPr/>
      </dsp:nvSpPr>
      <dsp:spPr>
        <a:xfrm>
          <a:off x="396692" y="1477"/>
          <a:ext cx="3704292" cy="16028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Химическая промышленность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939173" y="236209"/>
        <a:ext cx="2619330" cy="1133387"/>
      </dsp:txXfrm>
    </dsp:sp>
    <dsp:sp modelId="{93881953-5276-404A-B5B2-03E6E297BA68}">
      <dsp:nvSpPr>
        <dsp:cNvPr id="0" name=""/>
        <dsp:cNvSpPr/>
      </dsp:nvSpPr>
      <dsp:spPr>
        <a:xfrm>
          <a:off x="3096341" y="1753854"/>
          <a:ext cx="4004854" cy="1257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фармацевтическая промышленность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3682838" y="1938003"/>
        <a:ext cx="2831860" cy="889153"/>
      </dsp:txXfrm>
    </dsp:sp>
    <dsp:sp modelId="{8529D1A7-0592-4F11-9E18-71506CA3FD60}">
      <dsp:nvSpPr>
        <dsp:cNvPr id="0" name=""/>
        <dsp:cNvSpPr/>
      </dsp:nvSpPr>
      <dsp:spPr>
        <a:xfrm>
          <a:off x="3567340" y="3317108"/>
          <a:ext cx="4404437" cy="11431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Информационные технологии</a:t>
          </a:r>
          <a:endParaRPr lang="ru-RU" sz="2400" kern="1200" dirty="0"/>
        </a:p>
      </dsp:txBody>
      <dsp:txXfrm>
        <a:off x="4212355" y="3484517"/>
        <a:ext cx="3114407" cy="808320"/>
      </dsp:txXfrm>
    </dsp:sp>
    <dsp:sp modelId="{C9D94827-59B8-4651-8020-20FC5D66ECE2}">
      <dsp:nvSpPr>
        <dsp:cNvPr id="0" name=""/>
        <dsp:cNvSpPr/>
      </dsp:nvSpPr>
      <dsp:spPr>
        <a:xfrm>
          <a:off x="1489131" y="5039526"/>
          <a:ext cx="4204240" cy="11839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энергосберегающие технологии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2104828" y="5212913"/>
        <a:ext cx="2972846" cy="837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2B3DE6-798C-4260-B41D-AE05CFB06DB0}">
      <dsp:nvSpPr>
        <dsp:cNvPr id="0" name=""/>
        <dsp:cNvSpPr/>
      </dsp:nvSpPr>
      <dsp:spPr>
        <a:xfrm>
          <a:off x="565171" y="2952328"/>
          <a:ext cx="504623" cy="2465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311" y="0"/>
              </a:lnTo>
              <a:lnTo>
                <a:pt x="252311" y="2465504"/>
              </a:lnTo>
              <a:lnTo>
                <a:pt x="504623" y="24655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754568" y="4122164"/>
        <a:ext cx="125830" cy="125830"/>
      </dsp:txXfrm>
    </dsp:sp>
    <dsp:sp modelId="{2D1094E4-C76F-4296-BDA4-49BE187461C8}">
      <dsp:nvSpPr>
        <dsp:cNvPr id="0" name=""/>
        <dsp:cNvSpPr/>
      </dsp:nvSpPr>
      <dsp:spPr>
        <a:xfrm>
          <a:off x="565171" y="2952328"/>
          <a:ext cx="510547" cy="676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5273" y="0"/>
              </a:lnTo>
              <a:lnTo>
                <a:pt x="255273" y="676294"/>
              </a:lnTo>
              <a:lnTo>
                <a:pt x="510547" y="6762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99261" y="3269291"/>
        <a:ext cx="42368" cy="42368"/>
      </dsp:txXfrm>
    </dsp:sp>
    <dsp:sp modelId="{821FE454-C748-49C2-8DA6-9C623D522030}">
      <dsp:nvSpPr>
        <dsp:cNvPr id="0" name=""/>
        <dsp:cNvSpPr/>
      </dsp:nvSpPr>
      <dsp:spPr>
        <a:xfrm>
          <a:off x="565171" y="553789"/>
          <a:ext cx="504623" cy="2398538"/>
        </a:xfrm>
        <a:custGeom>
          <a:avLst/>
          <a:gdLst/>
          <a:ahLst/>
          <a:cxnLst/>
          <a:rect l="0" t="0" r="0" b="0"/>
          <a:pathLst>
            <a:path>
              <a:moveTo>
                <a:pt x="0" y="2398538"/>
              </a:moveTo>
              <a:lnTo>
                <a:pt x="252311" y="2398538"/>
              </a:lnTo>
              <a:lnTo>
                <a:pt x="252311" y="0"/>
              </a:lnTo>
              <a:lnTo>
                <a:pt x="50462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756207" y="1691782"/>
        <a:ext cx="122552" cy="122552"/>
      </dsp:txXfrm>
    </dsp:sp>
    <dsp:sp modelId="{D864CEF4-4B8E-41CF-81A4-299D55C02835}">
      <dsp:nvSpPr>
        <dsp:cNvPr id="0" name=""/>
        <dsp:cNvSpPr/>
      </dsp:nvSpPr>
      <dsp:spPr>
        <a:xfrm rot="16200000">
          <a:off x="-2669742" y="2669742"/>
          <a:ext cx="5904656" cy="5651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Принципы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-2669742" y="2669742"/>
        <a:ext cx="5904656" cy="565171"/>
      </dsp:txXfrm>
    </dsp:sp>
    <dsp:sp modelId="{4B32A3C1-FFCB-4D88-85D1-30B0707EAB8F}">
      <dsp:nvSpPr>
        <dsp:cNvPr id="0" name=""/>
        <dsp:cNvSpPr/>
      </dsp:nvSpPr>
      <dsp:spPr>
        <a:xfrm>
          <a:off x="1069795" y="280929"/>
          <a:ext cx="1424296" cy="545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Создания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069795" y="280929"/>
        <a:ext cx="1424296" cy="545718"/>
      </dsp:txXfrm>
    </dsp:sp>
    <dsp:sp modelId="{E1440F15-EFA9-41EE-ACC9-F53AA22431B3}">
      <dsp:nvSpPr>
        <dsp:cNvPr id="0" name=""/>
        <dsp:cNvSpPr/>
      </dsp:nvSpPr>
      <dsp:spPr>
        <a:xfrm>
          <a:off x="1075719" y="3415565"/>
          <a:ext cx="2301593" cy="4261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Функционирования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075719" y="3415565"/>
        <a:ext cx="2301593" cy="426114"/>
      </dsp:txXfrm>
    </dsp:sp>
    <dsp:sp modelId="{7B251BB5-A0BD-4C37-BFD3-51B1C1928493}">
      <dsp:nvSpPr>
        <dsp:cNvPr id="0" name=""/>
        <dsp:cNvSpPr/>
      </dsp:nvSpPr>
      <dsp:spPr>
        <a:xfrm>
          <a:off x="1069795" y="5163629"/>
          <a:ext cx="1970044" cy="5084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Финансирования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069795" y="5163629"/>
        <a:ext cx="1970044" cy="5084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40E83-B2A5-4EED-91DA-77934251ED21}">
      <dsp:nvSpPr>
        <dsp:cNvPr id="0" name=""/>
        <dsp:cNvSpPr/>
      </dsp:nvSpPr>
      <dsp:spPr>
        <a:xfrm>
          <a:off x="787589" y="2448272"/>
          <a:ext cx="442309" cy="1833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1154" y="0"/>
              </a:lnTo>
              <a:lnTo>
                <a:pt x="221154" y="1833325"/>
              </a:lnTo>
              <a:lnTo>
                <a:pt x="442309" y="18333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961595" y="3317786"/>
        <a:ext cx="94296" cy="94296"/>
      </dsp:txXfrm>
    </dsp:sp>
    <dsp:sp modelId="{BAF4BC61-4540-4AE3-9E23-A641F2EA30C5}">
      <dsp:nvSpPr>
        <dsp:cNvPr id="0" name=""/>
        <dsp:cNvSpPr/>
      </dsp:nvSpPr>
      <dsp:spPr>
        <a:xfrm>
          <a:off x="787589" y="897222"/>
          <a:ext cx="442309" cy="1551049"/>
        </a:xfrm>
        <a:custGeom>
          <a:avLst/>
          <a:gdLst/>
          <a:ahLst/>
          <a:cxnLst/>
          <a:rect l="0" t="0" r="0" b="0"/>
          <a:pathLst>
            <a:path>
              <a:moveTo>
                <a:pt x="0" y="1551049"/>
              </a:moveTo>
              <a:lnTo>
                <a:pt x="221154" y="1551049"/>
              </a:lnTo>
              <a:lnTo>
                <a:pt x="221154" y="0"/>
              </a:lnTo>
              <a:lnTo>
                <a:pt x="44230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968421" y="1632424"/>
        <a:ext cx="80644" cy="80644"/>
      </dsp:txXfrm>
    </dsp:sp>
    <dsp:sp modelId="{6541EA09-D5C3-4BD5-A892-D7641634C191}">
      <dsp:nvSpPr>
        <dsp:cNvPr id="0" name=""/>
        <dsp:cNvSpPr/>
      </dsp:nvSpPr>
      <dsp:spPr>
        <a:xfrm rot="16200000">
          <a:off x="-1987600" y="2121353"/>
          <a:ext cx="4896544" cy="65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bg1"/>
              </a:solidFill>
            </a:rPr>
            <a:t>Содействие</a:t>
          </a:r>
          <a:endParaRPr lang="ru-RU" sz="3600" kern="1200" dirty="0">
            <a:solidFill>
              <a:schemeClr val="bg1"/>
            </a:solidFill>
          </a:endParaRPr>
        </a:p>
      </dsp:txBody>
      <dsp:txXfrm>
        <a:off x="-1987600" y="2121353"/>
        <a:ext cx="4896544" cy="653836"/>
      </dsp:txXfrm>
    </dsp:sp>
    <dsp:sp modelId="{054F83E7-9DAC-49B4-88EC-B71CBD7947CA}">
      <dsp:nvSpPr>
        <dsp:cNvPr id="0" name=""/>
        <dsp:cNvSpPr/>
      </dsp:nvSpPr>
      <dsp:spPr>
        <a:xfrm>
          <a:off x="1229898" y="432050"/>
          <a:ext cx="3051526" cy="9303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Инвестиционный рост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1229898" y="432050"/>
        <a:ext cx="3051526" cy="930343"/>
      </dsp:txXfrm>
    </dsp:sp>
    <dsp:sp modelId="{E461810D-D535-424C-B8A7-07D25F2DA1EE}">
      <dsp:nvSpPr>
        <dsp:cNvPr id="0" name=""/>
        <dsp:cNvSpPr/>
      </dsp:nvSpPr>
      <dsp:spPr>
        <a:xfrm>
          <a:off x="1229898" y="3816425"/>
          <a:ext cx="3051526" cy="9303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Инновационная активность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1229898" y="3816425"/>
        <a:ext cx="3051526" cy="9303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F4CAF-29EA-41F8-BDB6-624B36DD9B2C}">
      <dsp:nvSpPr>
        <dsp:cNvPr id="0" name=""/>
        <dsp:cNvSpPr/>
      </dsp:nvSpPr>
      <dsp:spPr>
        <a:xfrm>
          <a:off x="0" y="169498"/>
          <a:ext cx="3143376" cy="885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Наличие политического 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0" y="169498"/>
        <a:ext cx="3143376" cy="885927"/>
      </dsp:txXfrm>
    </dsp:sp>
    <dsp:sp modelId="{F226D130-A7CF-480D-A1F2-F198A808F317}">
      <dsp:nvSpPr>
        <dsp:cNvPr id="0" name=""/>
        <dsp:cNvSpPr/>
      </dsp:nvSpPr>
      <dsp:spPr>
        <a:xfrm>
          <a:off x="3366953" y="25493"/>
          <a:ext cx="3145304" cy="13449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bg1"/>
              </a:solidFill>
            </a:rPr>
            <a:t>Коордиционно</a:t>
          </a:r>
          <a:r>
            <a:rPr lang="ru-RU" sz="2000" kern="1200" dirty="0" smtClean="0">
              <a:solidFill>
                <a:schemeClr val="bg1"/>
              </a:solidFill>
            </a:rPr>
            <a:t>-совещательный и экспертно-аналитический органы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3366953" y="25493"/>
        <a:ext cx="3145304" cy="1344935"/>
      </dsp:txXfrm>
    </dsp:sp>
    <dsp:sp modelId="{99044D3F-B695-4F0D-93FA-5BDF4C7F56B4}">
      <dsp:nvSpPr>
        <dsp:cNvPr id="0" name=""/>
        <dsp:cNvSpPr/>
      </dsp:nvSpPr>
      <dsp:spPr>
        <a:xfrm>
          <a:off x="6746720" y="111658"/>
          <a:ext cx="2272358" cy="12214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Механизмы прозрачности и подотчетности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6746720" y="111658"/>
        <a:ext cx="2272358" cy="1221430"/>
      </dsp:txXfrm>
    </dsp:sp>
    <dsp:sp modelId="{4D76CF5B-C50D-4429-A175-11999BDC26D4}">
      <dsp:nvSpPr>
        <dsp:cNvPr id="0" name=""/>
        <dsp:cNvSpPr/>
      </dsp:nvSpPr>
      <dsp:spPr>
        <a:xfrm>
          <a:off x="54589" y="1517062"/>
          <a:ext cx="3055764" cy="34514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Повышение привлекательности промышленной политики и гарантия обсуждение проблем на высшем государственном уровне;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Обеспечение координации и контроля над правительственными структурами, которые реализуют промышленную политику;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Повышение ответственности государственного деятеля за последствия осуществления промышленную политику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54589" y="1517062"/>
        <a:ext cx="3055764" cy="3451491"/>
      </dsp:txXfrm>
    </dsp:sp>
    <dsp:sp modelId="{2F0812EF-D494-420A-B7DE-6D840D1060E6}">
      <dsp:nvSpPr>
        <dsp:cNvPr id="0" name=""/>
        <dsp:cNvSpPr/>
      </dsp:nvSpPr>
      <dsp:spPr>
        <a:xfrm>
          <a:off x="3308938" y="1680194"/>
          <a:ext cx="3114074" cy="32883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bg1"/>
              </a:solidFill>
            </a:rPr>
            <a:t>Выработка и оценки стратегических приоритетов; Систематизируется информация о возможностях новых инвестиций; Поддерживается связь между различными государственными учреждениями, бизнесом и общественностью; Разрабатываются предложения по изменению законодательства и регламентов; Элементы поддержки дополняются набором определяющих условий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308938" y="1680194"/>
        <a:ext cx="3114074" cy="3288359"/>
      </dsp:txXfrm>
    </dsp:sp>
    <dsp:sp modelId="{79225CFE-AB80-4922-91C6-089F150179EC}">
      <dsp:nvSpPr>
        <dsp:cNvPr id="0" name=""/>
        <dsp:cNvSpPr/>
      </dsp:nvSpPr>
      <dsp:spPr>
        <a:xfrm>
          <a:off x="6680405" y="1760371"/>
          <a:ext cx="2281702" cy="32081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bg1"/>
              </a:solidFill>
            </a:rPr>
            <a:t>Разработка системы подотчетности по всем государственным ресурсам, задействованным в поддержку нового бизнеса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chemeClr val="bg1"/>
            </a:solidFill>
          </a:endParaRPr>
        </a:p>
      </dsp:txBody>
      <dsp:txXfrm>
        <a:off x="6680405" y="1760371"/>
        <a:ext cx="2281702" cy="3208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4" y="260649"/>
            <a:ext cx="8143759" cy="208823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Лекция №6</a:t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cap="none" dirty="0" smtClean="0">
                <a:solidFill>
                  <a:schemeClr val="bg1"/>
                </a:solidFill>
                <a:effectLst/>
              </a:rPr>
              <a:t>Региональные аспекты промышленной политики</a:t>
            </a:r>
            <a:endParaRPr lang="ru-RU" sz="4400" cap="none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573016"/>
            <a:ext cx="7632848" cy="259228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/>
              <a:t>Кандидат политических наук</a:t>
            </a:r>
          </a:p>
          <a:p>
            <a:pPr algn="l"/>
            <a:r>
              <a:rPr lang="ru-RU" dirty="0"/>
              <a:t>Кошевая Елена Сергеевна</a:t>
            </a:r>
          </a:p>
          <a:p>
            <a:pPr algn="l"/>
            <a:r>
              <a:rPr lang="ru-RU" dirty="0"/>
              <a:t>Кафедра Управления</a:t>
            </a: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r>
              <a:rPr lang="ru-RU" dirty="0"/>
              <a:t>Презентация по курсу «Основы промышленной политики»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1296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16632"/>
            <a:ext cx="7437512" cy="792088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лекции: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80728"/>
            <a:ext cx="8136904" cy="5040560"/>
          </a:xfrm>
        </p:spPr>
        <p:txBody>
          <a:bodyPr>
            <a:normAutofit/>
          </a:bodyPr>
          <a:lstStyle/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Региональная промышленная политика – как неотъемлемое условие реализации новой промышленной политики в условиях современной России.</a:t>
            </a: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Tx/>
              <a:buSzPct val="70000"/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Взаимосвязь промышленной политики на государственном и региональном уровнях.</a:t>
            </a:r>
          </a:p>
          <a:p>
            <a:pPr marL="360000" lvl="0" indent="-180000" algn="l">
              <a:lnSpc>
                <a:spcPct val="11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Разработка стратегии промышленной политики на региональном уровне.</a:t>
            </a:r>
          </a:p>
          <a:p>
            <a:pPr marL="180000" algn="l">
              <a:lnSpc>
                <a:spcPct val="110000"/>
              </a:lnSpc>
              <a:spcBef>
                <a:spcPts val="0"/>
              </a:spcBef>
            </a:pPr>
            <a:endParaRPr lang="ru-RU" sz="3200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12360" y="6093296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94743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712968" cy="1152128"/>
          </a:xfrm>
        </p:spPr>
        <p:txBody>
          <a:bodyPr>
            <a:normAutofit fontScale="90000"/>
          </a:bodyPr>
          <a:lstStyle/>
          <a:p>
            <a:r>
              <a:rPr lang="ru-RU" sz="25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Региональная промышленная политика – как неотъемлемое условие реализации новой промышленной политики в условиях современной России</a:t>
            </a:r>
            <a:endParaRPr lang="ru-RU" sz="2500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712968" cy="507650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 algn="l">
              <a:lnSpc>
                <a:spcPct val="120000"/>
              </a:lnSpc>
              <a:spcBef>
                <a:spcPts val="0"/>
              </a:spcBef>
              <a:buClr>
                <a:srgbClr val="7030A0"/>
              </a:buClr>
            </a:pPr>
            <a:r>
              <a:rPr lang="ru-RU" sz="2100" dirty="0" smtClean="0">
                <a:solidFill>
                  <a:schemeClr val="bg1"/>
                </a:solidFill>
              </a:rPr>
              <a:t>Новая </a:t>
            </a:r>
            <a:r>
              <a:rPr lang="ru-RU" sz="2100" dirty="0">
                <a:solidFill>
                  <a:schemeClr val="bg1"/>
                </a:solidFill>
              </a:rPr>
              <a:t>национальная промышленная политика </a:t>
            </a:r>
            <a:r>
              <a:rPr lang="ru-RU" sz="2100" dirty="0" smtClean="0">
                <a:solidFill>
                  <a:schemeClr val="bg1"/>
                </a:solidFill>
              </a:rPr>
              <a:t>предполагает</a:t>
            </a:r>
          </a:p>
          <a:p>
            <a:pPr marL="360000" indent="-180000" algn="l">
              <a:lnSpc>
                <a:spcPct val="110000"/>
              </a:lnSpc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bg1"/>
                </a:solidFill>
              </a:rPr>
              <a:t>создание </a:t>
            </a:r>
            <a:r>
              <a:rPr lang="ru-RU" sz="2100" dirty="0">
                <a:solidFill>
                  <a:schemeClr val="bg1"/>
                </a:solidFill>
              </a:rPr>
              <a:t>базовых правил, способствующих предпринимательской </a:t>
            </a:r>
            <a:r>
              <a:rPr lang="ru-RU" sz="2100" dirty="0" smtClean="0">
                <a:solidFill>
                  <a:schemeClr val="bg1"/>
                </a:solidFill>
              </a:rPr>
              <a:t>инициативе;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bg1"/>
                </a:solidFill>
              </a:rPr>
              <a:t>отсутствие </a:t>
            </a:r>
            <a:r>
              <a:rPr lang="ru-RU" sz="2100" dirty="0">
                <a:solidFill>
                  <a:schemeClr val="bg1"/>
                </a:solidFill>
              </a:rPr>
              <a:t>жестких отраслевых </a:t>
            </a:r>
            <a:r>
              <a:rPr lang="ru-RU" sz="2100" dirty="0" smtClean="0">
                <a:solidFill>
                  <a:schemeClr val="bg1"/>
                </a:solidFill>
              </a:rPr>
              <a:t>приоритетов;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v"/>
            </a:pPr>
            <a:r>
              <a:rPr lang="ru-RU" sz="2100" dirty="0" smtClean="0">
                <a:solidFill>
                  <a:schemeClr val="bg1"/>
                </a:solidFill>
              </a:rPr>
              <a:t>межотраслевой характер государственных инициатив - направлен на решение проблем, общих </a:t>
            </a:r>
            <a:r>
              <a:rPr lang="ru-RU" sz="2100" dirty="0">
                <a:solidFill>
                  <a:schemeClr val="bg1"/>
                </a:solidFill>
              </a:rPr>
              <a:t>для компаний разных групп отраслей, </a:t>
            </a:r>
            <a:r>
              <a:rPr lang="ru-RU" sz="2100" dirty="0" smtClean="0">
                <a:solidFill>
                  <a:schemeClr val="bg1"/>
                </a:solidFill>
              </a:rPr>
              <a:t>повышение </a:t>
            </a:r>
            <a:r>
              <a:rPr lang="ru-RU" sz="2100" dirty="0">
                <a:solidFill>
                  <a:schemeClr val="bg1"/>
                </a:solidFill>
              </a:rPr>
              <a:t>их </a:t>
            </a:r>
            <a:r>
              <a:rPr lang="ru-RU" sz="2100" dirty="0" smtClean="0">
                <a:solidFill>
                  <a:schemeClr val="bg1"/>
                </a:solidFill>
              </a:rPr>
              <a:t>общей конкурентоспособности.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</a:rPr>
              <a:t>При </a:t>
            </a:r>
            <a:r>
              <a:rPr lang="ru-RU" sz="2100" dirty="0">
                <a:solidFill>
                  <a:schemeClr val="bg1"/>
                </a:solidFill>
              </a:rPr>
              <a:t>этом промышленная политика выходит за рамки конкретно отраслевых проблем и определяется экономической политикой </a:t>
            </a:r>
            <a:r>
              <a:rPr lang="ru-RU" sz="2100" dirty="0" smtClean="0">
                <a:solidFill>
                  <a:schemeClr val="bg1"/>
                </a:solidFill>
              </a:rPr>
              <a:t>государства . В </a:t>
            </a:r>
            <a:r>
              <a:rPr lang="ru-RU" sz="2100" dirty="0">
                <a:solidFill>
                  <a:schemeClr val="bg1"/>
                </a:solidFill>
              </a:rPr>
              <a:t>свою очередь государственная промышленная политика направлена на укрепление промышленного </a:t>
            </a:r>
            <a:r>
              <a:rPr lang="ru-RU" sz="2100" dirty="0" smtClean="0">
                <a:solidFill>
                  <a:schemeClr val="bg1"/>
                </a:solidFill>
              </a:rPr>
              <a:t>комплекса. </a:t>
            </a:r>
            <a:r>
              <a:rPr lang="ru-RU" sz="2100" dirty="0">
                <a:solidFill>
                  <a:schemeClr val="bg1"/>
                </a:solidFill>
              </a:rPr>
              <a:t>Региональная промышленная политика соответственно решает вопросы неравномерности экономического развития внутри отдельного региона или территории.</a:t>
            </a:r>
          </a:p>
          <a:p>
            <a:pPr indent="360000" algn="l">
              <a:lnSpc>
                <a:spcPct val="120000"/>
              </a:lnSpc>
              <a:spcBef>
                <a:spcPts val="0"/>
              </a:spcBef>
            </a:pPr>
            <a:endParaRPr lang="ru-RU" sz="235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33634" y="6377123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82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Региональная промышленная политика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1912" y="908720"/>
            <a:ext cx="8280920" cy="53285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180000" algn="l">
              <a:spcBef>
                <a:spcPts val="0"/>
              </a:spcBef>
            </a:pPr>
            <a:r>
              <a:rPr lang="ru-RU" sz="2600" dirty="0" smtClean="0">
                <a:solidFill>
                  <a:schemeClr val="bg1"/>
                </a:solidFill>
              </a:rPr>
              <a:t>Новая </a:t>
            </a:r>
            <a:r>
              <a:rPr lang="ru-RU" sz="2600" dirty="0">
                <a:solidFill>
                  <a:schemeClr val="bg1"/>
                </a:solidFill>
              </a:rPr>
              <a:t>промышленная политика - система мер по обеспечению конкурентоспособности национальной промышленности на основе дальнейшей либерализации, </a:t>
            </a:r>
            <a:r>
              <a:rPr lang="ru-RU" sz="2600" dirty="0" smtClean="0">
                <a:solidFill>
                  <a:schemeClr val="bg1"/>
                </a:solidFill>
              </a:rPr>
              <a:t>развития </a:t>
            </a:r>
            <a:r>
              <a:rPr lang="ru-RU" sz="2600" dirty="0">
                <a:solidFill>
                  <a:schemeClr val="bg1"/>
                </a:solidFill>
              </a:rPr>
              <a:t>рыночных стимулов. </a:t>
            </a:r>
            <a:endParaRPr lang="ru-RU" sz="2600" dirty="0" smtClean="0">
              <a:solidFill>
                <a:schemeClr val="bg1"/>
              </a:solidFill>
            </a:endParaRPr>
          </a:p>
          <a:p>
            <a:endParaRPr lang="ru-RU" sz="26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endParaRPr lang="ru-RU" sz="26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600" dirty="0" smtClean="0">
                <a:solidFill>
                  <a:schemeClr val="bg1"/>
                </a:solidFill>
              </a:rPr>
              <a:t>На первое место выходят механизм </a:t>
            </a:r>
            <a:r>
              <a:rPr lang="ru-RU" sz="2600" dirty="0">
                <a:solidFill>
                  <a:schemeClr val="bg1"/>
                </a:solidFill>
              </a:rPr>
              <a:t>и меры прямого или косвенного государственного регулирования, определяющие развитие национальной и региональной экономики, экономических процессов</a:t>
            </a:r>
            <a:r>
              <a:rPr lang="ru-RU" sz="2600" dirty="0" smtClean="0">
                <a:solidFill>
                  <a:schemeClr val="bg1"/>
                </a:solidFill>
              </a:rPr>
              <a:t>.</a:t>
            </a:r>
          </a:p>
          <a:p>
            <a:pPr indent="360000" algn="l">
              <a:spcBef>
                <a:spcPts val="0"/>
              </a:spcBef>
            </a:pPr>
            <a:endParaRPr lang="ru-RU" sz="2600" dirty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endParaRPr lang="ru-RU" sz="26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600" dirty="0">
                <a:solidFill>
                  <a:schemeClr val="bg1"/>
                </a:solidFill>
              </a:rPr>
              <a:t>Р</a:t>
            </a:r>
            <a:r>
              <a:rPr lang="ru-RU" sz="2600" dirty="0" smtClean="0">
                <a:solidFill>
                  <a:schemeClr val="bg1"/>
                </a:solidFill>
              </a:rPr>
              <a:t>егиональная </a:t>
            </a:r>
            <a:r>
              <a:rPr lang="ru-RU" sz="2600" dirty="0">
                <a:solidFill>
                  <a:schemeClr val="bg1"/>
                </a:solidFill>
              </a:rPr>
              <a:t>промышленная политика является одним из направлений государственной политики наряду с другими направлениями регулирования экономики.</a:t>
            </a:r>
          </a:p>
          <a:p>
            <a:pPr indent="360000" algn="l">
              <a:spcBef>
                <a:spcPts val="0"/>
              </a:spcBef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963024" y="227687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968316" y="4365104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501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sz="2500" dirty="0" smtClean="0">
                <a:solidFill>
                  <a:schemeClr val="bg1"/>
                </a:solidFill>
              </a:rPr>
              <a:t>Трактовка понятий региональная промышленная политика</a:t>
            </a:r>
            <a:endParaRPr lang="ru-RU" sz="25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5446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Региональная промышленная политика </a:t>
            </a:r>
            <a:r>
              <a:rPr lang="ru-RU" sz="2100" dirty="0" smtClean="0">
                <a:solidFill>
                  <a:schemeClr val="bg1"/>
                </a:solidFill>
              </a:rPr>
              <a:t>- совокупность мер (мероприятий) или действий по развитию промышленного производства в регионе.</a:t>
            </a:r>
          </a:p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Промышленный сектор экономики региона </a:t>
            </a:r>
            <a:r>
              <a:rPr lang="ru-RU" sz="2100" dirty="0" smtClean="0">
                <a:solidFill>
                  <a:schemeClr val="bg1"/>
                </a:solidFill>
              </a:rPr>
              <a:t>-воспроизводственная целостность совокупности производительных сил и экономических отношений в сфере промышленного производства между заинтересованными субъектами и объектами хозяйствования,  результатом которых являются товары на различных стадиях готовности. </a:t>
            </a:r>
          </a:p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Развитие промышленного сектора экономики региона </a:t>
            </a:r>
            <a:r>
              <a:rPr lang="ru-RU" sz="2100" dirty="0" smtClean="0">
                <a:solidFill>
                  <a:schemeClr val="bg1"/>
                </a:solidFill>
              </a:rPr>
              <a:t>- процесс трансформации регионального промышленного производства, перехода его от сложившегося к новому качественному состоянию, которое может быть достигнуто разными способами.</a:t>
            </a:r>
          </a:p>
          <a:p>
            <a:pPr indent="360000" algn="l">
              <a:spcBef>
                <a:spcPts val="0"/>
              </a:spcBef>
            </a:pPr>
            <a:r>
              <a:rPr lang="ru-RU" sz="2100" i="1" dirty="0" smtClean="0">
                <a:solidFill>
                  <a:schemeClr val="bg1"/>
                </a:solidFill>
              </a:rPr>
              <a:t>Развитие промышленности региона </a:t>
            </a:r>
            <a:r>
              <a:rPr lang="ru-RU" sz="2100" dirty="0" smtClean="0">
                <a:solidFill>
                  <a:schemeClr val="bg1"/>
                </a:solidFill>
              </a:rPr>
              <a:t>-комплексный процесс трансформаций  элементов сферы промышленного производства региона, приводящий к качественным преобразованиям в промышленности, к позитивным результатам изменений экономической, социальной и природоформирующей сферах региона. </a:t>
            </a:r>
          </a:p>
          <a:p>
            <a:pPr indent="360000" algn="l">
              <a:spcBef>
                <a:spcPts val="0"/>
              </a:spcBef>
            </a:pPr>
            <a:endParaRPr lang="ru-RU" sz="21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485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chemeClr val="bg1"/>
                </a:solidFill>
              </a:rPr>
              <a:t>Трактовка понятий региональная промышленная политика</a:t>
            </a:r>
            <a:endParaRPr lang="ru-RU" sz="2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640960" cy="52565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200" i="1" dirty="0" smtClean="0">
                <a:solidFill>
                  <a:schemeClr val="bg1"/>
                </a:solidFill>
              </a:rPr>
              <a:t>Качественные преобразования </a:t>
            </a:r>
            <a:r>
              <a:rPr lang="ru-RU" sz="2200" i="1" dirty="0">
                <a:solidFill>
                  <a:schemeClr val="bg1"/>
                </a:solidFill>
              </a:rPr>
              <a:t>в промышленности </a:t>
            </a:r>
            <a:r>
              <a:rPr lang="ru-RU" sz="2200" dirty="0">
                <a:solidFill>
                  <a:schemeClr val="bg1"/>
                </a:solidFill>
              </a:rPr>
              <a:t>- </a:t>
            </a:r>
            <a:r>
              <a:rPr lang="ru-RU" sz="2200" dirty="0" smtClean="0">
                <a:solidFill>
                  <a:schemeClr val="bg1"/>
                </a:solidFill>
              </a:rPr>
              <a:t>модернизация </a:t>
            </a:r>
            <a:r>
              <a:rPr lang="ru-RU" sz="2200" dirty="0">
                <a:solidFill>
                  <a:schemeClr val="bg1"/>
                </a:solidFill>
              </a:rPr>
              <a:t>на основе современных технологий существующих промышленных предприятий региона, </a:t>
            </a:r>
            <a:r>
              <a:rPr lang="ru-RU" sz="2200" dirty="0" smtClean="0">
                <a:solidFill>
                  <a:schemeClr val="bg1"/>
                </a:solidFill>
              </a:rPr>
              <a:t>организация </a:t>
            </a:r>
            <a:r>
              <a:rPr lang="ru-RU" sz="2200" dirty="0">
                <a:solidFill>
                  <a:schemeClr val="bg1"/>
                </a:solidFill>
              </a:rPr>
              <a:t>новых высокотехнологичных  производств в регионе, создание автоматизированных рабочих мест в промышленности, изменение структуры промышленного производства региона, изменение занятости в промышленном секторе экономики </a:t>
            </a:r>
            <a:r>
              <a:rPr lang="ru-RU" sz="2200" dirty="0" smtClean="0">
                <a:solidFill>
                  <a:schemeClr val="bg1"/>
                </a:solidFill>
              </a:rPr>
              <a:t>региона.</a:t>
            </a:r>
          </a:p>
          <a:p>
            <a:pPr algn="l"/>
            <a:r>
              <a:rPr lang="ru-RU" sz="2200" i="1" dirty="0" smtClean="0">
                <a:solidFill>
                  <a:schemeClr val="bg1"/>
                </a:solidFill>
              </a:rPr>
              <a:t>Региональная  промышленная  политика </a:t>
            </a:r>
            <a:r>
              <a:rPr lang="ru-RU" sz="2200" dirty="0" smtClean="0">
                <a:solidFill>
                  <a:schemeClr val="bg1"/>
                </a:solidFill>
              </a:rPr>
              <a:t>-совокупность </a:t>
            </a:r>
            <a:r>
              <a:rPr lang="ru-RU" sz="2200" dirty="0">
                <a:solidFill>
                  <a:schemeClr val="bg1"/>
                </a:solidFill>
              </a:rPr>
              <a:t>намерений и действий субъектов, реализующих интересы государства в отношении промышленного развития </a:t>
            </a:r>
            <a:r>
              <a:rPr lang="ru-RU" sz="2200" dirty="0" smtClean="0">
                <a:solidFill>
                  <a:schemeClr val="bg1"/>
                </a:solidFill>
              </a:rPr>
              <a:t>региона, </a:t>
            </a:r>
            <a:r>
              <a:rPr lang="ru-RU" sz="2200" dirty="0">
                <a:solidFill>
                  <a:schemeClr val="bg1"/>
                </a:solidFill>
              </a:rPr>
              <a:t>а также экономические интересы </a:t>
            </a:r>
            <a:r>
              <a:rPr lang="ru-RU" sz="2200" dirty="0" smtClean="0">
                <a:solidFill>
                  <a:schemeClr val="bg1"/>
                </a:solidFill>
              </a:rPr>
              <a:t>самого региона, </a:t>
            </a:r>
            <a:r>
              <a:rPr lang="ru-RU" sz="2200" dirty="0">
                <a:solidFill>
                  <a:schemeClr val="bg1"/>
                </a:solidFill>
              </a:rPr>
              <a:t>муниципальных структур  управления и крупных промышленных предприятий в сфере перспективного развития промышленного производства в регионе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  <a:endParaRPr lang="ru-RU" sz="2200" dirty="0">
              <a:solidFill>
                <a:schemeClr val="bg1"/>
              </a:solidFill>
            </a:endParaRPr>
          </a:p>
          <a:p>
            <a:pPr algn="l"/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3568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4812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104928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инструментов реализации промышленной политики </a:t>
            </a: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496944" cy="51845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 algn="l">
              <a:spcBef>
                <a:spcPts val="0"/>
              </a:spcBef>
            </a:pPr>
            <a:endParaRPr lang="ru-RU" sz="32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На </a:t>
            </a:r>
            <a:r>
              <a:rPr lang="ru-RU" sz="3200" dirty="0">
                <a:solidFill>
                  <a:schemeClr val="bg1"/>
                </a:solidFill>
              </a:rPr>
              <a:t>современном этапе каждый регион формирует свою промышленную политику, опираясь на собственные представления, возможности финансирования, имеющиеся ресурсы. При этом, используемые инструменты региональной промышленной политики пересекаются с направлениями реализации экономической политики </a:t>
            </a:r>
            <a:r>
              <a:rPr lang="ru-RU" sz="3200" dirty="0" smtClean="0">
                <a:solidFill>
                  <a:schemeClr val="bg1"/>
                </a:solidFill>
              </a:rPr>
              <a:t>государства.</a:t>
            </a:r>
          </a:p>
          <a:p>
            <a:pPr indent="360000" algn="l">
              <a:spcBef>
                <a:spcPts val="0"/>
              </a:spcBef>
            </a:pP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717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endParaRPr lang="ru-RU" sz="1400" b="0" dirty="0">
              <a:effectLst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420141"/>
              </p:ext>
            </p:extLst>
          </p:nvPr>
        </p:nvGraphicFramePr>
        <p:xfrm>
          <a:off x="467544" y="404665"/>
          <a:ext cx="8208912" cy="5976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724"/>
                <a:gridCol w="5408188"/>
              </a:tblGrid>
              <a:tr h="542785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Блоки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Используемый инструментарий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177170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1. Налогово- бюджетный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федеральные и региональные целевые программы (в том числе инвестиционные) и нормативные акты, их определяющие;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бюджетные инвестиции (на уровне и федерального, и регионального бюджетов);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регулирование состава собираемых налогов и основных параметров (базы и ставки налогообложения);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специальные налоговые режимы.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56709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2. Социальный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нормативно-правовое регулирование трудовых отношений в промышленности;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политика государственных органов власти (и федеральных и региональных) в отношении профсоюзов;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регулирование сферы образования и переподготовки кадров, формирование образовательных программ (данный инструментарий реализуется и на федеральном, и на региональном уровне);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деятельность государственной службы занятости;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увеличение подготовки инженерных кадров по приоритетным отраслям экономики.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8062984" y="6434860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991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endParaRPr lang="ru-RU" sz="1600" b="0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652228"/>
              </p:ext>
            </p:extLst>
          </p:nvPr>
        </p:nvGraphicFramePr>
        <p:xfrm>
          <a:off x="467544" y="332657"/>
          <a:ext cx="8208912" cy="5976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723"/>
                <a:gridCol w="5408189"/>
              </a:tblGrid>
              <a:tr h="519658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Блоки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Используемый инструментарий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</a:tr>
              <a:tr h="3117949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3. Внешнеэкономический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иностранных инвестиций;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тарифное и нетарифное стимулирование (либо сдерживание) процессов экспорта и импорта, таможенная политика;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- регулирование функционирования иностранных финансовых институтов на территории государства;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заключение двусторонних и многосторонних торговых и экономических соглашений;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иммиграции;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членство в международных организациях и использование возникающих возможностей в интересах национальной промышленности</a:t>
                      </a:r>
                      <a:r>
                        <a:rPr lang="ru-RU" sz="13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</a:tr>
              <a:tr h="2338461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4. Макроэкономический блок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финансовых рынков;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процессов структурной перестройки промышленности через изменение процентных ставок, посредством изменения величины рублевой денежной массы и проведения валютных интервенций;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реализация государственных закупок и применение государственного заказа;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регулирование прав интеллектуальной собственности.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802" marR="65802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381328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698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endParaRPr lang="ru-RU" sz="1600" b="0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99195"/>
              </p:ext>
            </p:extLst>
          </p:nvPr>
        </p:nvGraphicFramePr>
        <p:xfrm>
          <a:off x="467544" y="332656"/>
          <a:ext cx="8208912" cy="576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724"/>
                <a:gridCol w="5408188"/>
              </a:tblGrid>
              <a:tr h="768085"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Блоки промышленной политики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Используемый инструментарий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992555"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5. Региональный блок промышленной политики (помимо создания свободных экономических зон и регулирования структуры промышленности в рамках отдельного региона)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формирование и регулирование функционирования организованных товарных рынков;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- лицензирование, а также сертификация производства ряда товаров и услуг (выбираются в соответствии с существующими приоритетами регионального развития);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размещение производительных сил, зонирование;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- регулирование рынка недвижимости;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поддержка объектов и учреждений информационной инфраструктуры; </a:t>
                      </a:r>
                    </a:p>
                    <a:p>
                      <a:pPr indent="25400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поддержка развития субъектов малого и среднего предпринимательства в рамках целевых промышленных кластеров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028384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054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Взаимосвязь промышленной политики на государственном и региональном уровнях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5446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360000" algn="l">
              <a:spcBef>
                <a:spcPts val="0"/>
              </a:spcBef>
            </a:pPr>
            <a:endParaRPr lang="ru-RU" sz="8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</a:rPr>
              <a:t>Наиболее </a:t>
            </a:r>
            <a:r>
              <a:rPr lang="ru-RU" sz="2100" dirty="0">
                <a:solidFill>
                  <a:schemeClr val="bg1"/>
                </a:solidFill>
              </a:rPr>
              <a:t>тесную взаимосвязь промышленной политики на федеральном и региональном уровнях демонстрируют федеральные и региональные институты </a:t>
            </a:r>
            <a:r>
              <a:rPr lang="ru-RU" sz="2100" dirty="0" smtClean="0">
                <a:solidFill>
                  <a:schemeClr val="bg1"/>
                </a:solidFill>
              </a:rPr>
              <a:t>развития.</a:t>
            </a:r>
          </a:p>
          <a:p>
            <a:pPr indent="360000" algn="l">
              <a:spcBef>
                <a:spcPts val="0"/>
              </a:spcBef>
              <a:buClr>
                <a:srgbClr val="7030A0"/>
              </a:buClr>
            </a:pPr>
            <a:r>
              <a:rPr lang="ru-RU" sz="2100" dirty="0" smtClean="0">
                <a:solidFill>
                  <a:schemeClr val="bg1"/>
                </a:solidFill>
              </a:rPr>
              <a:t>В России  </a:t>
            </a:r>
            <a:r>
              <a:rPr lang="ru-RU" sz="2100" dirty="0">
                <a:solidFill>
                  <a:schemeClr val="bg1"/>
                </a:solidFill>
              </a:rPr>
              <a:t>созданы </a:t>
            </a:r>
            <a:r>
              <a:rPr lang="ru-RU" sz="2100" dirty="0" smtClean="0">
                <a:solidFill>
                  <a:schemeClr val="bg1"/>
                </a:solidFill>
              </a:rPr>
              <a:t>институты </a:t>
            </a:r>
            <a:r>
              <a:rPr lang="ru-RU" sz="2100" dirty="0">
                <a:solidFill>
                  <a:schemeClr val="bg1"/>
                </a:solidFill>
              </a:rPr>
              <a:t>развития, которые включают в себя особые экономические зоны, инвестиционный фонд, Российскую венчурную </a:t>
            </a:r>
            <a:r>
              <a:rPr lang="ru-RU" sz="2100" dirty="0" smtClean="0">
                <a:solidFill>
                  <a:schemeClr val="bg1"/>
                </a:solidFill>
              </a:rPr>
              <a:t>компанию, </a:t>
            </a:r>
            <a:r>
              <a:rPr lang="ru-RU" sz="2100" dirty="0">
                <a:solidFill>
                  <a:schemeClr val="bg1"/>
                </a:solidFill>
              </a:rPr>
              <a:t>Банк развития РФ и др. Институты развития являются относительно новой институциональной </a:t>
            </a:r>
            <a:r>
              <a:rPr lang="ru-RU" sz="2100" dirty="0" smtClean="0">
                <a:solidFill>
                  <a:schemeClr val="bg1"/>
                </a:solidFill>
              </a:rPr>
              <a:t>формой. </a:t>
            </a:r>
          </a:p>
          <a:p>
            <a:pPr indent="360000" algn="l">
              <a:spcBef>
                <a:spcPts val="0"/>
              </a:spcBef>
              <a:buClr>
                <a:srgbClr val="7030A0"/>
              </a:buClr>
            </a:pPr>
            <a:r>
              <a:rPr lang="ru-RU" sz="2100" dirty="0" smtClean="0">
                <a:solidFill>
                  <a:schemeClr val="bg1"/>
                </a:solidFill>
              </a:rPr>
              <a:t>Институты развития это:</a:t>
            </a:r>
          </a:p>
          <a:p>
            <a:pPr marL="342900" indent="-3429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100" dirty="0" smtClean="0">
                <a:solidFill>
                  <a:schemeClr val="bg1"/>
                </a:solidFill>
              </a:rPr>
              <a:t>особая </a:t>
            </a:r>
            <a:r>
              <a:rPr lang="ru-RU" sz="2100" dirty="0">
                <a:solidFill>
                  <a:schemeClr val="bg1"/>
                </a:solidFill>
              </a:rPr>
              <a:t>форма организации частно-государственного </a:t>
            </a:r>
            <a:r>
              <a:rPr lang="ru-RU" sz="2100" dirty="0" smtClean="0">
                <a:solidFill>
                  <a:schemeClr val="bg1"/>
                </a:solidFill>
              </a:rPr>
              <a:t>партнерства;</a:t>
            </a:r>
          </a:p>
          <a:p>
            <a:pPr marL="342900" indent="-3429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100" dirty="0" smtClean="0">
                <a:solidFill>
                  <a:schemeClr val="bg1"/>
                </a:solidFill>
              </a:rPr>
              <a:t>способы </a:t>
            </a:r>
            <a:r>
              <a:rPr lang="ru-RU" sz="2100" dirty="0">
                <a:solidFill>
                  <a:schemeClr val="bg1"/>
                </a:solidFill>
              </a:rPr>
              <a:t>прямого финансирования государством проектов, активизирующих экономический </a:t>
            </a:r>
            <a:r>
              <a:rPr lang="ru-RU" sz="2100" dirty="0" smtClean="0">
                <a:solidFill>
                  <a:schemeClr val="bg1"/>
                </a:solidFill>
              </a:rPr>
              <a:t>рост; </a:t>
            </a:r>
          </a:p>
          <a:p>
            <a:pPr marL="342900" indent="-342900" algn="l">
              <a:spcBef>
                <a:spcPts val="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ru-RU" sz="2100" dirty="0" smtClean="0">
                <a:solidFill>
                  <a:schemeClr val="bg1"/>
                </a:solidFill>
              </a:rPr>
              <a:t>решения </a:t>
            </a:r>
            <a:r>
              <a:rPr lang="ru-RU" sz="2100" dirty="0">
                <a:solidFill>
                  <a:schemeClr val="bg1"/>
                </a:solidFill>
              </a:rPr>
              <a:t>государственной власти в экономической сфере, воздействующих не на все экономическое пространство, а на конкретные субъекты хозяйственной жизни.</a:t>
            </a:r>
          </a:p>
          <a:p>
            <a:pPr indent="360000" algn="l">
              <a:lnSpc>
                <a:spcPct val="110000"/>
              </a:lnSpc>
              <a:spcBef>
                <a:spcPts val="0"/>
              </a:spcBef>
            </a:pPr>
            <a:r>
              <a:rPr lang="ru-RU" sz="2100" dirty="0">
                <a:solidFill>
                  <a:schemeClr val="bg1"/>
                </a:solidFill>
              </a:rPr>
              <a:t>Создана нормативная база функционирования институтов развития. Принят Федеральный закон «О Банке развития».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4343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3600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Пример. Российская венчурная компания</a:t>
            </a:r>
            <a:endParaRPr lang="ru-RU" sz="2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43600298"/>
              </p:ext>
            </p:extLst>
          </p:nvPr>
        </p:nvGraphicFramePr>
        <p:xfrm>
          <a:off x="251520" y="404664"/>
          <a:ext cx="889248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6" name="Прямая соединительная линия 25"/>
          <p:cNvCxnSpPr/>
          <p:nvPr/>
        </p:nvCxnSpPr>
        <p:spPr>
          <a:xfrm flipV="1">
            <a:off x="3347864" y="1628800"/>
            <a:ext cx="316835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6225067" y="1628800"/>
            <a:ext cx="90010" cy="876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6336196" y="1670833"/>
            <a:ext cx="504056" cy="1686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6859735" y="3356992"/>
            <a:ext cx="1672705" cy="1802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635896" y="747503"/>
            <a:ext cx="5501734" cy="92333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Особые экономические зоны(создано </a:t>
            </a:r>
            <a:r>
              <a:rPr lang="ru-RU" b="1" dirty="0">
                <a:solidFill>
                  <a:schemeClr val="bg1"/>
                </a:solidFill>
              </a:rPr>
              <a:t>4 особых экономических зоны технико-внедренческого типа и 2 промышленно-производственн</a:t>
            </a:r>
            <a:r>
              <a:rPr lang="ru-RU" b="1" dirty="0"/>
              <a:t>ые </a:t>
            </a:r>
            <a:r>
              <a:rPr lang="ru-RU" b="1" dirty="0" smtClean="0"/>
              <a:t>зоны)</a:t>
            </a:r>
            <a:endParaRPr lang="ru-RU" b="1" dirty="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 flipV="1">
            <a:off x="6336196" y="1670833"/>
            <a:ext cx="2196244" cy="1686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7979663" y="6257380"/>
            <a:ext cx="1033463" cy="409575"/>
            <a:chOff x="4876" y="4062"/>
            <a:chExt cx="651" cy="25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6044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Особые экономические зоны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48965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80000" algn="l">
              <a:spcBef>
                <a:spcPts val="0"/>
              </a:spcBef>
            </a:pPr>
            <a:endParaRPr lang="ru-RU" sz="2400" dirty="0" smtClean="0">
              <a:solidFill>
                <a:schemeClr val="bg1"/>
              </a:solidFill>
            </a:endParaRPr>
          </a:p>
          <a:p>
            <a:pPr indent="180000" algn="l">
              <a:spcBef>
                <a:spcPts val="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>
                <a:solidFill>
                  <a:schemeClr val="bg1"/>
                </a:solidFill>
              </a:rPr>
              <a:t>России существуют особые экономические зоны четырёх типов: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Промышленно-производственные зоны</a:t>
            </a:r>
            <a:r>
              <a:rPr lang="ru-RU" sz="2400" dirty="0">
                <a:solidFill>
                  <a:schemeClr val="bg1"/>
                </a:solidFill>
              </a:rPr>
              <a:t> или промышленные ОЭЗ.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bg1"/>
                </a:solidFill>
              </a:rPr>
              <a:t>Tехнико</a:t>
            </a:r>
            <a:r>
              <a:rPr lang="ru-RU" sz="2400" b="1" dirty="0">
                <a:solidFill>
                  <a:schemeClr val="bg1"/>
                </a:solidFill>
              </a:rPr>
              <a:t>-внедренческие зоны</a:t>
            </a:r>
            <a:r>
              <a:rPr lang="ru-RU" sz="2400" dirty="0">
                <a:solidFill>
                  <a:schemeClr val="bg1"/>
                </a:solidFill>
              </a:rPr>
              <a:t> или инновационные ОЭЗ.</a:t>
            </a: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Портовые зоны</a:t>
            </a:r>
            <a:endParaRPr lang="ru-RU" sz="2400" dirty="0">
              <a:solidFill>
                <a:schemeClr val="bg1"/>
              </a:solidFill>
            </a:endParaRPr>
          </a:p>
          <a:p>
            <a:pPr marL="360000" indent="-180000" algn="l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Туристско-рекреационные зоны</a:t>
            </a:r>
            <a:r>
              <a:rPr lang="ru-RU" sz="2400" dirty="0">
                <a:solidFill>
                  <a:schemeClr val="bg1"/>
                </a:solidFill>
              </a:rPr>
              <a:t> </a:t>
            </a:r>
            <a:endParaRPr lang="ru-RU" sz="2400" dirty="0" smtClean="0">
              <a:solidFill>
                <a:schemeClr val="bg1"/>
              </a:solidFill>
            </a:endParaRPr>
          </a:p>
          <a:p>
            <a:pPr indent="360000" algn="l">
              <a:spcBef>
                <a:spcPts val="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Всего </a:t>
            </a:r>
            <a:r>
              <a:rPr lang="ru-RU" sz="2400" dirty="0">
                <a:solidFill>
                  <a:schemeClr val="bg1"/>
                </a:solidFill>
              </a:rPr>
              <a:t>на 1 января 2016 года в России действовали 33 особые экономические зоны: 9 промышленно-производственных, 6 технико-внедренческих, 3 портовых и 15 </a:t>
            </a:r>
            <a:r>
              <a:rPr lang="ru-RU" sz="2400" dirty="0" smtClean="0">
                <a:solidFill>
                  <a:schemeClr val="bg1"/>
                </a:solidFill>
              </a:rPr>
              <a:t>туристско-рекреационных.</a:t>
            </a:r>
          </a:p>
          <a:p>
            <a:pPr algn="l"/>
            <a:endParaRPr lang="ru-RU" sz="24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366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29600" cy="648072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создания, функционирования и финансирования институтов развития приведены</a:t>
            </a: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586491056"/>
              </p:ext>
            </p:extLst>
          </p:nvPr>
        </p:nvGraphicFramePr>
        <p:xfrm>
          <a:off x="179511" y="836712"/>
          <a:ext cx="8964487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>
            <a:off x="2771800" y="1354181"/>
            <a:ext cx="605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578148" y="4461212"/>
            <a:ext cx="3135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275856" y="6309320"/>
            <a:ext cx="5620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77320" y="908720"/>
            <a:ext cx="5766679" cy="255454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-180000"/>
            <a:r>
              <a:rPr lang="ru-RU" sz="2000" dirty="0">
                <a:solidFill>
                  <a:schemeClr val="bg1"/>
                </a:solidFill>
              </a:rPr>
              <a:t>Встраивание в систему Федеральных институтов;</a:t>
            </a:r>
          </a:p>
          <a:p>
            <a:pPr indent="-180000"/>
            <a:r>
              <a:rPr lang="ru-RU" sz="2000" dirty="0">
                <a:solidFill>
                  <a:schemeClr val="bg1"/>
                </a:solidFill>
              </a:rPr>
              <a:t>Наличие четких правил и информационная прозрачность;</a:t>
            </a:r>
          </a:p>
          <a:p>
            <a:pPr indent="-180000"/>
            <a:r>
              <a:rPr lang="ru-RU" sz="2000" dirty="0">
                <a:solidFill>
                  <a:schemeClr val="bg1"/>
                </a:solidFill>
              </a:rPr>
              <a:t>Распределение рисков и стимулов через механизмы со финансирования и управления проектами;</a:t>
            </a:r>
          </a:p>
          <a:p>
            <a:pPr indent="-180000"/>
            <a:r>
              <a:rPr lang="ru-RU" sz="2000" dirty="0" smtClean="0">
                <a:solidFill>
                  <a:schemeClr val="bg1"/>
                </a:solidFill>
              </a:rPr>
              <a:t>Формирование </a:t>
            </a:r>
            <a:r>
              <a:rPr lang="ru-RU" sz="2000" dirty="0">
                <a:solidFill>
                  <a:schemeClr val="bg1"/>
                </a:solidFill>
              </a:rPr>
              <a:t>органов контроля, основанных на репутации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37949" y="3861047"/>
            <a:ext cx="5334631" cy="163121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Приоритетность создания и выхода на новые рынки;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Поддержка стартовых этапов инвестиционных проектов;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Поддержка инфраструктурных </a:t>
            </a:r>
            <a:r>
              <a:rPr lang="ru-RU" sz="2000" dirty="0" smtClean="0">
                <a:solidFill>
                  <a:schemeClr val="bg1"/>
                </a:solidFill>
              </a:rPr>
              <a:t>проектов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7949" y="5847655"/>
            <a:ext cx="5306050" cy="10156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Софинансирование;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Целевой характер финансирования;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Привлечение зарубежных инвесторов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8110536" y="6365867"/>
            <a:ext cx="1033463" cy="409575"/>
            <a:chOff x="4876" y="4062"/>
            <a:chExt cx="651" cy="25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494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229600" cy="165618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Направление деятельности 			региональных институтов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0" cap="none" dirty="0" smtClean="0">
                <a:solidFill>
                  <a:schemeClr val="bg1"/>
                </a:solidFill>
                <a:effectLst/>
              </a:rPr>
              <a:t>Региональные институты развития могут оказать серьезное содействие инвестиционному росту и повышению инновационной активности на конкретной территории </a:t>
            </a:r>
            <a:endParaRPr lang="ru-RU" sz="2400" b="0" dirty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06751050"/>
              </p:ext>
            </p:extLst>
          </p:nvPr>
        </p:nvGraphicFramePr>
        <p:xfrm>
          <a:off x="323528" y="1844824"/>
          <a:ext cx="871296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4641845" y="2776125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608004" y="616530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01885" y="1772816"/>
            <a:ext cx="4052105" cy="255454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Региональный инвестиционный фонд;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Агентство пол содействию в реализации региональных инвестиционных проектов;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Совет по частно-государственному партнерству;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Региональная корпорация </a:t>
            </a:r>
            <a:r>
              <a:rPr lang="ru-RU" sz="2000" dirty="0" smtClean="0">
                <a:solidFill>
                  <a:schemeClr val="bg1"/>
                </a:solidFill>
              </a:rPr>
              <a:t>развития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68044" y="4725144"/>
            <a:ext cx="4085946" cy="20313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Венчурные фонды, гарантийные фонды;</a:t>
            </a:r>
          </a:p>
          <a:p>
            <a:r>
              <a:rPr lang="ru-RU" dirty="0">
                <a:solidFill>
                  <a:schemeClr val="bg1"/>
                </a:solidFill>
              </a:rPr>
              <a:t>Агентство по экспорту;</a:t>
            </a:r>
          </a:p>
          <a:p>
            <a:r>
              <a:rPr lang="ru-RU" dirty="0">
                <a:solidFill>
                  <a:schemeClr val="bg1"/>
                </a:solidFill>
              </a:rPr>
              <a:t>Бизнес-инкубаторы, технопарки, индустриально-промышленные парки;</a:t>
            </a:r>
          </a:p>
          <a:p>
            <a:r>
              <a:rPr lang="ru-RU" dirty="0">
                <a:solidFill>
                  <a:schemeClr val="bg1"/>
                </a:solidFill>
              </a:rPr>
              <a:t>Региональный центр стратегических </a:t>
            </a:r>
            <a:r>
              <a:rPr lang="ru-RU" dirty="0" smtClean="0">
                <a:solidFill>
                  <a:schemeClr val="bg1"/>
                </a:solidFill>
              </a:rPr>
              <a:t>разработок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8090279" y="6448425"/>
            <a:ext cx="1033463" cy="409575"/>
            <a:chOff x="4876" y="4062"/>
            <a:chExt cx="651" cy="258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2981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856984" cy="144016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>
                <a:solidFill>
                  <a:schemeClr val="bg1"/>
                </a:solidFill>
              </a:rPr>
              <a:t>      Общественные институты промышленной политики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400" b="0" cap="none" dirty="0" smtClean="0">
                <a:solidFill>
                  <a:schemeClr val="bg1"/>
                </a:solidFill>
                <a:effectLst/>
              </a:rPr>
              <a:t>Успешная реализация промышленной политики в значительной степени определяется наличием и эффективностью общественных институтов, участвующих в ее проведении </a:t>
            </a:r>
            <a:endParaRPr lang="ru-RU" sz="2200" b="0" cap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568952" cy="4968552"/>
          </a:xfrm>
        </p:spPr>
        <p:txBody>
          <a:bodyPr>
            <a:normAutofit/>
          </a:bodyPr>
          <a:lstStyle/>
          <a:p>
            <a:pPr indent="180000" algn="l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  <a:p>
            <a:pPr indent="180000" algn="l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35611393"/>
              </p:ext>
            </p:extLst>
          </p:nvPr>
        </p:nvGraphicFramePr>
        <p:xfrm>
          <a:off x="124921" y="1700808"/>
          <a:ext cx="9019079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1619672" y="2793048"/>
            <a:ext cx="0" cy="4199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944777" y="3086962"/>
            <a:ext cx="0" cy="2520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100392" y="3023598"/>
            <a:ext cx="0" cy="414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8100392" y="6309320"/>
            <a:ext cx="1033463" cy="409575"/>
            <a:chOff x="4876" y="4062"/>
            <a:chExt cx="651" cy="258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5890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579" y="116632"/>
            <a:ext cx="8928992" cy="47322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effectLst/>
              </a:rPr>
              <a:t>Приоритеты промышленного развития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регионов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640960" cy="60486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наращивание </a:t>
            </a:r>
            <a:r>
              <a:rPr lang="ru-RU" sz="2350" dirty="0">
                <a:solidFill>
                  <a:schemeClr val="bg1"/>
                </a:solidFill>
              </a:rPr>
              <a:t>производства в отраслях с быстрым оборотом капитала и высокой бюджетной эффективностью, в первую очередь обеспечивающих товарное наполнение потребительского рынка</a:t>
            </a:r>
            <a:r>
              <a:rPr lang="ru-RU" sz="2350" dirty="0" smtClean="0">
                <a:solidFill>
                  <a:schemeClr val="bg1"/>
                </a:solidFill>
              </a:rPr>
              <a:t>;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 </a:t>
            </a:r>
            <a:r>
              <a:rPr lang="ru-RU" sz="2350" dirty="0">
                <a:solidFill>
                  <a:schemeClr val="bg1"/>
                </a:solidFill>
              </a:rPr>
              <a:t>поддержка наукоемких отраслей и высоких технологий, отраслей с высокой степенью обработки, в том числе на базе развития кооперационных связей с иностранными компаниями</a:t>
            </a:r>
            <a:r>
              <a:rPr lang="ru-RU" sz="2350" dirty="0" smtClean="0">
                <a:solidFill>
                  <a:schemeClr val="bg1"/>
                </a:solidFill>
              </a:rPr>
              <a:t>;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 </a:t>
            </a:r>
            <a:r>
              <a:rPr lang="ru-RU" sz="2350" dirty="0">
                <a:solidFill>
                  <a:schemeClr val="bg1"/>
                </a:solidFill>
              </a:rPr>
              <a:t>производство конкурентоспособной машиностроительной продукции как основы технической реконструкции экономики</a:t>
            </a:r>
            <a:r>
              <a:rPr lang="ru-RU" sz="2350" dirty="0" smtClean="0">
                <a:solidFill>
                  <a:schemeClr val="bg1"/>
                </a:solidFill>
              </a:rPr>
              <a:t>;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r>
              <a:rPr lang="ru-RU" sz="2350" dirty="0" smtClean="0">
                <a:solidFill>
                  <a:schemeClr val="bg1"/>
                </a:solidFill>
              </a:rPr>
              <a:t> </a:t>
            </a:r>
            <a:r>
              <a:rPr lang="ru-RU" sz="2350" dirty="0">
                <a:solidFill>
                  <a:schemeClr val="bg1"/>
                </a:solidFill>
              </a:rPr>
              <a:t>поддержка отраслей, характеризующихся техническим отставанием на данном этапе, функционирование которых остается целесообразным в связи с их ориентацией на производство для других отраслей, поставкой продукции на региональный и внутренний рынок.</a:t>
            </a:r>
          </a:p>
          <a:p>
            <a:pPr marL="457200" indent="-457200" algn="l">
              <a:buClr>
                <a:srgbClr val="7030A0"/>
              </a:buClr>
              <a:buSzPct val="90000"/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4368" y="6309320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6566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406</TotalTime>
  <Words>1204</Words>
  <Application>Microsoft Office PowerPoint</Application>
  <PresentationFormat>Экран (4:3)</PresentationFormat>
  <Paragraphs>136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Лекция №6 Региональные аспекты промышленной политики</vt:lpstr>
      <vt:lpstr>План лекции:</vt:lpstr>
      <vt:lpstr>Региональная промышленная политика – как неотъемлемое условие реализации новой промышленной политики в условиях современной России</vt:lpstr>
      <vt:lpstr>Региональная промышленная политика</vt:lpstr>
      <vt:lpstr>Трактовка понятий региональная промышленная политика</vt:lpstr>
      <vt:lpstr>Трактовка понятий региональная промышленная политика</vt:lpstr>
      <vt:lpstr>Структура инструментов реализации промышленной политики </vt:lpstr>
      <vt:lpstr>Презентация PowerPoint</vt:lpstr>
      <vt:lpstr>Презентация PowerPoint</vt:lpstr>
      <vt:lpstr>Презентация PowerPoint</vt:lpstr>
      <vt:lpstr>Взаимосвязь промышленной политики на государственном и региональном уровнях.</vt:lpstr>
      <vt:lpstr>Пример. Российская венчурная компания</vt:lpstr>
      <vt:lpstr>Особые экономические зоны</vt:lpstr>
      <vt:lpstr>Принципы создания, функционирования и финансирования институтов развития приведены</vt:lpstr>
      <vt:lpstr>   Направление деятельности    региональных институтов      Региональные институты развития могут оказать серьезное содействие инвестиционному росту и повышению инновационной активности на конкретной территории </vt:lpstr>
      <vt:lpstr>      Общественные институты промышленной политики Успешная реализация промышленной политики в значительной степени определяется наличием и эффективностью общественных институтов, участвующих в ее проведении </vt:lpstr>
      <vt:lpstr>Приоритеты промышленного развития регионов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№6 Региональные аспекты промышленной политики</dc:title>
  <dc:creator>Елена Кошевая</dc:creator>
  <cp:lastModifiedBy>Харчевникова Елена</cp:lastModifiedBy>
  <cp:revision>71</cp:revision>
  <dcterms:created xsi:type="dcterms:W3CDTF">2017-09-27T09:55:48Z</dcterms:created>
  <dcterms:modified xsi:type="dcterms:W3CDTF">2018-03-30T02:45:28Z</dcterms:modified>
</cp:coreProperties>
</file>