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81"/>
  </p:notesMasterIdLst>
  <p:handoutMasterIdLst>
    <p:handoutMasterId r:id="rId82"/>
  </p:handoutMasterIdLst>
  <p:sldIdLst>
    <p:sldId id="256" r:id="rId2"/>
    <p:sldId id="257" r:id="rId3"/>
    <p:sldId id="264" r:id="rId4"/>
    <p:sldId id="542" r:id="rId5"/>
    <p:sldId id="715" r:id="rId6"/>
    <p:sldId id="716" r:id="rId7"/>
    <p:sldId id="717" r:id="rId8"/>
    <p:sldId id="726" r:id="rId9"/>
    <p:sldId id="727" r:id="rId10"/>
    <p:sldId id="728" r:id="rId11"/>
    <p:sldId id="729" r:id="rId12"/>
    <p:sldId id="766" r:id="rId13"/>
    <p:sldId id="767" r:id="rId14"/>
    <p:sldId id="721" r:id="rId15"/>
    <p:sldId id="730" r:id="rId16"/>
    <p:sldId id="731" r:id="rId17"/>
    <p:sldId id="732" r:id="rId18"/>
    <p:sldId id="733" r:id="rId19"/>
    <p:sldId id="734" r:id="rId20"/>
    <p:sldId id="736" r:id="rId21"/>
    <p:sldId id="735" r:id="rId22"/>
    <p:sldId id="737" r:id="rId23"/>
    <p:sldId id="738" r:id="rId24"/>
    <p:sldId id="739" r:id="rId25"/>
    <p:sldId id="740" r:id="rId26"/>
    <p:sldId id="742" r:id="rId27"/>
    <p:sldId id="741" r:id="rId28"/>
    <p:sldId id="743" r:id="rId29"/>
    <p:sldId id="722" r:id="rId30"/>
    <p:sldId id="744" r:id="rId31"/>
    <p:sldId id="745" r:id="rId32"/>
    <p:sldId id="746" r:id="rId33"/>
    <p:sldId id="747" r:id="rId34"/>
    <p:sldId id="748" r:id="rId35"/>
    <p:sldId id="749" r:id="rId36"/>
    <p:sldId id="750" r:id="rId37"/>
    <p:sldId id="751" r:id="rId38"/>
    <p:sldId id="752" r:id="rId39"/>
    <p:sldId id="753" r:id="rId40"/>
    <p:sldId id="754" r:id="rId41"/>
    <p:sldId id="755" r:id="rId42"/>
    <p:sldId id="723" r:id="rId43"/>
    <p:sldId id="775" r:id="rId44"/>
    <p:sldId id="724" r:id="rId45"/>
    <p:sldId id="761" r:id="rId46"/>
    <p:sldId id="762" r:id="rId47"/>
    <p:sldId id="763" r:id="rId48"/>
    <p:sldId id="764" r:id="rId49"/>
    <p:sldId id="756" r:id="rId50"/>
    <p:sldId id="768" r:id="rId51"/>
    <p:sldId id="769" r:id="rId52"/>
    <p:sldId id="770" r:id="rId53"/>
    <p:sldId id="771" r:id="rId54"/>
    <p:sldId id="772" r:id="rId55"/>
    <p:sldId id="773" r:id="rId56"/>
    <p:sldId id="774" r:id="rId57"/>
    <p:sldId id="776" r:id="rId58"/>
    <p:sldId id="780" r:id="rId59"/>
    <p:sldId id="781" r:id="rId60"/>
    <p:sldId id="782" r:id="rId61"/>
    <p:sldId id="783" r:id="rId62"/>
    <p:sldId id="784" r:id="rId63"/>
    <p:sldId id="785" r:id="rId64"/>
    <p:sldId id="786" r:id="rId65"/>
    <p:sldId id="787" r:id="rId66"/>
    <p:sldId id="788" r:id="rId67"/>
    <p:sldId id="789" r:id="rId68"/>
    <p:sldId id="790" r:id="rId69"/>
    <p:sldId id="791" r:id="rId70"/>
    <p:sldId id="792" r:id="rId71"/>
    <p:sldId id="793" r:id="rId72"/>
    <p:sldId id="794" r:id="rId73"/>
    <p:sldId id="795" r:id="rId74"/>
    <p:sldId id="796" r:id="rId75"/>
    <p:sldId id="797" r:id="rId76"/>
    <p:sldId id="798" r:id="rId77"/>
    <p:sldId id="799" r:id="rId78"/>
    <p:sldId id="779" r:id="rId79"/>
    <p:sldId id="452" r:id="rId80"/>
  </p:sldIdLst>
  <p:sldSz cx="9144000" cy="6858000" type="screen4x3"/>
  <p:notesSz cx="6858000" cy="9144000"/>
  <p:custDataLst>
    <p:tags r:id="rId83"/>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28.04.2015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12</a:t>
            </a:fld>
            <a:endParaRPr lang="ru-RU" altLang="ru-RU"/>
          </a:p>
        </p:txBody>
      </p:sp>
    </p:spTree>
    <p:extLst>
      <p:ext uri="{BB962C8B-B14F-4D97-AF65-F5344CB8AC3E}">
        <p14:creationId xmlns:p14="http://schemas.microsoft.com/office/powerpoint/2010/main" val="1395839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43</a:t>
            </a:fld>
            <a:endParaRPr lang="ru-RU" altLang="ru-RU"/>
          </a:p>
        </p:txBody>
      </p:sp>
    </p:spTree>
    <p:extLst>
      <p:ext uri="{BB962C8B-B14F-4D97-AF65-F5344CB8AC3E}">
        <p14:creationId xmlns:p14="http://schemas.microsoft.com/office/powerpoint/2010/main" val="3837106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79</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28.04.2015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28.04.2015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28.04.2015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28.04.2015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28.04.2015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28.04.2015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28.04.2015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28.04.2015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28.04.2015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28.04.2015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28.04.2015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28.04.2015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28.04.2015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www.fss.ru/ru/fund/social_insurance_in_russia/124/132/10321.shtml"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www.fss.ru/ru/fund/about/fundamentals/66/9236.shtml" TargetMode="External"/><Relationship Id="rId2" Type="http://schemas.openxmlformats.org/officeDocument/2006/relationships/hyperlink" Target="http://www.fss.ru/ru/fund/about/fundamentals/64/9340.shtml" TargetMode="External"/><Relationship Id="rId1" Type="http://schemas.openxmlformats.org/officeDocument/2006/relationships/slideLayout" Target="../slideLayouts/slideLayout1.xml"/><Relationship Id="rId6" Type="http://schemas.openxmlformats.org/officeDocument/2006/relationships/hyperlink" Target="http://www.fss.ru/ru/fund/about/fundamentals/6802.shtml" TargetMode="External"/><Relationship Id="rId5" Type="http://schemas.openxmlformats.org/officeDocument/2006/relationships/hyperlink" Target="http://www.fss.ru/ru/fund/about/fundamentals/65/9242.shtml" TargetMode="External"/><Relationship Id="rId4" Type="http://schemas.openxmlformats.org/officeDocument/2006/relationships/hyperlink" Target="http://www.fss.ru/ru/fund/social_insurance_in_russia/124/131/10033.shtml"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consultantplus://offline/ref=1F267833498D2C55F773BE12A7AD7C4963C1434211B370C3035D4AG6AFH"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consultantplus://offline/ref=1F267833498D2C55F773BE12A7AD7C4960CA474413E027C15208446AA5F016B8D16CD61A736FE903G8ADH" TargetMode="External"/><Relationship Id="rId2" Type="http://schemas.openxmlformats.org/officeDocument/2006/relationships/hyperlink" Target="consultantplus://offline/ref=1F267833498D2C55F773BE12A7AD7C4960CA474413E027C15208446AA5F016B8D16CD61A736FE901G8ABH"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consultantplus://offline/ref=1F267833498D2C55F773BE12A7AD7C4960CD404112E127C15208446AA5F016B8D16CD61EG7A2H"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consultantplus://offline/ref=1F267833498D2C55F773BE12A7AD7C4964CF464411B370C3035D4A6FADA05EA89F29DB1B736FGEAAH"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consultantplus://offline/ref=1F267833498D2C55F773BE12A7AD7C4960CD474319E427C15208446AA5F016B8D16CD61A736FE907G8A1H" TargetMode="External"/><Relationship Id="rId2" Type="http://schemas.openxmlformats.org/officeDocument/2006/relationships/hyperlink" Target="consultantplus://offline/ref=1F267833498D2C55F773BE12A7AD7C4960CB4C451CE227C15208446AA5F016B8D16CD61A736FE906G8AAH"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consultantplus://offline/ref=10FCCBD59F97A55FCCBB10989EFF63DDF5EE17421D9412286ED39390M9nDN"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consultantplus://offline/ref=11FB1C9F6206A002F95A0B3EEE74685F25CB40B910500123AF4BB2C197D40589305D5AED2CA1ADt3S0K"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consultantplus://offline/ref=68838AC3D9CEED0A9E40DAB5CDE40AC72142B55967DF54EC0F3EB5C0DD1F882DEC8D746D50BE1CKEl3F"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consultantplus://offline/ref=98755A29808FADA500C2C1D63D85AEF16FCDAB21C01A67EB7EDF975EE68B7062D83F71870537D30EdCg8K" TargetMode="Externa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71155" y="3140968"/>
            <a:ext cx="7973599" cy="1405796"/>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9. </a:t>
            </a:r>
            <a:r>
              <a:rPr lang="ru-RU" altLang="ru-RU" sz="3600" dirty="0" smtClean="0">
                <a:effectLst/>
              </a:rPr>
              <a:t>Фонд социального страхования  Российской Федерации</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28.04.2015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796596" y="1700808"/>
            <a:ext cx="7731627" cy="3312368"/>
          </a:xfrm>
        </p:spPr>
        <p:txBody>
          <a:bodyPr/>
          <a:lstStyle/>
          <a:p>
            <a:pPr marL="609600" indent="-609600" eaLnBrk="1" hangingPunct="1">
              <a:lnSpc>
                <a:spcPct val="90000"/>
              </a:lnSpc>
              <a:buFont typeface="Wingdings" pitchFamily="2" charset="2"/>
              <a:buAutoNum type="arabicPeriod"/>
              <a:defRPr/>
            </a:pPr>
            <a:r>
              <a:rPr lang="ru-RU" sz="2800" dirty="0" smtClean="0">
                <a:solidFill>
                  <a:srgbClr val="FFFF00"/>
                </a:solidFill>
                <a:effectLst/>
                <a:cs typeface="Times New Roman" pitchFamily="18" charset="0"/>
              </a:rPr>
              <a:t>Развитие системы социального страхования в России</a:t>
            </a:r>
          </a:p>
          <a:p>
            <a:pPr marL="609600" indent="-609600" eaLnBrk="1" hangingPunct="1">
              <a:lnSpc>
                <a:spcPct val="90000"/>
              </a:lnSpc>
              <a:buFont typeface="Wingdings" pitchFamily="2" charset="2"/>
              <a:buAutoNum type="arabicPeriod"/>
              <a:defRPr/>
            </a:pPr>
            <a:r>
              <a:rPr lang="ru-RU" sz="2800" dirty="0">
                <a:solidFill>
                  <a:srgbClr val="FFFF00"/>
                </a:solidFill>
                <a:effectLst/>
                <a:cs typeface="Times New Roman" pitchFamily="18" charset="0"/>
              </a:rPr>
              <a:t>Организация деятельности Фонда социального страхования Российской </a:t>
            </a:r>
            <a:r>
              <a:rPr lang="ru-RU" sz="2800" dirty="0" smtClean="0">
                <a:solidFill>
                  <a:srgbClr val="FFFF00"/>
                </a:solidFill>
                <a:effectLst/>
                <a:cs typeface="Times New Roman" pitchFamily="18" charset="0"/>
              </a:rPr>
              <a:t>Федерации</a:t>
            </a:r>
          </a:p>
          <a:p>
            <a:pPr marL="609600" indent="-609600" eaLnBrk="1" hangingPunct="1">
              <a:lnSpc>
                <a:spcPct val="90000"/>
              </a:lnSpc>
              <a:buFont typeface="Wingdings" pitchFamily="2" charset="2"/>
              <a:buAutoNum type="arabicPeriod"/>
              <a:defRPr/>
            </a:pPr>
            <a:r>
              <a:rPr lang="ru-RU" sz="2800" dirty="0" smtClean="0">
                <a:solidFill>
                  <a:srgbClr val="FFFF00"/>
                </a:solidFill>
                <a:effectLst/>
                <a:cs typeface="Times New Roman" pitchFamily="18" charset="0"/>
              </a:rPr>
              <a:t>Виды пособий, выплачиваемых из средств </a:t>
            </a:r>
            <a:r>
              <a:rPr lang="ru-RU" sz="2800" dirty="0">
                <a:solidFill>
                  <a:srgbClr val="FFFF00"/>
                </a:solidFill>
                <a:effectLst/>
                <a:cs typeface="Times New Roman" pitchFamily="18" charset="0"/>
              </a:rPr>
              <a:t>Фонда социального страхования Российской Федерации</a:t>
            </a:r>
          </a:p>
          <a:p>
            <a:pPr marL="609600" indent="-609600" eaLnBrk="1" hangingPunct="1">
              <a:lnSpc>
                <a:spcPct val="90000"/>
              </a:lnSpc>
              <a:buFont typeface="Wingdings" pitchFamily="2" charset="2"/>
              <a:buAutoNum type="arabicPeriod"/>
              <a:defRPr/>
            </a:pPr>
            <a:endParaRPr lang="ru-RU" sz="2800" dirty="0">
              <a:solidFill>
                <a:srgbClr val="FFFF00"/>
              </a:solidFill>
              <a:effectLst/>
              <a:cs typeface="Times New Roman" pitchFamily="18" charset="0"/>
            </a:endParaRPr>
          </a:p>
          <a:p>
            <a:pPr marL="609600" indent="-609600" eaLnBrk="1" hangingPunct="1">
              <a:lnSpc>
                <a:spcPct val="90000"/>
              </a:lnSpc>
              <a:buFont typeface="Wingdings" pitchFamily="2" charset="2"/>
              <a:buAutoNum type="arabicPeriod"/>
              <a:defRPr/>
            </a:pPr>
            <a:endParaRPr lang="ru-RU" sz="2800"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28.04.2015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Развитие системы социального страхования в </a:t>
            </a:r>
            <a:r>
              <a:rPr lang="ru-RU" sz="4000" dirty="0" smtClean="0">
                <a:effectLst/>
                <a:cs typeface="Times New Roman" pitchFamily="18" charset="0"/>
              </a:rPr>
              <a:t>России</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836712"/>
            <a:ext cx="820891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Tahoma" panose="020B0604030504040204" pitchFamily="34" charset="0"/>
                <a:cs typeface="Tahoma" panose="020B0604030504040204" pitchFamily="34" charset="0"/>
              </a:rPr>
              <a:t>Идея об </a:t>
            </a:r>
            <a:r>
              <a:rPr kumimoji="0" lang="ru-RU" altLang="ru-RU" sz="2400" b="1" i="0" u="none" strike="noStrike" cap="none" normalizeH="0" baseline="0" dirty="0" smtClean="0">
                <a:ln>
                  <a:noFill/>
                </a:ln>
                <a:solidFill>
                  <a:srgbClr val="FFFF00"/>
                </a:solidFill>
                <a:effectLst/>
                <a:latin typeface="Tahoma" panose="020B0604030504040204" pitchFamily="34" charset="0"/>
                <a:cs typeface="Tahoma" panose="020B0604030504040204" pitchFamily="34" charset="0"/>
              </a:rPr>
              <a:t>обязательном страховании рабочих </a:t>
            </a:r>
            <a:r>
              <a:rPr kumimoji="0" lang="ru-RU" altLang="ru-RU" sz="2400" b="0" i="0" u="none" strike="noStrike" cap="none" normalizeH="0" baseline="0" dirty="0" smtClean="0">
                <a:ln>
                  <a:noFill/>
                </a:ln>
                <a:solidFill>
                  <a:schemeClr val="tx1"/>
                </a:solidFill>
                <a:effectLst/>
                <a:latin typeface="Tahoma" panose="020B0604030504040204" pitchFamily="34" charset="0"/>
                <a:cs typeface="Tahoma" panose="020B0604030504040204" pitchFamily="34" charset="0"/>
              </a:rPr>
              <a:t>в России возникла в 1889 году: в Государственный совет был предложен проект закона об ответственности владельцев промышленных предприятий за увечье и смерть рабочих.</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Tahoma" panose="020B0604030504040204" pitchFamily="34" charset="0"/>
                <a:cs typeface="Tahoma" panose="020B0604030504040204" pitchFamily="34" charset="0"/>
              </a:rPr>
              <a:t>Спустя 14 лет - 2 июня 1903 г. был принят первый общероссийский закон </a:t>
            </a:r>
            <a:r>
              <a:rPr kumimoji="0" lang="ru-RU" altLang="ru-RU" sz="2400" b="0" i="0" u="none" strike="noStrike" cap="none" normalizeH="0" baseline="0" dirty="0" smtClean="0">
                <a:ln>
                  <a:noFill/>
                </a:ln>
                <a:solidFill>
                  <a:srgbClr val="FFFF00"/>
                </a:solidFill>
                <a:effectLst/>
                <a:cs typeface="Tahoma" panose="020B0604030504040204" pitchFamily="34" charset="0"/>
              </a:rPr>
              <a:t>«О вознаграждении потерпевших вследствие несчастных случаев рабочих и служащих, а равно членов их семейств, в предприятиях фабрично-заводской, горной и горнозаводской промышленности». </a:t>
            </a:r>
            <a:endParaRPr kumimoji="0" lang="ru-RU" altLang="ru-RU" sz="5400" b="0" i="0" u="none" strike="noStrike" cap="none" normalizeH="0" baseline="0" dirty="0" smtClean="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1549459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580038"/>
            <a:ext cx="820891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Закон 1903 года вводил не только обязательное страхование рабочих, но и содержал в себе ряд статей, которые имели важное значение для становления в России государственного социального страхования</a:t>
            </a:r>
            <a:r>
              <a:rPr lang="ru-RU" sz="2400" dirty="0" smtClean="0"/>
              <a:t>.</a:t>
            </a:r>
          </a:p>
          <a:p>
            <a:endParaRPr lang="ru-RU" sz="2400" dirty="0" smtClean="0"/>
          </a:p>
          <a:p>
            <a:r>
              <a:rPr lang="ru-RU" sz="2400" dirty="0" smtClean="0"/>
              <a:t>Первое </a:t>
            </a:r>
            <a:r>
              <a:rPr lang="ru-RU" sz="2400" b="1" dirty="0">
                <a:solidFill>
                  <a:srgbClr val="FFFF00"/>
                </a:solidFill>
              </a:rPr>
              <a:t>послереволюционное положение о социальном обеспечении трудящихся </a:t>
            </a:r>
            <a:r>
              <a:rPr lang="ru-RU" sz="2400" dirty="0"/>
              <a:t>было принято в 1918 году. Оно гарантировало обеспечение всех наемных работников независимо от характера труда пособиями при временной утрате заработка в связи с болезнью, беременностью и родами, увечьем. С 1922 года выплата пособий была передана непосредственно предприятиям в счет страховых взносов.</a:t>
            </a:r>
          </a:p>
        </p:txBody>
      </p:sp>
    </p:spTree>
    <p:extLst>
      <p:ext uri="{BB962C8B-B14F-4D97-AF65-F5344CB8AC3E}">
        <p14:creationId xmlns:p14="http://schemas.microsoft.com/office/powerpoint/2010/main" val="58218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692696"/>
            <a:ext cx="8208912"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В 1929 году государственное социальное страхование обрело </a:t>
            </a:r>
            <a:r>
              <a:rPr lang="ru-RU" sz="2400" b="1" dirty="0">
                <a:solidFill>
                  <a:srgbClr val="FFFF00"/>
                </a:solidFill>
              </a:rPr>
              <a:t>единый бюджет</a:t>
            </a:r>
            <a:r>
              <a:rPr lang="ru-RU" sz="2400" dirty="0"/>
              <a:t>. А с 1931 года за счет соцстраховских средств начато финансирование санаторно-курортного лечения и отдыха в специализированных учреждениях (санатории, пансионаты, дома отдыха), а также финансирование детских оздоровительных лагерей. В лексиконе профсоюзных деятелей появляется понятие «профилактики заболеваемости». Начато строительство советской санаторно-курортной «фабрики здоровья».  С 1933 года социальное страхование перешло под управление советских профсоюзов. </a:t>
            </a:r>
          </a:p>
        </p:txBody>
      </p:sp>
    </p:spTree>
    <p:extLst>
      <p:ext uri="{BB962C8B-B14F-4D97-AF65-F5344CB8AC3E}">
        <p14:creationId xmlns:p14="http://schemas.microsoft.com/office/powerpoint/2010/main" val="2187101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1246693"/>
            <a:ext cx="8208912"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С 1 января 1991 года на основании Постановления Совета Министров РСФСР и Федерации независимых профсоюзов от 25 декабря 1990 года N 600/9-3 «О совершенствовании управления и порядка финансирования расходов на социальное страхование трудящихся РСФСР» был </a:t>
            </a:r>
            <a:r>
              <a:rPr lang="ru-RU" sz="2400" b="1" dirty="0">
                <a:solidFill>
                  <a:srgbClr val="FFFF00"/>
                </a:solidFill>
              </a:rPr>
              <a:t>образован внебюджетный Фонд социального страхования</a:t>
            </a:r>
            <a:r>
              <a:rPr lang="ru-RU" sz="2400" dirty="0"/>
              <a:t> Российской Федерации. С 1993 года Фонд становится финансово-кредитным учреждением при Правительстве Российской Федерации </a:t>
            </a:r>
          </a:p>
        </p:txBody>
      </p:sp>
    </p:spTree>
    <p:extLst>
      <p:ext uri="{BB962C8B-B14F-4D97-AF65-F5344CB8AC3E}">
        <p14:creationId xmlns:p14="http://schemas.microsoft.com/office/powerpoint/2010/main" val="3322118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323364"/>
            <a:ext cx="820891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smtClean="0"/>
              <a:t>Сегодня Фонд </a:t>
            </a:r>
            <a:r>
              <a:rPr lang="ru-RU" sz="2400" dirty="0"/>
              <a:t>представляет собой </a:t>
            </a:r>
            <a:r>
              <a:rPr lang="ru-RU" sz="2400" b="1" dirty="0">
                <a:solidFill>
                  <a:srgbClr val="FFFF00"/>
                </a:solidFill>
              </a:rPr>
              <a:t>специализированную структуру, обеспечивающую функционирование всей многоуровневой системы государственного социального страхования</a:t>
            </a:r>
            <a:r>
              <a:rPr lang="ru-RU" sz="2400" dirty="0"/>
              <a:t>. </a:t>
            </a:r>
            <a:endParaRPr lang="ru-RU" sz="2400" dirty="0" smtClean="0"/>
          </a:p>
          <a:p>
            <a:endParaRPr lang="ru-RU" sz="2400" dirty="0"/>
          </a:p>
          <a:p>
            <a:r>
              <a:rPr lang="ru-RU" sz="2400" b="1" dirty="0">
                <a:solidFill>
                  <a:srgbClr val="FFFF00"/>
                </a:solidFill>
              </a:rPr>
              <a:t>Фонд социального страхования Российской Федерации </a:t>
            </a:r>
            <a:r>
              <a:rPr lang="ru-RU" sz="2400" dirty="0"/>
              <a:t>является одним из государственных внебюджетных фондов, относящихся к единой бюджетной системе Российской Федерации. Бюджет Фонда, также как и других государственных внебюджетных фондов, не входит в состав консолидированного бюджета Российской Федерации и утверждается в форме самостоятельного федерального закона.</a:t>
            </a:r>
          </a:p>
        </p:txBody>
      </p:sp>
    </p:spTree>
    <p:extLst>
      <p:ext uri="{BB962C8B-B14F-4D97-AF65-F5344CB8AC3E}">
        <p14:creationId xmlns:p14="http://schemas.microsoft.com/office/powerpoint/2010/main" val="16050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11560" y="404664"/>
            <a:ext cx="8208912"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В рамках своей деятельности </a:t>
            </a:r>
            <a:r>
              <a:rPr lang="ru-RU" sz="2400" dirty="0">
                <a:solidFill>
                  <a:srgbClr val="FFFF00"/>
                </a:solidFill>
              </a:rPr>
              <a:t>Фонд осуществляет </a:t>
            </a:r>
            <a:r>
              <a:rPr lang="ru-RU" sz="2400" dirty="0"/>
              <a:t>финансовое обеспечение расходов по обязательному социальному страхованию на случай временной нетрудоспособности и в связи с материнством, по обязательному социальному страхованию от несчастных случаев на производстве и профессиональных заболеваний, а также исполнению возложенных на Фонд государственных функций</a:t>
            </a:r>
            <a:r>
              <a:rPr lang="ru-RU" sz="2400" dirty="0" smtClean="0"/>
              <a:t>.</a:t>
            </a:r>
          </a:p>
          <a:p>
            <a:endParaRPr lang="ru-RU" sz="2400" dirty="0"/>
          </a:p>
          <a:p>
            <a:r>
              <a:rPr lang="ru-RU" sz="2400" dirty="0"/>
              <a:t>С 1 января 2005 года на Фонд возложена задача по реализации федерального закона от 22.08.2004 N 122-ФЗ в части обеспечения граждан получателей социальных услуг </a:t>
            </a:r>
            <a:r>
              <a:rPr lang="ru-RU" sz="2400" dirty="0">
                <a:solidFill>
                  <a:srgbClr val="FFFF00"/>
                </a:solidFill>
              </a:rPr>
              <a:t>путевками на санаторно-курортное лечение, а также их бесплатного проезда к месту лечения и обратно </a:t>
            </a:r>
            <a:r>
              <a:rPr lang="ru-RU" sz="2400" dirty="0"/>
              <a:t>за счет средств федерального </a:t>
            </a:r>
            <a:r>
              <a:rPr lang="ru-RU" sz="2400" dirty="0" smtClean="0"/>
              <a:t>бюджета.</a:t>
            </a:r>
            <a:endParaRPr lang="ru-RU" sz="2400" dirty="0"/>
          </a:p>
        </p:txBody>
      </p:sp>
    </p:spTree>
    <p:extLst>
      <p:ext uri="{BB962C8B-B14F-4D97-AF65-F5344CB8AC3E}">
        <p14:creationId xmlns:p14="http://schemas.microsoft.com/office/powerpoint/2010/main" val="3940259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692696"/>
            <a:ext cx="8208912"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В этом же году в соответствии с постановлением Правительства Российской Федерации от 12.12. 2004 года N 771 </a:t>
            </a:r>
            <a:r>
              <a:rPr lang="ru-RU" sz="2400" dirty="0">
                <a:hlinkClick r:id="rId2"/>
              </a:rPr>
              <a:t>"Об утверждении Правил обеспечения в 2005 году инвалидов техническими средствами реабилитации, отдельных категорий граждан из числа ветеранов протезами (кроме зубных протезов), протезно-ортопедическими изделиями за счет средств федерального бюджета"</a:t>
            </a:r>
            <a:r>
              <a:rPr lang="ru-RU" sz="2400" b="1" dirty="0"/>
              <a:t> </a:t>
            </a:r>
            <a:r>
              <a:rPr lang="ru-RU" sz="2400" dirty="0"/>
              <a:t> на Фонд также возложена задача </a:t>
            </a:r>
            <a:r>
              <a:rPr lang="ru-RU" sz="2400" dirty="0">
                <a:solidFill>
                  <a:srgbClr val="FFFF00"/>
                </a:solidFill>
              </a:rPr>
              <a:t>по обеспечению инвалидов, отдельных категорий граждан из числа ветеранов техническими средствами реабилитации, протезами (кроме зубных) и протезно-ортопедическими изделиями </a:t>
            </a:r>
            <a:r>
              <a:rPr lang="ru-RU" sz="2400" dirty="0"/>
              <a:t>за счет средств федерального бюджета.</a:t>
            </a:r>
          </a:p>
        </p:txBody>
      </p:sp>
    </p:spTree>
    <p:extLst>
      <p:ext uri="{BB962C8B-B14F-4D97-AF65-F5344CB8AC3E}">
        <p14:creationId xmlns:p14="http://schemas.microsoft.com/office/powerpoint/2010/main" val="1452546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692696"/>
            <a:ext cx="8208912"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solidFill>
                  <a:srgbClr val="FFFF00"/>
                </a:solidFill>
              </a:rPr>
              <a:t>Отделения Фонда </a:t>
            </a:r>
            <a:r>
              <a:rPr lang="ru-RU" sz="2400" dirty="0"/>
              <a:t>созданы на территориях всех субъектов Российской Федерации.</a:t>
            </a:r>
          </a:p>
          <a:p>
            <a:r>
              <a:rPr lang="ru-RU" sz="2400" dirty="0"/>
              <a:t>Фонд организует исполнение бюджета государственного социального страхования, утверждаемого ежегодно федеральным законом, контролирует использование средств социального страхования. В необходимых случаях Фонд перераспределяет средства социального страхования между регионами и отраслями, поддерживая финансовую устойчивость системы. Кроме того, Фондом разрабатываются и реализуются государственные программы по совершенствованию социального страхования, охраны здоровья работников. </a:t>
            </a:r>
          </a:p>
        </p:txBody>
      </p:sp>
    </p:spTree>
    <p:extLst>
      <p:ext uri="{BB962C8B-B14F-4D97-AF65-F5344CB8AC3E}">
        <p14:creationId xmlns:p14="http://schemas.microsoft.com/office/powerpoint/2010/main" val="1668285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28.04.2015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12</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sz="4000" dirty="0" smtClean="0">
                <a:effectLst/>
                <a:cs typeface="Times New Roman" pitchFamily="18" charset="0"/>
              </a:rPr>
              <a:t>Организация деятельности Фонда социального страхования Российской Федерации</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80965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776864" cy="5632311"/>
          </a:xfrm>
          <a:prstGeom prst="rect">
            <a:avLst/>
          </a:prstGeom>
        </p:spPr>
        <p:txBody>
          <a:bodyPr wrap="square">
            <a:spAutoFit/>
          </a:bodyPr>
          <a:lstStyle/>
          <a:p>
            <a:pPr marL="285750" indent="-285750">
              <a:buFont typeface="Wingdings" panose="05000000000000000000" pitchFamily="2" charset="2"/>
              <a:buChar char="q"/>
            </a:pPr>
            <a:r>
              <a:rPr lang="ru-RU" sz="2400" dirty="0" smtClean="0">
                <a:hlinkClick r:id="rId2"/>
              </a:rPr>
              <a:t>Федеральный закон </a:t>
            </a:r>
            <a:r>
              <a:rPr lang="ru-RU" sz="2400" dirty="0">
                <a:hlinkClick r:id="rId2"/>
              </a:rPr>
              <a:t>«Об основах обязательного социального страхования» от 16 июля 1999 г. N 165-ФЗ </a:t>
            </a:r>
            <a:endParaRPr lang="ru-RU" sz="2400" dirty="0" smtClean="0">
              <a:hlinkClick r:id="rId3"/>
            </a:endParaRPr>
          </a:p>
          <a:p>
            <a:pPr marL="285750" indent="-285750">
              <a:buFont typeface="Wingdings" panose="05000000000000000000" pitchFamily="2" charset="2"/>
              <a:buChar char="q"/>
            </a:pPr>
            <a:r>
              <a:rPr lang="ru-RU" sz="2400" dirty="0" smtClean="0">
                <a:hlinkClick r:id="rId3"/>
              </a:rPr>
              <a:t>Указ </a:t>
            </a:r>
            <a:r>
              <a:rPr lang="ru-RU" sz="2400" dirty="0">
                <a:hlinkClick r:id="rId3"/>
              </a:rPr>
              <a:t>Президента РФ от 7 августа 1992 года N 822 «О Фонде социального страхования Российской Федерации»; </a:t>
            </a:r>
            <a:endParaRPr lang="ru-RU" sz="2400" dirty="0"/>
          </a:p>
          <a:p>
            <a:pPr marL="285750" indent="-285750">
              <a:buFont typeface="Wingdings" panose="05000000000000000000" pitchFamily="2" charset="2"/>
              <a:buChar char="q"/>
            </a:pPr>
            <a:r>
              <a:rPr lang="ru-RU" sz="2400" dirty="0">
                <a:hlinkClick r:id="rId4"/>
              </a:rPr>
              <a:t>Указ Президента РФ от 28 сентября 1993 года N 1503 «Об управлении государственным социальным страхованием в Российской Федерации», </a:t>
            </a:r>
            <a:endParaRPr lang="ru-RU" sz="2400" dirty="0"/>
          </a:p>
          <a:p>
            <a:pPr marL="285750" indent="-285750">
              <a:buFont typeface="Wingdings" panose="05000000000000000000" pitchFamily="2" charset="2"/>
              <a:buChar char="q"/>
            </a:pPr>
            <a:r>
              <a:rPr lang="ru-RU" sz="2400" dirty="0">
                <a:hlinkClick r:id="rId5"/>
              </a:rPr>
              <a:t>Постановление Правительства РФ от 26 октября 1993 года N 1094 «Вопросы Фонда социального страхования Российской Федерации»; </a:t>
            </a:r>
            <a:endParaRPr lang="ru-RU" sz="2400" dirty="0"/>
          </a:p>
          <a:p>
            <a:pPr marL="285750" indent="-285750">
              <a:buFont typeface="Wingdings" panose="05000000000000000000" pitchFamily="2" charset="2"/>
              <a:buChar char="q"/>
            </a:pPr>
            <a:r>
              <a:rPr lang="ru-RU" sz="2400" dirty="0">
                <a:hlinkClick r:id="rId6"/>
              </a:rPr>
              <a:t>Положение о Фонде социального страхования Российской Федерации </a:t>
            </a:r>
            <a:endParaRPr lang="ru-RU" sz="2400" dirty="0"/>
          </a:p>
        </p:txBody>
      </p:sp>
    </p:spTree>
    <p:extLst>
      <p:ext uri="{BB962C8B-B14F-4D97-AF65-F5344CB8AC3E}">
        <p14:creationId xmlns:p14="http://schemas.microsoft.com/office/powerpoint/2010/main" val="37679508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332656"/>
            <a:ext cx="7704856" cy="6001643"/>
          </a:xfrm>
          <a:prstGeom prst="rect">
            <a:avLst/>
          </a:prstGeom>
        </p:spPr>
        <p:txBody>
          <a:bodyPr wrap="square">
            <a:spAutoFit/>
          </a:bodyPr>
          <a:lstStyle/>
          <a:p>
            <a:r>
              <a:rPr lang="ru-RU" sz="2400" b="1" dirty="0">
                <a:solidFill>
                  <a:srgbClr val="FFFF00"/>
                </a:solidFill>
              </a:rPr>
              <a:t>Фонд социального страхования Российской Федерации</a:t>
            </a:r>
            <a:r>
              <a:rPr lang="ru-RU" sz="2400" dirty="0"/>
              <a:t> управляет средствами государственного социального страхования Российской Федерации</a:t>
            </a:r>
            <a:r>
              <a:rPr lang="ru-RU" sz="2400" dirty="0" smtClean="0"/>
              <a:t>.</a:t>
            </a:r>
          </a:p>
          <a:p>
            <a:endParaRPr lang="ru-RU" sz="2400" dirty="0"/>
          </a:p>
          <a:p>
            <a:r>
              <a:rPr lang="ru-RU" sz="2400" dirty="0">
                <a:solidFill>
                  <a:srgbClr val="FFFF00"/>
                </a:solidFill>
              </a:rPr>
              <a:t>Фонд осуществляет свою деятельность </a:t>
            </a:r>
            <a:r>
              <a:rPr lang="ru-RU" sz="2400" dirty="0"/>
              <a:t>в соответствии с </a:t>
            </a:r>
            <a:r>
              <a:rPr lang="ru-RU" sz="2400" dirty="0">
                <a:hlinkClick r:id="rId2"/>
              </a:rPr>
              <a:t>Конституцией</a:t>
            </a:r>
            <a:r>
              <a:rPr lang="ru-RU" sz="2400" dirty="0"/>
              <a:t> Российской Федерации, законами Российской Федерации, указами Президента Российской Федерации, Постановлениями и распоряжениями Правительства Российской </a:t>
            </a:r>
            <a:r>
              <a:rPr lang="ru-RU" sz="2400" dirty="0" smtClean="0"/>
              <a:t>Федерации.</a:t>
            </a:r>
            <a:endParaRPr lang="ru-RU" sz="2400" dirty="0"/>
          </a:p>
          <a:p>
            <a:endParaRPr lang="ru-RU" sz="2400" dirty="0" smtClean="0"/>
          </a:p>
          <a:p>
            <a:r>
              <a:rPr lang="ru-RU" sz="2400" dirty="0" smtClean="0"/>
              <a:t>Фонд </a:t>
            </a:r>
            <a:r>
              <a:rPr lang="ru-RU" sz="2400" dirty="0"/>
              <a:t>является специализированным </a:t>
            </a:r>
            <a:r>
              <a:rPr lang="ru-RU" sz="2400" dirty="0">
                <a:solidFill>
                  <a:srgbClr val="FFFF00"/>
                </a:solidFill>
              </a:rPr>
              <a:t>финансово-кредитным учреждением </a:t>
            </a:r>
            <a:r>
              <a:rPr lang="ru-RU" sz="2400" dirty="0"/>
              <a:t>при Правительстве Российской Федерации.</a:t>
            </a:r>
          </a:p>
          <a:p>
            <a:endParaRPr lang="ru-RU" sz="2400" dirty="0"/>
          </a:p>
        </p:txBody>
      </p:sp>
    </p:spTree>
    <p:extLst>
      <p:ext uri="{BB962C8B-B14F-4D97-AF65-F5344CB8AC3E}">
        <p14:creationId xmlns:p14="http://schemas.microsoft.com/office/powerpoint/2010/main" val="4204191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7704856" cy="4832092"/>
          </a:xfrm>
          <a:prstGeom prst="rect">
            <a:avLst/>
          </a:prstGeom>
        </p:spPr>
        <p:txBody>
          <a:bodyPr wrap="square">
            <a:spAutoFit/>
          </a:bodyPr>
          <a:lstStyle/>
          <a:p>
            <a:r>
              <a:rPr lang="ru-RU" sz="2800" b="1" dirty="0">
                <a:solidFill>
                  <a:srgbClr val="FFFF00"/>
                </a:solidFill>
              </a:rPr>
              <a:t>Денежные средства и иное имущество</a:t>
            </a:r>
            <a:r>
              <a:rPr lang="ru-RU" sz="2800" dirty="0"/>
              <a:t>, находящееся в оперативном управлении Фонда, а также имущество, закрепленное за подведомственными Фонду санаторно-курортными учреждениями, являются </a:t>
            </a:r>
            <a:r>
              <a:rPr lang="ru-RU" sz="2800" dirty="0">
                <a:solidFill>
                  <a:srgbClr val="FFFF00"/>
                </a:solidFill>
              </a:rPr>
              <a:t>федеральной собственностью</a:t>
            </a:r>
            <a:r>
              <a:rPr lang="ru-RU" sz="2800" dirty="0" smtClean="0"/>
              <a:t>.</a:t>
            </a:r>
          </a:p>
          <a:p>
            <a:endParaRPr lang="ru-RU" sz="2800" dirty="0"/>
          </a:p>
          <a:p>
            <a:r>
              <a:rPr lang="ru-RU" sz="2800" dirty="0"/>
              <a:t>Денежные средства Фонда </a:t>
            </a:r>
            <a:r>
              <a:rPr lang="ru-RU" sz="2800" b="1" u="sng" dirty="0">
                <a:solidFill>
                  <a:srgbClr val="FFFF00"/>
                </a:solidFill>
              </a:rPr>
              <a:t>не входят </a:t>
            </a:r>
            <a:r>
              <a:rPr lang="ru-RU" sz="2800" dirty="0"/>
              <a:t>в состав бюджетов соответствующих уровней, других фондов и изъятию не подлежат.</a:t>
            </a:r>
          </a:p>
          <a:p>
            <a:endParaRPr lang="ru-RU" sz="2800" dirty="0"/>
          </a:p>
        </p:txBody>
      </p:sp>
    </p:spTree>
    <p:extLst>
      <p:ext uri="{BB962C8B-B14F-4D97-AF65-F5344CB8AC3E}">
        <p14:creationId xmlns:p14="http://schemas.microsoft.com/office/powerpoint/2010/main" val="24991558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052736"/>
            <a:ext cx="7704856" cy="4031873"/>
          </a:xfrm>
          <a:prstGeom prst="rect">
            <a:avLst/>
          </a:prstGeom>
        </p:spPr>
        <p:txBody>
          <a:bodyPr wrap="square">
            <a:spAutoFit/>
          </a:bodyPr>
          <a:lstStyle/>
          <a:p>
            <a:r>
              <a:rPr lang="ru-RU" sz="3200" dirty="0">
                <a:solidFill>
                  <a:srgbClr val="FFFF00"/>
                </a:solidFill>
              </a:rPr>
              <a:t>Бюджет Фонда </a:t>
            </a:r>
            <a:r>
              <a:rPr lang="ru-RU" sz="3200" dirty="0"/>
              <a:t>и о</a:t>
            </a:r>
            <a:r>
              <a:rPr lang="ru-RU" sz="3200" dirty="0">
                <a:solidFill>
                  <a:srgbClr val="FFFF00"/>
                </a:solidFill>
              </a:rPr>
              <a:t>тчет о его исполнении</a:t>
            </a:r>
            <a:r>
              <a:rPr lang="ru-RU" sz="3200" dirty="0"/>
              <a:t> утверждаются федеральным законом, а бюджеты региональных и центральных отраслевых отделений Фонда и отчеты об их исполнении после рассмотрения правлением Фонда утверждаются председателем Фонда</a:t>
            </a:r>
            <a:r>
              <a:rPr lang="ru-RU" sz="3200" dirty="0" smtClean="0"/>
              <a:t>.</a:t>
            </a:r>
            <a:endParaRPr lang="ru-RU" sz="3200" dirty="0"/>
          </a:p>
        </p:txBody>
      </p:sp>
    </p:spTree>
    <p:extLst>
      <p:ext uri="{BB962C8B-B14F-4D97-AF65-F5344CB8AC3E}">
        <p14:creationId xmlns:p14="http://schemas.microsoft.com/office/powerpoint/2010/main" val="1864559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704856" cy="5262979"/>
          </a:xfrm>
          <a:prstGeom prst="rect">
            <a:avLst/>
          </a:prstGeom>
        </p:spPr>
        <p:txBody>
          <a:bodyPr wrap="square">
            <a:spAutoFit/>
          </a:bodyPr>
          <a:lstStyle/>
          <a:p>
            <a:r>
              <a:rPr lang="ru-RU" sz="2400" dirty="0"/>
              <a:t>В Фонд социального страхования Российской Федерации входят следующие </a:t>
            </a:r>
            <a:r>
              <a:rPr lang="ru-RU" sz="2400" dirty="0">
                <a:solidFill>
                  <a:srgbClr val="FFFF00"/>
                </a:solidFill>
              </a:rPr>
              <a:t>исполнительные органы</a:t>
            </a:r>
            <a:r>
              <a:rPr lang="ru-RU" sz="2400" dirty="0"/>
              <a:t>:</a:t>
            </a:r>
          </a:p>
          <a:p>
            <a:pPr marL="342900" indent="-342900">
              <a:buFont typeface="Wingdings" panose="05000000000000000000" pitchFamily="2" charset="2"/>
              <a:buChar char="q"/>
            </a:pPr>
            <a:r>
              <a:rPr lang="ru-RU" sz="2400" dirty="0"/>
              <a:t>региональные отделения, управляющие средствами государственного социального страхования на территории субъектов Российской Федерации;</a:t>
            </a:r>
          </a:p>
          <a:p>
            <a:pPr marL="342900" indent="-342900">
              <a:buFont typeface="Wingdings" panose="05000000000000000000" pitchFamily="2" charset="2"/>
              <a:buChar char="q"/>
            </a:pPr>
            <a:r>
              <a:rPr lang="ru-RU" sz="2400" dirty="0"/>
              <a:t>центральные отраслевые отделения, управляющие средствами государственного социального страхования в отдельных отраслях хозяйства;</a:t>
            </a:r>
          </a:p>
          <a:p>
            <a:pPr marL="342900" indent="-342900">
              <a:buFont typeface="Wingdings" panose="05000000000000000000" pitchFamily="2" charset="2"/>
              <a:buChar char="q"/>
            </a:pPr>
            <a:r>
              <a:rPr lang="ru-RU" sz="2400" dirty="0"/>
              <a:t>филиалы отделений, создаваемые региональными и центральными отраслевыми отделениями Фонда по согласованию с председателем Фонда.</a:t>
            </a:r>
          </a:p>
        </p:txBody>
      </p:sp>
    </p:spTree>
    <p:extLst>
      <p:ext uri="{BB962C8B-B14F-4D97-AF65-F5344CB8AC3E}">
        <p14:creationId xmlns:p14="http://schemas.microsoft.com/office/powerpoint/2010/main" val="2482580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704856" cy="4524315"/>
          </a:xfrm>
          <a:prstGeom prst="rect">
            <a:avLst/>
          </a:prstGeom>
        </p:spPr>
        <p:txBody>
          <a:bodyPr wrap="square">
            <a:spAutoFit/>
          </a:bodyPr>
          <a:lstStyle/>
          <a:p>
            <a:r>
              <a:rPr lang="ru-RU" sz="2400" b="1" dirty="0">
                <a:solidFill>
                  <a:srgbClr val="FFFF00"/>
                </a:solidFill>
              </a:rPr>
              <a:t>Руководство</a:t>
            </a:r>
            <a:r>
              <a:rPr lang="ru-RU" sz="2400" dirty="0"/>
              <a:t> деятельностью Фонда осуществляется его </a:t>
            </a:r>
            <a:r>
              <a:rPr lang="ru-RU" sz="2400" u="sng" dirty="0">
                <a:solidFill>
                  <a:srgbClr val="FFFF00"/>
                </a:solidFill>
              </a:rPr>
              <a:t>председателем</a:t>
            </a:r>
            <a:r>
              <a:rPr lang="ru-RU" sz="2400" dirty="0" smtClean="0"/>
              <a:t>.</a:t>
            </a:r>
          </a:p>
          <a:p>
            <a:endParaRPr lang="ru-RU" sz="2400" dirty="0"/>
          </a:p>
          <a:p>
            <a:r>
              <a:rPr lang="ru-RU" sz="2400" dirty="0"/>
              <a:t>Для обеспечения деятельности Фонда создается </a:t>
            </a:r>
            <a:r>
              <a:rPr lang="ru-RU" sz="2400" b="1" dirty="0">
                <a:solidFill>
                  <a:srgbClr val="FFFF00"/>
                </a:solidFill>
              </a:rPr>
              <a:t>центральный аппарат Фонда</a:t>
            </a:r>
            <a:r>
              <a:rPr lang="ru-RU" sz="2400" dirty="0"/>
              <a:t>, а в региональных и центральных отраслевых отделениях и филиалах - аппараты органов Фонда</a:t>
            </a:r>
            <a:r>
              <a:rPr lang="ru-RU" sz="2400" dirty="0" smtClean="0"/>
              <a:t>.</a:t>
            </a:r>
          </a:p>
          <a:p>
            <a:endParaRPr lang="ru-RU" sz="2400" dirty="0"/>
          </a:p>
          <a:p>
            <a:r>
              <a:rPr lang="ru-RU" sz="2400" dirty="0"/>
              <a:t>При Фонде образуется </a:t>
            </a:r>
            <a:r>
              <a:rPr lang="ru-RU" sz="2400" b="1" dirty="0">
                <a:solidFill>
                  <a:srgbClr val="FFFF00"/>
                </a:solidFill>
              </a:rPr>
              <a:t>правление</a:t>
            </a:r>
            <a:r>
              <a:rPr lang="ru-RU" sz="2400" dirty="0"/>
              <a:t>, а при региональных и центральных отраслевых отделениях - координационные советы, являющиеся коллегиальными совещательными органами.</a:t>
            </a:r>
          </a:p>
        </p:txBody>
      </p:sp>
    </p:spTree>
    <p:extLst>
      <p:ext uri="{BB962C8B-B14F-4D97-AF65-F5344CB8AC3E}">
        <p14:creationId xmlns:p14="http://schemas.microsoft.com/office/powerpoint/2010/main" val="25725662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8208912" cy="6001643"/>
          </a:xfrm>
          <a:prstGeom prst="rect">
            <a:avLst/>
          </a:prstGeom>
        </p:spPr>
        <p:txBody>
          <a:bodyPr wrap="square">
            <a:spAutoFit/>
          </a:bodyPr>
          <a:lstStyle/>
          <a:p>
            <a:r>
              <a:rPr lang="ru-RU" sz="2400" b="1" dirty="0">
                <a:solidFill>
                  <a:srgbClr val="FFFF00"/>
                </a:solidFill>
              </a:rPr>
              <a:t>Основными задачами Фонда являются</a:t>
            </a:r>
            <a:r>
              <a:rPr lang="ru-RU" sz="2400" b="1" dirty="0" smtClean="0">
                <a:solidFill>
                  <a:srgbClr val="FFFF00"/>
                </a:solidFill>
              </a:rPr>
              <a:t>:</a:t>
            </a:r>
          </a:p>
          <a:p>
            <a:endParaRPr lang="ru-RU" sz="2400" b="1" dirty="0">
              <a:solidFill>
                <a:srgbClr val="FFFF00"/>
              </a:solidFill>
            </a:endParaRPr>
          </a:p>
          <a:p>
            <a:pPr marL="342900" indent="-342900">
              <a:buFont typeface="Wingdings" panose="05000000000000000000" pitchFamily="2" charset="2"/>
              <a:buChar char="q"/>
            </a:pPr>
            <a:r>
              <a:rPr lang="ru-RU" sz="2400" dirty="0"/>
              <a:t>обеспечение гарантированных государством пособий по временной нетрудоспособности, беременности и родам, женщинам, вставшим на учет в ранние сроки беременности, при рождении ребенка, по уходу за ребенком до достижения им возраста полутора лет, а также социального </a:t>
            </a:r>
            <a:r>
              <a:rPr lang="ru-RU" sz="2400" dirty="0">
                <a:hlinkClick r:id="rId2"/>
              </a:rPr>
              <a:t>пособия</a:t>
            </a:r>
            <a:r>
              <a:rPr lang="ru-RU" sz="2400" dirty="0"/>
              <a:t> на погребение или возмещение стоимости гарантированного </a:t>
            </a:r>
            <a:r>
              <a:rPr lang="ru-RU" sz="2400" dirty="0">
                <a:hlinkClick r:id="rId3"/>
              </a:rPr>
              <a:t>перечня</a:t>
            </a:r>
            <a:r>
              <a:rPr lang="ru-RU" sz="2400" dirty="0"/>
              <a:t> ритуальных услуг, санаторно-курортное обслуживание работников и их детей;</a:t>
            </a:r>
          </a:p>
          <a:p>
            <a:pPr marL="342900" indent="-342900">
              <a:buFont typeface="Wingdings" panose="05000000000000000000" pitchFamily="2" charset="2"/>
              <a:buChar char="q"/>
            </a:pPr>
            <a:r>
              <a:rPr lang="ru-RU" sz="2400" dirty="0" smtClean="0"/>
              <a:t>участие </a:t>
            </a:r>
            <a:r>
              <a:rPr lang="ru-RU" sz="2400" dirty="0"/>
              <a:t>в разработке и реализации государственных программ охраны здоровья работников, мер по совершенствованию социального страхования;</a:t>
            </a:r>
          </a:p>
          <a:p>
            <a:pPr marL="342900" indent="-342900">
              <a:buFont typeface="Wingdings" panose="05000000000000000000" pitchFamily="2" charset="2"/>
              <a:buChar char="q"/>
            </a:pPr>
            <a:r>
              <a:rPr lang="ru-RU" sz="2400" dirty="0"/>
              <a:t>осуществление мер, обеспечивающих финансовую устойчивость Фонда;</a:t>
            </a:r>
          </a:p>
        </p:txBody>
      </p:sp>
    </p:spTree>
    <p:extLst>
      <p:ext uri="{BB962C8B-B14F-4D97-AF65-F5344CB8AC3E}">
        <p14:creationId xmlns:p14="http://schemas.microsoft.com/office/powerpoint/2010/main" val="2575923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704856" cy="5262979"/>
          </a:xfrm>
          <a:prstGeom prst="rect">
            <a:avLst/>
          </a:prstGeom>
        </p:spPr>
        <p:txBody>
          <a:bodyPr wrap="square">
            <a:spAutoFit/>
          </a:bodyPr>
          <a:lstStyle/>
          <a:p>
            <a:r>
              <a:rPr lang="ru-RU" sz="2400" b="1" dirty="0">
                <a:solidFill>
                  <a:srgbClr val="FFFF00"/>
                </a:solidFill>
              </a:rPr>
              <a:t>Основными задачами Фонда являются</a:t>
            </a:r>
            <a:r>
              <a:rPr lang="ru-RU" sz="2400" b="1" dirty="0" smtClean="0">
                <a:solidFill>
                  <a:srgbClr val="FFFF00"/>
                </a:solidFill>
              </a:rPr>
              <a:t>:</a:t>
            </a:r>
          </a:p>
          <a:p>
            <a:endParaRPr lang="ru-RU" sz="2400" b="1" dirty="0">
              <a:solidFill>
                <a:srgbClr val="FFFF00"/>
              </a:solidFill>
            </a:endParaRPr>
          </a:p>
          <a:p>
            <a:pPr marL="342900" indent="-342900">
              <a:buFont typeface="Wingdings" panose="05000000000000000000" pitchFamily="2" charset="2"/>
              <a:buChar char="q"/>
            </a:pPr>
            <a:r>
              <a:rPr lang="ru-RU" sz="2400" dirty="0"/>
              <a:t>разработка предложений о размерах тарифа страховых взносов на государственное социальное страхование;</a:t>
            </a:r>
          </a:p>
          <a:p>
            <a:pPr marL="342900" indent="-342900">
              <a:buFont typeface="Wingdings" panose="05000000000000000000" pitchFamily="2" charset="2"/>
              <a:buChar char="q"/>
            </a:pPr>
            <a:r>
              <a:rPr lang="ru-RU" sz="2400" dirty="0" smtClean="0"/>
              <a:t>организация </a:t>
            </a:r>
            <a:r>
              <a:rPr lang="ru-RU" sz="2400" dirty="0"/>
              <a:t>работы по подготовке и повышению квалификации специалистов для системы государственного социального страхования, разъяснительной работы среди страхователей и населения по вопросам социального страхования;</a:t>
            </a:r>
          </a:p>
          <a:p>
            <a:pPr marL="342900" indent="-342900">
              <a:buFont typeface="Wingdings" panose="05000000000000000000" pitchFamily="2" charset="2"/>
              <a:buChar char="q"/>
            </a:pPr>
            <a:r>
              <a:rPr lang="ru-RU" sz="2400" dirty="0"/>
              <a:t>сотрудничество с аналогичными фондами (службами) других государств и международными организациями по вопросам социального страхования.</a:t>
            </a:r>
          </a:p>
        </p:txBody>
      </p:sp>
    </p:spTree>
    <p:extLst>
      <p:ext uri="{BB962C8B-B14F-4D97-AF65-F5344CB8AC3E}">
        <p14:creationId xmlns:p14="http://schemas.microsoft.com/office/powerpoint/2010/main" val="2293555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704856" cy="5632311"/>
          </a:xfrm>
          <a:prstGeom prst="rect">
            <a:avLst/>
          </a:prstGeom>
        </p:spPr>
        <p:txBody>
          <a:bodyPr wrap="square">
            <a:spAutoFit/>
          </a:bodyPr>
          <a:lstStyle/>
          <a:p>
            <a:pPr algn="ctr"/>
            <a:r>
              <a:rPr lang="ru-RU" sz="2400" dirty="0">
                <a:solidFill>
                  <a:srgbClr val="FFFF00"/>
                </a:solidFill>
              </a:rPr>
              <a:t>Средства Фонда образуются за счет:</a:t>
            </a:r>
          </a:p>
          <a:p>
            <a:pPr marL="342900" indent="-342900">
              <a:buFont typeface="Wingdings" panose="05000000000000000000" pitchFamily="2" charset="2"/>
              <a:buChar char="q"/>
            </a:pPr>
            <a:r>
              <a:rPr lang="ru-RU" sz="2400" dirty="0"/>
              <a:t>страховых взносов работодателей (администрации предприятий, организаций, учреждений и иных хозяйствующих субъектов независимо от форм собственности);</a:t>
            </a:r>
          </a:p>
          <a:p>
            <a:pPr marL="342900" indent="-342900">
              <a:buFont typeface="Wingdings" panose="05000000000000000000" pitchFamily="2" charset="2"/>
              <a:buChar char="q"/>
            </a:pPr>
            <a:r>
              <a:rPr lang="ru-RU" sz="2400" dirty="0"/>
              <a:t>страховых взносов граждан, занимающихся индивидуальной трудовой деятельностью и обязанных уплачивать взносы на социальное страхование в соответствии с </a:t>
            </a:r>
            <a:r>
              <a:rPr lang="ru-RU" sz="2400" dirty="0">
                <a:hlinkClick r:id="rId2"/>
              </a:rPr>
              <a:t>законодательством</a:t>
            </a:r>
            <a:r>
              <a:rPr lang="ru-RU" sz="2400" dirty="0"/>
              <a:t>;</a:t>
            </a:r>
          </a:p>
          <a:p>
            <a:pPr marL="342900" indent="-342900">
              <a:buFont typeface="Wingdings" panose="05000000000000000000" pitchFamily="2" charset="2"/>
              <a:buChar char="q"/>
            </a:pPr>
            <a:r>
              <a:rPr lang="ru-RU" sz="2400" dirty="0"/>
              <a:t>страховых взносов граждан, осуществляющих трудовую деятельность на иных условиях и имеющих право на обеспечение по государственному социальному страхованию, установленному для работников, при условии уплаты ими страховых взносов в Фонд;</a:t>
            </a:r>
          </a:p>
        </p:txBody>
      </p:sp>
    </p:spTree>
    <p:extLst>
      <p:ext uri="{BB962C8B-B14F-4D97-AF65-F5344CB8AC3E}">
        <p14:creationId xmlns:p14="http://schemas.microsoft.com/office/powerpoint/2010/main" val="33659199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6001643"/>
          </a:xfrm>
          <a:prstGeom prst="rect">
            <a:avLst/>
          </a:prstGeom>
        </p:spPr>
        <p:txBody>
          <a:bodyPr wrap="square">
            <a:spAutoFit/>
          </a:bodyPr>
          <a:lstStyle/>
          <a:p>
            <a:pPr algn="ctr"/>
            <a:r>
              <a:rPr lang="ru-RU" sz="2400" dirty="0">
                <a:solidFill>
                  <a:srgbClr val="FFFF00"/>
                </a:solidFill>
              </a:rPr>
              <a:t>Средства Фонда образуются за счет:</a:t>
            </a:r>
          </a:p>
          <a:p>
            <a:pPr marL="342900" indent="-342900">
              <a:buFont typeface="Wingdings" panose="05000000000000000000" pitchFamily="2" charset="2"/>
              <a:buChar char="q"/>
            </a:pPr>
            <a:r>
              <a:rPr lang="ru-RU" sz="2400" dirty="0"/>
              <a:t>доходов от инвестирования части временно свободных средств Фонда в ликвидные государственные ценные бумаги и банковские </a:t>
            </a:r>
            <a:r>
              <a:rPr lang="ru-RU" sz="2400" dirty="0" smtClean="0"/>
              <a:t>вклады;</a:t>
            </a:r>
            <a:endParaRPr lang="ru-RU" sz="2400" dirty="0"/>
          </a:p>
          <a:p>
            <a:pPr marL="342900" indent="-342900">
              <a:buFont typeface="Wingdings" panose="05000000000000000000" pitchFamily="2" charset="2"/>
              <a:buChar char="q"/>
            </a:pPr>
            <a:r>
              <a:rPr lang="ru-RU" sz="2400" dirty="0"/>
              <a:t>добровольных взносов граждан и юридических лиц; поступления иных финансовых средств, не запрещенных законодательством;</a:t>
            </a:r>
          </a:p>
          <a:p>
            <a:pPr marL="342900" indent="-342900">
              <a:buFont typeface="Wingdings" panose="05000000000000000000" pitchFamily="2" charset="2"/>
              <a:buChar char="q"/>
            </a:pPr>
            <a:r>
              <a:rPr lang="ru-RU" sz="2400" dirty="0"/>
              <a:t>ассигнований из федерального бюджета на покрытие расходов, связанных с предоставлением льгот (пособий и компенсаций) лицам, пострадавшим вследствие чернобыльской катастрофы или радиационных аварий на других атомных объектах гражданского или военного назначения и их последствий, а также в других установленных законом случаях;</a:t>
            </a:r>
          </a:p>
        </p:txBody>
      </p:sp>
    </p:spTree>
    <p:extLst>
      <p:ext uri="{BB962C8B-B14F-4D97-AF65-F5344CB8AC3E}">
        <p14:creationId xmlns:p14="http://schemas.microsoft.com/office/powerpoint/2010/main" val="42031957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5262979"/>
          </a:xfrm>
          <a:prstGeom prst="rect">
            <a:avLst/>
          </a:prstGeom>
        </p:spPr>
        <p:txBody>
          <a:bodyPr wrap="square">
            <a:spAutoFit/>
          </a:bodyPr>
          <a:lstStyle/>
          <a:p>
            <a:pPr algn="ctr"/>
            <a:r>
              <a:rPr lang="ru-RU" sz="2400" dirty="0">
                <a:solidFill>
                  <a:srgbClr val="FFFF00"/>
                </a:solidFill>
              </a:rPr>
              <a:t>Средства Фонда образуются за счет:</a:t>
            </a:r>
          </a:p>
          <a:p>
            <a:pPr marL="342900" indent="-342900">
              <a:buFont typeface="Wingdings" panose="05000000000000000000" pitchFamily="2" charset="2"/>
              <a:buChar char="q"/>
            </a:pPr>
            <a:r>
              <a:rPr lang="ru-RU" sz="2400" dirty="0"/>
              <a:t>прочих поступлений (возмещаемых страхователем расходов, не принятых к зачету в счет страховых взносов, и не принятых расходов на выплату пособий по временной нетрудоспособности вследствие трудового увечья или профессионального заболевания; недоимок по обязательным платежам, сумм штрафов и иных санкций, предусмотренных законодательством; уплаченных в установленном порядке сумм за путевки, приобретенные страхователем за счет средств Фонда; средств, возмещаемых Фонду в результате исполнения регрессных требований к страхователям, и других).</a:t>
            </a:r>
          </a:p>
        </p:txBody>
      </p:sp>
    </p:spTree>
    <p:extLst>
      <p:ext uri="{BB962C8B-B14F-4D97-AF65-F5344CB8AC3E}">
        <p14:creationId xmlns:p14="http://schemas.microsoft.com/office/powerpoint/2010/main" val="3922080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5016758"/>
          </a:xfrm>
          <a:prstGeom prst="rect">
            <a:avLst/>
          </a:prstGeom>
        </p:spPr>
        <p:txBody>
          <a:bodyPr wrap="square">
            <a:spAutoFit/>
          </a:bodyPr>
          <a:lstStyle/>
          <a:p>
            <a:r>
              <a:rPr lang="ru-RU" sz="2000" b="1" dirty="0">
                <a:solidFill>
                  <a:srgbClr val="FFFF00"/>
                </a:solidFill>
              </a:rPr>
              <a:t>Средства Фонда направляются на:</a:t>
            </a:r>
          </a:p>
          <a:p>
            <a:pPr marL="342900" indent="-342900">
              <a:buFont typeface="Wingdings" panose="05000000000000000000" pitchFamily="2" charset="2"/>
              <a:buChar char="q"/>
            </a:pPr>
            <a:r>
              <a:rPr lang="ru-RU" sz="2000" dirty="0"/>
              <a:t>выплату пособий по временной нетрудоспособности, беременности и родам, женщинам, вставшим на учет в ранние сроки беременности, при рождении ребенка, при усыновлении ребенка, по уходу за ребенком до достижения им возраста полутора лет, а также социального пособия на погребение или возмещение стоимости гарантированного перечня ритуальных услуг;</a:t>
            </a:r>
          </a:p>
          <a:p>
            <a:pPr marL="342900" indent="-342900">
              <a:buFont typeface="Wingdings" panose="05000000000000000000" pitchFamily="2" charset="2"/>
              <a:buChar char="q"/>
            </a:pPr>
            <a:r>
              <a:rPr lang="ru-RU" sz="2000" dirty="0" smtClean="0"/>
              <a:t>оплату </a:t>
            </a:r>
            <a:r>
              <a:rPr lang="ru-RU" sz="2000" dirty="0"/>
              <a:t>дополнительных выходных дней по уходу за ребенком-инвалидом или инвалидом с детства до достижения им возраста 18 лет; оплату путевок для работников и их детей в санаторно-курортные учреждения, расположенные на территории Российской Федерации и в санаторно-курортные учреждения в государствах - участниках СНГ, аналогичных которым нет в Российской Федерации, а также на лечебное (диетическое) питание;</a:t>
            </a:r>
          </a:p>
        </p:txBody>
      </p:sp>
    </p:spTree>
    <p:extLst>
      <p:ext uri="{BB962C8B-B14F-4D97-AF65-F5344CB8AC3E}">
        <p14:creationId xmlns:p14="http://schemas.microsoft.com/office/powerpoint/2010/main" val="31000297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5016758"/>
          </a:xfrm>
          <a:prstGeom prst="rect">
            <a:avLst/>
          </a:prstGeom>
        </p:spPr>
        <p:txBody>
          <a:bodyPr wrap="square">
            <a:spAutoFit/>
          </a:bodyPr>
          <a:lstStyle/>
          <a:p>
            <a:r>
              <a:rPr lang="ru-RU" sz="2000" b="1" dirty="0">
                <a:solidFill>
                  <a:srgbClr val="FFFF00"/>
                </a:solidFill>
              </a:rPr>
              <a:t>Средства Фонда направляются на:</a:t>
            </a:r>
          </a:p>
          <a:p>
            <a:pPr marL="342900" indent="-342900">
              <a:buFont typeface="Wingdings" panose="05000000000000000000" pitchFamily="2" charset="2"/>
              <a:buChar char="q"/>
            </a:pPr>
            <a:r>
              <a:rPr lang="ru-RU" sz="2000" dirty="0"/>
              <a:t>частичное содержание находящихся на балансе страхователей санаториев-профилакториев, имеющих лицензии на право занятия этим видом деятельности (оплата расходов на питание, лечение и медикаменты, заработную плату работников, культурно-массовое обслуживание);</a:t>
            </a:r>
          </a:p>
          <a:p>
            <a:pPr marL="342900" indent="-342900">
              <a:buFont typeface="Wingdings" panose="05000000000000000000" pitchFamily="2" charset="2"/>
              <a:buChar char="q"/>
            </a:pPr>
            <a:r>
              <a:rPr lang="ru-RU" sz="2000" dirty="0" smtClean="0"/>
              <a:t>частичную </a:t>
            </a:r>
            <a:r>
              <a:rPr lang="ru-RU" sz="2000" dirty="0"/>
              <a:t>оплату путевок в детские загородные оздоровительные лагеря, находящиеся на территории Российской Федерации, для детей работающих граждан;</a:t>
            </a:r>
          </a:p>
          <a:p>
            <a:pPr marL="342900" indent="-342900">
              <a:buFont typeface="Wingdings" panose="05000000000000000000" pitchFamily="2" charset="2"/>
              <a:buChar char="q"/>
            </a:pPr>
            <a:r>
              <a:rPr lang="ru-RU" sz="2000" dirty="0" smtClean="0"/>
              <a:t>частичное </a:t>
            </a:r>
            <a:r>
              <a:rPr lang="ru-RU" sz="2000" dirty="0"/>
              <a:t>содержание детско-юношеских спортивных школ (оплата расходов на оплату труда тренерско-преподавательского состава и аренду помещений, необходимых для учебно-тренировочного процесса</a:t>
            </a:r>
            <a:r>
              <a:rPr lang="ru-RU" sz="2000" dirty="0" smtClean="0"/>
              <a:t>);</a:t>
            </a:r>
          </a:p>
          <a:p>
            <a:pPr marL="342900" indent="-342900">
              <a:buFont typeface="Wingdings" panose="05000000000000000000" pitchFamily="2" charset="2"/>
              <a:buChar char="q"/>
            </a:pPr>
            <a:r>
              <a:rPr lang="ru-RU" sz="2000" dirty="0"/>
              <a:t>оплату проезда к месту лечения и обратно;</a:t>
            </a:r>
          </a:p>
          <a:p>
            <a:pPr marL="342900" indent="-342900">
              <a:buFont typeface="Wingdings" panose="05000000000000000000" pitchFamily="2" charset="2"/>
              <a:buChar char="q"/>
            </a:pPr>
            <a:r>
              <a:rPr lang="ru-RU" sz="2000" dirty="0"/>
              <a:t>создание резерва для обеспечения финансовой устойчивости Фонда на всех уровнях</a:t>
            </a:r>
            <a:r>
              <a:rPr lang="ru-RU" sz="2000" dirty="0" smtClean="0"/>
              <a:t>;</a:t>
            </a:r>
            <a:endParaRPr lang="ru-RU" sz="2000" dirty="0"/>
          </a:p>
        </p:txBody>
      </p:sp>
    </p:spTree>
    <p:extLst>
      <p:ext uri="{BB962C8B-B14F-4D97-AF65-F5344CB8AC3E}">
        <p14:creationId xmlns:p14="http://schemas.microsoft.com/office/powerpoint/2010/main" val="40857474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5324535"/>
          </a:xfrm>
          <a:prstGeom prst="rect">
            <a:avLst/>
          </a:prstGeom>
        </p:spPr>
        <p:txBody>
          <a:bodyPr wrap="square">
            <a:spAutoFit/>
          </a:bodyPr>
          <a:lstStyle/>
          <a:p>
            <a:r>
              <a:rPr lang="ru-RU" sz="2000" b="1" dirty="0">
                <a:solidFill>
                  <a:srgbClr val="FFFF00"/>
                </a:solidFill>
              </a:rPr>
              <a:t>Средства Фонда направляются на:</a:t>
            </a:r>
          </a:p>
          <a:p>
            <a:pPr marL="342900" indent="-342900">
              <a:buFont typeface="Wingdings" panose="05000000000000000000" pitchFamily="2" charset="2"/>
              <a:buChar char="q"/>
            </a:pPr>
            <a:r>
              <a:rPr lang="ru-RU" sz="2000" dirty="0" smtClean="0"/>
              <a:t>обеспечение </a:t>
            </a:r>
            <a:r>
              <a:rPr lang="ru-RU" sz="2000" dirty="0"/>
              <a:t>текущей деятельности, содержание аппарата управления Фонда;</a:t>
            </a:r>
          </a:p>
          <a:p>
            <a:pPr marL="342900" indent="-342900">
              <a:buFont typeface="Wingdings" panose="05000000000000000000" pitchFamily="2" charset="2"/>
              <a:buChar char="q"/>
            </a:pPr>
            <a:r>
              <a:rPr lang="ru-RU" sz="2000" dirty="0"/>
              <a:t>финансирование деятельности подразделений органов исполнительной власти, обеспечивающих государственную защиту трудовых прав работников, охрану труда (включая подразделения надзора и контроля за охраной труда) в случаях, установленных законодательством;</a:t>
            </a:r>
          </a:p>
          <a:p>
            <a:pPr marL="342900" indent="-342900">
              <a:buFont typeface="Wingdings" panose="05000000000000000000" pitchFamily="2" charset="2"/>
              <a:buChar char="q"/>
            </a:pPr>
            <a:r>
              <a:rPr lang="ru-RU" sz="2000" dirty="0"/>
              <a:t>проведение научно-исследовательской работы по вопросам социального страхования и охраны труда;</a:t>
            </a:r>
          </a:p>
          <a:p>
            <a:pPr marL="342900" indent="-342900">
              <a:buFont typeface="Wingdings" panose="05000000000000000000" pitchFamily="2" charset="2"/>
              <a:buChar char="q"/>
            </a:pPr>
            <a:r>
              <a:rPr lang="ru-RU" sz="2000" dirty="0"/>
              <a:t>осуществление иных мероприятий в соответствии с задачами Фонда, включая разъяснительную работу среди населения, поощрение внештатных работников Фонда, активно участвующих в реализации мероприятий по социальному страхованию;</a:t>
            </a:r>
          </a:p>
          <a:p>
            <a:pPr marL="342900" indent="-342900">
              <a:buFont typeface="Wingdings" panose="05000000000000000000" pitchFamily="2" charset="2"/>
              <a:buChar char="q"/>
            </a:pPr>
            <a:r>
              <a:rPr lang="ru-RU" sz="2000" dirty="0"/>
              <a:t>участие в финансировании программ международного сотрудничества по вопросам социального страхования.</a:t>
            </a:r>
          </a:p>
        </p:txBody>
      </p:sp>
    </p:spTree>
    <p:extLst>
      <p:ext uri="{BB962C8B-B14F-4D97-AF65-F5344CB8AC3E}">
        <p14:creationId xmlns:p14="http://schemas.microsoft.com/office/powerpoint/2010/main" val="92534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8064896" cy="4893647"/>
          </a:xfrm>
          <a:prstGeom prst="rect">
            <a:avLst/>
          </a:prstGeom>
        </p:spPr>
        <p:txBody>
          <a:bodyPr wrap="square">
            <a:spAutoFit/>
          </a:bodyPr>
          <a:lstStyle/>
          <a:p>
            <a:r>
              <a:rPr lang="ru-RU" sz="2400" b="1" dirty="0"/>
              <a:t>Выплата пособий по социальному страхованию, оплата путевок работникам и членам их семей в санаторно-курортные учреждения, финансирование других мероприятий по социальному страхованию на предприятиях, в организациях, учреждениях и иных хозяйствующих субъектах независимо от форм собственности осуществляется через бухгалтерии работодателей. Ответственность за правильность начисления и расходования средств государственного социального страхования несет администрация страхователя в лице руководителя и главного бухгалтера.</a:t>
            </a:r>
          </a:p>
        </p:txBody>
      </p:sp>
    </p:spTree>
    <p:extLst>
      <p:ext uri="{BB962C8B-B14F-4D97-AF65-F5344CB8AC3E}">
        <p14:creationId xmlns:p14="http://schemas.microsoft.com/office/powerpoint/2010/main" val="40962190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8064896" cy="4524315"/>
          </a:xfrm>
          <a:prstGeom prst="rect">
            <a:avLst/>
          </a:prstGeom>
        </p:spPr>
        <p:txBody>
          <a:bodyPr wrap="square">
            <a:spAutoFit/>
          </a:bodyPr>
          <a:lstStyle/>
          <a:p>
            <a:r>
              <a:rPr lang="ru-RU" sz="2400" b="1" dirty="0"/>
              <a:t>Для обеспечения контроля за правильным начислением и своевременной выплатой пособий по социальному страхованию, проведением оздоровительных мероприятий на предприятиях, в организациях, учреждениях и иных хозяйствующих субъектах независимо от форм собственности трудовыми коллективами образовываются </a:t>
            </a:r>
            <a:r>
              <a:rPr lang="ru-RU" sz="2400" b="1" dirty="0">
                <a:hlinkClick r:id="rId2"/>
              </a:rPr>
              <a:t>комиссии</a:t>
            </a:r>
            <a:r>
              <a:rPr lang="ru-RU" sz="2400" b="1" dirty="0"/>
              <a:t> по социальному страхованию из представителей администрации и профсоюзов (трудового коллектива) или избираются уполномоченные по социальному страхованию.</a:t>
            </a:r>
          </a:p>
        </p:txBody>
      </p:sp>
    </p:spTree>
    <p:extLst>
      <p:ext uri="{BB962C8B-B14F-4D97-AF65-F5344CB8AC3E}">
        <p14:creationId xmlns:p14="http://schemas.microsoft.com/office/powerpoint/2010/main" val="27749743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5324535"/>
          </a:xfrm>
          <a:prstGeom prst="rect">
            <a:avLst/>
          </a:prstGeom>
        </p:spPr>
        <p:txBody>
          <a:bodyPr wrap="square">
            <a:spAutoFit/>
          </a:bodyPr>
          <a:lstStyle/>
          <a:p>
            <a:pPr indent="342900" algn="just">
              <a:spcAft>
                <a:spcPts val="0"/>
              </a:spcAft>
            </a:pPr>
            <a:r>
              <a:rPr lang="ru-RU" sz="2000" b="1" u="sng" dirty="0">
                <a:solidFill>
                  <a:srgbClr val="FFFF00"/>
                </a:solidFill>
                <a:effectLst>
                  <a:outerShdw blurRad="38100" dist="38100" dir="2700000" algn="tl">
                    <a:srgbClr val="000000">
                      <a:alpha val="43137"/>
                    </a:srgbClr>
                  </a:outerShdw>
                </a:effectLst>
              </a:rPr>
              <a:t>Председатель Фонда</a:t>
            </a:r>
            <a:r>
              <a:rPr lang="ru-RU" sz="2000" b="1" dirty="0">
                <a:solidFill>
                  <a:srgbClr val="FFFF00"/>
                </a:solidFill>
                <a:effectLst>
                  <a:outerShdw blurRad="38100" dist="38100" dir="2700000" algn="tl">
                    <a:srgbClr val="000000">
                      <a:alpha val="43137"/>
                    </a:srgbClr>
                  </a:outerShdw>
                </a:effectLst>
              </a:rPr>
              <a:t> </a:t>
            </a:r>
            <a:r>
              <a:rPr lang="ru-RU" sz="2000" dirty="0"/>
              <a:t>и его заместители назначаются Правительством Российской Федерации.</a:t>
            </a:r>
          </a:p>
          <a:p>
            <a:pPr indent="342900" algn="just">
              <a:spcAft>
                <a:spcPts val="0"/>
              </a:spcAft>
            </a:pPr>
            <a:r>
              <a:rPr lang="ru-RU" sz="2000" dirty="0" smtClean="0"/>
              <a:t>Председатель </a:t>
            </a:r>
            <a:r>
              <a:rPr lang="ru-RU" sz="2000" dirty="0"/>
              <a:t>Фонда </a:t>
            </a:r>
            <a:r>
              <a:rPr lang="ru-RU" sz="2000" dirty="0" smtClean="0"/>
              <a:t>может иметь пять </a:t>
            </a:r>
            <a:r>
              <a:rPr lang="ru-RU" sz="2000" dirty="0"/>
              <a:t>заместителей, в том числе одного первого.</a:t>
            </a:r>
          </a:p>
          <a:p>
            <a:pPr indent="342900" algn="just">
              <a:spcAft>
                <a:spcPts val="0"/>
              </a:spcAft>
            </a:pPr>
            <a:endParaRPr lang="ru-RU" sz="2000" b="1" dirty="0">
              <a:effectLst/>
              <a:latin typeface="Times New Roman" panose="02020603050405020304" pitchFamily="18" charset="0"/>
              <a:ea typeface="Times New Roman" panose="02020603050405020304" pitchFamily="18" charset="0"/>
            </a:endParaRPr>
          </a:p>
          <a:p>
            <a:r>
              <a:rPr lang="ru-RU" sz="2000" b="1" dirty="0">
                <a:solidFill>
                  <a:srgbClr val="FFFF00"/>
                </a:solidFill>
              </a:rPr>
              <a:t>Председатель Фонда:</a:t>
            </a:r>
          </a:p>
          <a:p>
            <a:pPr marL="342900" indent="-342900">
              <a:buFont typeface="Wingdings" panose="05000000000000000000" pitchFamily="2" charset="2"/>
              <a:buChar char="q"/>
            </a:pPr>
            <a:r>
              <a:rPr lang="ru-RU" sz="2000" dirty="0"/>
              <a:t>руководит деятельностью Фонда и несет персональную ответственность за выполнение возложенных на него задач;</a:t>
            </a:r>
          </a:p>
          <a:p>
            <a:pPr marL="342900" indent="-342900">
              <a:buFont typeface="Wingdings" panose="05000000000000000000" pitchFamily="2" charset="2"/>
              <a:buChar char="q"/>
            </a:pPr>
            <a:r>
              <a:rPr lang="ru-RU" sz="2000" dirty="0"/>
              <a:t>распределяет обязанности между заместителями председателя Фонда и руководителями структурных подразделений центрального аппарата Фонда;</a:t>
            </a:r>
          </a:p>
          <a:p>
            <a:pPr marL="342900" indent="-342900">
              <a:buFont typeface="Wingdings" panose="05000000000000000000" pitchFamily="2" charset="2"/>
              <a:buChar char="q"/>
            </a:pPr>
            <a:r>
              <a:rPr lang="ru-RU" sz="2000" dirty="0"/>
              <a:t>вносит проект бюджета Фонда на утверждение в Правительство Российской Федерации, а также после рассмотрения правлением утверждает бюджеты региональных и отраслевых органов Фонда;</a:t>
            </a:r>
          </a:p>
          <a:p>
            <a:pPr indent="342900" algn="just">
              <a:spcAft>
                <a:spcPts val="0"/>
              </a:spcAft>
            </a:pP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356981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4093428"/>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a:t>утверждает сводный финансовый отчет об использовании средств государственного социального страхования, рассматривает сводный отчет по финансово-хозяйственной деятельности подведомственных санаторно-курортных учреждений Фонда и вносит предложения по улучшению этой работы. Информирует правление Фонда о состоянии расчетов с органами Фонда;</a:t>
            </a:r>
          </a:p>
          <a:p>
            <a:pPr marL="342900" indent="-342900">
              <a:buFont typeface="Wingdings" panose="05000000000000000000" pitchFamily="2" charset="2"/>
              <a:buChar char="q"/>
            </a:pPr>
            <a:r>
              <a:rPr lang="ru-RU" sz="2000" dirty="0" smtClean="0"/>
              <a:t>разрабатывает </a:t>
            </a:r>
            <a:r>
              <a:rPr lang="ru-RU" sz="2000" dirty="0"/>
              <a:t>совместно с заинтересованными министерствами и ведомствами, профессиональными союзами предложения по совершенствованию системы социального страхования и обеспечению государственных гарантий по социальному страхованию</a:t>
            </a:r>
            <a:r>
              <a:rPr lang="ru-RU" sz="2000" dirty="0" smtClean="0"/>
              <a:t>;</a:t>
            </a:r>
            <a:endParaRPr lang="ru-RU" sz="2000" dirty="0"/>
          </a:p>
        </p:txBody>
      </p:sp>
    </p:spTree>
    <p:extLst>
      <p:ext uri="{BB962C8B-B14F-4D97-AF65-F5344CB8AC3E}">
        <p14:creationId xmlns:p14="http://schemas.microsoft.com/office/powerpoint/2010/main" val="12629615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5940088"/>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smtClean="0"/>
              <a:t>совместно </a:t>
            </a:r>
            <a:r>
              <a:rPr lang="ru-RU" sz="2000" dirty="0"/>
              <a:t>с Министерством здравоохранения Российской Федерации утверждает </a:t>
            </a:r>
            <a:r>
              <a:rPr lang="ru-RU" sz="2000" dirty="0">
                <a:hlinkClick r:id="rId2"/>
              </a:rPr>
              <a:t>инструкцию</a:t>
            </a:r>
            <a:r>
              <a:rPr lang="ru-RU" sz="2000" dirty="0"/>
              <a:t> о порядке выдачи документов, удостоверяющих временную нетрудоспособность граждан, и устанавливает </a:t>
            </a:r>
            <a:r>
              <a:rPr lang="ru-RU" sz="2000" dirty="0">
                <a:hlinkClick r:id="rId3"/>
              </a:rPr>
              <a:t>порядок</a:t>
            </a:r>
            <a:r>
              <a:rPr lang="ru-RU" sz="2000" dirty="0"/>
              <a:t> осуществления контроля за организацией экспертизы временной нетрудоспособности, соблюдением правил выдачи документов, удостоверяющих временную нетрудоспособность граждан, в лечебно-профилактических учреждениях</a:t>
            </a:r>
            <a:r>
              <a:rPr lang="ru-RU" sz="2000" dirty="0" smtClean="0"/>
              <a:t>;</a:t>
            </a:r>
          </a:p>
          <a:p>
            <a:pPr marL="342900" indent="-342900">
              <a:buFont typeface="Wingdings" panose="05000000000000000000" pitchFamily="2" charset="2"/>
              <a:buChar char="q"/>
            </a:pPr>
            <a:r>
              <a:rPr lang="ru-RU" sz="2000" dirty="0"/>
              <a:t>с учетом мнения правления Фонда принимает решения о целесообразности создания или ликвидации центральных отраслевых отделений Фонда;</a:t>
            </a:r>
          </a:p>
          <a:p>
            <a:pPr marL="342900" indent="-342900">
              <a:buFont typeface="Wingdings" panose="05000000000000000000" pitchFamily="2" charset="2"/>
              <a:buChar char="q"/>
            </a:pPr>
            <a:r>
              <a:rPr lang="ru-RU" sz="2000" dirty="0"/>
              <a:t>открывает (закрывает) счета Фонда и его исполнительных органов в банках, принимает решения о списании с этих счетов в централизованный резерв платежей, подлежащих обязательному отчислению, и сверхнормативных остатков;</a:t>
            </a:r>
          </a:p>
          <a:p>
            <a:pPr marL="342900" indent="-342900">
              <a:buFont typeface="Wingdings" panose="05000000000000000000" pitchFamily="2" charset="2"/>
              <a:buChar char="q"/>
            </a:pPr>
            <a:endParaRPr lang="ru-RU" sz="2000" dirty="0"/>
          </a:p>
          <a:p>
            <a:pPr marL="342900" indent="-342900" algn="just">
              <a:spcAft>
                <a:spcPts val="0"/>
              </a:spcAft>
              <a:buFont typeface="Wingdings" panose="05000000000000000000" pitchFamily="2" charset="2"/>
              <a:buChar char="q"/>
            </a:pP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346699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4401205"/>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a:t>с учетом мнения правления Фонда утверждает структуру и штатное расписание центрального аппарата Фонда, региональных центральных отраслевых отделений Фонда, сметы расходов (включая фонды оплаты труда и другие) и отчеты об их исполнении;</a:t>
            </a:r>
          </a:p>
          <a:p>
            <a:pPr marL="342900" indent="-342900">
              <a:buFont typeface="Wingdings" panose="05000000000000000000" pitchFamily="2" charset="2"/>
              <a:buChar char="q"/>
            </a:pPr>
            <a:r>
              <a:rPr lang="ru-RU" sz="2000" dirty="0"/>
              <a:t>руководит деятельностью региональных и центральных отраслевых отделений Фонда по исполнению доходной и расходной частей бюджета Фонда и обеспечивает контроль за использованием средств государственного социального страхования;</a:t>
            </a:r>
          </a:p>
          <a:p>
            <a:pPr marL="342900" indent="-342900">
              <a:buFont typeface="Wingdings" panose="05000000000000000000" pitchFamily="2" charset="2"/>
              <a:buChar char="q"/>
            </a:pPr>
            <a:r>
              <a:rPr lang="ru-RU" sz="2000" dirty="0"/>
              <a:t>определяет порядок работы подведомственных санаторно-курортных учреждений;</a:t>
            </a:r>
          </a:p>
          <a:p>
            <a:endParaRPr lang="ru-RU" sz="2000" dirty="0"/>
          </a:p>
        </p:txBody>
      </p:sp>
    </p:spTree>
    <p:extLst>
      <p:ext uri="{BB962C8B-B14F-4D97-AF65-F5344CB8AC3E}">
        <p14:creationId xmlns:p14="http://schemas.microsoft.com/office/powerpoint/2010/main" val="21281833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4708981"/>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a:t>рассматривает итоги исполнения бюджета Фонда и принимает меры по улучшению этой работы, утверждает годовые отчеты о деятельности региональных и центральных отраслевых отделений Фонда;</a:t>
            </a:r>
          </a:p>
          <a:p>
            <a:pPr marL="342900" indent="-342900">
              <a:buFont typeface="Wingdings" panose="05000000000000000000" pitchFamily="2" charset="2"/>
              <a:buChar char="q"/>
            </a:pPr>
            <a:r>
              <a:rPr lang="ru-RU" sz="2000" dirty="0"/>
              <a:t>принимает необходимые меры по результатам ревизий и проверок по расходованию средств Фонда его органами и подведомственными санаторно-курортными учреждениями;</a:t>
            </a:r>
          </a:p>
          <a:p>
            <a:pPr marL="342900" indent="-342900">
              <a:buFont typeface="Wingdings" panose="05000000000000000000" pitchFamily="2" charset="2"/>
              <a:buChar char="q"/>
            </a:pPr>
            <a:r>
              <a:rPr lang="ru-RU" sz="2000" dirty="0"/>
              <a:t>издает в пределах своей компетенции приказы, положения, инструкции и другие документы, обязательные для исполнения всеми работниками Фонда;</a:t>
            </a:r>
          </a:p>
          <a:p>
            <a:pPr marL="342900" indent="-342900">
              <a:buFont typeface="Wingdings" panose="05000000000000000000" pitchFamily="2" charset="2"/>
              <a:buChar char="q"/>
            </a:pPr>
            <a:r>
              <a:rPr lang="ru-RU" sz="2000" dirty="0"/>
              <a:t>рассматривает разногласия по вопросам формирования бюджета Фонда, штатов и смет между органами Фонда;</a:t>
            </a:r>
          </a:p>
          <a:p>
            <a:pPr marL="342900" indent="-342900">
              <a:buFont typeface="Wingdings" panose="05000000000000000000" pitchFamily="2" charset="2"/>
              <a:buChar char="q"/>
            </a:pPr>
            <a:endParaRPr lang="ru-RU" sz="2000" dirty="0"/>
          </a:p>
        </p:txBody>
      </p:sp>
    </p:spTree>
    <p:extLst>
      <p:ext uri="{BB962C8B-B14F-4D97-AF65-F5344CB8AC3E}">
        <p14:creationId xmlns:p14="http://schemas.microsoft.com/office/powerpoint/2010/main" val="29294676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5632311"/>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a:t>представляет интересы Фонда во всех организациях, без доверенности действует от имени Фонда, в установленном порядке распоряжается средствами и имуществом Фонда, заключает договоры;</a:t>
            </a:r>
          </a:p>
          <a:p>
            <a:pPr marL="342900" indent="-342900">
              <a:buFont typeface="Wingdings" panose="05000000000000000000" pitchFamily="2" charset="2"/>
              <a:buChar char="q"/>
            </a:pPr>
            <a:r>
              <a:rPr lang="ru-RU" sz="2000" dirty="0"/>
              <a:t>осуществляет в соответствии с законодательством прием на работу и увольнение работников центрального аппарата Фонда, а также назначение на должность и освобождение от должности управляющих, заместителей управляющих региональных и центральных отраслевых отделений Фонда с учетом мнения соответственно глав исполнительной власти субъектов Федерации и общероссийских отраслевых профессиональных союзов;</a:t>
            </a:r>
          </a:p>
          <a:p>
            <a:pPr marL="342900" indent="-342900">
              <a:buFont typeface="Wingdings" panose="05000000000000000000" pitchFamily="2" charset="2"/>
              <a:buChar char="q"/>
            </a:pPr>
            <a:r>
              <a:rPr lang="ru-RU" sz="2000" dirty="0"/>
              <a:t>делегирует отдельные свои права и полномочия подчиненным ему должностным лицам;</a:t>
            </a:r>
          </a:p>
          <a:p>
            <a:pPr marL="342900" indent="-342900">
              <a:buFont typeface="Wingdings" panose="05000000000000000000" pitchFamily="2" charset="2"/>
              <a:buChar char="q"/>
            </a:pPr>
            <a:r>
              <a:rPr lang="ru-RU" sz="2000" dirty="0"/>
              <a:t>определяет направления международного сотрудничества в пределах компетенции Фонда;</a:t>
            </a:r>
          </a:p>
          <a:p>
            <a:pPr marL="342900" indent="-342900">
              <a:buFont typeface="Wingdings" panose="05000000000000000000" pitchFamily="2" charset="2"/>
              <a:buChar char="q"/>
            </a:pPr>
            <a:endParaRPr lang="ru-RU" sz="2000" dirty="0"/>
          </a:p>
        </p:txBody>
      </p:sp>
    </p:spTree>
    <p:extLst>
      <p:ext uri="{BB962C8B-B14F-4D97-AF65-F5344CB8AC3E}">
        <p14:creationId xmlns:p14="http://schemas.microsoft.com/office/powerpoint/2010/main" val="6362712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560840" cy="3477875"/>
          </a:xfrm>
          <a:prstGeom prst="rect">
            <a:avLst/>
          </a:prstGeom>
        </p:spPr>
        <p:txBody>
          <a:bodyPr wrap="square">
            <a:spAutoFit/>
          </a:bodyPr>
          <a:lstStyle/>
          <a:p>
            <a:r>
              <a:rPr lang="ru-RU" sz="2000" b="1" dirty="0" smtClean="0">
                <a:solidFill>
                  <a:srgbClr val="FFFF00"/>
                </a:solidFill>
              </a:rPr>
              <a:t>Председатель </a:t>
            </a:r>
            <a:r>
              <a:rPr lang="ru-RU" sz="2000" b="1" dirty="0">
                <a:solidFill>
                  <a:srgbClr val="FFFF00"/>
                </a:solidFill>
              </a:rPr>
              <a:t>Фонда:</a:t>
            </a:r>
          </a:p>
          <a:p>
            <a:pPr marL="342900" indent="-342900">
              <a:buFont typeface="Wingdings" panose="05000000000000000000" pitchFamily="2" charset="2"/>
              <a:buChar char="q"/>
            </a:pPr>
            <a:r>
              <a:rPr lang="ru-RU" sz="2000" dirty="0"/>
              <a:t>осуществляет иные действия в соответствии с решениями Правительства Российской Федерации и инструкцией</a:t>
            </a:r>
            <a:r>
              <a:rPr lang="ru-RU" sz="2000" dirty="0" smtClean="0"/>
              <a:t>;</a:t>
            </a:r>
          </a:p>
          <a:p>
            <a:pPr marL="342900" indent="-342900">
              <a:buFont typeface="Wingdings" panose="05000000000000000000" pitchFamily="2" charset="2"/>
              <a:buChar char="q"/>
            </a:pPr>
            <a:r>
              <a:rPr lang="ru-RU" sz="2000" dirty="0"/>
              <a:t>утверждает инструкцию о порядке приобретения, выдачи и учета страхователями путевок на санаторно-курортное лечение и отдых за счет средств социального страхования;</a:t>
            </a:r>
          </a:p>
          <a:p>
            <a:pPr marL="342900" indent="-342900">
              <a:buFont typeface="Wingdings" panose="05000000000000000000" pitchFamily="2" charset="2"/>
              <a:buChar char="q"/>
            </a:pPr>
            <a:r>
              <a:rPr lang="ru-RU" sz="2000" dirty="0" smtClean="0"/>
              <a:t>ежегодно </a:t>
            </a:r>
            <a:r>
              <a:rPr lang="ru-RU" sz="2000" dirty="0"/>
              <a:t>утверждает норматив расходов на санаторно-курортное обслуживание работников и их детей.</a:t>
            </a:r>
          </a:p>
          <a:p>
            <a:pPr marL="342900" indent="-342900">
              <a:buFont typeface="Wingdings" panose="05000000000000000000" pitchFamily="2" charset="2"/>
              <a:buChar char="q"/>
            </a:pPr>
            <a:endParaRPr lang="ru-RU" sz="2000" dirty="0"/>
          </a:p>
          <a:p>
            <a:pPr marL="342900" indent="-342900">
              <a:buFont typeface="Wingdings" panose="05000000000000000000" pitchFamily="2" charset="2"/>
              <a:buChar char="q"/>
            </a:pPr>
            <a:endParaRPr lang="ru-RU" sz="2000" dirty="0"/>
          </a:p>
        </p:txBody>
      </p:sp>
    </p:spTree>
    <p:extLst>
      <p:ext uri="{BB962C8B-B14F-4D97-AF65-F5344CB8AC3E}">
        <p14:creationId xmlns:p14="http://schemas.microsoft.com/office/powerpoint/2010/main" val="7223907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560840" cy="5909310"/>
          </a:xfrm>
          <a:prstGeom prst="rect">
            <a:avLst/>
          </a:prstGeom>
        </p:spPr>
        <p:txBody>
          <a:bodyPr wrap="square">
            <a:spAutoFit/>
          </a:bodyPr>
          <a:lstStyle/>
          <a:p>
            <a:pPr algn="ctr"/>
            <a:r>
              <a:rPr lang="ru-RU" b="1" dirty="0">
                <a:solidFill>
                  <a:srgbClr val="FFFF00"/>
                </a:solidFill>
              </a:rPr>
              <a:t>Правление Фонда является коллегиальным органом. Заседания правления проводятся по мере необходимости</a:t>
            </a:r>
            <a:r>
              <a:rPr lang="ru-RU" b="1" dirty="0" smtClean="0">
                <a:solidFill>
                  <a:srgbClr val="FFFF00"/>
                </a:solidFill>
              </a:rPr>
              <a:t>.</a:t>
            </a:r>
          </a:p>
          <a:p>
            <a:endParaRPr lang="ru-RU" dirty="0"/>
          </a:p>
          <a:p>
            <a:r>
              <a:rPr lang="ru-RU" dirty="0"/>
              <a:t>Состав правления Фонда численностью 35 человек формируется из лиц, входящих в него по должности (председатель Фонда и его заместители, 1 из руководителей ведущего структурного подразделения центрального аппарата Фонда), представительствующих на постоянной основе (3 представителя от Министерства труда и социальной защиты Российской Федерации, по 1 представителю от Министерства финансов Российской Федерации и Центрального банка Российской Федерации) и представительствующих на основе ротации (8 представителей от общероссийских объединений профсоюзов, 8 представителей от общероссийских объединений работодателей, 3 - от региональных отделений Фонда, по 1 представителю от Государственной Думы Федерального Собрания Российской Федерации, Совета Федерации Федерального Собрания Российской Федерации, организаций, деятельность которых связана с защитой интересов семей работников, и общероссийских общественных объединений инвалидов). Ротация членов правления осуществляется не чаще 1 раза в год</a:t>
            </a:r>
            <a:r>
              <a:rPr lang="ru-RU" dirty="0" smtClean="0"/>
              <a:t>.</a:t>
            </a:r>
            <a:endParaRPr lang="ru-RU" dirty="0"/>
          </a:p>
        </p:txBody>
      </p:sp>
    </p:spTree>
    <p:extLst>
      <p:ext uri="{BB962C8B-B14F-4D97-AF65-F5344CB8AC3E}">
        <p14:creationId xmlns:p14="http://schemas.microsoft.com/office/powerpoint/2010/main" val="19020832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560840" cy="4708981"/>
          </a:xfrm>
          <a:prstGeom prst="rect">
            <a:avLst/>
          </a:prstGeom>
        </p:spPr>
        <p:txBody>
          <a:bodyPr wrap="square">
            <a:spAutoFit/>
          </a:bodyPr>
          <a:lstStyle/>
          <a:p>
            <a:r>
              <a:rPr lang="ru-RU" sz="2000" b="1" dirty="0">
                <a:solidFill>
                  <a:srgbClr val="FFFF00"/>
                </a:solidFill>
              </a:rPr>
              <a:t>Правление Фонда рассматривает вопросы входящие в его компетенцию, в том числе:</a:t>
            </a:r>
          </a:p>
          <a:p>
            <a:pPr marL="342900" indent="-342900">
              <a:buFont typeface="Wingdings" panose="05000000000000000000" pitchFamily="2" charset="2"/>
              <a:buChar char="q"/>
            </a:pPr>
            <a:r>
              <a:rPr lang="ru-RU" sz="2000" dirty="0"/>
              <a:t>о задачах Фонда и совершенствовании государственного социального страхования;</a:t>
            </a:r>
          </a:p>
          <a:p>
            <a:pPr marL="342900" indent="-342900">
              <a:buFont typeface="Wingdings" panose="05000000000000000000" pitchFamily="2" charset="2"/>
              <a:buChar char="q"/>
            </a:pPr>
            <a:r>
              <a:rPr lang="ru-RU" sz="2000" dirty="0"/>
              <a:t>о формировании и использовании резервных средств;</a:t>
            </a:r>
          </a:p>
          <a:p>
            <a:pPr marL="342900" indent="-342900">
              <a:buFont typeface="Wingdings" panose="05000000000000000000" pitchFamily="2" charset="2"/>
              <a:buChar char="q"/>
            </a:pPr>
            <a:r>
              <a:rPr lang="ru-RU" sz="2000" dirty="0"/>
              <a:t>проекты размера тарифа страховых взносов;</a:t>
            </a:r>
          </a:p>
          <a:p>
            <a:pPr marL="342900" indent="-342900">
              <a:buFont typeface="Wingdings" panose="05000000000000000000" pitchFamily="2" charset="2"/>
              <a:buChar char="q"/>
            </a:pPr>
            <a:r>
              <a:rPr lang="ru-RU" sz="2000" dirty="0"/>
              <a:t>проект бюджета Фонда и его исполнение;</a:t>
            </a:r>
          </a:p>
          <a:p>
            <a:pPr marL="342900" indent="-342900">
              <a:buFont typeface="Wingdings" panose="05000000000000000000" pitchFamily="2" charset="2"/>
              <a:buChar char="q"/>
            </a:pPr>
            <a:r>
              <a:rPr lang="ru-RU" sz="2000" dirty="0"/>
              <a:t>об участии в реализации проектов государственных программ по социальному страхованию;</a:t>
            </a:r>
          </a:p>
          <a:p>
            <a:pPr marL="342900" indent="-342900">
              <a:buFont typeface="Wingdings" panose="05000000000000000000" pitchFamily="2" charset="2"/>
              <a:buChar char="q"/>
            </a:pPr>
            <a:r>
              <a:rPr lang="ru-RU" sz="2000" dirty="0"/>
              <a:t>отчеты о результатах деятельности региональных и центральных отраслевых отделений Фонда;</a:t>
            </a:r>
          </a:p>
          <a:p>
            <a:pPr marL="342900" indent="-342900">
              <a:buFont typeface="Wingdings" panose="05000000000000000000" pitchFamily="2" charset="2"/>
              <a:buChar char="q"/>
            </a:pPr>
            <a:r>
              <a:rPr lang="ru-RU" sz="2000" dirty="0"/>
              <a:t>о контрольно-ревизионной деятельности Фонда;</a:t>
            </a:r>
          </a:p>
          <a:p>
            <a:pPr marL="342900" indent="-342900">
              <a:buFont typeface="Wingdings" panose="05000000000000000000" pitchFamily="2" charset="2"/>
              <a:buChar char="q"/>
            </a:pPr>
            <a:r>
              <a:rPr lang="ru-RU" sz="2000" dirty="0"/>
              <a:t>проекты законодательных и других нормативных актов, правил, инструкций и положений по вопросам государственного социального страхования.</a:t>
            </a:r>
          </a:p>
        </p:txBody>
      </p:sp>
    </p:spTree>
    <p:extLst>
      <p:ext uri="{BB962C8B-B14F-4D97-AF65-F5344CB8AC3E}">
        <p14:creationId xmlns:p14="http://schemas.microsoft.com/office/powerpoint/2010/main" val="31278388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560840" cy="4708981"/>
          </a:xfrm>
          <a:prstGeom prst="rect">
            <a:avLst/>
          </a:prstGeom>
        </p:spPr>
        <p:txBody>
          <a:bodyPr wrap="square">
            <a:spAutoFit/>
          </a:bodyPr>
          <a:lstStyle/>
          <a:p>
            <a:r>
              <a:rPr lang="ru-RU" sz="2000" dirty="0">
                <a:solidFill>
                  <a:srgbClr val="FFFF00"/>
                </a:solidFill>
              </a:rPr>
              <a:t>Региональные и центральные отраслевые отделения Фонда и их филиалы:</a:t>
            </a:r>
          </a:p>
          <a:p>
            <a:pPr marL="342900" indent="-342900">
              <a:buFont typeface="Wingdings" panose="05000000000000000000" pitchFamily="2" charset="2"/>
              <a:buChar char="q"/>
            </a:pPr>
            <a:r>
              <a:rPr lang="ru-RU" sz="2000" dirty="0"/>
              <a:t>осуществляют регистрацию страхователей и выдают удостоверения о регистрации, организуют банки данных по всем категориям страхователей;</a:t>
            </a:r>
          </a:p>
          <a:p>
            <a:pPr marL="342900" indent="-342900">
              <a:buFont typeface="Wingdings" panose="05000000000000000000" pitchFamily="2" charset="2"/>
              <a:buChar char="q"/>
            </a:pPr>
            <a:r>
              <a:rPr lang="ru-RU" sz="2000" dirty="0"/>
              <a:t>осуществляют финансовую деятельность по обеспечению социального страхования в регионе или отрасли;</a:t>
            </a:r>
          </a:p>
          <a:p>
            <a:pPr marL="342900" indent="-342900">
              <a:buFont typeface="Wingdings" panose="05000000000000000000" pitchFamily="2" charset="2"/>
              <a:buChar char="q"/>
            </a:pPr>
            <a:r>
              <a:rPr lang="ru-RU" sz="2000" dirty="0"/>
              <a:t>устанавливают для страхователей в соответствии с инструкцией нормативы расходов, необходимые для обеспечения государственных гарантий по социальному страхованию работников;</a:t>
            </a:r>
          </a:p>
          <a:p>
            <a:pPr marL="342900" indent="-342900">
              <a:buFont typeface="Wingdings" panose="05000000000000000000" pitchFamily="2" charset="2"/>
              <a:buChar char="q"/>
            </a:pPr>
            <a:r>
              <a:rPr lang="ru-RU" sz="2000" dirty="0"/>
              <a:t>обеспечивают полноту и своевременность уплаты страхователями взносов на социальное страхование, исполнение доходных и расходных частей бюджетов органов Фонда;</a:t>
            </a:r>
          </a:p>
        </p:txBody>
      </p:sp>
    </p:spTree>
    <p:extLst>
      <p:ext uri="{BB962C8B-B14F-4D97-AF65-F5344CB8AC3E}">
        <p14:creationId xmlns:p14="http://schemas.microsoft.com/office/powerpoint/2010/main" val="37543479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560840" cy="5016758"/>
          </a:xfrm>
          <a:prstGeom prst="rect">
            <a:avLst/>
          </a:prstGeom>
        </p:spPr>
        <p:txBody>
          <a:bodyPr wrap="square">
            <a:spAutoFit/>
          </a:bodyPr>
          <a:lstStyle/>
          <a:p>
            <a:r>
              <a:rPr lang="ru-RU" sz="2000" dirty="0">
                <a:solidFill>
                  <a:srgbClr val="FFFF00"/>
                </a:solidFill>
              </a:rPr>
              <a:t>Региональные и центральные отраслевые отделения Фонда и их филиалы:</a:t>
            </a:r>
          </a:p>
          <a:p>
            <a:pPr marL="342900" indent="-342900">
              <a:buFont typeface="Wingdings" panose="05000000000000000000" pitchFamily="2" charset="2"/>
              <a:buChar char="q"/>
            </a:pPr>
            <a:r>
              <a:rPr lang="ru-RU" sz="2000" dirty="0"/>
              <a:t>осуществляют аккумуляцию страховых взносов и других платежей для создания резервов принимают решения об использовании свободных денежных средств в соответствии с инструкцией;</a:t>
            </a:r>
          </a:p>
          <a:p>
            <a:pPr marL="342900" indent="-342900">
              <a:buFont typeface="Wingdings" panose="05000000000000000000" pitchFamily="2" charset="2"/>
              <a:buChar char="q"/>
            </a:pPr>
            <a:r>
              <a:rPr lang="ru-RU" sz="2000" dirty="0"/>
              <a:t>разрабатывают проекты бюджетов органов Фонда и смет расходов на содержание и представляют их на утверждение в установленном порядке;</a:t>
            </a:r>
          </a:p>
          <a:p>
            <a:pPr marL="342900" indent="-342900">
              <a:buFont typeface="Wingdings" panose="05000000000000000000" pitchFamily="2" charset="2"/>
              <a:buChar char="q"/>
            </a:pPr>
            <a:r>
              <a:rPr lang="ru-RU" sz="2000" dirty="0"/>
              <a:t>производят расчеты со страхователями, другими органами Фонда и прочими организациями;</a:t>
            </a:r>
          </a:p>
          <a:p>
            <a:pPr marL="342900" indent="-342900">
              <a:buFont typeface="Wingdings" panose="05000000000000000000" pitchFamily="2" charset="2"/>
              <a:buChar char="q"/>
            </a:pPr>
            <a:r>
              <a:rPr lang="ru-RU" sz="2000" dirty="0"/>
              <a:t>осуществляют контроль за расходованием средств страхователями; в случаях, установленных инструкцией, принимают решения о непринятии к зачету расходов по социальному страхованию и списании средств в бесспорном порядке;</a:t>
            </a:r>
          </a:p>
        </p:txBody>
      </p:sp>
    </p:spTree>
    <p:extLst>
      <p:ext uri="{BB962C8B-B14F-4D97-AF65-F5344CB8AC3E}">
        <p14:creationId xmlns:p14="http://schemas.microsoft.com/office/powerpoint/2010/main" val="36839556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560840" cy="3477875"/>
          </a:xfrm>
          <a:prstGeom prst="rect">
            <a:avLst/>
          </a:prstGeom>
        </p:spPr>
        <p:txBody>
          <a:bodyPr wrap="square">
            <a:spAutoFit/>
          </a:bodyPr>
          <a:lstStyle/>
          <a:p>
            <a:r>
              <a:rPr lang="ru-RU" sz="2000" dirty="0">
                <a:solidFill>
                  <a:srgbClr val="FFFF00"/>
                </a:solidFill>
              </a:rPr>
              <a:t>Региональные и центральные отраслевые отделения Фонда и их филиалы:</a:t>
            </a:r>
          </a:p>
          <a:p>
            <a:pPr marL="342900" indent="-342900">
              <a:buFont typeface="Wingdings" panose="05000000000000000000" pitchFamily="2" charset="2"/>
              <a:buChar char="q"/>
            </a:pPr>
            <a:r>
              <a:rPr lang="ru-RU" sz="2000" dirty="0"/>
              <a:t>осуществляют в соответствии с законодательством прием на работу и увольнение работников аппарата региональных, центральных отраслевых отделений Фонда, руководителей подведомственных филиалов;</a:t>
            </a:r>
          </a:p>
          <a:p>
            <a:pPr marL="342900" indent="-342900">
              <a:buFont typeface="Wingdings" panose="05000000000000000000" pitchFamily="2" charset="2"/>
              <a:buChar char="q"/>
            </a:pPr>
            <a:r>
              <a:rPr lang="ru-RU" sz="2000" dirty="0"/>
              <a:t>регулярно информируют о своей деятельности и состоянии социального страхования в регионе Фонд, главу исполнительной власти субъекта Российской Федерации либо общероссийские объединения профессионального Союза и работников отраслей.</a:t>
            </a:r>
          </a:p>
        </p:txBody>
      </p:sp>
    </p:spTree>
    <p:extLst>
      <p:ext uri="{BB962C8B-B14F-4D97-AF65-F5344CB8AC3E}">
        <p14:creationId xmlns:p14="http://schemas.microsoft.com/office/powerpoint/2010/main" val="23876709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51693"/>
            <a:ext cx="7560840" cy="6001643"/>
          </a:xfrm>
          <a:prstGeom prst="rect">
            <a:avLst/>
          </a:prstGeom>
        </p:spPr>
        <p:txBody>
          <a:bodyPr wrap="square">
            <a:spAutoFit/>
          </a:bodyPr>
          <a:lstStyle/>
          <a:p>
            <a:r>
              <a:rPr lang="ru-RU" sz="2400" dirty="0"/>
              <a:t>Контроль за полнотой и своевременностью начисления и уплаты страхователями страховых взносов и иных платежей осуществляется </a:t>
            </a:r>
            <a:r>
              <a:rPr lang="ru-RU" sz="2400" b="1" dirty="0">
                <a:solidFill>
                  <a:srgbClr val="FFFF00"/>
                </a:solidFill>
              </a:rPr>
              <a:t>Фондом совместно с </a:t>
            </a:r>
            <a:r>
              <a:rPr lang="ru-RU" sz="2400" b="1" dirty="0" smtClean="0">
                <a:solidFill>
                  <a:srgbClr val="FFFF00"/>
                </a:solidFill>
              </a:rPr>
              <a:t>Федеральной налоговой </a:t>
            </a:r>
            <a:r>
              <a:rPr lang="ru-RU" sz="2400" b="1" dirty="0">
                <a:solidFill>
                  <a:srgbClr val="FFFF00"/>
                </a:solidFill>
              </a:rPr>
              <a:t>службой Российской Федерации</a:t>
            </a:r>
            <a:r>
              <a:rPr lang="ru-RU" sz="2400" dirty="0"/>
              <a:t>, а за правильным и рациональным расходованием этих средств на предприятиях - Фондом с участием профессиональных союзов</a:t>
            </a:r>
            <a:r>
              <a:rPr lang="ru-RU" sz="2400" dirty="0" smtClean="0"/>
              <a:t>.</a:t>
            </a:r>
          </a:p>
          <a:p>
            <a:endParaRPr lang="ru-RU" sz="2400" dirty="0"/>
          </a:p>
          <a:p>
            <a:r>
              <a:rPr lang="ru-RU" sz="2400" dirty="0"/>
              <a:t>Дополнительно взысканные налоговыми органами в результате контрольной работы суммы страховых взносов (платежей), штрафов, пеней и других финансовых санкций зачисляются в доходы Фонда с учетом отчислений, производимых налоговым органом в соответствии с законодательством.</a:t>
            </a:r>
          </a:p>
          <a:p>
            <a:endParaRPr lang="ru-RU" sz="2400" dirty="0"/>
          </a:p>
        </p:txBody>
      </p:sp>
    </p:spTree>
    <p:extLst>
      <p:ext uri="{BB962C8B-B14F-4D97-AF65-F5344CB8AC3E}">
        <p14:creationId xmlns:p14="http://schemas.microsoft.com/office/powerpoint/2010/main" val="7511917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980728"/>
            <a:ext cx="8208912" cy="3970318"/>
          </a:xfrm>
          <a:prstGeom prst="rect">
            <a:avLst/>
          </a:prstGeom>
        </p:spPr>
        <p:txBody>
          <a:bodyPr wrap="square">
            <a:spAutoFit/>
          </a:bodyPr>
          <a:lstStyle/>
          <a:p>
            <a:pPr indent="342900">
              <a:spcAft>
                <a:spcPts val="0"/>
              </a:spcAft>
            </a:pPr>
            <a:r>
              <a:rPr lang="ru-RU" sz="2800" dirty="0">
                <a:solidFill>
                  <a:srgbClr val="FFFF00"/>
                </a:solidFill>
              </a:rPr>
              <a:t>Контроль финансово-хозяйственной деятельности региональных и центральных отраслевых отделений </a:t>
            </a:r>
            <a:r>
              <a:rPr lang="ru-RU" sz="2800" dirty="0"/>
              <a:t>Фонда осуществляется путем проведения периодических ревизий и проверок контрольно-ревизионной службой Фонда, которая осуществляет свою деятельность на основании положения, одобренного правлением Фонда и утвержденного председателем Фонда.</a:t>
            </a:r>
          </a:p>
        </p:txBody>
      </p:sp>
    </p:spTree>
    <p:extLst>
      <p:ext uri="{BB962C8B-B14F-4D97-AF65-F5344CB8AC3E}">
        <p14:creationId xmlns:p14="http://schemas.microsoft.com/office/powerpoint/2010/main" val="39232571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28.04.2015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43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3</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None/>
              <a:defRPr/>
            </a:pPr>
            <a:r>
              <a:rPr lang="ru-RU" sz="4000" dirty="0">
                <a:effectLst/>
                <a:cs typeface="Times New Roman" pitchFamily="18" charset="0"/>
              </a:rPr>
              <a:t>Виды пособий, выплачиваемых из средств Фонда социального страхования Российской Федерации</a:t>
            </a: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867109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8640"/>
            <a:ext cx="8208912" cy="6555641"/>
          </a:xfrm>
          <a:prstGeom prst="rect">
            <a:avLst/>
          </a:prstGeom>
        </p:spPr>
        <p:txBody>
          <a:bodyPr wrap="square">
            <a:spAutoFit/>
          </a:bodyPr>
          <a:lstStyle/>
          <a:p>
            <a:pPr indent="450215" algn="ctr">
              <a:spcAft>
                <a:spcPts val="0"/>
              </a:spcAft>
            </a:pPr>
            <a:r>
              <a:rPr lang="ru-RU" sz="2800" dirty="0">
                <a:solidFill>
                  <a:srgbClr val="FFFF00"/>
                </a:solidFill>
              </a:rPr>
              <a:t>Выплаты из ФСС производятся </a:t>
            </a:r>
            <a:r>
              <a:rPr lang="ru-RU" sz="2800" dirty="0" smtClean="0">
                <a:solidFill>
                  <a:srgbClr val="FFFF00"/>
                </a:solidFill>
              </a:rPr>
              <a:t>в основном форме </a:t>
            </a:r>
            <a:r>
              <a:rPr lang="ru-RU" sz="2800" dirty="0">
                <a:solidFill>
                  <a:srgbClr val="FFFF00"/>
                </a:solidFill>
              </a:rPr>
              <a:t>пособий</a:t>
            </a:r>
            <a:r>
              <a:rPr lang="ru-RU" sz="2800" dirty="0" smtClean="0">
                <a:solidFill>
                  <a:srgbClr val="FFFF00"/>
                </a:solidFill>
              </a:rPr>
              <a:t>.</a:t>
            </a:r>
          </a:p>
          <a:p>
            <a:pPr indent="450215" algn="just">
              <a:spcAft>
                <a:spcPts val="0"/>
              </a:spcAft>
            </a:pPr>
            <a:endParaRPr lang="ru-RU" sz="2800" dirty="0">
              <a:solidFill>
                <a:srgbClr val="FFFF00"/>
              </a:solidFill>
            </a:endParaRPr>
          </a:p>
          <a:p>
            <a:r>
              <a:rPr lang="ru-RU" sz="2800" b="1" i="1" dirty="0">
                <a:solidFill>
                  <a:srgbClr val="FFFF00"/>
                </a:solidFill>
              </a:rPr>
              <a:t>Пособие</a:t>
            </a:r>
            <a:r>
              <a:rPr lang="ru-RU" sz="2800" i="1" dirty="0"/>
              <a:t> </a:t>
            </a:r>
            <a:r>
              <a:rPr lang="ru-RU" sz="2800" dirty="0"/>
              <a:t>— это денежная выплата (единовременная или периодическая), которая назначается отдельным категориям граждан в порядке и размерах, предусмотренных законодательством.</a:t>
            </a:r>
          </a:p>
          <a:p>
            <a:r>
              <a:rPr lang="ru-RU" sz="2800" dirty="0"/>
              <a:t>Как и пенсия, пособие представляет собой денежную выплату. Но у пособия есть ряд </a:t>
            </a:r>
            <a:r>
              <a:rPr lang="ru-RU" sz="2800" b="1" i="1" dirty="0">
                <a:solidFill>
                  <a:srgbClr val="FFFF00"/>
                </a:solidFill>
              </a:rPr>
              <a:t>признаков</a:t>
            </a:r>
            <a:r>
              <a:rPr lang="ru-RU" sz="2800" i="1" dirty="0"/>
              <a:t>,</a:t>
            </a:r>
            <a:r>
              <a:rPr lang="ru-RU" sz="2800" dirty="0"/>
              <a:t> которые позволяют дифференцировать его от пенсии и других видов выплат (компенсации, материальной помощи и т. д.).</a:t>
            </a:r>
          </a:p>
          <a:p>
            <a:pPr indent="450215" algn="just">
              <a:spcAft>
                <a:spcPts val="0"/>
              </a:spcAft>
            </a:pPr>
            <a:endParaRPr lang="ru-RU" sz="2800" dirty="0">
              <a:solidFill>
                <a:srgbClr val="FFFF00"/>
              </a:solidFill>
            </a:endParaRPr>
          </a:p>
        </p:txBody>
      </p:sp>
    </p:spTree>
    <p:extLst>
      <p:ext uri="{BB962C8B-B14F-4D97-AF65-F5344CB8AC3E}">
        <p14:creationId xmlns:p14="http://schemas.microsoft.com/office/powerpoint/2010/main" val="24381053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08912" cy="5632311"/>
          </a:xfrm>
          <a:prstGeom prst="rect">
            <a:avLst/>
          </a:prstGeom>
        </p:spPr>
        <p:txBody>
          <a:bodyPr wrap="square">
            <a:spAutoFit/>
          </a:bodyPr>
          <a:lstStyle/>
          <a:p>
            <a:pPr lvl="0"/>
            <a:r>
              <a:rPr lang="ru-RU" sz="2400" i="1" dirty="0">
                <a:solidFill>
                  <a:srgbClr val="FFFF00"/>
                </a:solidFill>
              </a:rPr>
              <a:t>Срок выплаты</a:t>
            </a:r>
            <a:r>
              <a:rPr lang="ru-RU" sz="2400" i="1" dirty="0"/>
              <a:t>.</a:t>
            </a:r>
            <a:r>
              <a:rPr lang="ru-RU" sz="2400" dirty="0"/>
              <a:t> В отличие от пенсий — постоянного и основного источника средств к существованию — пособия, как правило, являются помощью </a:t>
            </a:r>
            <a:r>
              <a:rPr lang="ru-RU" sz="2400" dirty="0" smtClean="0"/>
              <a:t>временной.</a:t>
            </a:r>
            <a:endParaRPr lang="ru-RU" sz="2400" dirty="0"/>
          </a:p>
          <a:p>
            <a:pPr lvl="0"/>
            <a:r>
              <a:rPr lang="ru-RU" sz="2400" i="1" dirty="0">
                <a:solidFill>
                  <a:srgbClr val="FFFF00"/>
                </a:solidFill>
              </a:rPr>
              <a:t>Целевое назначение выплаты</a:t>
            </a:r>
            <a:r>
              <a:rPr lang="ru-RU" sz="2400" i="1" dirty="0"/>
              <a:t>.</a:t>
            </a:r>
            <a:r>
              <a:rPr lang="ru-RU" sz="2400" dirty="0"/>
              <a:t> Цель пособия — полностью или частично компенсировать временно утраченный заработок или компенсировать разовые дополнительные расходы. Пенсии же призваны быть основным и зачастую единственным постоянным источником средств к существованию.</a:t>
            </a:r>
          </a:p>
          <a:p>
            <a:pPr lvl="0"/>
            <a:r>
              <a:rPr lang="ru-RU" sz="2400" i="1" dirty="0">
                <a:solidFill>
                  <a:srgbClr val="FFFF00"/>
                </a:solidFill>
              </a:rPr>
              <a:t>Круг лиц, имеющих право на выплаты.</a:t>
            </a:r>
            <a:r>
              <a:rPr lang="ru-RU" sz="2400" dirty="0">
                <a:solidFill>
                  <a:srgbClr val="FFFF00"/>
                </a:solidFill>
              </a:rPr>
              <a:t> </a:t>
            </a:r>
            <a:r>
              <a:rPr lang="ru-RU" sz="2400" dirty="0"/>
              <a:t>Пенсии рассчитаны преимущественно на неработающих граждан, пособия — на всех: их получают как работающие, так и неработающие граждане, в том числе и пенсионеры.</a:t>
            </a:r>
          </a:p>
          <a:p>
            <a:pPr indent="450215" algn="just">
              <a:spcAft>
                <a:spcPts val="0"/>
              </a:spcAft>
            </a:pPr>
            <a:endParaRPr lang="ru-RU" sz="2400" dirty="0">
              <a:solidFill>
                <a:srgbClr val="FFFF00"/>
              </a:solidFill>
            </a:endParaRPr>
          </a:p>
        </p:txBody>
      </p:sp>
    </p:spTree>
    <p:extLst>
      <p:ext uri="{BB962C8B-B14F-4D97-AF65-F5344CB8AC3E}">
        <p14:creationId xmlns:p14="http://schemas.microsoft.com/office/powerpoint/2010/main" val="18110721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08912" cy="5509200"/>
          </a:xfrm>
          <a:prstGeom prst="rect">
            <a:avLst/>
          </a:prstGeom>
        </p:spPr>
        <p:txBody>
          <a:bodyPr wrap="square">
            <a:spAutoFit/>
          </a:bodyPr>
          <a:lstStyle/>
          <a:p>
            <a:r>
              <a:rPr lang="ru-RU" sz="3200" dirty="0"/>
              <a:t>Многочисленные виды пособий по системе социального обеспечения могут быть классифицированы по различным основаниям: </a:t>
            </a:r>
            <a:r>
              <a:rPr lang="ru-RU" sz="3200" dirty="0">
                <a:solidFill>
                  <a:srgbClr val="FFFF00"/>
                </a:solidFill>
              </a:rPr>
              <a:t>по целевому назначению </a:t>
            </a:r>
            <a:r>
              <a:rPr lang="ru-RU" sz="3200" dirty="0"/>
              <a:t>пособия; по </a:t>
            </a:r>
            <a:r>
              <a:rPr lang="ru-RU" sz="3200" dirty="0">
                <a:solidFill>
                  <a:srgbClr val="FFFF00"/>
                </a:solidFill>
              </a:rPr>
              <a:t>продолжительности выплаты пособия</a:t>
            </a:r>
            <a:r>
              <a:rPr lang="ru-RU" sz="3200" dirty="0"/>
              <a:t> (единовременные, ежемесячные, периодические); </a:t>
            </a:r>
            <a:r>
              <a:rPr lang="ru-RU" sz="3200" dirty="0">
                <a:solidFill>
                  <a:srgbClr val="FFFF00"/>
                </a:solidFill>
              </a:rPr>
              <a:t>по источнику их выплаты</a:t>
            </a:r>
            <a:r>
              <a:rPr lang="ru-RU" sz="3200" dirty="0"/>
              <a:t> (пособия из внебюджетных фондов, пособия из государственного бюджета) и др.</a:t>
            </a:r>
          </a:p>
          <a:p>
            <a:pPr indent="450215" algn="just">
              <a:spcAft>
                <a:spcPts val="0"/>
              </a:spcAft>
            </a:pPr>
            <a:endParaRPr lang="ru-RU" sz="3200" dirty="0">
              <a:solidFill>
                <a:srgbClr val="FFFF00"/>
              </a:solidFill>
            </a:endParaRPr>
          </a:p>
        </p:txBody>
      </p:sp>
    </p:spTree>
    <p:extLst>
      <p:ext uri="{BB962C8B-B14F-4D97-AF65-F5344CB8AC3E}">
        <p14:creationId xmlns:p14="http://schemas.microsoft.com/office/powerpoint/2010/main" val="21807764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08912" cy="4401205"/>
          </a:xfrm>
          <a:prstGeom prst="rect">
            <a:avLst/>
          </a:prstGeom>
        </p:spPr>
        <p:txBody>
          <a:bodyPr wrap="square">
            <a:spAutoFit/>
          </a:bodyPr>
          <a:lstStyle/>
          <a:p>
            <a:r>
              <a:rPr lang="ru-RU" sz="2000" i="1" dirty="0">
                <a:solidFill>
                  <a:srgbClr val="FFFF00"/>
                </a:solidFill>
              </a:rPr>
              <a:t>Виды пособий по их целевому назначению:</a:t>
            </a:r>
            <a:endParaRPr lang="ru-RU" sz="2000" dirty="0">
              <a:solidFill>
                <a:srgbClr val="FFFF00"/>
              </a:solidFill>
            </a:endParaRPr>
          </a:p>
          <a:p>
            <a:pPr marL="342900" lvl="0" indent="-342900">
              <a:buFont typeface="Wingdings" panose="05000000000000000000" pitchFamily="2" charset="2"/>
              <a:buChar char="§"/>
            </a:pPr>
            <a:r>
              <a:rPr lang="ru-RU" sz="2000" dirty="0"/>
              <a:t>пособия, компенсирующие заработок (полностью или частично), который утрачен по уважительной причине — пособие по временной нетрудоспособности, пособие по беременности и родам. Как правило, размер этих пособий привязан к размеру утраченного заработка и выплата их продолжается в течение всего периода, пока утрачен заработок;</a:t>
            </a:r>
          </a:p>
          <a:p>
            <a:pPr marL="342900" lvl="0" indent="-342900">
              <a:buFont typeface="Wingdings" panose="05000000000000000000" pitchFamily="2" charset="2"/>
              <a:buChar char="§"/>
            </a:pPr>
            <a:r>
              <a:rPr lang="ru-RU" sz="2000" dirty="0"/>
              <a:t>пособия, предоставляемые как дополнительная материальная помощь для покрытия разовых дополнительных расходов, — пособие по случаю рождения ребенка, пособие на погребение. Размеры этих пособий не зависят от того, имеется ли у получателя заработок или иной доход и каков его размер. Такие пособия по сроку их выплаты являются </a:t>
            </a:r>
            <a:r>
              <a:rPr lang="ru-RU" sz="2000" dirty="0" smtClean="0"/>
              <a:t>единовременными</a:t>
            </a:r>
            <a:r>
              <a:rPr lang="ru-RU" sz="2000" dirty="0"/>
              <a:t>.</a:t>
            </a:r>
          </a:p>
        </p:txBody>
      </p:sp>
    </p:spTree>
    <p:extLst>
      <p:ext uri="{BB962C8B-B14F-4D97-AF65-F5344CB8AC3E}">
        <p14:creationId xmlns:p14="http://schemas.microsoft.com/office/powerpoint/2010/main" val="17324957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08912" cy="3477875"/>
          </a:xfrm>
          <a:prstGeom prst="rect">
            <a:avLst/>
          </a:prstGeom>
        </p:spPr>
        <p:txBody>
          <a:bodyPr wrap="square">
            <a:spAutoFit/>
          </a:bodyPr>
          <a:lstStyle/>
          <a:p>
            <a:r>
              <a:rPr lang="ru-RU" sz="2000" i="1" dirty="0">
                <a:solidFill>
                  <a:srgbClr val="FFFF00"/>
                </a:solidFill>
              </a:rPr>
              <a:t>Виды пособий по срокам выплаты</a:t>
            </a:r>
            <a:r>
              <a:rPr lang="ru-RU" sz="2000" i="1" dirty="0" smtClean="0">
                <a:solidFill>
                  <a:srgbClr val="FFFF00"/>
                </a:solidFill>
              </a:rPr>
              <a:t>:</a:t>
            </a:r>
          </a:p>
          <a:p>
            <a:endParaRPr lang="ru-RU" sz="2000" dirty="0">
              <a:solidFill>
                <a:srgbClr val="FFFF00"/>
              </a:solidFill>
            </a:endParaRPr>
          </a:p>
          <a:p>
            <a:pPr marL="342900" lvl="0" indent="-342900">
              <a:buFont typeface="Wingdings" panose="05000000000000000000" pitchFamily="2" charset="2"/>
              <a:buChar char="§"/>
            </a:pPr>
            <a:r>
              <a:rPr lang="ru-RU" sz="2000" dirty="0"/>
              <a:t>пособия единовременные — женщинам, ставшим на учет в медицинских учреждениях в ранние сроки беременности, по случаю рождения ребенка, на погребение, беженцам, вынужденным переселенцам;</a:t>
            </a:r>
          </a:p>
          <a:p>
            <a:pPr marL="342900" lvl="0" indent="-342900">
              <a:buFont typeface="Wingdings" panose="05000000000000000000" pitchFamily="2" charset="2"/>
              <a:buChar char="§"/>
            </a:pPr>
            <a:r>
              <a:rPr lang="ru-RU" sz="2000" dirty="0"/>
              <a:t>пособия ежемесячные — по уходу за ребенком до полутора лет, на ребенка до шестнадцати лет, по безработице;</a:t>
            </a:r>
          </a:p>
          <a:p>
            <a:pPr marL="342900" indent="-342900">
              <a:buFont typeface="Wingdings" panose="05000000000000000000" pitchFamily="2" charset="2"/>
              <a:buChar char="§"/>
            </a:pPr>
            <a:r>
              <a:rPr lang="ru-RU" sz="2000" dirty="0" smtClean="0"/>
              <a:t>пособия </a:t>
            </a:r>
            <a:r>
              <a:rPr lang="ru-RU" sz="2000" dirty="0"/>
              <a:t>периодические (которые выплачиваются в течение определенного периода) — по временной нетрудоспособности, по беременности и родам.</a:t>
            </a:r>
          </a:p>
        </p:txBody>
      </p:sp>
    </p:spTree>
    <p:extLst>
      <p:ext uri="{BB962C8B-B14F-4D97-AF65-F5344CB8AC3E}">
        <p14:creationId xmlns:p14="http://schemas.microsoft.com/office/powerpoint/2010/main" val="8930961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74650147"/>
              </p:ext>
            </p:extLst>
          </p:nvPr>
        </p:nvGraphicFramePr>
        <p:xfrm>
          <a:off x="395536" y="404664"/>
          <a:ext cx="8252358" cy="5654040"/>
        </p:xfrm>
        <a:graphic>
          <a:graphicData uri="http://schemas.openxmlformats.org/drawingml/2006/table">
            <a:tbl>
              <a:tblPr>
                <a:tableStyleId>{2D5ABB26-0587-4C30-8999-92F81FD0307C}</a:tableStyleId>
              </a:tblPr>
              <a:tblGrid>
                <a:gridCol w="303442"/>
                <a:gridCol w="1136718"/>
                <a:gridCol w="3960440"/>
                <a:gridCol w="2851758"/>
              </a:tblGrid>
              <a:tr h="3846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Размер</a:t>
                      </a:r>
                      <a:endParaRPr lang="ru-RU" sz="1400" b="1">
                        <a:effectLst/>
                      </a:endParaRPr>
                    </a:p>
                    <a:p>
                      <a:pPr algn="ctr">
                        <a:spcAft>
                          <a:spcPts val="0"/>
                        </a:spcAft>
                      </a:pPr>
                      <a:r>
                        <a:rPr lang="ru-RU" sz="12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Нормативные правовые акты</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092">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a:effectLst/>
                        </a:rPr>
                        <a:t> </a:t>
                      </a:r>
                      <a:endParaRPr lang="ru-RU" sz="1400" b="1">
                        <a:effectLst/>
                      </a:endParaRPr>
                    </a:p>
                    <a:p>
                      <a:pPr algn="ctr">
                        <a:spcAft>
                          <a:spcPts val="0"/>
                        </a:spcAft>
                      </a:pPr>
                      <a:r>
                        <a:rPr lang="ru-RU" sz="1400" b="1">
                          <a:effectLst/>
                        </a:rPr>
                        <a:t>ОБЯЗАТЕЛЬНОЕ СОЦИАЛЬНОЕ СТРАХОВАНИЕ</a:t>
                      </a:r>
                    </a:p>
                    <a:p>
                      <a:pPr algn="ctr">
                        <a:spcAft>
                          <a:spcPts val="0"/>
                        </a:spcAft>
                      </a:pPr>
                      <a:r>
                        <a:rPr lang="ru-RU" sz="8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74794">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1.</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a:effectLst/>
                        </a:rPr>
                        <a:t>Пособие по временной нетрудоспособности</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dirty="0">
                          <a:effectLst/>
                        </a:rPr>
                        <a:t>При заболевании или травме застрахованного, в том числе в связи с операцией по искусственному прерыванию беременности или осуществлением экстракорпорального оплодотворения – выплата пособия за счет средств Фонда социального страхования Российской Федерации </a:t>
                      </a:r>
                      <a:r>
                        <a:rPr lang="ru-RU" sz="1200" b="1" dirty="0" smtClean="0">
                          <a:effectLst/>
                        </a:rPr>
                        <a:t>производится </a:t>
                      </a:r>
                      <a:r>
                        <a:rPr lang="ru-RU" sz="1200" b="1" dirty="0">
                          <a:effectLst/>
                        </a:rPr>
                        <a:t>с четвертого дня,</a:t>
                      </a:r>
                      <a:endParaRPr lang="ru-RU" sz="1400" b="1" dirty="0">
                        <a:effectLst/>
                      </a:endParaRPr>
                    </a:p>
                    <a:p>
                      <a:pPr>
                        <a:spcAft>
                          <a:spcPts val="0"/>
                        </a:spcAft>
                      </a:pPr>
                      <a:r>
                        <a:rPr lang="ru-RU" sz="1200" b="1" dirty="0">
                          <a:effectLst/>
                        </a:rPr>
                        <a:t> в остальных случаях – с первого дня нетрудоспособности при страховом стаже </a:t>
                      </a:r>
                      <a:endParaRPr lang="ru-RU" sz="1400" b="1" dirty="0">
                        <a:effectLst/>
                      </a:endParaRPr>
                    </a:p>
                    <a:p>
                      <a:pPr>
                        <a:spcAft>
                          <a:spcPts val="0"/>
                        </a:spcAft>
                      </a:pPr>
                      <a:r>
                        <a:rPr lang="ru-RU" sz="1200" b="1" dirty="0">
                          <a:effectLst/>
                        </a:rPr>
                        <a:t>до 5 лет – 60% среднего заработка</a:t>
                      </a:r>
                      <a:endParaRPr lang="ru-RU" sz="1400" b="1" dirty="0">
                        <a:effectLst/>
                      </a:endParaRPr>
                    </a:p>
                    <a:p>
                      <a:pPr>
                        <a:spcAft>
                          <a:spcPts val="0"/>
                        </a:spcAft>
                      </a:pPr>
                      <a:r>
                        <a:rPr lang="ru-RU" sz="1200" b="1" dirty="0">
                          <a:effectLst/>
                        </a:rPr>
                        <a:t>от 5 до 8 лет – 80% среднего заработка</a:t>
                      </a:r>
                      <a:endParaRPr lang="ru-RU" sz="1400" b="1" dirty="0">
                        <a:effectLst/>
                      </a:endParaRPr>
                    </a:p>
                    <a:p>
                      <a:pPr>
                        <a:spcAft>
                          <a:spcPts val="0"/>
                        </a:spcAft>
                      </a:pPr>
                      <a:r>
                        <a:rPr lang="ru-RU" sz="1200" b="1" dirty="0">
                          <a:effectLst/>
                        </a:rPr>
                        <a:t>8 и более лет – 100% среднего заработка, </a:t>
                      </a:r>
                      <a:endParaRPr lang="ru-RU" sz="1400" b="1" dirty="0">
                        <a:effectLst/>
                      </a:endParaRPr>
                    </a:p>
                    <a:p>
                      <a:pPr algn="just">
                        <a:spcAft>
                          <a:spcPts val="0"/>
                        </a:spcAft>
                      </a:pPr>
                      <a:r>
                        <a:rPr lang="ru-RU" sz="1200" b="1" dirty="0">
                          <a:effectLst/>
                        </a:rPr>
                        <a:t>за два календарных года, предшествующих году наступления страхового случая, на который начисляются страховые взносы в Фонд, не превышающего предельную  величину базы для начисления страховых взносов в Фонд, установленную на </a:t>
                      </a:r>
                      <a:r>
                        <a:rPr lang="ru-RU" sz="1200" b="1" dirty="0" smtClean="0">
                          <a:effectLst/>
                        </a:rPr>
                        <a:t>2013-2014 </a:t>
                      </a:r>
                      <a:r>
                        <a:rPr lang="ru-RU" sz="1200" b="1" dirty="0">
                          <a:effectLst/>
                        </a:rPr>
                        <a:t>годы  </a:t>
                      </a:r>
                      <a:r>
                        <a:rPr lang="ru-RU" sz="1200" b="1" dirty="0" smtClean="0">
                          <a:effectLst/>
                        </a:rPr>
                        <a:t>(568</a:t>
                      </a:r>
                      <a:r>
                        <a:rPr lang="ru-RU" sz="1200" b="1" dirty="0">
                          <a:effectLst/>
                        </a:rPr>
                        <a:t> 000 руб. и </a:t>
                      </a:r>
                      <a:r>
                        <a:rPr lang="ru-RU" sz="1200" b="1" dirty="0" smtClean="0">
                          <a:effectLst/>
                        </a:rPr>
                        <a:t>624</a:t>
                      </a:r>
                      <a:r>
                        <a:rPr lang="ru-RU" sz="1200" b="1" dirty="0">
                          <a:effectLst/>
                        </a:rPr>
                        <a:t> 000 руб. за соответствующие календарные годы)</a:t>
                      </a:r>
                      <a:endParaRPr lang="ru-RU" sz="1400" b="1" dirty="0">
                        <a:effectLst/>
                      </a:endParaRPr>
                    </a:p>
                    <a:p>
                      <a:pPr marL="7620" algn="l">
                        <a:spcAft>
                          <a:spcPts val="0"/>
                        </a:spcAft>
                      </a:pPr>
                      <a:r>
                        <a:rPr lang="ru-RU" sz="800" b="1" dirty="0">
                          <a:effectLst/>
                        </a:rPr>
                        <a:t> </a:t>
                      </a:r>
                      <a:endParaRPr lang="ru-RU" sz="1400" b="1" dirty="0">
                        <a:effectLst/>
                      </a:endParaRPr>
                    </a:p>
                    <a:p>
                      <a:pPr marL="7620" algn="l">
                        <a:spcAft>
                          <a:spcPts val="0"/>
                        </a:spcAft>
                      </a:pPr>
                      <a:r>
                        <a:rPr lang="ru-RU" sz="1200" b="1" dirty="0">
                          <a:effectLst/>
                        </a:rPr>
                        <a:t>Застрахованному лицу, имеющему страховой стаж менее 6 месяцев - в размере, не превышающем за полный календарный месяц минимального размера оплаты труда</a:t>
                      </a:r>
                      <a:endParaRPr lang="ru-RU" sz="1400" b="1" i="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ru-RU" sz="1200" b="1" dirty="0">
                          <a:effectLst/>
                        </a:rPr>
                        <a:t>Трудовой кодекс Российской Федерации (ст. 183)</a:t>
                      </a:r>
                      <a:endParaRPr lang="ru-RU" sz="1400" b="1" dirty="0">
                        <a:effectLst/>
                      </a:endParaRPr>
                    </a:p>
                    <a:p>
                      <a:pPr algn="l">
                        <a:spcAft>
                          <a:spcPts val="0"/>
                        </a:spcAft>
                      </a:pPr>
                      <a:r>
                        <a:rPr lang="ru-RU" sz="1200" b="1" dirty="0">
                          <a:effectLst/>
                        </a:rPr>
                        <a:t> </a:t>
                      </a:r>
                      <a:endParaRPr lang="ru-RU" sz="1400" b="1" dirty="0">
                        <a:effectLst/>
                      </a:endParaRPr>
                    </a:p>
                    <a:p>
                      <a:pPr algn="l">
                        <a:spcAft>
                          <a:spcPts val="0"/>
                        </a:spcAft>
                      </a:pPr>
                      <a:r>
                        <a:rPr lang="ru-RU" sz="1200" b="1" dirty="0">
                          <a:effectLst/>
                        </a:rPr>
                        <a:t>Федеральный закон от 16.07.1999 г. № 165-ФЗ </a:t>
                      </a:r>
                      <a:endParaRPr lang="ru-RU" sz="1400" b="1" dirty="0">
                        <a:effectLst/>
                      </a:endParaRPr>
                    </a:p>
                    <a:p>
                      <a:pPr algn="l">
                        <a:spcAft>
                          <a:spcPts val="0"/>
                        </a:spcAft>
                      </a:pPr>
                      <a:r>
                        <a:rPr lang="ru-RU" sz="1200" b="1" dirty="0">
                          <a:effectLst/>
                        </a:rPr>
                        <a:t>«Об основах обязательного социального страхования»</a:t>
                      </a:r>
                      <a:endParaRPr lang="ru-RU" sz="1400" b="1" dirty="0">
                        <a:effectLst/>
                      </a:endParaRPr>
                    </a:p>
                    <a:p>
                      <a:pPr algn="l">
                        <a:spcAft>
                          <a:spcPts val="0"/>
                        </a:spcAft>
                      </a:pPr>
                      <a:r>
                        <a:rPr lang="ru-RU" sz="1200" b="1" dirty="0">
                          <a:effectLst/>
                        </a:rPr>
                        <a:t> </a:t>
                      </a:r>
                      <a:endParaRPr lang="ru-RU" sz="1400" b="1" dirty="0">
                        <a:effectLst/>
                      </a:endParaRPr>
                    </a:p>
                    <a:p>
                      <a:pPr>
                        <a:spcAft>
                          <a:spcPts val="0"/>
                        </a:spcAft>
                      </a:pPr>
                      <a:r>
                        <a:rPr lang="ru-RU" sz="1200" b="1" dirty="0">
                          <a:effectLst/>
                        </a:rPr>
                        <a:t>Федеральный закон от 29.12.2006 г. № 255-ФЗ </a:t>
                      </a:r>
                      <a:endParaRPr lang="ru-RU" sz="1400" b="1" dirty="0">
                        <a:effectLst/>
                      </a:endParaRPr>
                    </a:p>
                    <a:p>
                      <a:pPr>
                        <a:spcAft>
                          <a:spcPts val="0"/>
                        </a:spcAft>
                      </a:pPr>
                      <a:r>
                        <a:rPr lang="ru-RU" sz="1200" b="1" dirty="0">
                          <a:effectLst/>
                        </a:rPr>
                        <a:t>«Об обязательном социальном страховании на случай временной  нетрудоспособности и в связи  с материнством»</a:t>
                      </a:r>
                      <a:endParaRPr lang="ru-RU" sz="1400" b="1" dirty="0">
                        <a:effectLst/>
                      </a:endParaRPr>
                    </a:p>
                    <a:p>
                      <a:pPr>
                        <a:spcAft>
                          <a:spcPts val="0"/>
                        </a:spcAft>
                      </a:pPr>
                      <a:r>
                        <a:rPr lang="ru-RU" sz="1200" b="1" dirty="0">
                          <a:effectLst/>
                        </a:rPr>
                        <a:t>(ст. 3, 7, 14) </a:t>
                      </a:r>
                      <a:r>
                        <a:rPr lang="ru-RU" sz="1200" b="1" dirty="0" smtClean="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533419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727188936"/>
              </p:ext>
            </p:extLst>
          </p:nvPr>
        </p:nvGraphicFramePr>
        <p:xfrm>
          <a:off x="395536" y="404664"/>
          <a:ext cx="8252358" cy="4734914"/>
        </p:xfrm>
        <a:graphic>
          <a:graphicData uri="http://schemas.openxmlformats.org/drawingml/2006/table">
            <a:tbl>
              <a:tblPr>
                <a:tableStyleId>{2D5ABB26-0587-4C30-8999-92F81FD0307C}</a:tableStyleId>
              </a:tblPr>
              <a:tblGrid>
                <a:gridCol w="303442"/>
                <a:gridCol w="1136718"/>
                <a:gridCol w="4176464"/>
                <a:gridCol w="2635734"/>
              </a:tblGrid>
              <a:tr h="3846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Размер</a:t>
                      </a:r>
                      <a:endParaRPr lang="ru-RU" sz="1400" b="1">
                        <a:effectLst/>
                      </a:endParaRPr>
                    </a:p>
                    <a:p>
                      <a:pPr algn="ctr">
                        <a:spcAft>
                          <a:spcPts val="0"/>
                        </a:spcAft>
                      </a:pPr>
                      <a:r>
                        <a:rPr lang="ru-RU" sz="12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Нормативные правовые акты</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092">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a:effectLst/>
                        </a:rPr>
                        <a:t> </a:t>
                      </a:r>
                      <a:endParaRPr lang="ru-RU" sz="1400" b="1">
                        <a:effectLst/>
                      </a:endParaRPr>
                    </a:p>
                    <a:p>
                      <a:pPr algn="ctr">
                        <a:spcAft>
                          <a:spcPts val="0"/>
                        </a:spcAft>
                      </a:pPr>
                      <a:r>
                        <a:rPr lang="ru-RU" sz="1400" b="1">
                          <a:effectLst/>
                        </a:rPr>
                        <a:t>ОБЯЗАТЕЛЬНОЕ СОЦИАЛЬНОЕ СТРАХОВАНИЕ</a:t>
                      </a:r>
                    </a:p>
                    <a:p>
                      <a:pPr algn="ctr">
                        <a:spcAft>
                          <a:spcPts val="0"/>
                        </a:spcAft>
                      </a:pPr>
                      <a:r>
                        <a:rPr lang="ru-RU" sz="8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74794">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2.</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Пособие по беременности и родам</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Для женщин, подлежащих обязательному социальному страхованию на случай временной нетрудоспособности и в связи с материнством, – в размере 100% среднего заработка, за два календарных года, предшествующих году наступления страхового случая, на который начисляются страховые взносы в Фонд,  не превышающего предельную  величину базы для начисления страховых взносов в Фонд, установленную на </a:t>
                      </a:r>
                      <a:r>
                        <a:rPr lang="ru-RU" sz="1200" b="1" kern="1200" dirty="0" smtClean="0">
                          <a:solidFill>
                            <a:schemeClr val="tx1"/>
                          </a:solidFill>
                          <a:effectLst/>
                          <a:latin typeface="+mn-lt"/>
                          <a:ea typeface="+mn-ea"/>
                          <a:cs typeface="+mn-cs"/>
                        </a:rPr>
                        <a:t>2013-2014 </a:t>
                      </a:r>
                      <a:r>
                        <a:rPr lang="ru-RU" sz="1200" b="1" kern="1200" dirty="0">
                          <a:solidFill>
                            <a:schemeClr val="tx1"/>
                          </a:solidFill>
                          <a:effectLst/>
                          <a:latin typeface="+mn-lt"/>
                          <a:ea typeface="+mn-ea"/>
                          <a:cs typeface="+mn-cs"/>
                        </a:rPr>
                        <a:t>годы  </a:t>
                      </a:r>
                      <a:r>
                        <a:rPr lang="ru-RU" sz="1200" b="1" kern="1200" dirty="0" smtClean="0">
                          <a:solidFill>
                            <a:schemeClr val="tx1"/>
                          </a:solidFill>
                          <a:effectLst/>
                          <a:latin typeface="+mn-lt"/>
                          <a:ea typeface="+mn-ea"/>
                          <a:cs typeface="+mn-cs"/>
                        </a:rPr>
                        <a:t>(568</a:t>
                      </a:r>
                      <a:r>
                        <a:rPr lang="ru-RU" sz="1200" b="1" kern="1200" dirty="0">
                          <a:solidFill>
                            <a:schemeClr val="tx1"/>
                          </a:solidFill>
                          <a:effectLst/>
                          <a:latin typeface="+mn-lt"/>
                          <a:ea typeface="+mn-ea"/>
                          <a:cs typeface="+mn-cs"/>
                        </a:rPr>
                        <a:t> 000 руб. и </a:t>
                      </a:r>
                      <a:r>
                        <a:rPr lang="ru-RU" sz="1200" b="1" kern="1200" dirty="0" smtClean="0">
                          <a:solidFill>
                            <a:schemeClr val="tx1"/>
                          </a:solidFill>
                          <a:effectLst/>
                          <a:latin typeface="+mn-lt"/>
                          <a:ea typeface="+mn-ea"/>
                          <a:cs typeface="+mn-cs"/>
                        </a:rPr>
                        <a:t>624</a:t>
                      </a:r>
                      <a:r>
                        <a:rPr lang="ru-RU" sz="1200" b="1" kern="1200" dirty="0">
                          <a:solidFill>
                            <a:schemeClr val="tx1"/>
                          </a:solidFill>
                          <a:effectLst/>
                          <a:latin typeface="+mn-lt"/>
                          <a:ea typeface="+mn-ea"/>
                          <a:cs typeface="+mn-cs"/>
                        </a:rPr>
                        <a:t> 000 руб. за соответствующие календарные  годы)</a:t>
                      </a:r>
                    </a:p>
                    <a:p>
                      <a:pPr>
                        <a:spcAft>
                          <a:spcPts val="0"/>
                        </a:spcAft>
                      </a:pPr>
                      <a:r>
                        <a:rPr lang="ru-RU" sz="1200" b="1" kern="1200" dirty="0">
                          <a:solidFill>
                            <a:schemeClr val="tx1"/>
                          </a:solidFill>
                          <a:effectLst/>
                          <a:latin typeface="+mn-lt"/>
                          <a:ea typeface="+mn-ea"/>
                          <a:cs typeface="+mn-cs"/>
                        </a:rPr>
                        <a:t> </a:t>
                      </a:r>
                    </a:p>
                    <a:p>
                      <a:pPr marL="7620" algn="l">
                        <a:spcAft>
                          <a:spcPts val="0"/>
                        </a:spcAft>
                      </a:pPr>
                      <a:r>
                        <a:rPr lang="ru-RU" sz="1200" b="1" kern="1200" dirty="0" smtClean="0">
                          <a:solidFill>
                            <a:schemeClr val="tx1"/>
                          </a:solidFill>
                          <a:effectLst/>
                          <a:latin typeface="+mn-lt"/>
                          <a:ea typeface="+mn-ea"/>
                          <a:cs typeface="+mn-cs"/>
                        </a:rPr>
                        <a:t>Застрахованной </a:t>
                      </a:r>
                      <a:r>
                        <a:rPr lang="ru-RU" sz="1200" b="1" kern="1200" dirty="0">
                          <a:solidFill>
                            <a:schemeClr val="tx1"/>
                          </a:solidFill>
                          <a:effectLst/>
                          <a:latin typeface="+mn-lt"/>
                          <a:ea typeface="+mn-ea"/>
                          <a:cs typeface="+mn-cs"/>
                        </a:rPr>
                        <a:t>женщине, имеющей страховой стаж менее 6 месяцев - в размере, не превышающем за полный календарный месяц минимального размера оплаты труда</a:t>
                      </a:r>
                    </a:p>
                    <a:p>
                      <a:pPr>
                        <a:spcAft>
                          <a:spcPts val="0"/>
                        </a:spcAft>
                      </a:pPr>
                      <a:r>
                        <a:rPr lang="ru-RU" sz="1200" b="1" kern="1200" dirty="0">
                          <a:solidFill>
                            <a:schemeClr val="tx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ru-RU" sz="1200" b="1" kern="1200" dirty="0">
                          <a:solidFill>
                            <a:schemeClr val="tx1"/>
                          </a:solidFill>
                          <a:effectLst/>
                          <a:latin typeface="+mn-lt"/>
                          <a:ea typeface="+mn-ea"/>
                          <a:cs typeface="+mn-cs"/>
                        </a:rPr>
                        <a:t>Трудовой кодекс Российской Федерации (ст. 255)</a:t>
                      </a:r>
                    </a:p>
                    <a:p>
                      <a:pPr algn="l">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19.05.1995 г. № 81-ФЗ </a:t>
                      </a:r>
                    </a:p>
                    <a:p>
                      <a:pPr>
                        <a:spcAft>
                          <a:spcPts val="0"/>
                        </a:spcAft>
                      </a:pPr>
                      <a:r>
                        <a:rPr lang="ru-RU" sz="1200" b="1" kern="1200" dirty="0">
                          <a:solidFill>
                            <a:schemeClr val="tx1"/>
                          </a:solidFill>
                          <a:effectLst/>
                          <a:latin typeface="+mn-lt"/>
                          <a:ea typeface="+mn-ea"/>
                          <a:cs typeface="+mn-cs"/>
                        </a:rPr>
                        <a:t>«О государственных пособиях гражданам, имеющим детей»</a:t>
                      </a:r>
                    </a:p>
                    <a:p>
                      <a:pPr>
                        <a:spcAft>
                          <a:spcPts val="0"/>
                        </a:spcAft>
                      </a:pPr>
                      <a:r>
                        <a:rPr lang="ru-RU" sz="1200" b="1" kern="1200" dirty="0">
                          <a:solidFill>
                            <a:schemeClr val="tx1"/>
                          </a:solidFill>
                          <a:effectLst/>
                          <a:latin typeface="+mn-lt"/>
                          <a:ea typeface="+mn-ea"/>
                          <a:cs typeface="+mn-cs"/>
                        </a:rPr>
                        <a:t>(ст. 8)</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29.12.2006 г. № 255-ФЗ </a:t>
                      </a:r>
                    </a:p>
                    <a:p>
                      <a:pPr>
                        <a:spcAft>
                          <a:spcPts val="0"/>
                        </a:spcAft>
                      </a:pPr>
                      <a:r>
                        <a:rPr lang="ru-RU" sz="1200" b="1" kern="1200" dirty="0">
                          <a:solidFill>
                            <a:schemeClr val="tx1"/>
                          </a:solidFill>
                          <a:effectLst/>
                          <a:latin typeface="+mn-lt"/>
                          <a:ea typeface="+mn-ea"/>
                          <a:cs typeface="+mn-cs"/>
                        </a:rPr>
                        <a:t>«Об обязательном социальном страховании на случай временной  нетрудоспособности и в связи с материнством»</a:t>
                      </a:r>
                    </a:p>
                    <a:p>
                      <a:pPr>
                        <a:spcAft>
                          <a:spcPts val="0"/>
                        </a:spcAft>
                      </a:pPr>
                      <a:r>
                        <a:rPr lang="ru-RU" sz="1200" b="1" kern="1200" dirty="0">
                          <a:solidFill>
                            <a:schemeClr val="tx1"/>
                          </a:solidFill>
                          <a:effectLst/>
                          <a:latin typeface="+mn-lt"/>
                          <a:ea typeface="+mn-ea"/>
                          <a:cs typeface="+mn-cs"/>
                        </a:rPr>
                        <a:t>(ст. 11</a:t>
                      </a:r>
                      <a:r>
                        <a:rPr lang="ru-RU" sz="1200" b="1" kern="1200" dirty="0" smtClean="0">
                          <a:solidFill>
                            <a:schemeClr val="tx1"/>
                          </a:solidFill>
                          <a:effectLst/>
                          <a:latin typeface="+mn-lt"/>
                          <a:ea typeface="+mn-ea"/>
                          <a:cs typeface="+mn-cs"/>
                        </a:rPr>
                        <a:t>)</a:t>
                      </a: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110976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32012657"/>
              </p:ext>
            </p:extLst>
          </p:nvPr>
        </p:nvGraphicFramePr>
        <p:xfrm>
          <a:off x="395536" y="404664"/>
          <a:ext cx="8252358" cy="4734914"/>
        </p:xfrm>
        <a:graphic>
          <a:graphicData uri="http://schemas.openxmlformats.org/drawingml/2006/table">
            <a:tbl>
              <a:tblPr>
                <a:tableStyleId>{2D5ABB26-0587-4C30-8999-92F81FD0307C}</a:tableStyleId>
              </a:tblPr>
              <a:tblGrid>
                <a:gridCol w="303442"/>
                <a:gridCol w="1136718"/>
                <a:gridCol w="4176464"/>
                <a:gridCol w="2635734"/>
              </a:tblGrid>
              <a:tr h="3846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Размер</a:t>
                      </a:r>
                      <a:endParaRPr lang="ru-RU" sz="1400" b="1">
                        <a:effectLst/>
                      </a:endParaRPr>
                    </a:p>
                    <a:p>
                      <a:pPr algn="ctr">
                        <a:spcAft>
                          <a:spcPts val="0"/>
                        </a:spcAft>
                      </a:pPr>
                      <a:r>
                        <a:rPr lang="ru-RU" sz="12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Нормативные правовые акты</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092">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a:effectLst/>
                        </a:rPr>
                        <a:t> </a:t>
                      </a:r>
                      <a:endParaRPr lang="ru-RU" sz="1400" b="1">
                        <a:effectLst/>
                      </a:endParaRPr>
                    </a:p>
                    <a:p>
                      <a:pPr algn="ctr">
                        <a:spcAft>
                          <a:spcPts val="0"/>
                        </a:spcAft>
                      </a:pPr>
                      <a:r>
                        <a:rPr lang="ru-RU" sz="1400" b="1">
                          <a:effectLst/>
                        </a:rPr>
                        <a:t>ОБЯЗАТЕЛЬНОЕ СОЦИАЛЬНОЕ СТРАХОВАНИЕ</a:t>
                      </a:r>
                    </a:p>
                    <a:p>
                      <a:pPr algn="ctr">
                        <a:spcAft>
                          <a:spcPts val="0"/>
                        </a:spcAft>
                      </a:pPr>
                      <a:r>
                        <a:rPr lang="ru-RU" sz="8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74794">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3.</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Пособие при усыновлении ребенка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В размере среднего заработка,</a:t>
                      </a:r>
                    </a:p>
                    <a:p>
                      <a:pPr>
                        <a:spcAft>
                          <a:spcPts val="0"/>
                        </a:spcAft>
                      </a:pPr>
                      <a:r>
                        <a:rPr lang="ru-RU" sz="1200" b="1" kern="1200" dirty="0">
                          <a:solidFill>
                            <a:schemeClr val="tx1"/>
                          </a:solidFill>
                          <a:effectLst/>
                          <a:latin typeface="+mn-lt"/>
                          <a:ea typeface="+mn-ea"/>
                          <a:cs typeface="+mn-cs"/>
                        </a:rPr>
                        <a:t>за два календарных года, предшествующих году наступления страхового случая, на который начисляются страховые взносы в Фонд, не превышающего предельную величину базы для начисления страховых взносов в Фонд, установленную на </a:t>
                      </a:r>
                      <a:r>
                        <a:rPr lang="ru-RU" sz="1200" b="1" kern="1200" dirty="0" smtClean="0">
                          <a:solidFill>
                            <a:schemeClr val="tx1"/>
                          </a:solidFill>
                          <a:effectLst/>
                          <a:latin typeface="+mn-lt"/>
                          <a:ea typeface="+mn-ea"/>
                          <a:cs typeface="+mn-cs"/>
                        </a:rPr>
                        <a:t>2013-2014 </a:t>
                      </a:r>
                      <a:r>
                        <a:rPr lang="ru-RU" sz="1200" b="1" kern="1200" dirty="0">
                          <a:solidFill>
                            <a:schemeClr val="tx1"/>
                          </a:solidFill>
                          <a:effectLst/>
                          <a:latin typeface="+mn-lt"/>
                          <a:ea typeface="+mn-ea"/>
                          <a:cs typeface="+mn-cs"/>
                        </a:rPr>
                        <a:t>годы </a:t>
                      </a:r>
                    </a:p>
                    <a:p>
                      <a:pPr algn="l">
                        <a:spcAft>
                          <a:spcPts val="0"/>
                        </a:spcAft>
                      </a:pPr>
                      <a:r>
                        <a:rPr lang="ru-RU" sz="1200" b="1" kern="1200" dirty="0">
                          <a:solidFill>
                            <a:schemeClr val="tx1"/>
                          </a:solidFill>
                          <a:effectLst/>
                          <a:latin typeface="+mn-lt"/>
                          <a:ea typeface="+mn-ea"/>
                          <a:cs typeface="+mn-cs"/>
                        </a:rPr>
                        <a:t>(определяется по правилам, установленным для выплаты пособия по беременности и родам)</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Трудовой кодекс Российской Федерации (ст. 257)</a:t>
                      </a:r>
                    </a:p>
                    <a:p>
                      <a:pPr algn="l">
                        <a:spcAft>
                          <a:spcPts val="0"/>
                        </a:spcAft>
                      </a:pPr>
                      <a:r>
                        <a:rPr lang="ru-RU" sz="1200" b="1" kern="1200" dirty="0">
                          <a:solidFill>
                            <a:schemeClr val="tx1"/>
                          </a:solidFill>
                          <a:effectLst/>
                          <a:latin typeface="+mn-lt"/>
                          <a:ea typeface="+mn-ea"/>
                          <a:cs typeface="+mn-cs"/>
                        </a:rPr>
                        <a:t> </a:t>
                      </a:r>
                    </a:p>
                    <a:p>
                      <a:pPr algn="l">
                        <a:spcAft>
                          <a:spcPts val="0"/>
                        </a:spcAft>
                      </a:pPr>
                      <a:r>
                        <a:rPr lang="ru-RU" sz="1200" b="1" kern="1200" dirty="0">
                          <a:solidFill>
                            <a:schemeClr val="tx1"/>
                          </a:solidFill>
                          <a:effectLst/>
                          <a:latin typeface="+mn-lt"/>
                          <a:ea typeface="+mn-ea"/>
                          <a:cs typeface="+mn-cs"/>
                        </a:rPr>
                        <a:t>Федеральный закон от 29.12.2006 г. № 255-ФЗ </a:t>
                      </a:r>
                    </a:p>
                    <a:p>
                      <a:pPr algn="l">
                        <a:spcAft>
                          <a:spcPts val="0"/>
                        </a:spcAft>
                      </a:pPr>
                      <a:r>
                        <a:rPr lang="ru-RU" sz="1200" b="1" kern="1200" dirty="0">
                          <a:solidFill>
                            <a:schemeClr val="tx1"/>
                          </a:solidFill>
                          <a:effectLst/>
                          <a:latin typeface="+mn-lt"/>
                          <a:ea typeface="+mn-ea"/>
                          <a:cs typeface="+mn-cs"/>
                        </a:rPr>
                        <a:t>«Об обязательном социальном страховании на случай временной  нетрудоспособности и в связи с материнством» </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Порядок предоставления отпусков работникам, усыновившим ребенка, утвержденный постановлением Правительства Российской Федерации от 11.10.2001 г. № 719</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474968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681373026"/>
              </p:ext>
            </p:extLst>
          </p:nvPr>
        </p:nvGraphicFramePr>
        <p:xfrm>
          <a:off x="395536" y="404664"/>
          <a:ext cx="8252358" cy="4734914"/>
        </p:xfrm>
        <a:graphic>
          <a:graphicData uri="http://schemas.openxmlformats.org/drawingml/2006/table">
            <a:tbl>
              <a:tblPr>
                <a:tableStyleId>{2D5ABB26-0587-4C30-8999-92F81FD0307C}</a:tableStyleId>
              </a:tblPr>
              <a:tblGrid>
                <a:gridCol w="303442"/>
                <a:gridCol w="1640774"/>
                <a:gridCol w="3672408"/>
                <a:gridCol w="2635734"/>
              </a:tblGrid>
              <a:tr h="3846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Размер</a:t>
                      </a:r>
                      <a:endParaRPr lang="ru-RU" sz="1400" b="1" dirty="0">
                        <a:effectLst/>
                      </a:endParaRPr>
                    </a:p>
                    <a:p>
                      <a:pPr algn="ctr">
                        <a:spcAft>
                          <a:spcPts val="0"/>
                        </a:spcAft>
                      </a:pPr>
                      <a:r>
                        <a:rPr lang="ru-RU" sz="12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Нормативные правовые акты</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092">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a:effectLst/>
                        </a:rPr>
                        <a:t> </a:t>
                      </a:r>
                      <a:endParaRPr lang="ru-RU" sz="1400" b="1">
                        <a:effectLst/>
                      </a:endParaRPr>
                    </a:p>
                    <a:p>
                      <a:pPr algn="ctr">
                        <a:spcAft>
                          <a:spcPts val="0"/>
                        </a:spcAft>
                      </a:pPr>
                      <a:r>
                        <a:rPr lang="ru-RU" sz="1400" b="1">
                          <a:effectLst/>
                        </a:rPr>
                        <a:t>ОБЯЗАТЕЛЬНОЕ СОЦИАЛЬНОЕ СТРАХОВАНИЕ</a:t>
                      </a:r>
                    </a:p>
                    <a:p>
                      <a:pPr algn="ctr">
                        <a:spcAft>
                          <a:spcPts val="0"/>
                        </a:spcAft>
                      </a:pPr>
                      <a:r>
                        <a:rPr lang="ru-RU" sz="8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74794">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4.</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Единовременное пособие женщинам, вставшим на учет в медицинских учреждениях в ранние сроки беременности</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smtClean="0">
                          <a:solidFill>
                            <a:schemeClr val="tx1"/>
                          </a:solidFill>
                          <a:effectLst/>
                          <a:latin typeface="+mn-lt"/>
                          <a:ea typeface="+mn-ea"/>
                          <a:cs typeface="+mn-cs"/>
                        </a:rPr>
                        <a:t>543,67 </a:t>
                      </a:r>
                      <a:r>
                        <a:rPr lang="ru-RU" sz="1200" b="1" kern="1200" dirty="0">
                          <a:solidFill>
                            <a:schemeClr val="tx1"/>
                          </a:solidFill>
                          <a:effectLst/>
                          <a:latin typeface="+mn-lt"/>
                          <a:ea typeface="+mn-ea"/>
                          <a:cs typeface="+mn-cs"/>
                        </a:rPr>
                        <a:t>руб.  </a:t>
                      </a:r>
                    </a:p>
                    <a:p>
                      <a:pPr>
                        <a:spcAft>
                          <a:spcPts val="0"/>
                        </a:spcAft>
                      </a:pPr>
                      <a:r>
                        <a:rPr lang="ru-RU" sz="1200" b="1" kern="1200" dirty="0">
                          <a:solidFill>
                            <a:schemeClr val="tx1"/>
                          </a:solidFill>
                          <a:effectLst/>
                          <a:latin typeface="+mn-lt"/>
                          <a:ea typeface="+mn-ea"/>
                          <a:cs typeface="+mn-cs"/>
                        </a:rPr>
                        <a:t>(при постановке на учет в медицинских учреждениях до 12 недель беременности)</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Федеральный закон от </a:t>
                      </a:r>
                      <a:r>
                        <a:rPr lang="ru-RU" sz="1200" b="1" kern="1200" dirty="0" smtClean="0">
                          <a:solidFill>
                            <a:schemeClr val="tx1"/>
                          </a:solidFill>
                          <a:effectLst/>
                          <a:latin typeface="+mn-lt"/>
                          <a:ea typeface="+mn-ea"/>
                          <a:cs typeface="+mn-cs"/>
                        </a:rPr>
                        <a:t>01.12.2014 </a:t>
                      </a:r>
                      <a:r>
                        <a:rPr lang="ru-RU" sz="1200" b="1" kern="1200" dirty="0">
                          <a:solidFill>
                            <a:schemeClr val="tx1"/>
                          </a:solidFill>
                          <a:effectLst/>
                          <a:latin typeface="+mn-lt"/>
                          <a:ea typeface="+mn-ea"/>
                          <a:cs typeface="+mn-cs"/>
                        </a:rPr>
                        <a:t>г. № </a:t>
                      </a:r>
                      <a:r>
                        <a:rPr lang="ru-RU" sz="1200" b="1" kern="1200" dirty="0" smtClean="0">
                          <a:solidFill>
                            <a:schemeClr val="tx1"/>
                          </a:solidFill>
                          <a:effectLst/>
                          <a:latin typeface="+mn-lt"/>
                          <a:ea typeface="+mn-ea"/>
                          <a:cs typeface="+mn-cs"/>
                        </a:rPr>
                        <a:t>384-ФЗ </a:t>
                      </a:r>
                      <a:endParaRPr lang="ru-RU" sz="1200" b="1" kern="1200" dirty="0">
                        <a:solidFill>
                          <a:schemeClr val="tx1"/>
                        </a:solidFill>
                        <a:effectLst/>
                        <a:latin typeface="+mn-lt"/>
                        <a:ea typeface="+mn-ea"/>
                        <a:cs typeface="+mn-cs"/>
                      </a:endParaRPr>
                    </a:p>
                    <a:p>
                      <a:pPr>
                        <a:spcAft>
                          <a:spcPts val="0"/>
                        </a:spcAft>
                      </a:pPr>
                      <a:r>
                        <a:rPr lang="ru-RU" sz="1200" b="1" kern="1200" dirty="0">
                          <a:solidFill>
                            <a:schemeClr val="tx1"/>
                          </a:solidFill>
                          <a:effectLst/>
                          <a:latin typeface="+mn-lt"/>
                          <a:ea typeface="+mn-ea"/>
                          <a:cs typeface="+mn-cs"/>
                        </a:rPr>
                        <a:t>«О федеральном бюджете на </a:t>
                      </a:r>
                      <a:r>
                        <a:rPr lang="ru-RU" sz="1200" b="1" kern="1200" dirty="0" smtClean="0">
                          <a:solidFill>
                            <a:schemeClr val="tx1"/>
                          </a:solidFill>
                          <a:effectLst/>
                          <a:latin typeface="+mn-lt"/>
                          <a:ea typeface="+mn-ea"/>
                          <a:cs typeface="+mn-cs"/>
                        </a:rPr>
                        <a:t>2015 </a:t>
                      </a:r>
                      <a:r>
                        <a:rPr lang="ru-RU" sz="1200" b="1" kern="1200" dirty="0">
                          <a:solidFill>
                            <a:schemeClr val="tx1"/>
                          </a:solidFill>
                          <a:effectLst/>
                          <a:latin typeface="+mn-lt"/>
                          <a:ea typeface="+mn-ea"/>
                          <a:cs typeface="+mn-cs"/>
                        </a:rPr>
                        <a:t>год и плановый период </a:t>
                      </a:r>
                      <a:r>
                        <a:rPr lang="ru-RU" sz="1200" b="1" kern="1200" dirty="0" smtClean="0">
                          <a:solidFill>
                            <a:schemeClr val="tx1"/>
                          </a:solidFill>
                          <a:effectLst/>
                          <a:latin typeface="+mn-lt"/>
                          <a:ea typeface="+mn-ea"/>
                          <a:cs typeface="+mn-cs"/>
                        </a:rPr>
                        <a:t>2016 </a:t>
                      </a:r>
                      <a:r>
                        <a:rPr lang="ru-RU" sz="1200" b="1" kern="1200" dirty="0">
                          <a:solidFill>
                            <a:schemeClr val="tx1"/>
                          </a:solidFill>
                          <a:effectLst/>
                          <a:latin typeface="+mn-lt"/>
                          <a:ea typeface="+mn-ea"/>
                          <a:cs typeface="+mn-cs"/>
                        </a:rPr>
                        <a:t>и </a:t>
                      </a:r>
                      <a:r>
                        <a:rPr lang="ru-RU" sz="1200" b="1" kern="1200" dirty="0" smtClean="0">
                          <a:solidFill>
                            <a:schemeClr val="tx1"/>
                          </a:solidFill>
                          <a:effectLst/>
                          <a:latin typeface="+mn-lt"/>
                          <a:ea typeface="+mn-ea"/>
                          <a:cs typeface="+mn-cs"/>
                        </a:rPr>
                        <a:t>2017 </a:t>
                      </a:r>
                      <a:r>
                        <a:rPr lang="ru-RU" sz="1200" b="1" kern="1200" dirty="0">
                          <a:solidFill>
                            <a:schemeClr val="tx1"/>
                          </a:solidFill>
                          <a:effectLst/>
                          <a:latin typeface="+mn-lt"/>
                          <a:ea typeface="+mn-ea"/>
                          <a:cs typeface="+mn-cs"/>
                        </a:rPr>
                        <a:t>годов</a:t>
                      </a:r>
                      <a:r>
                        <a:rPr lang="ru-RU" sz="1200" b="1" kern="1200" dirty="0" smtClean="0">
                          <a:solidFill>
                            <a:schemeClr val="tx1"/>
                          </a:solidFill>
                          <a:effectLst/>
                          <a:latin typeface="+mn-lt"/>
                          <a:ea typeface="+mn-ea"/>
                          <a:cs typeface="+mn-cs"/>
                        </a:rPr>
                        <a:t>»</a:t>
                      </a:r>
                      <a:endParaRPr lang="ru-RU" sz="1200" b="1" kern="1200" dirty="0">
                        <a:solidFill>
                          <a:schemeClr val="tx1"/>
                        </a:solidFill>
                        <a:effectLst/>
                        <a:latin typeface="+mn-lt"/>
                        <a:ea typeface="+mn-ea"/>
                        <a:cs typeface="+mn-cs"/>
                      </a:endParaRP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19.05.1995 г. № 81-ФЗ </a:t>
                      </a:r>
                    </a:p>
                    <a:p>
                      <a:pPr>
                        <a:spcAft>
                          <a:spcPts val="0"/>
                        </a:spcAft>
                      </a:pPr>
                      <a:r>
                        <a:rPr lang="ru-RU" sz="1200" b="1" kern="1200" dirty="0">
                          <a:solidFill>
                            <a:schemeClr val="tx1"/>
                          </a:solidFill>
                          <a:effectLst/>
                          <a:latin typeface="+mn-lt"/>
                          <a:ea typeface="+mn-ea"/>
                          <a:cs typeface="+mn-cs"/>
                        </a:rPr>
                        <a:t>«О государственных пособиях гражданам, имеющим детей»</a:t>
                      </a:r>
                    </a:p>
                    <a:p>
                      <a:pPr>
                        <a:spcAft>
                          <a:spcPts val="0"/>
                        </a:spcAft>
                      </a:pPr>
                      <a:r>
                        <a:rPr lang="ru-RU" sz="1200" b="1" kern="1200" dirty="0">
                          <a:solidFill>
                            <a:schemeClr val="tx1"/>
                          </a:solidFill>
                          <a:effectLst/>
                          <a:latin typeface="+mn-lt"/>
                          <a:ea typeface="+mn-ea"/>
                          <a:cs typeface="+mn-cs"/>
                        </a:rPr>
                        <a:t>(ст. 10)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093862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902877257"/>
              </p:ext>
            </p:extLst>
          </p:nvPr>
        </p:nvGraphicFramePr>
        <p:xfrm>
          <a:off x="395536" y="404664"/>
          <a:ext cx="8252358" cy="4734914"/>
        </p:xfrm>
        <a:graphic>
          <a:graphicData uri="http://schemas.openxmlformats.org/drawingml/2006/table">
            <a:tbl>
              <a:tblPr>
                <a:tableStyleId>{2D5ABB26-0587-4C30-8999-92F81FD0307C}</a:tableStyleId>
              </a:tblPr>
              <a:tblGrid>
                <a:gridCol w="303442"/>
                <a:gridCol w="1640774"/>
                <a:gridCol w="3672408"/>
                <a:gridCol w="2635734"/>
              </a:tblGrid>
              <a:tr h="3846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Размер</a:t>
                      </a:r>
                      <a:endParaRPr lang="ru-RU" sz="1400" b="1" dirty="0">
                        <a:effectLst/>
                      </a:endParaRPr>
                    </a:p>
                    <a:p>
                      <a:pPr algn="ctr">
                        <a:spcAft>
                          <a:spcPts val="0"/>
                        </a:spcAft>
                      </a:pPr>
                      <a:r>
                        <a:rPr lang="ru-RU" sz="12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a:effectLst/>
                        </a:rPr>
                        <a:t> </a:t>
                      </a:r>
                      <a:endParaRPr lang="ru-RU" sz="1400" b="1">
                        <a:effectLst/>
                      </a:endParaRPr>
                    </a:p>
                    <a:p>
                      <a:pPr algn="ctr">
                        <a:spcAft>
                          <a:spcPts val="0"/>
                        </a:spcAft>
                      </a:pPr>
                      <a:r>
                        <a:rPr lang="ru-RU" sz="1200" b="1">
                          <a:effectLst/>
                        </a:rPr>
                        <a:t>Нормативные правовые акты</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092">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a:effectLst/>
                        </a:rPr>
                        <a:t> </a:t>
                      </a:r>
                      <a:endParaRPr lang="ru-RU" sz="1400" b="1">
                        <a:effectLst/>
                      </a:endParaRPr>
                    </a:p>
                    <a:p>
                      <a:pPr algn="ctr">
                        <a:spcAft>
                          <a:spcPts val="0"/>
                        </a:spcAft>
                      </a:pPr>
                      <a:r>
                        <a:rPr lang="ru-RU" sz="1400" b="1">
                          <a:effectLst/>
                        </a:rPr>
                        <a:t>ОБЯЗАТЕЛЬНОЕ СОЦИАЛЬНОЕ СТРАХОВАНИЕ</a:t>
                      </a:r>
                    </a:p>
                    <a:p>
                      <a:pPr algn="ctr">
                        <a:spcAft>
                          <a:spcPts val="0"/>
                        </a:spcAft>
                      </a:pPr>
                      <a:r>
                        <a:rPr lang="ru-RU" sz="8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74794">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5.</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Единовременное пособие при рождении ребенка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smtClean="0">
                          <a:solidFill>
                            <a:schemeClr val="tx1"/>
                          </a:solidFill>
                          <a:effectLst/>
                          <a:latin typeface="+mn-lt"/>
                          <a:ea typeface="+mn-ea"/>
                          <a:cs typeface="+mn-cs"/>
                        </a:rPr>
                        <a:t>14 497,80руб</a:t>
                      </a:r>
                      <a:r>
                        <a:rPr lang="ru-RU" sz="1200" b="1" kern="1200" dirty="0">
                          <a:solidFill>
                            <a:schemeClr val="tx1"/>
                          </a:solidFill>
                          <a:effectLst/>
                          <a:latin typeface="+mn-lt"/>
                          <a:ea typeface="+mn-ea"/>
                          <a:cs typeface="+mn-cs"/>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smtClean="0">
                          <a:solidFill>
                            <a:schemeClr val="tx1"/>
                          </a:solidFill>
                          <a:effectLst/>
                          <a:latin typeface="+mn-lt"/>
                          <a:ea typeface="+mn-ea"/>
                          <a:cs typeface="+mn-cs"/>
                        </a:rPr>
                        <a:t>Федеральный закон от 01.12.2014 г. № 384-ФЗ </a:t>
                      </a:r>
                    </a:p>
                    <a:p>
                      <a:pPr>
                        <a:spcAft>
                          <a:spcPts val="0"/>
                        </a:spcAft>
                      </a:pPr>
                      <a:r>
                        <a:rPr lang="ru-RU" sz="1200" b="1" kern="1200" dirty="0" smtClean="0">
                          <a:solidFill>
                            <a:schemeClr val="tx1"/>
                          </a:solidFill>
                          <a:effectLst/>
                          <a:latin typeface="+mn-lt"/>
                          <a:ea typeface="+mn-ea"/>
                          <a:cs typeface="+mn-cs"/>
                        </a:rPr>
                        <a:t>«О федеральном бюджете на 2015 год и плановый период 2016 и 2017 годов»</a:t>
                      </a:r>
                    </a:p>
                    <a:p>
                      <a:pPr>
                        <a:spcAft>
                          <a:spcPts val="0"/>
                        </a:spcAft>
                      </a:pPr>
                      <a:r>
                        <a:rPr lang="ru-RU" sz="1200" b="1" kern="1200" dirty="0" smtClean="0">
                          <a:solidFill>
                            <a:schemeClr val="tx1"/>
                          </a:solidFill>
                          <a:effectLst/>
                          <a:latin typeface="+mn-lt"/>
                          <a:ea typeface="+mn-ea"/>
                          <a:cs typeface="+mn-cs"/>
                        </a:rPr>
                        <a:t> </a:t>
                      </a:r>
                    </a:p>
                    <a:p>
                      <a:pPr>
                        <a:spcAft>
                          <a:spcPts val="0"/>
                        </a:spcAft>
                      </a:pPr>
                      <a:r>
                        <a:rPr lang="ru-RU" sz="1200" b="1" kern="1200" dirty="0" smtClean="0">
                          <a:solidFill>
                            <a:schemeClr val="tx1"/>
                          </a:solidFill>
                          <a:effectLst/>
                          <a:latin typeface="+mn-lt"/>
                          <a:ea typeface="+mn-ea"/>
                          <a:cs typeface="+mn-cs"/>
                        </a:rPr>
                        <a:t>Федеральный закон от 19.05.1995 г. № 81-ФЗ </a:t>
                      </a:r>
                    </a:p>
                    <a:p>
                      <a:pPr>
                        <a:spcAft>
                          <a:spcPts val="0"/>
                        </a:spcAft>
                      </a:pPr>
                      <a:r>
                        <a:rPr lang="ru-RU" sz="1200" b="1" kern="1200" dirty="0" smtClean="0">
                          <a:solidFill>
                            <a:schemeClr val="tx1"/>
                          </a:solidFill>
                          <a:effectLst/>
                          <a:latin typeface="+mn-lt"/>
                          <a:ea typeface="+mn-ea"/>
                          <a:cs typeface="+mn-cs"/>
                        </a:rPr>
                        <a:t>«О государственных пособиях гражданам, имеющим детей»</a:t>
                      </a:r>
                    </a:p>
                    <a:p>
                      <a:pPr>
                        <a:spcAft>
                          <a:spcPts val="0"/>
                        </a:spcAft>
                      </a:pPr>
                      <a:r>
                        <a:rPr lang="ru-RU" sz="1200" b="1" kern="1200" dirty="0" smtClean="0">
                          <a:solidFill>
                            <a:schemeClr val="tx1"/>
                          </a:solidFill>
                          <a:effectLst/>
                          <a:latin typeface="+mn-lt"/>
                          <a:ea typeface="+mn-ea"/>
                          <a:cs typeface="+mn-cs"/>
                        </a:rPr>
                        <a:t>(ст. 10)</a:t>
                      </a:r>
                      <a:endParaRPr lang="ru-RU" sz="1200" b="1" kern="12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934772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670924317"/>
              </p:ext>
            </p:extLst>
          </p:nvPr>
        </p:nvGraphicFramePr>
        <p:xfrm>
          <a:off x="323528" y="260648"/>
          <a:ext cx="8496945" cy="6302831"/>
        </p:xfrm>
        <a:graphic>
          <a:graphicData uri="http://schemas.openxmlformats.org/drawingml/2006/table">
            <a:tbl>
              <a:tblPr>
                <a:tableStyleId>{2D5ABB26-0587-4C30-8999-92F81FD0307C}</a:tableStyleId>
              </a:tblPr>
              <a:tblGrid>
                <a:gridCol w="312436"/>
                <a:gridCol w="1343748"/>
                <a:gridCol w="4423477"/>
                <a:gridCol w="2417284"/>
              </a:tblGrid>
              <a:tr h="4857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Размер</a:t>
                      </a:r>
                      <a:endParaRPr lang="ru-RU" sz="1400" b="1" dirty="0">
                        <a:effectLst/>
                      </a:endParaRPr>
                    </a:p>
                    <a:p>
                      <a:pPr algn="ctr">
                        <a:spcAft>
                          <a:spcPts val="0"/>
                        </a:spcAft>
                      </a:pPr>
                      <a:r>
                        <a:rPr lang="ru-RU" sz="12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Нормативные правовые акты</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276">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dirty="0">
                          <a:effectLst/>
                        </a:rPr>
                        <a:t> </a:t>
                      </a:r>
                      <a:endParaRPr lang="ru-RU" sz="1400" b="1" dirty="0">
                        <a:effectLst/>
                      </a:endParaRPr>
                    </a:p>
                    <a:p>
                      <a:pPr algn="ctr">
                        <a:spcAft>
                          <a:spcPts val="0"/>
                        </a:spcAft>
                      </a:pPr>
                      <a:r>
                        <a:rPr lang="ru-RU" sz="1400" b="1" dirty="0">
                          <a:effectLst/>
                        </a:rPr>
                        <a:t>ОБЯЗАТЕЛЬНОЕ СОЦИАЛЬНОЕ СТРАХОВАНИЕ</a:t>
                      </a:r>
                    </a:p>
                    <a:p>
                      <a:pPr algn="ctr">
                        <a:spcAft>
                          <a:spcPts val="0"/>
                        </a:spcAft>
                      </a:pPr>
                      <a:r>
                        <a:rPr lang="ru-RU" sz="8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534271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6.</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Ежемесячное пособие по уходу за ребенком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Для лиц, подлежащих обязательному социальному страхованию – </a:t>
                      </a:r>
                    </a:p>
                    <a:p>
                      <a:pPr>
                        <a:spcAft>
                          <a:spcPts val="0"/>
                        </a:spcAft>
                      </a:pPr>
                      <a:r>
                        <a:rPr lang="ru-RU" sz="1200" b="1" kern="1200" dirty="0">
                          <a:solidFill>
                            <a:schemeClr val="tx1"/>
                          </a:solidFill>
                          <a:effectLst/>
                          <a:latin typeface="+mn-lt"/>
                          <a:ea typeface="+mn-ea"/>
                          <a:cs typeface="+mn-cs"/>
                        </a:rPr>
                        <a:t>в размере 40% среднего заработка, за два календарных года, предшествующих году наступления страхового случая, на который начисляются страховые взносы в Фонд,  не превышающего предельную  величину базы для начисления страховых взносов в Фонд, установленную на </a:t>
                      </a:r>
                      <a:r>
                        <a:rPr lang="ru-RU" sz="1200" b="1" kern="1200" dirty="0" smtClean="0">
                          <a:solidFill>
                            <a:schemeClr val="tx1"/>
                          </a:solidFill>
                          <a:effectLst/>
                          <a:latin typeface="+mn-lt"/>
                          <a:ea typeface="+mn-ea"/>
                          <a:cs typeface="+mn-cs"/>
                        </a:rPr>
                        <a:t>2013-2014 </a:t>
                      </a:r>
                      <a:r>
                        <a:rPr lang="ru-RU" sz="1200" b="1" kern="1200" dirty="0">
                          <a:solidFill>
                            <a:schemeClr val="tx1"/>
                          </a:solidFill>
                          <a:effectLst/>
                          <a:latin typeface="+mn-lt"/>
                          <a:ea typeface="+mn-ea"/>
                          <a:cs typeface="+mn-cs"/>
                        </a:rPr>
                        <a:t>годы </a:t>
                      </a:r>
                      <a:r>
                        <a:rPr lang="ru-RU" sz="1200" b="1" kern="1200" dirty="0" smtClean="0">
                          <a:solidFill>
                            <a:schemeClr val="tx1"/>
                          </a:solidFill>
                          <a:effectLst/>
                          <a:latin typeface="+mn-lt"/>
                          <a:ea typeface="+mn-ea"/>
                          <a:cs typeface="+mn-cs"/>
                        </a:rPr>
                        <a:t>(568</a:t>
                      </a:r>
                      <a:r>
                        <a:rPr lang="ru-RU" sz="1200" b="1" kern="1200" dirty="0">
                          <a:solidFill>
                            <a:schemeClr val="tx1"/>
                          </a:solidFill>
                          <a:effectLst/>
                          <a:latin typeface="+mn-lt"/>
                          <a:ea typeface="+mn-ea"/>
                          <a:cs typeface="+mn-cs"/>
                        </a:rPr>
                        <a:t> 000 руб. и </a:t>
                      </a:r>
                      <a:r>
                        <a:rPr lang="ru-RU" sz="1200" b="1" kern="1200" dirty="0" smtClean="0">
                          <a:solidFill>
                            <a:schemeClr val="tx1"/>
                          </a:solidFill>
                          <a:effectLst/>
                          <a:latin typeface="+mn-lt"/>
                          <a:ea typeface="+mn-ea"/>
                          <a:cs typeface="+mn-cs"/>
                        </a:rPr>
                        <a:t>624</a:t>
                      </a:r>
                      <a:r>
                        <a:rPr lang="ru-RU" sz="1200" b="1" kern="1200" dirty="0">
                          <a:solidFill>
                            <a:schemeClr val="tx1"/>
                          </a:solidFill>
                          <a:effectLst/>
                          <a:latin typeface="+mn-lt"/>
                          <a:ea typeface="+mn-ea"/>
                          <a:cs typeface="+mn-cs"/>
                        </a:rPr>
                        <a:t> 000 руб. за каждый календарный год), но не менее </a:t>
                      </a:r>
                      <a:r>
                        <a:rPr lang="ru-RU" sz="1200" b="1" kern="1200" dirty="0" smtClean="0">
                          <a:solidFill>
                            <a:schemeClr val="tx1"/>
                          </a:solidFill>
                          <a:effectLst/>
                          <a:latin typeface="+mn-lt"/>
                          <a:ea typeface="+mn-ea"/>
                          <a:cs typeface="+mn-cs"/>
                        </a:rPr>
                        <a:t>2718,34 руб</a:t>
                      </a:r>
                      <a:r>
                        <a:rPr lang="ru-RU" sz="1200" b="1" kern="1200" dirty="0">
                          <a:solidFill>
                            <a:schemeClr val="tx1"/>
                          </a:solidFill>
                          <a:effectLst/>
                          <a:latin typeface="+mn-lt"/>
                          <a:ea typeface="+mn-ea"/>
                          <a:cs typeface="+mn-cs"/>
                        </a:rPr>
                        <a:t>. по уходу за первым ребенком и </a:t>
                      </a:r>
                      <a:r>
                        <a:rPr lang="ru-RU" sz="1200" b="1" kern="1200" dirty="0" smtClean="0">
                          <a:solidFill>
                            <a:schemeClr val="tx1"/>
                          </a:solidFill>
                          <a:effectLst/>
                          <a:latin typeface="+mn-lt"/>
                          <a:ea typeface="+mn-ea"/>
                          <a:cs typeface="+mn-cs"/>
                        </a:rPr>
                        <a:t>5436,67 руб</a:t>
                      </a:r>
                      <a:r>
                        <a:rPr lang="ru-RU" sz="1200" b="1" kern="1200" dirty="0">
                          <a:solidFill>
                            <a:schemeClr val="tx1"/>
                          </a:solidFill>
                          <a:effectLst/>
                          <a:latin typeface="+mn-lt"/>
                          <a:ea typeface="+mn-ea"/>
                          <a:cs typeface="+mn-cs"/>
                        </a:rPr>
                        <a:t>. - по уходу за вторым ребенком и последующими детьми.</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Для матерей, уволенных в период отпуска по уходу за ребенком в связи с ликвидацией организаций, прекращением физическими лицами деятельности в качестве индивидуальных предпринимателей, прекращением полномочий частными нотариусами и прекращением статуса адвоката </a:t>
                      </a:r>
                      <a:r>
                        <a:rPr lang="ru-RU" sz="1200" b="1" kern="1200" dirty="0" smtClean="0">
                          <a:solidFill>
                            <a:schemeClr val="tx1"/>
                          </a:solidFill>
                          <a:effectLst/>
                          <a:latin typeface="+mn-lt"/>
                          <a:ea typeface="+mn-ea"/>
                          <a:cs typeface="+mn-cs"/>
                        </a:rPr>
                        <a:t>- </a:t>
                      </a:r>
                      <a:r>
                        <a:rPr lang="ru-RU" sz="1200" b="1" kern="1200" dirty="0">
                          <a:solidFill>
                            <a:schemeClr val="tx1"/>
                          </a:solidFill>
                          <a:effectLst/>
                          <a:latin typeface="+mn-lt"/>
                          <a:ea typeface="+mn-ea"/>
                          <a:cs typeface="+mn-cs"/>
                        </a:rPr>
                        <a:t>40% среднего заработка, но не менее  </a:t>
                      </a:r>
                      <a:r>
                        <a:rPr lang="ru-RU" sz="1200" b="1" kern="1200" dirty="0" smtClean="0">
                          <a:solidFill>
                            <a:schemeClr val="tx1"/>
                          </a:solidFill>
                          <a:effectLst/>
                          <a:latin typeface="+mn-lt"/>
                          <a:ea typeface="+mn-ea"/>
                          <a:cs typeface="+mn-cs"/>
                        </a:rPr>
                        <a:t>2718,34 руб</a:t>
                      </a:r>
                      <a:r>
                        <a:rPr lang="ru-RU" sz="1200" b="1" kern="1200" dirty="0">
                          <a:solidFill>
                            <a:schemeClr val="tx1"/>
                          </a:solidFill>
                          <a:effectLst/>
                          <a:latin typeface="+mn-lt"/>
                          <a:ea typeface="+mn-ea"/>
                          <a:cs typeface="+mn-cs"/>
                        </a:rPr>
                        <a:t>. по уходу за первым ребенком и  </a:t>
                      </a:r>
                      <a:r>
                        <a:rPr lang="ru-RU" sz="1200" b="1" kern="1200" dirty="0" smtClean="0">
                          <a:solidFill>
                            <a:schemeClr val="tx1"/>
                          </a:solidFill>
                          <a:effectLst/>
                          <a:latin typeface="+mn-lt"/>
                          <a:ea typeface="+mn-ea"/>
                          <a:cs typeface="+mn-cs"/>
                        </a:rPr>
                        <a:t>5436,67 </a:t>
                      </a:r>
                      <a:r>
                        <a:rPr lang="ru-RU" sz="1200" b="1" kern="1200" dirty="0">
                          <a:solidFill>
                            <a:schemeClr val="tx1"/>
                          </a:solidFill>
                          <a:effectLst/>
                          <a:latin typeface="+mn-lt"/>
                          <a:ea typeface="+mn-ea"/>
                          <a:cs typeface="+mn-cs"/>
                        </a:rPr>
                        <a:t>руб. по уходу за вторым ребенком и последующими детьми, и не более </a:t>
                      </a:r>
                      <a:r>
                        <a:rPr lang="ru-RU" sz="1200" b="1" kern="1200" dirty="0" smtClean="0">
                          <a:solidFill>
                            <a:schemeClr val="tx1"/>
                          </a:solidFill>
                          <a:effectLst/>
                          <a:latin typeface="+mn-lt"/>
                          <a:ea typeface="+mn-ea"/>
                          <a:cs typeface="+mn-cs"/>
                        </a:rPr>
                        <a:t>10873,36 руб</a:t>
                      </a:r>
                      <a:r>
                        <a:rPr lang="ru-RU" sz="1200" b="1" kern="1200" dirty="0">
                          <a:solidFill>
                            <a:schemeClr val="tx1"/>
                          </a:solidFill>
                          <a:effectLst/>
                          <a:latin typeface="+mn-lt"/>
                          <a:ea typeface="+mn-ea"/>
                          <a:cs typeface="+mn-cs"/>
                        </a:rPr>
                        <a:t>. за полный календарный месяц </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Для лиц, не подлежащих обязательному социальному страхованию - в размере </a:t>
                      </a:r>
                      <a:r>
                        <a:rPr lang="ru-RU" sz="1200" b="1" kern="1200" dirty="0" smtClean="0">
                          <a:solidFill>
                            <a:schemeClr val="tx1"/>
                          </a:solidFill>
                          <a:effectLst/>
                          <a:latin typeface="+mn-lt"/>
                          <a:ea typeface="+mn-ea"/>
                          <a:cs typeface="+mn-cs"/>
                        </a:rPr>
                        <a:t>2718,34 руб</a:t>
                      </a:r>
                      <a:r>
                        <a:rPr lang="ru-RU" sz="1200" b="1" kern="1200" dirty="0">
                          <a:solidFill>
                            <a:schemeClr val="tx1"/>
                          </a:solidFill>
                          <a:effectLst/>
                          <a:latin typeface="+mn-lt"/>
                          <a:ea typeface="+mn-ea"/>
                          <a:cs typeface="+mn-cs"/>
                        </a:rPr>
                        <a:t>. по уходу за первым ребенком и </a:t>
                      </a:r>
                      <a:r>
                        <a:rPr lang="ru-RU" sz="1200" b="1" kern="1200" dirty="0" smtClean="0">
                          <a:solidFill>
                            <a:schemeClr val="tx1"/>
                          </a:solidFill>
                          <a:effectLst/>
                          <a:latin typeface="+mn-lt"/>
                          <a:ea typeface="+mn-ea"/>
                          <a:cs typeface="+mn-cs"/>
                        </a:rPr>
                        <a:t>5436,67 </a:t>
                      </a:r>
                      <a:r>
                        <a:rPr lang="ru-RU" sz="1200" b="1" kern="1200" dirty="0">
                          <a:solidFill>
                            <a:schemeClr val="tx1"/>
                          </a:solidFill>
                          <a:effectLst/>
                          <a:latin typeface="+mn-lt"/>
                          <a:ea typeface="+mn-ea"/>
                          <a:cs typeface="+mn-cs"/>
                        </a:rPr>
                        <a:t>руб. по уходу за вторым ребенком и последующими детьми.</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Трудовой кодекс Российской Федерации (ст. 256)</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29.12.2006 г. № 255-ФЗ </a:t>
                      </a:r>
                    </a:p>
                    <a:p>
                      <a:pPr>
                        <a:spcAft>
                          <a:spcPts val="0"/>
                        </a:spcAft>
                      </a:pPr>
                      <a:r>
                        <a:rPr lang="ru-RU" sz="1200" b="1" kern="1200" dirty="0">
                          <a:solidFill>
                            <a:schemeClr val="tx1"/>
                          </a:solidFill>
                          <a:effectLst/>
                          <a:latin typeface="+mn-lt"/>
                          <a:ea typeface="+mn-ea"/>
                          <a:cs typeface="+mn-cs"/>
                        </a:rPr>
                        <a:t>«Об обязательном социальном страховании на случай временной  нетрудоспособности и в связи с материнством»</a:t>
                      </a:r>
                    </a:p>
                    <a:p>
                      <a:pPr>
                        <a:spcAft>
                          <a:spcPts val="0"/>
                        </a:spcAft>
                      </a:pPr>
                      <a:r>
                        <a:rPr lang="ru-RU" sz="1200" b="1" kern="1200" dirty="0">
                          <a:solidFill>
                            <a:schemeClr val="tx1"/>
                          </a:solidFill>
                          <a:effectLst/>
                          <a:latin typeface="+mn-lt"/>
                          <a:ea typeface="+mn-ea"/>
                          <a:cs typeface="+mn-cs"/>
                        </a:rPr>
                        <a:t>(ст. 11.2)</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19.05.1995 г. № 81-ФЗ</a:t>
                      </a:r>
                    </a:p>
                    <a:p>
                      <a:pPr>
                        <a:spcAft>
                          <a:spcPts val="0"/>
                        </a:spcAft>
                      </a:pPr>
                      <a:r>
                        <a:rPr lang="ru-RU" sz="1200" b="1" kern="1200" dirty="0">
                          <a:solidFill>
                            <a:schemeClr val="tx1"/>
                          </a:solidFill>
                          <a:effectLst/>
                          <a:latin typeface="+mn-lt"/>
                          <a:ea typeface="+mn-ea"/>
                          <a:cs typeface="+mn-cs"/>
                        </a:rPr>
                        <a:t>«О государственных пособиях гражданам, имеющим детей»</a:t>
                      </a:r>
                    </a:p>
                    <a:p>
                      <a:pPr>
                        <a:spcAft>
                          <a:spcPts val="0"/>
                        </a:spcAft>
                      </a:pPr>
                      <a:r>
                        <a:rPr lang="ru-RU" sz="1200" b="1" kern="1200" dirty="0">
                          <a:solidFill>
                            <a:schemeClr val="tx1"/>
                          </a:solidFill>
                          <a:effectLst/>
                          <a:latin typeface="+mn-lt"/>
                          <a:ea typeface="+mn-ea"/>
                          <a:cs typeface="+mn-cs"/>
                        </a:rPr>
                        <a:t>(ст. 15)</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smtClean="0">
                          <a:solidFill>
                            <a:schemeClr val="tx1"/>
                          </a:solidFill>
                          <a:effectLst/>
                          <a:latin typeface="+mn-lt"/>
                          <a:ea typeface="+mn-ea"/>
                          <a:cs typeface="+mn-cs"/>
                        </a:rPr>
                        <a:t>Федеральный закон от 01.12.2014 г. № 384-ФЗ </a:t>
                      </a:r>
                    </a:p>
                    <a:p>
                      <a:pPr>
                        <a:spcAft>
                          <a:spcPts val="0"/>
                        </a:spcAft>
                      </a:pPr>
                      <a:r>
                        <a:rPr lang="ru-RU" sz="1200" b="1" kern="1200" dirty="0" smtClean="0">
                          <a:solidFill>
                            <a:schemeClr val="tx1"/>
                          </a:solidFill>
                          <a:effectLst/>
                          <a:latin typeface="+mn-lt"/>
                          <a:ea typeface="+mn-ea"/>
                          <a:cs typeface="+mn-cs"/>
                        </a:rPr>
                        <a:t>«О федеральном бюджете на 2015 год и плановый период 2016 и 2017 годов»</a:t>
                      </a:r>
                    </a:p>
                    <a:p>
                      <a:pPr>
                        <a:spcAft>
                          <a:spcPts val="0"/>
                        </a:spcAft>
                      </a:pPr>
                      <a:r>
                        <a:rPr lang="ru-RU" sz="1200" b="1" kern="1200" dirty="0">
                          <a:solidFill>
                            <a:schemeClr val="tx1"/>
                          </a:solidFill>
                          <a:effectLst/>
                          <a:latin typeface="+mn-lt"/>
                          <a:ea typeface="+mn-ea"/>
                          <a:cs typeface="+mn-cs"/>
                        </a:rPr>
                        <a:t> </a:t>
                      </a:r>
                    </a:p>
                    <a:p>
                      <a:pPr>
                        <a:spcAft>
                          <a:spcPts val="0"/>
                        </a:spcAft>
                      </a:pPr>
                      <a:endParaRPr lang="ru-RU" sz="1200" b="1" kern="12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300755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45424086"/>
              </p:ext>
            </p:extLst>
          </p:nvPr>
        </p:nvGraphicFramePr>
        <p:xfrm>
          <a:off x="323528" y="260648"/>
          <a:ext cx="8496945" cy="6302831"/>
        </p:xfrm>
        <a:graphic>
          <a:graphicData uri="http://schemas.openxmlformats.org/drawingml/2006/table">
            <a:tbl>
              <a:tblPr>
                <a:tableStyleId>{2D5ABB26-0587-4C30-8999-92F81FD0307C}</a:tableStyleId>
              </a:tblPr>
              <a:tblGrid>
                <a:gridCol w="312436"/>
                <a:gridCol w="1919812"/>
                <a:gridCol w="3847413"/>
                <a:gridCol w="2417284"/>
              </a:tblGrid>
              <a:tr h="4857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Размер</a:t>
                      </a:r>
                      <a:endParaRPr lang="ru-RU" sz="1400" b="1" dirty="0">
                        <a:effectLst/>
                      </a:endParaRPr>
                    </a:p>
                    <a:p>
                      <a:pPr algn="ctr">
                        <a:spcAft>
                          <a:spcPts val="0"/>
                        </a:spcAft>
                      </a:pPr>
                      <a:r>
                        <a:rPr lang="ru-RU" sz="12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Нормативные правовые акты</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276">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dirty="0">
                          <a:effectLst/>
                        </a:rPr>
                        <a:t> </a:t>
                      </a:r>
                      <a:endParaRPr lang="ru-RU" sz="1400" b="1" dirty="0">
                        <a:effectLst/>
                      </a:endParaRPr>
                    </a:p>
                    <a:p>
                      <a:pPr algn="ctr">
                        <a:spcAft>
                          <a:spcPts val="0"/>
                        </a:spcAft>
                      </a:pPr>
                      <a:r>
                        <a:rPr lang="ru-RU" sz="1400" b="1" dirty="0">
                          <a:effectLst/>
                        </a:rPr>
                        <a:t>ОБЯЗАТЕЛЬНОЕ СОЦИАЛЬНОЕ СТРАХОВАНИЕ</a:t>
                      </a:r>
                    </a:p>
                    <a:p>
                      <a:pPr algn="ctr">
                        <a:spcAft>
                          <a:spcPts val="0"/>
                        </a:spcAft>
                      </a:pPr>
                      <a:r>
                        <a:rPr lang="ru-RU" sz="8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534271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7.</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Социальное пособие на погребение или возмещение стоимости гарантированного перечня услуг по погребению</a:t>
                      </a:r>
                    </a:p>
                    <a:p>
                      <a:pPr>
                        <a:spcAft>
                          <a:spcPts val="0"/>
                        </a:spcAft>
                      </a:pPr>
                      <a:r>
                        <a:rPr lang="ru-RU" sz="1200" b="1" kern="1200" dirty="0">
                          <a:solidFill>
                            <a:schemeClr val="tx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В размере, равном стоимости услуг, предоставляемых согласно гарантированному перечню услуг по погребению, но не </a:t>
                      </a:r>
                    </a:p>
                    <a:p>
                      <a:pPr>
                        <a:spcAft>
                          <a:spcPts val="0"/>
                        </a:spcAft>
                      </a:pPr>
                      <a:r>
                        <a:rPr lang="ru-RU" sz="1200" b="1" kern="1200" dirty="0">
                          <a:solidFill>
                            <a:schemeClr val="tx1"/>
                          </a:solidFill>
                          <a:effectLst/>
                          <a:latin typeface="+mn-lt"/>
                          <a:ea typeface="+mn-ea"/>
                          <a:cs typeface="+mn-cs"/>
                        </a:rPr>
                        <a:t>превышающем </a:t>
                      </a:r>
                      <a:r>
                        <a:rPr lang="ru-RU" sz="1200" b="1" kern="1200" dirty="0" smtClean="0">
                          <a:solidFill>
                            <a:schemeClr val="tx1"/>
                          </a:solidFill>
                          <a:effectLst/>
                          <a:latin typeface="+mn-lt"/>
                          <a:ea typeface="+mn-ea"/>
                          <a:cs typeface="+mn-cs"/>
                        </a:rPr>
                        <a:t>5277,28 руб</a:t>
                      </a:r>
                      <a:r>
                        <a:rPr lang="ru-RU" sz="1200" b="1" kern="1200" dirty="0">
                          <a:solidFill>
                            <a:schemeClr val="tx1"/>
                          </a:solidFill>
                          <a:effectLst/>
                          <a:latin typeface="+mn-lt"/>
                          <a:ea typeface="+mn-ea"/>
                          <a:cs typeface="+mn-cs"/>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Федеральный закон от 12.01.1996 г. № 8-ФЗ </a:t>
                      </a:r>
                    </a:p>
                    <a:p>
                      <a:pPr>
                        <a:spcAft>
                          <a:spcPts val="0"/>
                        </a:spcAft>
                      </a:pPr>
                      <a:r>
                        <a:rPr lang="ru-RU" sz="1200" b="1" kern="1200" dirty="0">
                          <a:solidFill>
                            <a:schemeClr val="tx1"/>
                          </a:solidFill>
                          <a:effectLst/>
                          <a:latin typeface="+mn-lt"/>
                          <a:ea typeface="+mn-ea"/>
                          <a:cs typeface="+mn-cs"/>
                        </a:rPr>
                        <a:t>«О погребении и похоронном деле» (ст. 10)</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smtClean="0">
                          <a:solidFill>
                            <a:schemeClr val="tx1"/>
                          </a:solidFill>
                          <a:effectLst/>
                          <a:latin typeface="+mn-lt"/>
                          <a:ea typeface="+mn-ea"/>
                          <a:cs typeface="+mn-cs"/>
                        </a:rPr>
                        <a:t>Федеральный закон от 01.12.2014 г. № 384-ФЗ </a:t>
                      </a:r>
                    </a:p>
                    <a:p>
                      <a:pPr>
                        <a:spcAft>
                          <a:spcPts val="0"/>
                        </a:spcAft>
                      </a:pPr>
                      <a:r>
                        <a:rPr lang="ru-RU" sz="1200" b="1" kern="1200" dirty="0" smtClean="0">
                          <a:solidFill>
                            <a:schemeClr val="tx1"/>
                          </a:solidFill>
                          <a:effectLst/>
                          <a:latin typeface="+mn-lt"/>
                          <a:ea typeface="+mn-ea"/>
                          <a:cs typeface="+mn-cs"/>
                        </a:rPr>
                        <a:t>«О федеральном бюджете на 2015 год и плановый период 2016 и 2017 годов»</a:t>
                      </a:r>
                    </a:p>
                    <a:p>
                      <a:pPr>
                        <a:spcAft>
                          <a:spcPts val="0"/>
                        </a:spcAft>
                      </a:pPr>
                      <a:r>
                        <a:rPr lang="ru-RU" sz="1200" b="1" kern="1200" dirty="0" smtClean="0">
                          <a:solidFill>
                            <a:schemeClr val="tx1"/>
                          </a:solidFill>
                          <a:effectLst/>
                          <a:latin typeface="+mn-lt"/>
                          <a:ea typeface="+mn-ea"/>
                          <a:cs typeface="+mn-cs"/>
                        </a:rPr>
                        <a:t> </a:t>
                      </a:r>
                    </a:p>
                    <a:p>
                      <a:pPr>
                        <a:spcAft>
                          <a:spcPts val="0"/>
                        </a:spcAft>
                      </a:pPr>
                      <a:r>
                        <a:rPr lang="ru-RU" sz="1200" b="1" kern="1200" dirty="0" smtClean="0">
                          <a:solidFill>
                            <a:schemeClr val="tx1"/>
                          </a:solidFill>
                          <a:effectLst/>
                          <a:latin typeface="+mn-lt"/>
                          <a:ea typeface="+mn-ea"/>
                          <a:cs typeface="+mn-cs"/>
                        </a:rPr>
                        <a:t>Постановление </a:t>
                      </a:r>
                      <a:r>
                        <a:rPr lang="ru-RU" sz="1200" b="1" kern="1200" dirty="0">
                          <a:solidFill>
                            <a:schemeClr val="tx1"/>
                          </a:solidFill>
                          <a:effectLst/>
                          <a:latin typeface="+mn-lt"/>
                          <a:ea typeface="+mn-ea"/>
                          <a:cs typeface="+mn-cs"/>
                        </a:rPr>
                        <a:t>Правительства Российской Федерации от 12.10.2010 г. № 813 «О сроках индексации предельного размера стоимости услуг, предоставляемых согласно гарантированному перечню услуг по погребению, подлежащей возмещению специализированной службе по  вопросам похоронного дела, а также предельного размера социального пособия на погребение»</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36039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90766377"/>
              </p:ext>
            </p:extLst>
          </p:nvPr>
        </p:nvGraphicFramePr>
        <p:xfrm>
          <a:off x="323528" y="260648"/>
          <a:ext cx="8496945" cy="6446520"/>
        </p:xfrm>
        <a:graphic>
          <a:graphicData uri="http://schemas.openxmlformats.org/drawingml/2006/table">
            <a:tbl>
              <a:tblPr>
                <a:tableStyleId>{2D5ABB26-0587-4C30-8999-92F81FD0307C}</a:tableStyleId>
              </a:tblPr>
              <a:tblGrid>
                <a:gridCol w="312436"/>
                <a:gridCol w="1919812"/>
                <a:gridCol w="2664296"/>
                <a:gridCol w="3600401"/>
              </a:tblGrid>
              <a:tr h="48570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п/п</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kern="0">
                          <a:effectLst/>
                        </a:rPr>
                        <a:t> </a:t>
                      </a:r>
                      <a:endParaRPr lang="ru-RU" sz="1050" b="1" kern="0">
                        <a:effectLst/>
                      </a:endParaRPr>
                    </a:p>
                    <a:p>
                      <a:pPr algn="ctr">
                        <a:spcAft>
                          <a:spcPts val="0"/>
                        </a:spcAft>
                      </a:pPr>
                      <a:r>
                        <a:rPr lang="ru-RU" sz="1200" b="1" kern="0">
                          <a:effectLst/>
                        </a:rPr>
                        <a:t>Вид</a:t>
                      </a:r>
                      <a:endParaRPr lang="ru-RU" sz="1050" b="1" i="1" kern="0">
                        <a:solidFill>
                          <a:srgbClr val="0000FF"/>
                        </a:solidFill>
                        <a:effectLst/>
                        <a:latin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Размер</a:t>
                      </a:r>
                      <a:endParaRPr lang="ru-RU" sz="1400" b="1" dirty="0">
                        <a:effectLst/>
                      </a:endParaRPr>
                    </a:p>
                    <a:p>
                      <a:pPr algn="ctr">
                        <a:spcAft>
                          <a:spcPts val="0"/>
                        </a:spcAft>
                      </a:pPr>
                      <a:r>
                        <a:rPr lang="ru-RU" sz="12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a:effectLst/>
                        </a:rPr>
                        <a:t>Нормативные правовые акты</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276">
                <a:tc>
                  <a:txBody>
                    <a:bodyPr/>
                    <a:lstStyle/>
                    <a:p>
                      <a:pPr algn="ctr">
                        <a:spcAft>
                          <a:spcPts val="0"/>
                        </a:spcAft>
                      </a:pPr>
                      <a:r>
                        <a:rPr lang="ru-RU" sz="1100" b="1">
                          <a:effectLst/>
                        </a:rPr>
                        <a:t> </a:t>
                      </a:r>
                      <a:endParaRPr lang="ru-RU" sz="1400" b="1">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ru-RU" sz="500" b="1" dirty="0">
                          <a:effectLst/>
                        </a:rPr>
                        <a:t> </a:t>
                      </a:r>
                      <a:endParaRPr lang="ru-RU" sz="1400" b="1" dirty="0">
                        <a:effectLst/>
                      </a:endParaRPr>
                    </a:p>
                    <a:p>
                      <a:pPr algn="ctr">
                        <a:spcAft>
                          <a:spcPts val="0"/>
                        </a:spcAft>
                      </a:pPr>
                      <a:r>
                        <a:rPr lang="ru-RU" sz="1400" b="1" dirty="0">
                          <a:effectLst/>
                        </a:rPr>
                        <a:t>ОБЯЗАТЕЛЬНОЕ СОЦИАЛЬНОЕ СТРАХОВАНИЕ</a:t>
                      </a:r>
                    </a:p>
                    <a:p>
                      <a:pPr algn="ctr">
                        <a:spcAft>
                          <a:spcPts val="0"/>
                        </a:spcAft>
                      </a:pPr>
                      <a:r>
                        <a:rPr lang="ru-RU" sz="800" b="1" dirty="0">
                          <a:effectLst/>
                        </a:rPr>
                        <a:t> </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5342711">
                <a:tc>
                  <a:txBody>
                    <a:bodyPr/>
                    <a:lstStyle/>
                    <a:p>
                      <a:pPr algn="ctr">
                        <a:spcAft>
                          <a:spcPts val="0"/>
                        </a:spcAft>
                      </a:pPr>
                      <a:r>
                        <a:rPr lang="ru-RU" sz="1200" b="1" dirty="0">
                          <a:effectLst/>
                        </a:rPr>
                        <a:t> </a:t>
                      </a:r>
                      <a:endParaRPr lang="ru-RU" sz="1400" b="1" dirty="0">
                        <a:effectLst/>
                      </a:endParaRPr>
                    </a:p>
                    <a:p>
                      <a:pPr algn="ctr">
                        <a:spcAft>
                          <a:spcPts val="0"/>
                        </a:spcAft>
                      </a:pPr>
                      <a:r>
                        <a:rPr lang="ru-RU" sz="1200" b="1" dirty="0" smtClean="0">
                          <a:effectLst/>
                        </a:rPr>
                        <a:t>8.</a:t>
                      </a:r>
                      <a:endParaRPr lang="ru-RU" sz="1400" b="1" dirty="0">
                        <a:solidFill>
                          <a:srgbClr val="0000FF"/>
                        </a:solidFill>
                        <a:effectLst/>
                        <a:latin typeface="Times New Roman" panose="02020603050405020304" pitchFamily="18" charset="0"/>
                        <a:ea typeface="Times New Roman" panose="02020603050405020304" pitchFamily="18" charset="0"/>
                      </a:endParaRPr>
                    </a:p>
                  </a:txBody>
                  <a:tcPr marL="51010" marR="510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Оплата четырех выходных дополнительных дней в месяц одному из работающих родителей (опекуну, попечителю) по уходу за детьми-инвалидами</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В размере дневного заработка за каждый дополнительный выходной день, при этом под дневным заработком следует понимать средний дневной заработок, определяемый в порядке, устанавливаемом Минтрудом России для исчисления среднего заработка.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ru-RU" sz="1200" b="1" kern="1200" dirty="0">
                          <a:solidFill>
                            <a:schemeClr val="tx1"/>
                          </a:solidFill>
                          <a:effectLst/>
                          <a:latin typeface="+mn-lt"/>
                          <a:ea typeface="+mn-ea"/>
                          <a:cs typeface="+mn-cs"/>
                        </a:rPr>
                        <a:t>Трудовой кодекс Российской Федерации (ст. 262)</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Федеральный закон от 24.07.2009 г. № 213-ФЗ </a:t>
                      </a:r>
                    </a:p>
                    <a:p>
                      <a:pPr>
                        <a:spcAft>
                          <a:spcPts val="0"/>
                        </a:spcAft>
                      </a:pPr>
                      <a:r>
                        <a:rPr lang="ru-RU" sz="1200" b="1" kern="1200" dirty="0">
                          <a:solidFill>
                            <a:schemeClr val="tx1"/>
                          </a:solidFill>
                          <a:effectLst/>
                          <a:latin typeface="+mn-lt"/>
                          <a:ea typeface="+mn-ea"/>
                          <a:cs typeface="+mn-cs"/>
                        </a:rPr>
                        <a:t>«О внесении изменений в отдельные законодательные акты Российской Федерации признании утратившим силу отдельных законодательных актов (отдельных положений законодательных актов в связи с принятием Федерального закона «О страховых взносах в Пенсионный фонд Российской Федерации, Фонд социального страхования Российской Федерации, Федерального фонда обязательного  медицинского страхования и территориальных фондов обязательного  медицинского страхования» (ч 17.ст. 37)</a:t>
                      </a:r>
                    </a:p>
                    <a:p>
                      <a:pPr>
                        <a:spcAft>
                          <a:spcPts val="0"/>
                        </a:spcAft>
                      </a:pPr>
                      <a:r>
                        <a:rPr lang="ru-RU" sz="1200" b="1" kern="1200" dirty="0">
                          <a:solidFill>
                            <a:schemeClr val="tx1"/>
                          </a:solidFill>
                          <a:effectLst/>
                          <a:latin typeface="+mn-lt"/>
                          <a:ea typeface="+mn-ea"/>
                          <a:cs typeface="+mn-cs"/>
                        </a:rPr>
                        <a:t> </a:t>
                      </a:r>
                    </a:p>
                    <a:p>
                      <a:pPr>
                        <a:spcAft>
                          <a:spcPts val="0"/>
                        </a:spcAft>
                      </a:pPr>
                      <a:r>
                        <a:rPr lang="ru-RU" sz="1200" b="1" kern="1200" dirty="0">
                          <a:solidFill>
                            <a:schemeClr val="tx1"/>
                          </a:solidFill>
                          <a:effectLst/>
                          <a:latin typeface="+mn-lt"/>
                          <a:ea typeface="+mn-ea"/>
                          <a:cs typeface="+mn-cs"/>
                        </a:rPr>
                        <a:t>Разъяснение «О порядке предоставления и оплаты дополнительных выходных дней в месяц одному из работающих родителей (опекуну, попечителю) для ухода за детьми – инвалидами», утвержденное постановлением Министерства труда и социального развития Российской Федерации и Фонда социального страхования Российской Федерации от 04.04.2000 г. № 26/34 (п. 10)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523201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355312"/>
          </a:xfrm>
          <a:prstGeom prst="rect">
            <a:avLst/>
          </a:prstGeom>
        </p:spPr>
        <p:txBody>
          <a:bodyPr wrap="square">
            <a:spAutoFit/>
          </a:bodyPr>
          <a:lstStyle/>
          <a:p>
            <a:r>
              <a:rPr lang="ru-RU" dirty="0"/>
              <a:t>Право на пособие имеют </a:t>
            </a:r>
            <a:r>
              <a:rPr lang="ru-RU" b="1" dirty="0"/>
              <a:t>женщины,</a:t>
            </a:r>
            <a:r>
              <a:rPr lang="ru-RU" dirty="0"/>
              <a:t> подлежащие обязательному социальному страхованию в связи с материнством (далее - застрахованные лица).</a:t>
            </a:r>
          </a:p>
          <a:p>
            <a:r>
              <a:rPr lang="ru-RU" dirty="0"/>
              <a:t>Застрахованными лицами являются граждане Российской Федерации, а также постоянно или временно проживающие на территории Российской Федерации иностранные граждане и лица без гражданства:</a:t>
            </a:r>
          </a:p>
          <a:p>
            <a:r>
              <a:rPr lang="ru-RU" dirty="0"/>
              <a:t> 1)  лица, работающие по трудовым договорам, в том числе руководители организаций, являющиеся единственными участниками (учредителями), членами организаций, собственниками их имущества;</a:t>
            </a:r>
          </a:p>
          <a:p>
            <a:r>
              <a:rPr lang="ru-RU" dirty="0"/>
              <a:t>        2)    гражданские служащие, муниципальные служащие;</a:t>
            </a:r>
          </a:p>
          <a:p>
            <a:r>
              <a:rPr lang="ru-RU" dirty="0"/>
              <a:t>        3) лица, замещающие государственные должности Российской Федерации, государственные должности субъекта Российской Федерации, а также муниципальные должности, замещаемые на постоянной основе;</a:t>
            </a:r>
          </a:p>
          <a:p>
            <a:r>
              <a:rPr lang="ru-RU" dirty="0"/>
              <a:t>        4) члены производственного кооператива, принимающие личное трудовое участие в его деятельности;</a:t>
            </a:r>
          </a:p>
          <a:p>
            <a:r>
              <a:rPr lang="ru-RU" dirty="0"/>
              <a:t>        5)   священнослужители;</a:t>
            </a:r>
          </a:p>
          <a:p>
            <a:r>
              <a:rPr lang="ru-RU" dirty="0"/>
              <a:t>        6) лица, осужденные к лишению свободы и привлеченные к оплачиваемому труду.</a:t>
            </a:r>
          </a:p>
        </p:txBody>
      </p:sp>
    </p:spTree>
    <p:extLst>
      <p:ext uri="{BB962C8B-B14F-4D97-AF65-F5344CB8AC3E}">
        <p14:creationId xmlns:p14="http://schemas.microsoft.com/office/powerpoint/2010/main" val="19704128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324535"/>
          </a:xfrm>
          <a:prstGeom prst="rect">
            <a:avLst/>
          </a:prstGeom>
        </p:spPr>
        <p:txBody>
          <a:bodyPr wrap="square">
            <a:spAutoFit/>
          </a:bodyPr>
          <a:lstStyle/>
          <a:p>
            <a:r>
              <a:rPr lang="ru-RU" sz="2000" dirty="0"/>
              <a:t>Адвокаты, индивидуальные предприниматели, члены крестьянских (фермерских) хозяйств, физические лица, не признаваемые индивидуальными предпринимателями (нотариусы, занимающиеся частной практикой, иные лица, занимающиеся в установленном законодательством Российской Федерации порядке частной практикой), члены семейных (родовых) общин коренных малочисленных народов Севера подлежат обязательному социальному страхованию на случай временной нетрудоспособности и в связи с материнством в случае, если они добровольно вступили в отношения по обязательному социальному страхованию на случай временной нетрудоспособности и в связи с материнством и уплачивают за себя страховые взносы в соответствии со статьей 4.5 Федерального закона от 29.12.2006 № 255-ФЗ «Об обязательном социальном страховании на случай временной нетрудоспособности и в связи с материнством» (далее – Закон № 255-ФЗ).</a:t>
            </a:r>
          </a:p>
        </p:txBody>
      </p:sp>
    </p:spTree>
    <p:extLst>
      <p:ext uri="{BB962C8B-B14F-4D97-AF65-F5344CB8AC3E}">
        <p14:creationId xmlns:p14="http://schemas.microsoft.com/office/powerpoint/2010/main" val="15673720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293757"/>
          </a:xfrm>
          <a:prstGeom prst="rect">
            <a:avLst/>
          </a:prstGeom>
        </p:spPr>
        <p:txBody>
          <a:bodyPr wrap="square">
            <a:spAutoFit/>
          </a:bodyPr>
          <a:lstStyle/>
          <a:p>
            <a:r>
              <a:rPr lang="ru-RU" sz="2000" dirty="0"/>
              <a:t>Лицами, работающими по трудовым договорам признаются лица, заключившие в установленном порядке трудовой договор, со дня, с которого они должны были приступить к работе, либо лица, фактически допущенные к работе в соответствии с трудовым законодательством.</a:t>
            </a:r>
          </a:p>
          <a:p>
            <a:r>
              <a:rPr lang="ru-RU" sz="2000" dirty="0"/>
              <a:t>Застрахованные лица имеют право на указанное пособие  также при усыновлении ими ребенка (детей) в возрасте до трех месяцев</a:t>
            </a:r>
            <a:r>
              <a:rPr lang="ru-RU" sz="2000" dirty="0" smtClean="0"/>
              <a:t>.</a:t>
            </a:r>
          </a:p>
          <a:p>
            <a:endParaRPr lang="ru-RU" sz="2000" dirty="0"/>
          </a:p>
          <a:p>
            <a:endParaRPr lang="ru-RU" sz="2000" dirty="0" smtClean="0"/>
          </a:p>
          <a:p>
            <a:r>
              <a:rPr lang="ru-RU" sz="2000" dirty="0"/>
              <a:t>Пособие выплачивается застрахованной женщине за весь период отпуска по беременности и родам продолжительностью 70 (в случае многоплодной беременности - 84) календарных дней до родов и 70 (в случае осложненных родов - 86, при рождении двух или более детей - 110) календарных дней после родов. </a:t>
            </a:r>
          </a:p>
          <a:p>
            <a:endParaRPr lang="ru-RU" sz="2000" dirty="0"/>
          </a:p>
        </p:txBody>
      </p:sp>
    </p:spTree>
    <p:extLst>
      <p:ext uri="{BB962C8B-B14F-4D97-AF65-F5344CB8AC3E}">
        <p14:creationId xmlns:p14="http://schemas.microsoft.com/office/powerpoint/2010/main" val="40761225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293757"/>
          </a:xfrm>
          <a:prstGeom prst="rect">
            <a:avLst/>
          </a:prstGeom>
        </p:spPr>
        <p:txBody>
          <a:bodyPr wrap="square">
            <a:spAutoFit/>
          </a:bodyPr>
          <a:lstStyle/>
          <a:p>
            <a:r>
              <a:rPr lang="ru-RU" sz="2000" dirty="0"/>
              <a:t>Лицами, работающими по трудовым договорам признаются лица, заключившие в установленном порядке трудовой договор, со дня, с которого они должны были приступить к работе, либо лица, фактически допущенные к работе в соответствии с трудовым законодательством.</a:t>
            </a:r>
          </a:p>
          <a:p>
            <a:r>
              <a:rPr lang="ru-RU" sz="2000" dirty="0"/>
              <a:t>Застрахованные лица имеют право на указанное пособие  также при усыновлении ими ребенка (детей) в возрасте до трех месяцев</a:t>
            </a:r>
            <a:r>
              <a:rPr lang="ru-RU" sz="2000" dirty="0" smtClean="0"/>
              <a:t>.</a:t>
            </a:r>
          </a:p>
          <a:p>
            <a:endParaRPr lang="ru-RU" sz="2000" dirty="0"/>
          </a:p>
          <a:p>
            <a:endParaRPr lang="ru-RU" sz="2000" dirty="0" smtClean="0"/>
          </a:p>
          <a:p>
            <a:r>
              <a:rPr lang="ru-RU" sz="2000" dirty="0"/>
              <a:t>Пособие выплачивается застрахованной женщине за весь период отпуска по беременности и родам продолжительностью 70 (в случае многоплодной беременности - 84) календарных дней до родов и 70 (в случае осложненных родов - 86, при рождении двух или более детей - 110) календарных дней после родов. </a:t>
            </a:r>
          </a:p>
          <a:p>
            <a:endParaRPr lang="ru-RU" sz="2000" dirty="0"/>
          </a:p>
        </p:txBody>
      </p:sp>
    </p:spTree>
    <p:extLst>
      <p:ext uri="{BB962C8B-B14F-4D97-AF65-F5344CB8AC3E}">
        <p14:creationId xmlns:p14="http://schemas.microsoft.com/office/powerpoint/2010/main" val="41555255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632311"/>
          </a:xfrm>
          <a:prstGeom prst="rect">
            <a:avLst/>
          </a:prstGeom>
        </p:spPr>
        <p:txBody>
          <a:bodyPr wrap="square">
            <a:spAutoFit/>
          </a:bodyPr>
          <a:lstStyle/>
          <a:p>
            <a:r>
              <a:rPr lang="ru-RU" sz="2400" u="sng" dirty="0"/>
              <a:t>Работодатель</a:t>
            </a:r>
            <a:r>
              <a:rPr lang="ru-RU" sz="2400" dirty="0"/>
              <a:t> назначает пособие в течение </a:t>
            </a:r>
            <a:r>
              <a:rPr lang="ru-RU" sz="2400" b="1" dirty="0"/>
              <a:t>10 календарных дней</a:t>
            </a:r>
            <a:r>
              <a:rPr lang="ru-RU" sz="2400" dirty="0"/>
              <a:t> со дня обращения застрахованного лица за его получением с необходимыми документами. Выплата пособий осуществляется страхователем в ближайший после назначения пособий день, установленный для выплаты заработной платы</a:t>
            </a:r>
            <a:r>
              <a:rPr lang="ru-RU" sz="2400" dirty="0" smtClean="0"/>
              <a:t>.</a:t>
            </a:r>
          </a:p>
          <a:p>
            <a:r>
              <a:rPr lang="ru-RU" sz="2400" dirty="0"/>
              <a:t>Работодатель осуществляет выплату пособия застрахованному лицу в порядке, установленном для выплаты работникам заработной платы (через кассу организации, путем перечисления на лицевой счет в Сбербанке России или ином кредитном банке, перечислением на пластиковую банковскую карту).</a:t>
            </a:r>
          </a:p>
          <a:p>
            <a:endParaRPr lang="ru-RU" sz="2400" dirty="0"/>
          </a:p>
          <a:p>
            <a:endParaRPr lang="ru-RU" sz="2400" dirty="0"/>
          </a:p>
        </p:txBody>
      </p:sp>
    </p:spTree>
    <p:extLst>
      <p:ext uri="{BB962C8B-B14F-4D97-AF65-F5344CB8AC3E}">
        <p14:creationId xmlns:p14="http://schemas.microsoft.com/office/powerpoint/2010/main" val="25817654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632311"/>
          </a:xfrm>
          <a:prstGeom prst="rect">
            <a:avLst/>
          </a:prstGeom>
        </p:spPr>
        <p:txBody>
          <a:bodyPr wrap="square">
            <a:spAutoFit/>
          </a:bodyPr>
          <a:lstStyle/>
          <a:p>
            <a:r>
              <a:rPr lang="ru-RU" sz="2400" dirty="0"/>
              <a:t>Пособие выплачивается в размере </a:t>
            </a:r>
            <a:r>
              <a:rPr lang="ru-RU" sz="2400" b="1" dirty="0"/>
              <a:t>100 процентов среднего заработка</a:t>
            </a:r>
            <a:r>
              <a:rPr lang="ru-RU" sz="2400" dirty="0"/>
              <a:t>, на который начисляются страховые взносы на обязательное социальное страхование на случай временной нетрудоспособности и в связи с материнством. </a:t>
            </a:r>
          </a:p>
          <a:p>
            <a:r>
              <a:rPr lang="ru-RU" sz="2400" dirty="0"/>
              <a:t>Застрахованной женщине, </a:t>
            </a:r>
            <a:r>
              <a:rPr lang="ru-RU" sz="2400" b="1" dirty="0"/>
              <a:t>имеющей страховой</a:t>
            </a:r>
            <a:r>
              <a:rPr lang="ru-RU" sz="2400" dirty="0"/>
              <a:t> </a:t>
            </a:r>
            <a:r>
              <a:rPr lang="ru-RU" sz="2400" b="1" dirty="0"/>
              <a:t>стаж менее шести месяцев</a:t>
            </a:r>
            <a:r>
              <a:rPr lang="ru-RU" sz="2400" dirty="0"/>
              <a:t>, пособие выплачивается в размере, не превышающем за полный календарный месяц </a:t>
            </a:r>
            <a:r>
              <a:rPr lang="ru-RU" sz="2400" b="1" dirty="0"/>
              <a:t>минимального размера оплаты труда </a:t>
            </a:r>
            <a:r>
              <a:rPr lang="ru-RU" sz="2400" dirty="0"/>
              <a:t>(далее –</a:t>
            </a:r>
            <a:r>
              <a:rPr lang="ru-RU" sz="2400" b="1" dirty="0"/>
              <a:t> МРОТ</a:t>
            </a:r>
            <a:r>
              <a:rPr lang="ru-RU" sz="2400" dirty="0"/>
              <a:t>), установленного федеральным законом, а в районах и местностях, в которых в установленном порядке применяются районные коэффициенты к заработной плате, в размере, не превышающем МРОТ с учетом этих коэффициентов.</a:t>
            </a:r>
          </a:p>
        </p:txBody>
      </p:sp>
    </p:spTree>
    <p:extLst>
      <p:ext uri="{BB962C8B-B14F-4D97-AF65-F5344CB8AC3E}">
        <p14:creationId xmlns:p14="http://schemas.microsoft.com/office/powerpoint/2010/main" val="39828697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154984"/>
          </a:xfrm>
          <a:prstGeom prst="rect">
            <a:avLst/>
          </a:prstGeom>
        </p:spPr>
        <p:txBody>
          <a:bodyPr wrap="square">
            <a:spAutoFit/>
          </a:bodyPr>
          <a:lstStyle/>
          <a:p>
            <a:r>
              <a:rPr lang="ru-RU" sz="2400" dirty="0" smtClean="0"/>
              <a:t>В </a:t>
            </a:r>
            <a:r>
              <a:rPr lang="ru-RU" sz="2400" dirty="0"/>
              <a:t>случае если женщина в расчетном периоде не имела заработка, а также в случае если средний заработок, рассчитанный за этот период, в расчете за полный календарный месяц ниже </a:t>
            </a:r>
            <a:r>
              <a:rPr lang="ru-RU" sz="2400" dirty="0">
                <a:hlinkClick r:id="rId2"/>
              </a:rPr>
              <a:t>МРОТ</a:t>
            </a:r>
            <a:r>
              <a:rPr lang="ru-RU" sz="2400" dirty="0"/>
              <a:t>, установленного федеральным законом на день наступления страхового случая, средний заработок, исходя из которого исчисляются пособия, принимается равным </a:t>
            </a:r>
            <a:r>
              <a:rPr lang="ru-RU" sz="2400" dirty="0">
                <a:hlinkClick r:id="rId2"/>
              </a:rPr>
              <a:t>МРОТ</a:t>
            </a:r>
            <a:r>
              <a:rPr lang="ru-RU" sz="2400" dirty="0"/>
              <a:t>, установленному федеральным законом на день наступления страхового случая с учетом районных коэффициентов.</a:t>
            </a:r>
          </a:p>
        </p:txBody>
      </p:sp>
    </p:spTree>
    <p:extLst>
      <p:ext uri="{BB962C8B-B14F-4D97-AF65-F5344CB8AC3E}">
        <p14:creationId xmlns:p14="http://schemas.microsoft.com/office/powerpoint/2010/main" val="34005179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2308324"/>
          </a:xfrm>
          <a:prstGeom prst="rect">
            <a:avLst/>
          </a:prstGeom>
        </p:spPr>
        <p:txBody>
          <a:bodyPr wrap="square">
            <a:spAutoFit/>
          </a:bodyPr>
          <a:lstStyle/>
          <a:p>
            <a:r>
              <a:rPr lang="ru-RU" sz="2400" dirty="0"/>
              <a:t>Пособие исчисляется исходя из среднего заработка застрахованного лица, рассчитанного </a:t>
            </a:r>
            <a:r>
              <a:rPr lang="ru-RU" sz="2400" b="1" dirty="0"/>
              <a:t>за два календарных года</a:t>
            </a:r>
            <a:r>
              <a:rPr lang="ru-RU" sz="2400" dirty="0"/>
              <a:t>, предшествующих году наступления отпуска по беременности и родам, в том числе за время работы (службы, иной деятельности) у другого страхователя (других страхователях). </a:t>
            </a:r>
          </a:p>
        </p:txBody>
      </p:sp>
    </p:spTree>
    <p:extLst>
      <p:ext uri="{BB962C8B-B14F-4D97-AF65-F5344CB8AC3E}">
        <p14:creationId xmlns:p14="http://schemas.microsoft.com/office/powerpoint/2010/main" val="35456227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708981"/>
          </a:xfrm>
          <a:prstGeom prst="rect">
            <a:avLst/>
          </a:prstGeom>
        </p:spPr>
        <p:txBody>
          <a:bodyPr wrap="square">
            <a:spAutoFit/>
          </a:bodyPr>
          <a:lstStyle/>
          <a:p>
            <a:r>
              <a:rPr lang="ru-RU" sz="2000" dirty="0"/>
              <a:t>В случае, если застрахованное лицо на момент наступления страхового случая занято у нескольких страхователей и </a:t>
            </a:r>
            <a:r>
              <a:rPr lang="ru-RU" sz="2000" b="1" dirty="0"/>
              <a:t>в двух предшествующих календарных годах</a:t>
            </a:r>
            <a:r>
              <a:rPr lang="ru-RU" sz="2000" dirty="0"/>
              <a:t> было занято у тех же страхователей, пособие назначается и выплачивается ему страхователями по всем местам работы (службы, иной деятельности).</a:t>
            </a:r>
            <a:r>
              <a:rPr lang="ru-RU" sz="2000" i="1" dirty="0"/>
              <a:t> </a:t>
            </a:r>
            <a:r>
              <a:rPr lang="ru-RU" sz="2000" dirty="0"/>
              <a:t>  В случае, если в двух календарных годах, непосредственно предшествующих году наступления указанного страхового случая, либо в одном из указанных годов застрахованное лицо находилось в отпуске по беременности и родам и (или) в отпуске по уходу за ребенком, соответствующие календарные годы (календарный год) по заявлению застрахованного лица могут быть заменены в целях расчета среднего заработка предшествующими календарными годами (календарным годом) при условии, что это приведет к увеличению размера пособия.</a:t>
            </a:r>
          </a:p>
        </p:txBody>
      </p:sp>
    </p:spTree>
    <p:extLst>
      <p:ext uri="{BB962C8B-B14F-4D97-AF65-F5344CB8AC3E}">
        <p14:creationId xmlns:p14="http://schemas.microsoft.com/office/powerpoint/2010/main" val="1663183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r>
              <a:rPr lang="ru-RU" sz="2000" dirty="0"/>
              <a:t> В случае, если застрахованное лицо в расчетных периодах, не имело заработка, а также в случае, если средний заработок, рассчитанный за эти периоды, в расчете за полный календарный месяц ниже МРОТ, установленного федеральным </a:t>
            </a:r>
            <a:r>
              <a:rPr lang="ru-RU" sz="2000" dirty="0">
                <a:hlinkClick r:id="rId2"/>
              </a:rPr>
              <a:t>законом</a:t>
            </a:r>
            <a:r>
              <a:rPr lang="ru-RU" sz="2000" dirty="0"/>
              <a:t> на день наступления страхового случая, средний заработок, исходя из которого исчисляется пособие, принимается равным МРОТ, установленному федеральным </a:t>
            </a:r>
            <a:r>
              <a:rPr lang="ru-RU" sz="2000" dirty="0">
                <a:hlinkClick r:id="rId2"/>
              </a:rPr>
              <a:t>законом</a:t>
            </a:r>
            <a:r>
              <a:rPr lang="ru-RU" sz="2000" dirty="0"/>
              <a:t> на день наступления страхового случая. </a:t>
            </a:r>
          </a:p>
          <a:p>
            <a:r>
              <a:rPr lang="ru-RU" sz="2000" dirty="0"/>
              <a:t>Если застрахованное лицо на момент наступления страхового случая работает на условиях неполного рабочего времени (неполной рабочей недели, неполного рабочего дня), средний заработок, исходя из которого исчисляется пособие в указанных случаях, определяется пропорционально продолжительности рабочего времени застрахованного лица.</a:t>
            </a:r>
          </a:p>
        </p:txBody>
      </p:sp>
    </p:spTree>
    <p:extLst>
      <p:ext uri="{BB962C8B-B14F-4D97-AF65-F5344CB8AC3E}">
        <p14:creationId xmlns:p14="http://schemas.microsoft.com/office/powerpoint/2010/main" val="37151902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r>
              <a:rPr lang="ru-RU" sz="2000" dirty="0"/>
              <a:t>В средний заработок, исходя из которого исчисляется пособие, включаются все виды выплат и иных вознаграждений в пользу застрахованного лица, на которые начислены страховые взносы в Фонд социального страхования Российской Федерации в соответствии Законом  № 212-ФЗ</a:t>
            </a:r>
            <a:r>
              <a:rPr lang="ru-RU" sz="2000" dirty="0" smtClean="0"/>
              <a:t>.</a:t>
            </a:r>
          </a:p>
          <a:p>
            <a:endParaRPr lang="ru-RU" sz="2000" dirty="0"/>
          </a:p>
          <a:p>
            <a:r>
              <a:rPr lang="ru-RU" sz="2000" dirty="0" smtClean="0"/>
              <a:t>Средний </a:t>
            </a:r>
            <a:r>
              <a:rPr lang="ru-RU" sz="2000" dirty="0"/>
              <a:t>заработок, исходя из которого исчисляется пособие, учитывается за каждый календарный год в сумме, не превышающей установленную в соответствии с Законом № 212-ФЗ на соответствующий календарный год предельную величину базы для начисления страховых взносов в Фонд социального страхования Российской Федерации (для страховых случаев, наступивших в </a:t>
            </a:r>
            <a:r>
              <a:rPr lang="ru-RU" sz="2000" dirty="0" smtClean="0"/>
              <a:t>2015 </a:t>
            </a:r>
            <a:r>
              <a:rPr lang="ru-RU" sz="2000" dirty="0"/>
              <a:t>году, предельная величина базы за </a:t>
            </a:r>
            <a:r>
              <a:rPr lang="ru-RU" sz="2000" dirty="0" smtClean="0"/>
              <a:t>2013 год </a:t>
            </a:r>
            <a:r>
              <a:rPr lang="ru-RU" sz="2000" dirty="0"/>
              <a:t>составляет</a:t>
            </a:r>
            <a:r>
              <a:rPr lang="ru-RU" sz="2000" b="1" dirty="0"/>
              <a:t> </a:t>
            </a:r>
            <a:r>
              <a:rPr lang="ru-RU" sz="2000" b="1" dirty="0" smtClean="0"/>
              <a:t>568 000руб</a:t>
            </a:r>
            <a:r>
              <a:rPr lang="ru-RU" sz="2000" b="1" dirty="0"/>
              <a:t>., </a:t>
            </a:r>
            <a:r>
              <a:rPr lang="ru-RU" sz="2000" dirty="0"/>
              <a:t>за </a:t>
            </a:r>
            <a:r>
              <a:rPr lang="ru-RU" sz="2000" dirty="0" smtClean="0"/>
              <a:t>2014 год –</a:t>
            </a:r>
            <a:r>
              <a:rPr lang="ru-RU" sz="2000" b="1" dirty="0" smtClean="0"/>
              <a:t> 624 000 руб</a:t>
            </a:r>
            <a:r>
              <a:rPr lang="ru-RU" sz="2000" b="1" dirty="0"/>
              <a:t>.</a:t>
            </a:r>
            <a:r>
              <a:rPr lang="ru-RU" sz="2000" dirty="0"/>
              <a:t>)</a:t>
            </a:r>
            <a:r>
              <a:rPr lang="ru-RU" sz="2000" b="1" dirty="0"/>
              <a:t>.</a:t>
            </a:r>
            <a:endParaRPr lang="ru-RU" sz="2000" dirty="0"/>
          </a:p>
        </p:txBody>
      </p:sp>
    </p:spTree>
    <p:extLst>
      <p:ext uri="{BB962C8B-B14F-4D97-AF65-F5344CB8AC3E}">
        <p14:creationId xmlns:p14="http://schemas.microsoft.com/office/powerpoint/2010/main" val="13043582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r>
              <a:rPr lang="ru-RU" sz="2000" dirty="0"/>
              <a:t>Средний дневной заработок для исчисления пособия определяется путем деления суммы начисленного заработка за два календарных года, предшествующих году наступления страхового случая, на число календарных дней в этом периоде, за исключением календарных дней, приходящихся на следующие периоды:</a:t>
            </a:r>
          </a:p>
          <a:p>
            <a:r>
              <a:rPr lang="ru-RU" sz="2000" dirty="0"/>
              <a:t>- периоды временной нетрудоспособности, отпуска по беременности и родам, отпуска по уходу за ребенком;</a:t>
            </a:r>
          </a:p>
          <a:p>
            <a:r>
              <a:rPr lang="ru-RU" sz="2000" dirty="0"/>
              <a:t>- период освобождения работника от работы с полным или частичным сохранением заработной платы в соответствии с законодательством Российской Федерации, если на сохраняемую заработную плату за этот период страховые взносы в Фонд социального страхования Российской Федерации в соответствии с Законом № 212-ФЗ не начислялись. </a:t>
            </a:r>
          </a:p>
        </p:txBody>
      </p:sp>
    </p:spTree>
    <p:extLst>
      <p:ext uri="{BB962C8B-B14F-4D97-AF65-F5344CB8AC3E}">
        <p14:creationId xmlns:p14="http://schemas.microsoft.com/office/powerpoint/2010/main" val="40880926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154984"/>
          </a:xfrm>
          <a:prstGeom prst="rect">
            <a:avLst/>
          </a:prstGeom>
        </p:spPr>
        <p:txBody>
          <a:bodyPr wrap="square">
            <a:spAutoFit/>
          </a:bodyPr>
          <a:lstStyle/>
          <a:p>
            <a:r>
              <a:rPr lang="ru-RU" sz="2400" b="1" dirty="0"/>
              <a:t>Средний дневной заработок для исчисления пособия не может превышать величину, определяемую путем деления на 730 суммы предельных величин для начисления страховых взносов за два календарных года, предшествующих году наступления отпуска по беременности и родам.</a:t>
            </a:r>
          </a:p>
          <a:p>
            <a:r>
              <a:rPr lang="ru-RU" sz="2400" b="1" dirty="0" smtClean="0"/>
              <a:t>Размер </a:t>
            </a:r>
            <a:r>
              <a:rPr lang="ru-RU" sz="2400" b="1" dirty="0"/>
              <a:t>пособия определяется путем умножения размера дневного пособия на число календарных дней, приходящихся на период отпуска по беременности и родам.</a:t>
            </a:r>
          </a:p>
        </p:txBody>
      </p:sp>
    </p:spTree>
    <p:extLst>
      <p:ext uri="{BB962C8B-B14F-4D97-AF65-F5344CB8AC3E}">
        <p14:creationId xmlns:p14="http://schemas.microsoft.com/office/powerpoint/2010/main" val="185604805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524315"/>
          </a:xfrm>
          <a:prstGeom prst="rect">
            <a:avLst/>
          </a:prstGeom>
        </p:spPr>
        <p:txBody>
          <a:bodyPr wrap="square">
            <a:spAutoFit/>
          </a:bodyPr>
          <a:lstStyle/>
          <a:p>
            <a:pPr lvl="0"/>
            <a:r>
              <a:rPr lang="ru-RU" sz="3200" b="1" dirty="0"/>
              <a:t>Если в период нахождения матери в отпуске по уходу за ребенком до достижения им возраста полутора лет у нее наступает отпуск по беременности и родам, она имеет право выбора одного из двух видов пособий, выплачиваемых в периоды соответствующих отпусков.</a:t>
            </a:r>
            <a:endParaRPr lang="ru-RU" sz="3200" dirty="0"/>
          </a:p>
        </p:txBody>
      </p:sp>
    </p:spTree>
    <p:extLst>
      <p:ext uri="{BB962C8B-B14F-4D97-AF65-F5344CB8AC3E}">
        <p14:creationId xmlns:p14="http://schemas.microsoft.com/office/powerpoint/2010/main" val="402125999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2862322"/>
          </a:xfrm>
          <a:prstGeom prst="rect">
            <a:avLst/>
          </a:prstGeom>
        </p:spPr>
        <p:txBody>
          <a:bodyPr wrap="square">
            <a:spAutoFit/>
          </a:bodyPr>
          <a:lstStyle/>
          <a:p>
            <a:r>
              <a:rPr lang="ru-RU" sz="2000" dirty="0"/>
              <a:t>Для назначения и выплаты пособия застрахованное лицо представляет:</a:t>
            </a:r>
          </a:p>
          <a:p>
            <a:r>
              <a:rPr lang="ru-RU" sz="2000" dirty="0"/>
              <a:t>- </a:t>
            </a:r>
            <a:r>
              <a:rPr lang="ru-RU" sz="2000" i="1" dirty="0"/>
              <a:t>листок нетрудоспособности</a:t>
            </a:r>
            <a:r>
              <a:rPr lang="ru-RU" sz="2000" dirty="0"/>
              <a:t>, выданный медицинской организацией по форме и в порядке, установленными приказами Министерства здравоохранения и социального развития Российской Федерации от 26.04.2011 г. № 347н «Об утверждении формы бланка листка нетрудоспособности»  и  от 29.06.2011 № 624н «Об утверждении Порядка выдачи листков нетрудоспособности»;</a:t>
            </a:r>
          </a:p>
        </p:txBody>
      </p:sp>
    </p:spTree>
    <p:extLst>
      <p:ext uri="{BB962C8B-B14F-4D97-AF65-F5344CB8AC3E}">
        <p14:creationId xmlns:p14="http://schemas.microsoft.com/office/powerpoint/2010/main" val="2091322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5632311"/>
          </a:xfrm>
          <a:prstGeom prst="rect">
            <a:avLst/>
          </a:prstGeom>
        </p:spPr>
        <p:txBody>
          <a:bodyPr wrap="square">
            <a:spAutoFit/>
          </a:bodyPr>
          <a:lstStyle/>
          <a:p>
            <a:r>
              <a:rPr lang="ru-RU" sz="2000" dirty="0"/>
              <a:t>Для назначения и выплаты пособия застрахованное лицо представляет:</a:t>
            </a:r>
          </a:p>
          <a:p>
            <a:r>
              <a:rPr lang="ru-RU" sz="2000" dirty="0"/>
              <a:t>- </a:t>
            </a:r>
            <a:r>
              <a:rPr lang="ru-RU" sz="2000" i="1" dirty="0"/>
              <a:t>справка (справки) о сумме заработка</a:t>
            </a:r>
            <a:r>
              <a:rPr lang="ru-RU" sz="2000" dirty="0"/>
              <a:t>, из которого должно быть исчислено пособие, с места (мест) работы (службы, иной деятельности) у другого страхователя (у других страхователей) и о количестве календарных дней, приходящихся в указанном периоде на периоды временной нетрудоспособности, отпуска по беременности и родам, отпуска по уходу за ребенком, период освобождения работника от работы с полным или частичным сохранением заработной платы, если на сохраняемую заработную плату за этот период страховые взносы в Фонд социального страхования Российской Федерации не начислялись, а для назначения и выплаты указанных пособий территориальным органом страховщика - </a:t>
            </a:r>
            <a:r>
              <a:rPr lang="ru-RU" sz="2000" i="1" dirty="0"/>
              <a:t>справку (справки) о сумме заработка и о количестве календарных дней, приходящихся на выше указанные периоды</a:t>
            </a:r>
            <a:r>
              <a:rPr lang="ru-RU" sz="2000" dirty="0"/>
              <a:t>, из которого должно быть исчислено пособие, и </a:t>
            </a:r>
            <a:r>
              <a:rPr lang="ru-RU" sz="2000" i="1" dirty="0">
                <a:hlinkClick r:id="rId2"/>
              </a:rPr>
              <a:t>документы</a:t>
            </a:r>
            <a:r>
              <a:rPr lang="ru-RU" sz="2000" i="1" dirty="0"/>
              <a:t>, подтверждающие страховой стаж</a:t>
            </a:r>
            <a:r>
              <a:rPr lang="ru-RU" sz="2000" dirty="0"/>
              <a:t>.</a:t>
            </a:r>
          </a:p>
        </p:txBody>
      </p:sp>
    </p:spTree>
    <p:extLst>
      <p:ext uri="{BB962C8B-B14F-4D97-AF65-F5344CB8AC3E}">
        <p14:creationId xmlns:p14="http://schemas.microsoft.com/office/powerpoint/2010/main" val="14611867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r>
              <a:rPr lang="ru-RU" sz="2000" dirty="0"/>
              <a:t>В случаях, когда застрахованное лицо на момент наступления страхового случая занято у нескольких страхователей и пособие назначается и выплачивается ему страхователем по одному из последних мест работы (службы, иной деятельности) по выбору застрахованного лица, то также предоставляется </a:t>
            </a:r>
            <a:r>
              <a:rPr lang="ru-RU" sz="2000" i="1" dirty="0"/>
              <a:t>справка (справки) с места работы (службы, иной деятельности) у другого страхователя (у других страхователей) о том, что назначение и выплата данного пособия этим страхователем не осуществляются</a:t>
            </a:r>
            <a:r>
              <a:rPr lang="ru-RU" sz="2000" dirty="0" smtClean="0"/>
              <a:t>.</a:t>
            </a:r>
          </a:p>
          <a:p>
            <a:endParaRPr lang="ru-RU" sz="2000" dirty="0"/>
          </a:p>
          <a:p>
            <a:r>
              <a:rPr lang="ru-RU" sz="2000" dirty="0"/>
              <a:t>Для назначения и выплаты пособия застрахованное лицо представляет:</a:t>
            </a:r>
          </a:p>
          <a:p>
            <a:r>
              <a:rPr lang="ru-RU" sz="2000" dirty="0" smtClean="0"/>
              <a:t>- </a:t>
            </a:r>
            <a:r>
              <a:rPr lang="ru-RU" sz="2000" i="1" dirty="0"/>
              <a:t>заявление работника о предоставлении отпуска</a:t>
            </a:r>
            <a:r>
              <a:rPr lang="ru-RU" sz="2000" dirty="0"/>
              <a:t> по беременности и родам и выплате соответствующего пособия; </a:t>
            </a:r>
          </a:p>
        </p:txBody>
      </p:sp>
    </p:spTree>
    <p:extLst>
      <p:ext uri="{BB962C8B-B14F-4D97-AF65-F5344CB8AC3E}">
        <p14:creationId xmlns:p14="http://schemas.microsoft.com/office/powerpoint/2010/main" val="37428087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3970318"/>
          </a:xfrm>
          <a:prstGeom prst="rect">
            <a:avLst/>
          </a:prstGeom>
        </p:spPr>
        <p:txBody>
          <a:bodyPr wrap="square">
            <a:spAutoFit/>
          </a:bodyPr>
          <a:lstStyle/>
          <a:p>
            <a:r>
              <a:rPr lang="ru-RU" sz="2800" u="sng" dirty="0"/>
              <a:t>При усыновлении ребенка</a:t>
            </a:r>
            <a:r>
              <a:rPr lang="ru-RU" sz="2800" dirty="0"/>
              <a:t> обоими супругами пособие выдается тому супругу, которому предоставлен отпуск в связи с усыновлением ребенка. При этом предоставляется справка с места работы другого родителя, усыновившего ребенка, о том, что он не использует отпуск или супруга не находится в отпуске по беременности и родам и ему/ей пособие не выдавалось.</a:t>
            </a:r>
          </a:p>
        </p:txBody>
      </p:sp>
    </p:spTree>
    <p:extLst>
      <p:ext uri="{BB962C8B-B14F-4D97-AF65-F5344CB8AC3E}">
        <p14:creationId xmlns:p14="http://schemas.microsoft.com/office/powerpoint/2010/main" val="187591159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832092"/>
          </a:xfrm>
          <a:prstGeom prst="rect">
            <a:avLst/>
          </a:prstGeom>
        </p:spPr>
        <p:txBody>
          <a:bodyPr wrap="square">
            <a:spAutoFit/>
          </a:bodyPr>
          <a:lstStyle/>
          <a:p>
            <a:pPr marL="457200" lvl="0" indent="-457200">
              <a:buFont typeface="Wingdings" panose="05000000000000000000" pitchFamily="2" charset="2"/>
              <a:buChar char="Ø"/>
            </a:pPr>
            <a:r>
              <a:rPr lang="ru-RU" sz="2800" dirty="0"/>
              <a:t>Сумма пособия налогами не облагается и не учитывается в доходах для налогообложения.</a:t>
            </a:r>
          </a:p>
          <a:p>
            <a:pPr marL="457200" lvl="0" indent="-457200">
              <a:buFont typeface="Wingdings" panose="05000000000000000000" pitchFamily="2" charset="2"/>
              <a:buChar char="Ø"/>
            </a:pPr>
            <a:r>
              <a:rPr lang="ru-RU" sz="2800" dirty="0"/>
              <a:t>Сумма пособия не облагается страховыми взносами на обязательное социальное страхование.</a:t>
            </a:r>
          </a:p>
          <a:p>
            <a:pPr marL="457200" lvl="0" indent="-457200">
              <a:buFont typeface="Wingdings" panose="05000000000000000000" pitchFamily="2" charset="2"/>
              <a:buChar char="Ø"/>
            </a:pPr>
            <a:r>
              <a:rPr lang="ru-RU" sz="2800" dirty="0"/>
              <a:t>Основанием для предоставления отпуска по беременности и родам является листок нетрудоспособности, который выдается медицинским учреждением в установленном порядке.</a:t>
            </a:r>
          </a:p>
        </p:txBody>
      </p:sp>
    </p:spTree>
    <p:extLst>
      <p:ext uri="{BB962C8B-B14F-4D97-AF65-F5344CB8AC3E}">
        <p14:creationId xmlns:p14="http://schemas.microsoft.com/office/powerpoint/2010/main" val="183452013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pPr lvl="0"/>
            <a:r>
              <a:rPr lang="ru-RU" sz="2000" dirty="0"/>
              <a:t>- женщинам, уволенным в связи с ликвидацией организаций, прекращением физическими лицами деятельности в качестве индивидуальных предпринимателей, прекращением полномочий нотариусами, занимающимися частной практикой, и прекращением статуса адвоката, а также в связи с прекращением деятельности иными физическими лицами, чья профессиональная деятельность в соответствии с федеральными законами подлежит государственной регистрации и (или) лицензированию, в течение двенадцати месяцев, предшествовавших дню признания их в установленном </a:t>
            </a:r>
            <a:r>
              <a:rPr lang="ru-RU" sz="2000" dirty="0">
                <a:hlinkClick r:id="rId2"/>
              </a:rPr>
              <a:t>порядке</a:t>
            </a:r>
            <a:r>
              <a:rPr lang="ru-RU" sz="2000" dirty="0"/>
              <a:t> безработными пособие назначается и выплачивается </a:t>
            </a:r>
            <a:r>
              <a:rPr lang="ru-RU" sz="2000" b="1" dirty="0"/>
              <a:t>органами социальной защиты населения</a:t>
            </a:r>
            <a:r>
              <a:rPr lang="ru-RU" sz="2000" dirty="0"/>
              <a:t> по месту жительства (месту пребывания, месту фактического проживания);</a:t>
            </a:r>
          </a:p>
        </p:txBody>
      </p:sp>
    </p:spTree>
    <p:extLst>
      <p:ext uri="{BB962C8B-B14F-4D97-AF65-F5344CB8AC3E}">
        <p14:creationId xmlns:p14="http://schemas.microsoft.com/office/powerpoint/2010/main" val="41509189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260648"/>
            <a:ext cx="5740674" cy="461665"/>
          </a:xfrm>
          <a:prstGeom prst="rect">
            <a:avLst/>
          </a:prstGeom>
          <a:noFill/>
        </p:spPr>
        <p:txBody>
          <a:bodyPr wrap="none" rtlCol="0">
            <a:spAutoFit/>
          </a:bodyPr>
          <a:lstStyle/>
          <a:p>
            <a:r>
              <a:rPr lang="ru-RU" sz="2400" b="1" dirty="0" smtClean="0">
                <a:solidFill>
                  <a:srgbClr val="FFFF00"/>
                </a:solidFill>
              </a:rPr>
              <a:t>Пособие по беременности и родам</a:t>
            </a:r>
            <a:endParaRPr lang="ru-RU" sz="2400" b="1" dirty="0">
              <a:solidFill>
                <a:srgbClr val="FFFF00"/>
              </a:solidFill>
            </a:endParaRPr>
          </a:p>
        </p:txBody>
      </p:sp>
      <p:sp>
        <p:nvSpPr>
          <p:cNvPr id="4" name="Прямоугольник 3"/>
          <p:cNvSpPr/>
          <p:nvPr/>
        </p:nvSpPr>
        <p:spPr>
          <a:xfrm>
            <a:off x="683568" y="836712"/>
            <a:ext cx="7848872" cy="4401205"/>
          </a:xfrm>
          <a:prstGeom prst="rect">
            <a:avLst/>
          </a:prstGeom>
        </p:spPr>
        <p:txBody>
          <a:bodyPr wrap="square">
            <a:spAutoFit/>
          </a:bodyPr>
          <a:lstStyle/>
          <a:p>
            <a:r>
              <a:rPr lang="ru-RU" sz="2000" dirty="0"/>
              <a:t>-   женщинам, обучающимся по очной форме обучения на платной или бесплатной основе в образовательных учреждениях начального профессионального, среднего профессионального и высшего профессионального образования, в учреждениях послевузовского профессионального образования пособие выплачивается </a:t>
            </a:r>
            <a:r>
              <a:rPr lang="ru-RU" sz="2000" b="1" dirty="0"/>
              <a:t>по месту учебы;</a:t>
            </a:r>
            <a:endParaRPr lang="ru-RU" sz="2000" dirty="0"/>
          </a:p>
          <a:p>
            <a:r>
              <a:rPr lang="ru-RU" sz="2000" dirty="0"/>
              <a:t>-   женщинам, проходящим военную службу по контракту, службу в качестве лиц рядового и начальствующего состава в органах внутренних дел, в Государственной противопожарной службе, в учреждениях и органах уголовно-исполнительной системы, в органах по контролю за оборотом наркотических средств и психотропных веществ, в таможенных органах выплата пособия производится  </a:t>
            </a:r>
            <a:r>
              <a:rPr lang="ru-RU" sz="2000" b="1" dirty="0"/>
              <a:t>по месту службы.</a:t>
            </a:r>
            <a:endParaRPr lang="ru-RU" sz="2000" dirty="0"/>
          </a:p>
        </p:txBody>
      </p:sp>
    </p:spTree>
    <p:extLst>
      <p:ext uri="{BB962C8B-B14F-4D97-AF65-F5344CB8AC3E}">
        <p14:creationId xmlns:p14="http://schemas.microsoft.com/office/powerpoint/2010/main" val="20948535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60648"/>
            <a:ext cx="8416086" cy="461665"/>
          </a:xfrm>
          <a:prstGeom prst="rect">
            <a:avLst/>
          </a:prstGeom>
          <a:noFill/>
        </p:spPr>
        <p:txBody>
          <a:bodyPr wrap="none" rtlCol="0">
            <a:spAutoFit/>
          </a:bodyPr>
          <a:lstStyle/>
          <a:p>
            <a:r>
              <a:rPr lang="ru-RU" sz="2400" b="1" dirty="0" smtClean="0">
                <a:solidFill>
                  <a:srgbClr val="FFFF00"/>
                </a:solidFill>
              </a:rPr>
              <a:t>Пример расчета пособия по беременности и родам</a:t>
            </a:r>
            <a:endParaRPr lang="ru-RU" sz="2400" b="1" dirty="0">
              <a:solidFill>
                <a:srgbClr val="FFFF00"/>
              </a:solidFill>
            </a:endParaRPr>
          </a:p>
        </p:txBody>
      </p:sp>
      <p:sp>
        <p:nvSpPr>
          <p:cNvPr id="5" name="Прямоугольник 4"/>
          <p:cNvSpPr/>
          <p:nvPr/>
        </p:nvSpPr>
        <p:spPr>
          <a:xfrm>
            <a:off x="607135" y="980728"/>
            <a:ext cx="7848872" cy="4893647"/>
          </a:xfrm>
          <a:prstGeom prst="rect">
            <a:avLst/>
          </a:prstGeom>
        </p:spPr>
        <p:txBody>
          <a:bodyPr wrap="square">
            <a:spAutoFit/>
          </a:bodyPr>
          <a:lstStyle/>
          <a:p>
            <a:r>
              <a:rPr lang="ru-RU" sz="2400" b="1" i="1" dirty="0">
                <a:latin typeface="Times New Roman" panose="02020603050405020304" pitchFamily="18" charset="0"/>
                <a:ea typeface="Times New Roman" panose="02020603050405020304" pitchFamily="18" charset="0"/>
              </a:rPr>
              <a:t>Женщина уходит в отпуск по беременности и родам 1 марта 2015 </a:t>
            </a:r>
            <a:r>
              <a:rPr lang="ru-RU" sz="2400" b="1" i="1" dirty="0" smtClean="0">
                <a:latin typeface="Times New Roman" panose="02020603050405020304" pitchFamily="18" charset="0"/>
                <a:ea typeface="Times New Roman" panose="02020603050405020304" pitchFamily="18" charset="0"/>
              </a:rPr>
              <a:t>года.</a:t>
            </a:r>
          </a:p>
          <a:p>
            <a:r>
              <a:rPr lang="ru-RU" sz="2400" b="1" i="1" dirty="0" smtClean="0">
                <a:latin typeface="Times New Roman" panose="02020603050405020304" pitchFamily="18" charset="0"/>
                <a:ea typeface="Times New Roman" panose="02020603050405020304" pitchFamily="18" charset="0"/>
              </a:rPr>
              <a:t>Выплаты в пользу данной </a:t>
            </a:r>
            <a:r>
              <a:rPr lang="ru-RU" sz="2400" b="1" i="1" dirty="0">
                <a:latin typeface="Times New Roman" panose="02020603050405020304" pitchFamily="18" charset="0"/>
                <a:ea typeface="Times New Roman" panose="02020603050405020304" pitchFamily="18" charset="0"/>
              </a:rPr>
              <a:t>женщины, на </a:t>
            </a:r>
            <a:r>
              <a:rPr lang="ru-RU" sz="2400" b="1" i="1" dirty="0" smtClean="0">
                <a:latin typeface="Times New Roman" panose="02020603050405020304" pitchFamily="18" charset="0"/>
                <a:ea typeface="Times New Roman" panose="02020603050405020304" pitchFamily="18" charset="0"/>
              </a:rPr>
              <a:t>которые </a:t>
            </a:r>
            <a:r>
              <a:rPr lang="ru-RU" sz="2400" b="1" i="1" dirty="0">
                <a:latin typeface="Times New Roman" panose="02020603050405020304" pitchFamily="18" charset="0"/>
                <a:ea typeface="Times New Roman" panose="02020603050405020304" pitchFamily="18" charset="0"/>
              </a:rPr>
              <a:t>начислены страховые взносы в Фонд социального страхования Российской </a:t>
            </a:r>
            <a:r>
              <a:rPr lang="ru-RU" sz="2400" b="1" i="1" dirty="0" smtClean="0">
                <a:latin typeface="Times New Roman" panose="02020603050405020304" pitchFamily="18" charset="0"/>
                <a:ea typeface="Times New Roman" panose="02020603050405020304" pitchFamily="18" charset="0"/>
              </a:rPr>
              <a:t>Федерации в 2013 году составили 465 000 руб., в 2014 году – 715 000 руб. </a:t>
            </a:r>
          </a:p>
          <a:p>
            <a:r>
              <a:rPr lang="ru-RU" sz="2400" b="1" i="1" dirty="0" smtClean="0">
                <a:latin typeface="Times New Roman" panose="02020603050405020304" pitchFamily="18" charset="0"/>
                <a:ea typeface="Times New Roman" panose="02020603050405020304" pitchFamily="18" charset="0"/>
              </a:rPr>
              <a:t>Определить размер пособия.</a:t>
            </a:r>
          </a:p>
          <a:p>
            <a:endParaRPr lang="ru-RU" sz="2400" b="1" i="1" dirty="0">
              <a:latin typeface="Times New Roman" panose="02020603050405020304" pitchFamily="18" charset="0"/>
              <a:ea typeface="Times New Roman" panose="02020603050405020304" pitchFamily="18" charset="0"/>
            </a:endParaRPr>
          </a:p>
          <a:p>
            <a:r>
              <a:rPr lang="ru-RU" sz="2400" b="1" i="1" dirty="0" smtClean="0">
                <a:latin typeface="Times New Roman" panose="02020603050405020304" pitchFamily="18" charset="0"/>
                <a:ea typeface="Times New Roman" panose="02020603050405020304" pitchFamily="18" charset="0"/>
              </a:rPr>
              <a:t>1. Определяем среднедневной заработок:</a:t>
            </a:r>
          </a:p>
          <a:p>
            <a:r>
              <a:rPr lang="ru-RU" sz="2400" b="1" i="1" dirty="0" smtClean="0">
                <a:latin typeface="Times New Roman" panose="02020603050405020304" pitchFamily="18" charset="0"/>
                <a:ea typeface="Times New Roman" panose="02020603050405020304" pitchFamily="18" charset="0"/>
              </a:rPr>
              <a:t>465 000 + 624 000 = 1 089 000</a:t>
            </a:r>
          </a:p>
          <a:p>
            <a:r>
              <a:rPr lang="ru-RU" sz="2400" b="1" i="1" dirty="0" smtClean="0">
                <a:latin typeface="Times New Roman" panose="02020603050405020304" pitchFamily="18" charset="0"/>
                <a:ea typeface="Times New Roman" panose="02020603050405020304" pitchFamily="18" charset="0"/>
              </a:rPr>
              <a:t>1 089 000 / 730 = 1491,78</a:t>
            </a:r>
          </a:p>
          <a:p>
            <a:r>
              <a:rPr lang="ru-RU" sz="2400" b="1" i="1" dirty="0" smtClean="0">
                <a:latin typeface="Times New Roman" panose="02020603050405020304" pitchFamily="18" charset="0"/>
                <a:ea typeface="Times New Roman" panose="02020603050405020304" pitchFamily="18" charset="0"/>
              </a:rPr>
              <a:t>2. Определяем размер пособия</a:t>
            </a:r>
          </a:p>
          <a:p>
            <a:r>
              <a:rPr lang="ru-RU" sz="2400" b="1" i="1" dirty="0" smtClean="0">
                <a:latin typeface="Times New Roman" panose="02020603050405020304" pitchFamily="18" charset="0"/>
                <a:ea typeface="Times New Roman" panose="02020603050405020304" pitchFamily="18" charset="0"/>
              </a:rPr>
              <a:t>1491,78 * 140 = 208 849,32</a:t>
            </a:r>
            <a:endParaRPr lang="ru-RU" sz="24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997995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28.04.2015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79</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2330</TotalTime>
  <Words>6021</Words>
  <Application>Microsoft Office PowerPoint</Application>
  <PresentationFormat>Экран (4:3)</PresentationFormat>
  <Paragraphs>497</Paragraphs>
  <Slides>79</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79</vt:i4>
      </vt:variant>
    </vt:vector>
  </HeadingPairs>
  <TitlesOfParts>
    <vt:vector size="87" baseType="lpstr">
      <vt:lpstr>Arial</vt:lpstr>
      <vt:lpstr>Calibri</vt:lpstr>
      <vt:lpstr>Monotype Corsiva</vt:lpstr>
      <vt:lpstr>Symbol</vt:lpstr>
      <vt:lpstr>Tahoma</vt:lpstr>
      <vt:lpstr>Times New Roman</vt:lpstr>
      <vt:lpstr>Wingdings</vt:lpstr>
      <vt:lpstr>Сумерки</vt:lpstr>
      <vt:lpstr>Тема 9. Фонд социального страхования  Российской Федерации</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360</cp:revision>
  <dcterms:created xsi:type="dcterms:W3CDTF">2010-09-07T21:39:41Z</dcterms:created>
  <dcterms:modified xsi:type="dcterms:W3CDTF">2015-04-28T11:15:02Z</dcterms:modified>
</cp:coreProperties>
</file>