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2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17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386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171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90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47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151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161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17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99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96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E94BF-70FE-480D-B9CF-FE605DF16AB4}" type="datetimeFigureOut">
              <a:rPr lang="ru-RU" smtClean="0"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9B8EA-B188-4FAA-A8C7-D97AF3BBF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07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77.jpe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lvp.ru/reports/54.html" TargetMode="External"/><Relationship Id="rId2" Type="http://schemas.openxmlformats.org/officeDocument/2006/relationships/hyperlink" Target="http://www.whitehouse.gov/nsc/nss/2006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intertrends.ru/nineth/008.htm" TargetMode="External"/><Relationship Id="rId5" Type="http://schemas.openxmlformats.org/officeDocument/2006/relationships/hyperlink" Target="../&#1058;&#1052;&#1054;_&#1074;&#1090;&#1086;&#1088;&#1086;&#1081;_&#1075;&#1086;&#1076;/&#1058;&#1086;&#1084;%203,%20&#8470;%203(9).%20&#1057;&#1077;&#1085;&#1090;&#1103;&#1073;&#1088;&#1100;-&#1076;&#1077;&#1082;&#1072;&#1073;&#1088;&#1100;" TargetMode="External"/><Relationship Id="rId4" Type="http://schemas.openxmlformats.org/officeDocument/2006/relationships/hyperlink" Target="http://www.garant.ru/hotlaw/doc/135712.htm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_ae5b2_9f8dee0a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98538"/>
            <a:ext cx="9144000" cy="585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9" y="1052513"/>
            <a:ext cx="8713787" cy="2736850"/>
          </a:xfrm>
        </p:spPr>
        <p:txBody>
          <a:bodyPr/>
          <a:lstStyle/>
          <a:p>
            <a:pPr eaLnBrk="1" hangingPunct="1"/>
            <a:r>
              <a:rPr lang="ru-RU" altLang="ru-RU" sz="4000" b="1"/>
              <a:t>Тема 12. Официально-государственные</a:t>
            </a:r>
            <a:r>
              <a:rPr lang="en-US" altLang="ru-RU" sz="4000" b="1"/>
              <a:t/>
            </a:r>
            <a:br>
              <a:rPr lang="en-US" altLang="ru-RU" sz="4000" b="1"/>
            </a:br>
            <a:r>
              <a:rPr lang="ru-RU" altLang="ru-RU" sz="4000" b="1"/>
              <a:t> (национальные) идеологии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1524000" y="1"/>
            <a:ext cx="91440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1200" dirty="0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6527800" y="4432728"/>
            <a:ext cx="4140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/>
              <a:t>Сталинград.</a:t>
            </a:r>
          </a:p>
          <a:p>
            <a:pPr eaLnBrk="1" hangingPunct="1"/>
            <a:r>
              <a:rPr lang="ru-RU" altLang="ru-RU" sz="1200"/>
              <a:t>На переднем плане сгоревший Renault UE C</a:t>
            </a:r>
          </a:p>
          <a:p>
            <a:pPr eaLnBrk="1" hangingPunct="1"/>
            <a:r>
              <a:rPr lang="ru-RU" altLang="ru-RU" sz="1200"/>
              <a:t>henillette — легкий французский бронетранспортер, стоявший на вооружении вермахта</a:t>
            </a:r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1524000" y="5949950"/>
            <a:ext cx="91440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 dirty="0">
              <a:solidFill>
                <a:schemeClr val="bg1"/>
              </a:solidFill>
            </a:endParaRPr>
          </a:p>
        </p:txBody>
      </p:sp>
      <p:sp>
        <p:nvSpPr>
          <p:cNvPr id="22536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2537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>
                <a:cs typeface="Arial" panose="020B0604020202020204" pitchFamily="34" charset="0"/>
              </a:rPr>
              <a:t>21</a:t>
            </a:r>
          </a:p>
        </p:txBody>
      </p:sp>
      <p:sp>
        <p:nvSpPr>
          <p:cNvPr id="9" name="Rectangle 6"/>
          <p:cNvSpPr>
            <a:spLocks noGrp="1" noChangeArrowheads="1"/>
          </p:cNvSpPr>
          <p:nvPr/>
        </p:nvSpPr>
        <p:spPr bwMode="auto">
          <a:xfrm>
            <a:off x="1505744" y="-26987"/>
            <a:ext cx="9109075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chemeClr val="tx2"/>
                </a:solidFill>
              </a:rPr>
              <a:t>Прикладное применение теорий международных отношений</a:t>
            </a:r>
            <a:br>
              <a:rPr lang="ru-RU" altLang="ru-RU" sz="1200" dirty="0">
                <a:solidFill>
                  <a:schemeClr val="tx2"/>
                </a:solidFill>
              </a:rPr>
            </a:br>
            <a:r>
              <a:rPr lang="ru-RU" altLang="ru-RU" sz="1200" dirty="0">
                <a:solidFill>
                  <a:schemeClr val="tx2"/>
                </a:solidFill>
              </a:rPr>
              <a:t>Для специальности: </a:t>
            </a:r>
            <a:r>
              <a:rPr lang="ru-RU" altLang="ru-RU" sz="1200" b="1" dirty="0">
                <a:solidFill>
                  <a:schemeClr val="tx2"/>
                </a:solidFill>
              </a:rPr>
              <a:t>41.04.05 «МЕЖДУНАРОДНЫЕ ОТНОШЕНИЯ»</a:t>
            </a:r>
            <a:br>
              <a:rPr lang="ru-RU" altLang="ru-RU" sz="1200" b="1" dirty="0">
                <a:solidFill>
                  <a:schemeClr val="tx2"/>
                </a:solidFill>
              </a:rPr>
            </a:br>
            <a:r>
              <a:rPr lang="ru-RU" altLang="ru-RU" sz="1200" dirty="0">
                <a:solidFill>
                  <a:schemeClr val="tx2"/>
                </a:solidFill>
              </a:rPr>
              <a:t>Институт международного бизнеса, экономики и управления</a:t>
            </a:r>
            <a:br>
              <a:rPr lang="ru-RU" altLang="ru-RU" sz="1200" dirty="0">
                <a:solidFill>
                  <a:schemeClr val="tx2"/>
                </a:solidFill>
              </a:rPr>
            </a:br>
            <a:r>
              <a:rPr lang="ru-RU" altLang="ru-RU" sz="1200" dirty="0">
                <a:solidFill>
                  <a:schemeClr val="tx2"/>
                </a:solidFill>
              </a:rPr>
              <a:t>Кафедра международных отношений и государственного управления</a:t>
            </a:r>
            <a:br>
              <a:rPr lang="ru-RU" altLang="ru-RU" sz="1200" dirty="0">
                <a:solidFill>
                  <a:schemeClr val="tx2"/>
                </a:solidFill>
              </a:rPr>
            </a:br>
            <a:r>
              <a:rPr lang="ru-RU" altLang="ru-RU" sz="1200" dirty="0">
                <a:solidFill>
                  <a:schemeClr val="tx2"/>
                </a:solidFill>
              </a:rPr>
              <a:t>канд. </a:t>
            </a:r>
            <a:r>
              <a:rPr lang="ru-RU" altLang="ru-RU" sz="1200" dirty="0" err="1">
                <a:solidFill>
                  <a:schemeClr val="tx2"/>
                </a:solidFill>
              </a:rPr>
              <a:t>истор</a:t>
            </a:r>
            <a:r>
              <a:rPr lang="ru-RU" altLang="ru-RU" sz="1200" dirty="0">
                <a:solidFill>
                  <a:schemeClr val="tx2"/>
                </a:solidFill>
              </a:rPr>
              <a:t>. наук, доцент. Котляр Надежда Васильевна</a:t>
            </a:r>
          </a:p>
        </p:txBody>
      </p:sp>
    </p:spTree>
    <p:extLst>
      <p:ext uri="{BB962C8B-B14F-4D97-AF65-F5344CB8AC3E}">
        <p14:creationId xmlns:p14="http://schemas.microsoft.com/office/powerpoint/2010/main" val="44528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СОДЕРЖАНИЕ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ru-RU" altLang="ru-RU" b="1">
              <a:solidFill>
                <a:srgbClr val="0000CC"/>
              </a:solidFill>
            </a:endParaRP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968C60-F57B-400F-B12A-7428231596C0}" type="slidenum">
              <a:rPr lang="ru-RU" altLang="ru-RU" sz="18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847850" y="836613"/>
            <a:ext cx="8496300" cy="5472112"/>
          </a:xfrm>
          <a:prstGeom prst="rect">
            <a:avLst/>
          </a:prstGeom>
          <a:noFill/>
          <a:ln w="3175">
            <a:solidFill>
              <a:schemeClr val="bg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19125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74713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63725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Ключевые понятия</a:t>
            </a: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endParaRPr lang="ru-RU" altLang="ru-RU">
              <a:solidFill>
                <a:schemeClr val="bg1"/>
              </a:solidFill>
            </a:endParaRP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Вопросы для самопроверки</a:t>
            </a:r>
          </a:p>
          <a:p>
            <a:pPr eaLnBrk="1" hangingPunct="1">
              <a:spcBef>
                <a:spcPct val="10000"/>
              </a:spcBef>
              <a:buFontTx/>
              <a:buAutoNum type="arabicPeriod"/>
            </a:pPr>
            <a:r>
              <a:rPr lang="ru-RU" altLang="ru-RU">
                <a:solidFill>
                  <a:schemeClr val="bg1"/>
                </a:solidFill>
              </a:rPr>
              <a:t>Рекомендуемая литература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47851" y="549276"/>
            <a:ext cx="4176713" cy="6092825"/>
          </a:xfrm>
          <a:noFill/>
        </p:spPr>
        <p:txBody>
          <a:bodyPr>
            <a:normAutofit lnSpcReduction="10000"/>
          </a:bodyPr>
          <a:lstStyle/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Ключевые понятия</a:t>
            </a:r>
          </a:p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endParaRPr lang="ru-RU" altLang="ru-RU" sz="2000"/>
          </a:p>
          <a:p>
            <a:pPr marL="812800" indent="-8128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Учебный материал: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Идеология в МО. Официально-государственная (национальная) идеология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Эволюция внешнеполитической идеологии в СССР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Идеология во внешней политике Третьего Рейха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Гибкая структура либеральной идеологии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r>
              <a:rPr lang="ru-RU" altLang="ru-RU" sz="2000"/>
              <a:t>Проблемы «идеологии глобальной политики» США: либеральный интервенционизм</a:t>
            </a:r>
          </a:p>
          <a:p>
            <a:pPr marL="812800" indent="-812800" algn="l">
              <a:lnSpc>
                <a:spcPct val="80000"/>
              </a:lnSpc>
              <a:buFontTx/>
              <a:buAutoNum type="romanUcPeriod"/>
            </a:pPr>
            <a:endParaRPr lang="ru-RU" altLang="ru-RU" sz="2000"/>
          </a:p>
          <a:p>
            <a:pPr marL="812800" indent="-812800" algn="l">
              <a:lnSpc>
                <a:spcPct val="80000"/>
              </a:lnSpc>
            </a:pPr>
            <a:r>
              <a:rPr lang="ru-RU" altLang="ru-RU" sz="2000"/>
              <a:t>3.       Вопросы для самопроверки</a:t>
            </a:r>
          </a:p>
          <a:p>
            <a:pPr marL="812800" indent="-812800" algn="l">
              <a:lnSpc>
                <a:spcPct val="80000"/>
              </a:lnSpc>
            </a:pPr>
            <a:r>
              <a:rPr lang="ru-RU" altLang="ru-RU" sz="2000"/>
              <a:t>4.       Рекомендуемая литература</a:t>
            </a:r>
          </a:p>
        </p:txBody>
      </p:sp>
      <p:pic>
        <p:nvPicPr>
          <p:cNvPr id="28678" name="Picture 8" descr="img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1268414"/>
            <a:ext cx="4643437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868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22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8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141120031127_image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6" y="1125538"/>
            <a:ext cx="6804025" cy="510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847850" y="260351"/>
            <a:ext cx="84963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КЛЮЧЕВЫЕ ПОНЯТИЯ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847851" y="6308726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8B0ACA-9AB9-41AB-BB87-0BA3CFA712E3}" type="slidenum">
              <a:rPr lang="ru-RU" altLang="ru-RU" sz="1800">
                <a:solidFill>
                  <a:schemeClr val="bg1"/>
                </a:solidFill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800">
              <a:solidFill>
                <a:schemeClr val="bg1"/>
              </a:solidFill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847851" y="1052514"/>
            <a:ext cx="2519363" cy="5399087"/>
          </a:xfrm>
          <a:prstGeom prst="rect">
            <a:avLst/>
          </a:prstGeom>
          <a:solidFill>
            <a:srgbClr val="FFF8F7"/>
          </a:solidFill>
          <a:ln w="317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274638" indent="-2746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0225" indent="-254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04863" indent="-2730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Идеология в международных отношениях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Национальная идеология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Официально-национальная идеология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Эволюция идеологии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ru-RU" altLang="ru-RU" sz="1800"/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Либеральная идеология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Американский интернационализм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ru-RU" altLang="ru-RU" sz="1800"/>
              <a:t>Интервенционализм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2970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23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34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volna.org/wp-content/uploads/2014/11/politichieskaia_sfiera19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5176"/>
            <a:ext cx="7308850" cy="546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1524000" y="115889"/>
            <a:ext cx="9144000" cy="649287"/>
          </a:xfrm>
          <a:prstGeom prst="rect">
            <a:avLst/>
          </a:prstGeom>
          <a:solidFill>
            <a:srgbClr val="FFFFF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Появление в научном обороте термина «идеология»  в 1801 г.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связывают с именем Антуана Дестюда де Трейси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8904288" y="798514"/>
            <a:ext cx="1763712" cy="5602287"/>
          </a:xfrm>
          <a:prstGeom prst="rect">
            <a:avLst/>
          </a:prstGeom>
          <a:solidFill>
            <a:srgbClr val="FFF7FF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/>
              <a:t>Антуан Луи Клод Дестют де Траси</a:t>
            </a:r>
            <a:r>
              <a:rPr lang="ru-RU" altLang="ru-RU" sz="800"/>
              <a:t> ( </a:t>
            </a:r>
            <a:r>
              <a:rPr lang="fr-FR" altLang="ru-RU" sz="800" i="1"/>
              <a:t>Antoine Louis Claude Destutt de Tracy</a:t>
            </a:r>
            <a:r>
              <a:rPr lang="ru-RU" altLang="ru-RU" sz="800" i="1"/>
              <a:t> </a:t>
            </a:r>
            <a:r>
              <a:rPr lang="ru-RU" altLang="ru-RU" sz="800"/>
              <a:t>; 1754  —1836  — видный французский философ, политик и экономист. Родился в семье аристократов шотландского происхождения, предки которых переселились во Францию ещё в XV в. Он обучался сначала на дому, а затем в Страсбургском университете , где выделялся своими атлетическими навыками. Затем он пошёл в армию и во времена Французской революции был избран в Генеральные штаты от дворянства Бурбонне , позднее был депутатом Национального собрания. Вскоре после свержения во Франции монархии 10 августа 1792 года эмигрировал вместе с Лафайетом , но через некоторое время вернулся. 2 ноября 1793 г. был арестован. Вышел на свободу летом 1794 года после падения Робеспьера.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По ходатайству Кабаниса, он стал членом Академии моральных и политических наук в учрежденном в 1795 году в Париже Национальном институте наук и искусств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При Наполеоне был назначен сенатором. Вначале воспринял правление Наполеона с воодушевлением, но затем разочаровался и вместе с единомышленниками составил оппозицию режиму. В свою очередь Наполеон начал считать т. н. «идеологов» главной подрывной силой в государстве</a:t>
            </a:r>
          </a:p>
        </p:txBody>
      </p:sp>
      <p:pic>
        <p:nvPicPr>
          <p:cNvPr id="30725" name="Picture 5" descr="v2_c1_s09_ss01_01-236x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700213"/>
            <a:ext cx="2266950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367213" y="4724401"/>
            <a:ext cx="4178300" cy="576263"/>
          </a:xfrm>
          <a:prstGeom prst="rect">
            <a:avLst/>
          </a:prstGeom>
          <a:solidFill>
            <a:srgbClr val="EBF9F2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/>
              <a:t>Антуан Дестюд де Трейси (Траси)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600" b="1"/>
              <a:t>1754-1836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847851" y="1844675"/>
            <a:ext cx="4392613" cy="2668588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Термин «идеология»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был введен в научный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оборот философом и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ученым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Д. де Треси в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конце </a:t>
            </a:r>
            <a:r>
              <a:rPr lang="en-US" altLang="ru-RU" sz="1600" b="1"/>
              <a:t>XVIII </a:t>
            </a:r>
            <a:r>
              <a:rPr lang="ru-RU" altLang="ru-RU" sz="1600" b="1"/>
              <a:t>в.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И означал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«наука об</a:t>
            </a:r>
            <a:endParaRPr lang="ru-RU" altLang="ru-RU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идеях»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800" b="1"/>
          </a:p>
        </p:txBody>
      </p:sp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238" y="1989139"/>
            <a:ext cx="168275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9" name="Rectangle 10"/>
          <p:cNvSpPr>
            <a:spLocks noChangeArrowheads="1"/>
          </p:cNvSpPr>
          <p:nvPr/>
        </p:nvSpPr>
        <p:spPr bwMode="auto">
          <a:xfrm>
            <a:off x="3432175" y="5526088"/>
            <a:ext cx="5327650" cy="527050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i="1"/>
              <a:t>«Вера — то, ради чего умирают;  идеология -то, ради чего убивают» (Антони Беннн, британский политик)</a:t>
            </a:r>
          </a:p>
        </p:txBody>
      </p:sp>
      <p:sp>
        <p:nvSpPr>
          <p:cNvPr id="30730" name="Text Box 1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0731" name="Rectangle 14"/>
          <p:cNvSpPr>
            <a:spLocks noChangeArrowheads="1"/>
          </p:cNvSpPr>
          <p:nvPr/>
        </p:nvSpPr>
        <p:spPr bwMode="auto">
          <a:xfrm>
            <a:off x="1703388" y="549275"/>
            <a:ext cx="1439862" cy="863600"/>
          </a:xfrm>
          <a:prstGeom prst="rect">
            <a:avLst/>
          </a:prstGeom>
          <a:solidFill>
            <a:srgbClr val="FFFB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i="1">
                <a:solidFill>
                  <a:schemeClr val="tx2"/>
                </a:solidFill>
              </a:rPr>
              <a:t>Греч.</a:t>
            </a:r>
            <a:br>
              <a:rPr lang="ru-RU" altLang="ru-RU" sz="1600" i="1">
                <a:solidFill>
                  <a:schemeClr val="tx2"/>
                </a:solidFill>
              </a:rPr>
            </a:br>
            <a:r>
              <a:rPr lang="en-US" altLang="ru-RU" sz="1600" i="1">
                <a:solidFill>
                  <a:schemeClr val="tx2"/>
                </a:solidFill>
              </a:rPr>
              <a:t>i</a:t>
            </a:r>
            <a:r>
              <a:rPr lang="en-US" altLang="ru-RU" sz="1600">
                <a:solidFill>
                  <a:schemeClr val="tx2"/>
                </a:solidFill>
              </a:rPr>
              <a:t>dea – </a:t>
            </a:r>
            <a:r>
              <a:rPr lang="ru-RU" altLang="ru-RU" sz="1600">
                <a:solidFill>
                  <a:schemeClr val="tx2"/>
                </a:solidFill>
              </a:rPr>
              <a:t>мысль</a:t>
            </a:r>
            <a:br>
              <a:rPr lang="ru-RU" altLang="ru-RU" sz="1600">
                <a:solidFill>
                  <a:schemeClr val="tx2"/>
                </a:solidFill>
              </a:rPr>
            </a:br>
            <a:r>
              <a:rPr lang="en-US" altLang="ru-RU" sz="1600">
                <a:solidFill>
                  <a:schemeClr val="tx2"/>
                </a:solidFill>
              </a:rPr>
              <a:t>logos - </a:t>
            </a:r>
            <a:r>
              <a:rPr lang="ru-RU" altLang="ru-RU" sz="1600">
                <a:solidFill>
                  <a:schemeClr val="tx2"/>
                </a:solidFill>
              </a:rPr>
              <a:t>слово</a:t>
            </a:r>
          </a:p>
        </p:txBody>
      </p:sp>
      <p:pic>
        <p:nvPicPr>
          <p:cNvPr id="30732" name="Picture 15" descr="https://s3.amazonaws.com/bdimg/1283466-14255218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4554538"/>
            <a:ext cx="1725613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73756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798380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98626"/>
            <a:ext cx="91440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AutoShape 3"/>
          <p:cNvSpPr>
            <a:spLocks noChangeArrowheads="1"/>
          </p:cNvSpPr>
          <p:nvPr/>
        </p:nvSpPr>
        <p:spPr bwMode="auto">
          <a:xfrm>
            <a:off x="1524000" y="620713"/>
            <a:ext cx="7164388" cy="1427162"/>
          </a:xfrm>
          <a:prstGeom prst="roundRect">
            <a:avLst>
              <a:gd name="adj" fmla="val 16667"/>
            </a:avLst>
          </a:prstGeom>
          <a:solidFill>
            <a:srgbClr val="F3FFF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solidFill>
            <a:srgbClr val="EBF9F9">
              <a:alpha val="988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Содержание понятия идеологии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1631950" y="476251"/>
            <a:ext cx="2160588" cy="168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жестко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структурирована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8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указывает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3575050" y="404813"/>
            <a:ext cx="2159000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указывает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8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объясняет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 слабости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519738" y="620714"/>
            <a:ext cx="3384550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возможность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/>
              <a:t>  ответа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800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/>
              <a:t> нацелена на   кардинальное изменение</a:t>
            </a:r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2852739"/>
            <a:ext cx="2225675" cy="385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8062914" y="3994150"/>
            <a:ext cx="2592387" cy="1379538"/>
          </a:xfrm>
          <a:prstGeom prst="rect">
            <a:avLst/>
          </a:prstGeom>
          <a:solidFill>
            <a:schemeClr val="bg1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интерес страны, выражающий её </a:t>
            </a:r>
            <a:r>
              <a:rPr lang="ru-RU" altLang="ru-RU" sz="1200" b="1">
                <a:solidFill>
                  <a:srgbClr val="00B050"/>
                </a:solidFill>
              </a:rPr>
              <a:t>потребности социально-политического целого во всех сферах общественной жизни</a:t>
            </a:r>
            <a:r>
              <a:rPr lang="ru-RU" altLang="ru-RU" sz="120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FF0000"/>
                </a:solidFill>
              </a:rPr>
              <a:t>главный мотив внешнеполитического действия государства</a:t>
            </a:r>
          </a:p>
        </p:txBody>
      </p:sp>
      <p:pic>
        <p:nvPicPr>
          <p:cNvPr id="31755" name="Picture 11" descr="http://www.auto.ur.ru/img/books_covers/10115645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6" y="188914"/>
            <a:ext cx="1649413" cy="2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6" name="Rectangle 13"/>
          <p:cNvSpPr>
            <a:spLocks noChangeArrowheads="1"/>
          </p:cNvSpPr>
          <p:nvPr/>
        </p:nvSpPr>
        <p:spPr bwMode="auto">
          <a:xfrm>
            <a:off x="6383339" y="4076701"/>
            <a:ext cx="1620837" cy="1165225"/>
          </a:xfrm>
          <a:prstGeom prst="rect">
            <a:avLst/>
          </a:prstGeom>
          <a:solidFill>
            <a:srgbClr val="F3FCFF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Содержание понятия национальный интерес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400" i="1"/>
              <a:t>national interest</a:t>
            </a:r>
            <a:endParaRPr lang="ru-RU" altLang="ru-RU" sz="1400" i="1"/>
          </a:p>
        </p:txBody>
      </p:sp>
      <p:sp>
        <p:nvSpPr>
          <p:cNvPr id="31757" name="Line 14"/>
          <p:cNvSpPr>
            <a:spLocks noChangeShapeType="1"/>
          </p:cNvSpPr>
          <p:nvPr/>
        </p:nvSpPr>
        <p:spPr bwMode="auto">
          <a:xfrm>
            <a:off x="7535863" y="44370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8" name="Line 15"/>
          <p:cNvSpPr>
            <a:spLocks noChangeShapeType="1"/>
          </p:cNvSpPr>
          <p:nvPr/>
        </p:nvSpPr>
        <p:spPr bwMode="auto">
          <a:xfrm flipV="1">
            <a:off x="10199688" y="342900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9" name="Line 16"/>
          <p:cNvSpPr>
            <a:spLocks noChangeShapeType="1"/>
          </p:cNvSpPr>
          <p:nvPr/>
        </p:nvSpPr>
        <p:spPr bwMode="auto">
          <a:xfrm>
            <a:off x="10344150" y="5229226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0" name="Line 18"/>
          <p:cNvSpPr>
            <a:spLocks noChangeShapeType="1"/>
          </p:cNvSpPr>
          <p:nvPr/>
        </p:nvSpPr>
        <p:spPr bwMode="auto">
          <a:xfrm>
            <a:off x="5375275" y="404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1" name="Text Box 1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1762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22337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2" descr="7983807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978401"/>
            <a:ext cx="2452688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2" descr="nato_ov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4913314"/>
            <a:ext cx="2592387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AutoShape 3"/>
          <p:cNvSpPr>
            <a:spLocks noChangeArrowheads="1"/>
          </p:cNvSpPr>
          <p:nvPr/>
        </p:nvSpPr>
        <p:spPr bwMode="auto">
          <a:xfrm>
            <a:off x="1847851" y="549276"/>
            <a:ext cx="2449513" cy="4392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3FFF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1524000" y="1"/>
            <a:ext cx="9144000" cy="549275"/>
          </a:xfrm>
          <a:prstGeom prst="rect">
            <a:avLst/>
          </a:prstGeom>
          <a:solidFill>
            <a:srgbClr val="EBF9F9">
              <a:alpha val="9882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Соотношений понятий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367214" y="549275"/>
            <a:ext cx="2879725" cy="4502150"/>
          </a:xfrm>
          <a:prstGeom prst="rect">
            <a:avLst/>
          </a:prstGeom>
          <a:solidFill>
            <a:srgbClr val="FFFFE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Идеология в МО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r>
              <a:rPr lang="ru-RU" altLang="ru-RU" sz="1600"/>
              <a:t> устойчивые представления о роли государства</a:t>
            </a:r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r>
              <a:rPr lang="ru-RU" altLang="ru-RU" sz="1600"/>
              <a:t> причинно-следственные связи идеологии и внешней политики</a:t>
            </a:r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r>
              <a:rPr lang="ru-RU" altLang="ru-RU" sz="1600"/>
              <a:t> приведение идеологии в соответствии с МО</a:t>
            </a:r>
          </a:p>
          <a:p>
            <a:pPr eaLnBrk="1" hangingPunct="1">
              <a:spcBef>
                <a:spcPct val="0"/>
              </a:spcBef>
              <a:buClr>
                <a:srgbClr val="CC33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0000"/>
              </a:buClr>
            </a:pPr>
            <a:r>
              <a:rPr lang="ru-RU" altLang="ru-RU" sz="1600"/>
              <a:t> объяснение и оправдание своих действий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CC0000"/>
              </a:buClr>
            </a:pPr>
            <a:r>
              <a:rPr lang="ru-RU" altLang="ru-RU" sz="1600"/>
              <a:t> необходимость врага</a:t>
            </a:r>
          </a:p>
          <a:p>
            <a:pPr eaLnBrk="1" hangingPunct="1">
              <a:spcBef>
                <a:spcPct val="0"/>
              </a:spcBef>
              <a:buClr>
                <a:srgbClr val="CC0000"/>
              </a:buClr>
              <a:buFontTx/>
              <a:buNone/>
            </a:pPr>
            <a:endParaRPr lang="ru-RU" altLang="ru-RU" sz="1600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7334250" y="549275"/>
            <a:ext cx="3240088" cy="3035300"/>
          </a:xfrm>
          <a:prstGeom prst="rect">
            <a:avLst/>
          </a:prstGeom>
          <a:solidFill>
            <a:srgbClr val="FFF7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Национальная идеология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r>
              <a:rPr lang="ru-RU" altLang="ru-RU" sz="1600"/>
              <a:t> устойчивые представления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  <a:buFontTx/>
              <a:buNone/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r>
              <a:rPr lang="ru-RU" altLang="ru-RU" sz="1600"/>
              <a:t> связаны с радикальной постановкой значимой проблемы</a:t>
            </a:r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endParaRPr lang="ru-RU" altLang="ru-RU" sz="1600"/>
          </a:p>
          <a:p>
            <a:pPr eaLnBrk="1" hangingPunct="1">
              <a:spcBef>
                <a:spcPct val="0"/>
              </a:spcBef>
              <a:buClr>
                <a:srgbClr val="00CC00"/>
              </a:buClr>
            </a:pPr>
            <a:r>
              <a:rPr lang="ru-RU" altLang="ru-RU" sz="1600"/>
              <a:t> в качестве составных частей реализации </a:t>
            </a:r>
            <a:r>
              <a:rPr lang="ru-RU" altLang="ru-RU" sz="1600" b="1">
                <a:solidFill>
                  <a:srgbClr val="A50021"/>
                </a:solidFill>
              </a:rPr>
              <a:t>национального интереса</a:t>
            </a:r>
          </a:p>
          <a:p>
            <a:pPr algn="ctr" eaLnBrk="1" hangingPunct="1">
              <a:spcBef>
                <a:spcPct val="0"/>
              </a:spcBef>
              <a:buClr>
                <a:srgbClr val="00CC00"/>
              </a:buClr>
              <a:buFontTx/>
              <a:buNone/>
            </a:pPr>
            <a:endParaRPr lang="ru-RU" altLang="ru-RU" sz="1600" b="1" i="1">
              <a:solidFill>
                <a:srgbClr val="A50021"/>
              </a:solidFill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919288" y="981075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9" y="115888"/>
            <a:ext cx="827087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700" y="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80" name="Picture 13" descr="slide_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4" y="3500439"/>
            <a:ext cx="334803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1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8" y="5805489"/>
            <a:ext cx="1116012" cy="20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82" name="Text Box 1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278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26</a:t>
            </a:r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32784" name="Rectangle 6"/>
          <p:cNvSpPr>
            <a:spLocks noChangeArrowheads="1"/>
          </p:cNvSpPr>
          <p:nvPr/>
        </p:nvSpPr>
        <p:spPr bwMode="auto">
          <a:xfrm>
            <a:off x="1919289" y="620713"/>
            <a:ext cx="2376487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i="1"/>
              <a:t>Идеология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жестко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структурирована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указывает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объясняет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 слабости врага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возможность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ответа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endParaRPr lang="ru-RU" altLang="ru-RU" sz="1600" i="1"/>
          </a:p>
          <a:p>
            <a:pPr eaLnBrk="1" hangingPunct="1">
              <a:spcBef>
                <a:spcPct val="0"/>
              </a:spcBef>
              <a:buClr>
                <a:schemeClr val="accent2"/>
              </a:buClr>
            </a:pPr>
            <a:r>
              <a:rPr lang="ru-RU" altLang="ru-RU" sz="1600" i="1"/>
              <a:t> нацелена на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кардинальное </a:t>
            </a:r>
          </a:p>
          <a:p>
            <a:pPr eaLnBrk="1" hangingPunct="1">
              <a:spcBef>
                <a:spcPct val="0"/>
              </a:spcBef>
              <a:buClr>
                <a:schemeClr val="accent2"/>
              </a:buClr>
              <a:buFontTx/>
              <a:buNone/>
            </a:pPr>
            <a:r>
              <a:rPr lang="ru-RU" altLang="ru-RU" sz="1600" i="1"/>
              <a:t>  изменение</a:t>
            </a:r>
          </a:p>
        </p:txBody>
      </p:sp>
    </p:spTree>
    <p:extLst>
      <p:ext uri="{BB962C8B-B14F-4D97-AF65-F5344CB8AC3E}">
        <p14:creationId xmlns:p14="http://schemas.microsoft.com/office/powerpoint/2010/main" val="316342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1" descr="113341078_rosss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9" y="3454400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74826" y="981075"/>
            <a:ext cx="4608513" cy="2376488"/>
          </a:xfrm>
          <a:solidFill>
            <a:srgbClr val="FFFFE7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l" eaLnBrk="1" hangingPunct="1"/>
            <a:r>
              <a:rPr lang="ru-RU" altLang="ru-RU" sz="1600" b="1"/>
              <a:t>! доказать прямую связь </a:t>
            </a:r>
            <a:br>
              <a:rPr lang="ru-RU" altLang="ru-RU" sz="1600" b="1"/>
            </a:br>
            <a:r>
              <a:rPr lang="ru-RU" altLang="ru-RU" sz="1600" b="1"/>
              <a:t>идеологии и внешней политики </a:t>
            </a:r>
            <a:br>
              <a:rPr lang="ru-RU" altLang="ru-RU" sz="1600" b="1"/>
            </a:br>
            <a:r>
              <a:rPr lang="ru-RU" altLang="ru-RU" sz="1600" b="1"/>
              <a:t>невозможно</a:t>
            </a:r>
            <a:br>
              <a:rPr lang="ru-RU" altLang="ru-RU" sz="1600" b="1"/>
            </a:br>
            <a:r>
              <a:rPr lang="ru-RU" altLang="ru-RU" sz="1600"/>
              <a:t/>
            </a:r>
            <a:br>
              <a:rPr lang="ru-RU" altLang="ru-RU" sz="1600"/>
            </a:br>
            <a:r>
              <a:rPr lang="ru-RU" altLang="ru-RU" sz="1600"/>
              <a:t>Можно говорить о примерах установления </a:t>
            </a:r>
            <a:br>
              <a:rPr lang="ru-RU" altLang="ru-RU" sz="1600"/>
            </a:br>
            <a:r>
              <a:rPr lang="ru-RU" altLang="ru-RU" sz="1600"/>
              <a:t>причинно-следственных связей между </a:t>
            </a:r>
            <a:br>
              <a:rPr lang="ru-RU" altLang="ru-RU" sz="1600"/>
            </a:br>
            <a:r>
              <a:rPr lang="ru-RU" altLang="ru-RU" sz="1600"/>
              <a:t>официально-государственной идеологией </a:t>
            </a:r>
            <a:br>
              <a:rPr lang="ru-RU" altLang="ru-RU" sz="1600"/>
            </a:br>
            <a:r>
              <a:rPr lang="ru-RU" altLang="ru-RU" sz="1600"/>
              <a:t>и действиями данного государства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524000" y="1"/>
            <a:ext cx="9036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/>
              <a:t>Особенности идеологии в МО: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774825" y="3631937"/>
            <a:ext cx="1187450" cy="1892826"/>
          </a:xfrm>
          <a:prstGeom prst="rect">
            <a:avLst/>
          </a:prstGeom>
          <a:solidFill>
            <a:srgbClr val="F2FC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 </a:t>
            </a:r>
          </a:p>
        </p:txBody>
      </p:sp>
      <p:pic>
        <p:nvPicPr>
          <p:cNvPr id="33798" name="Picture 6" descr="im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644901"/>
            <a:ext cx="4140200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 descr="img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620714"/>
            <a:ext cx="4171950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3801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780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774826" y="6165850"/>
            <a:ext cx="453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«Экономическая война»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38300"/>
            <a:ext cx="569595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1516063" y="555625"/>
            <a:ext cx="9144001" cy="935038"/>
          </a:xfrm>
          <a:solidFill>
            <a:srgbClr val="FEFEE6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400"/>
              <a:t>Строительство дороги было шагом по увеличению влияния Российской империи на Дальнем Востоке, укреплению российского военного присутствия на берегах Жёлтого моря на фоне </a:t>
            </a:r>
            <a:r>
              <a:rPr lang="ru-RU" altLang="ru-RU" sz="1400" b="1" u="sng"/>
              <a:t>экспансии Японии в Корее и Китае</a:t>
            </a:r>
            <a:r>
              <a:rPr lang="ru-RU" altLang="ru-RU" sz="1400"/>
              <a:t>. Строительство КВЖД и намерения захватить Внутреннюю Маньчжурию явились одной из причин войны с </a:t>
            </a:r>
            <a:r>
              <a:rPr lang="ru-RU" altLang="ru-RU" sz="1400" b="1"/>
              <a:t>Японией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 rot="5400000">
            <a:off x="7968457" y="2485232"/>
            <a:ext cx="51847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https://zen.yandex.ru/media/id/5bf26168d35aa600a959534d/pro-prolivy-chast-3-5ca37c8024949900b295e2eb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6167439" y="1570038"/>
            <a:ext cx="4225925" cy="1231900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Черная линия:</a:t>
            </a:r>
            <a:r>
              <a:rPr lang="ru-RU" altLang="ru-RU" sz="1200"/>
              <a:t> Китайско-Восточная ж/д, построенная Россией.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800000"/>
                </a:solidFill>
              </a:rPr>
              <a:t>Красная линия:</a:t>
            </a:r>
            <a:r>
              <a:rPr lang="ru-RU" altLang="ru-RU" sz="1200"/>
              <a:t> Южно-Маньчжурская ж/д.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На пересечении черной и красной линии - г.</a:t>
            </a:r>
            <a:r>
              <a:rPr lang="ru-RU" altLang="ru-RU" sz="1200" b="1"/>
              <a:t>Харбин</a:t>
            </a:r>
            <a:r>
              <a:rPr lang="ru-RU" altLang="ru-RU" sz="1200"/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На конце красной - </a:t>
            </a:r>
            <a:r>
              <a:rPr lang="ru-RU" altLang="ru-RU" sz="1200" b="1"/>
              <a:t>порт Дальний</a:t>
            </a:r>
            <a:r>
              <a:rPr lang="ru-RU" altLang="ru-RU" sz="1200"/>
              <a:t> и </a:t>
            </a:r>
            <a:r>
              <a:rPr lang="ru-RU" altLang="ru-RU" sz="1200" b="1"/>
              <a:t>Порт-Артур.</a:t>
            </a:r>
            <a:endParaRPr lang="ru-RU" altLang="ru-RU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Стрелками показан выход в </a:t>
            </a:r>
            <a:r>
              <a:rPr lang="ru-RU" altLang="ru-RU" sz="1400"/>
              <a:t>Желтое море.</a:t>
            </a: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76" y="3074988"/>
            <a:ext cx="2111375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4826" name="Rectangle 5"/>
          <p:cNvSpPr>
            <a:spLocks noChangeArrowheads="1"/>
          </p:cNvSpPr>
          <p:nvPr/>
        </p:nvSpPr>
        <p:spPr bwMode="auto">
          <a:xfrm>
            <a:off x="1524000" y="-1588"/>
            <a:ext cx="9144000" cy="4603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/>
              <a:t>Дальневосточное направление политики Российской Империи</a:t>
            </a:r>
          </a:p>
        </p:txBody>
      </p:sp>
      <p:sp>
        <p:nvSpPr>
          <p:cNvPr id="34827" name="Rectangle 8"/>
          <p:cNvSpPr>
            <a:spLocks noChangeArrowheads="1"/>
          </p:cNvSpPr>
          <p:nvPr/>
        </p:nvSpPr>
        <p:spPr bwMode="auto">
          <a:xfrm>
            <a:off x="5808664" y="5856288"/>
            <a:ext cx="4840287" cy="830262"/>
          </a:xfrm>
          <a:prstGeom prst="rect">
            <a:avLst/>
          </a:prstGeom>
          <a:solidFill>
            <a:srgbClr val="FFFFE1"/>
          </a:solidFill>
          <a:ln w="952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Транссиби́рская железнодорожная магистраль (Трансси́б), </a:t>
            </a:r>
            <a:r>
              <a:rPr lang="ru-RU" altLang="ru-RU" sz="1200"/>
              <a:t>Великий Сибирский Путь (историческое название)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КВЖД: 1897—1903 гг., построена в </a:t>
            </a:r>
            <a:r>
              <a:rPr lang="ru-RU" altLang="ru-RU" sz="1200" b="1">
                <a:solidFill>
                  <a:schemeClr val="accent2"/>
                </a:solidFill>
              </a:rPr>
              <a:t>1891-1916</a:t>
            </a:r>
            <a:r>
              <a:rPr lang="ru-RU" altLang="ru-RU" sz="1200" b="1"/>
              <a:t> </a:t>
            </a:r>
            <a:r>
              <a:rPr lang="ru-RU" altLang="ru-RU" sz="1200"/>
              <a:t>гг. Уссурийский участок </a:t>
            </a:r>
            <a:r>
              <a:rPr lang="ru-RU" altLang="ru-RU" sz="1200" b="1"/>
              <a:t>1891—1897 гг.</a:t>
            </a:r>
          </a:p>
        </p:txBody>
      </p:sp>
      <p:sp>
        <p:nvSpPr>
          <p:cNvPr id="34828" name="Rectangle 10"/>
          <p:cNvSpPr txBox="1">
            <a:spLocks noChangeArrowheads="1"/>
          </p:cNvSpPr>
          <p:nvPr/>
        </p:nvSpPr>
        <p:spPr bwMode="auto">
          <a:xfrm>
            <a:off x="6972301" y="4991100"/>
            <a:ext cx="3668713" cy="857250"/>
          </a:xfrm>
          <a:prstGeom prst="rect">
            <a:avLst/>
          </a:prstGeom>
          <a:solidFill>
            <a:srgbClr val="FCFFF3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chemeClr val="tx2"/>
                </a:solidFill>
              </a:rPr>
              <a:t>1896 – союзный договор с Китаем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1897 – начало строительства КВЖД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1898 – аренда Ляодунского (Квантунского) полуострова и</a:t>
            </a:r>
            <a:br>
              <a:rPr lang="ru-RU" altLang="ru-RU" sz="1200">
                <a:solidFill>
                  <a:schemeClr val="tx2"/>
                </a:solidFill>
              </a:rPr>
            </a:br>
            <a:r>
              <a:rPr lang="ru-RU" altLang="ru-RU" sz="1200">
                <a:solidFill>
                  <a:schemeClr val="tx2"/>
                </a:solidFill>
              </a:rPr>
              <a:t>Порт-Артура на 25 лет</a:t>
            </a:r>
          </a:p>
        </p:txBody>
      </p:sp>
      <p:pic>
        <p:nvPicPr>
          <p:cNvPr id="34829" name="Picture 3" descr="2483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588" y="2857501"/>
            <a:ext cx="1568450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400989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?id=62b0a42e8049219a284fdad373818bc7&amp;n=33&amp;w=326&amp;h=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00464"/>
            <a:ext cx="4572000" cy="315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484058_1453813185-1000x6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94126"/>
            <a:ext cx="4643438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792538" y="260350"/>
            <a:ext cx="3167062" cy="3170238"/>
          </a:xfrm>
          <a:prstGeom prst="rect">
            <a:avLst/>
          </a:prstGeom>
          <a:solidFill>
            <a:srgbClr val="FFCC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>
                <a:solidFill>
                  <a:schemeClr val="tx2"/>
                </a:solidFill>
              </a:rPr>
              <a:t>Роль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идеологии марксизма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во внешней политике </a:t>
            </a:r>
            <a:br>
              <a:rPr lang="ru-RU" altLang="ru-RU">
                <a:solidFill>
                  <a:schemeClr val="tx2"/>
                </a:solidFill>
              </a:rPr>
            </a:br>
            <a:r>
              <a:rPr lang="ru-RU" altLang="ru-RU">
                <a:solidFill>
                  <a:schemeClr val="tx2"/>
                </a:solidFill>
              </a:rPr>
              <a:t>РСФСР</a:t>
            </a:r>
          </a:p>
        </p:txBody>
      </p:sp>
      <p:pic>
        <p:nvPicPr>
          <p:cNvPr id="35845" name="Picture 5" descr="0024-026-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14" y="404813"/>
            <a:ext cx="3887787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1" y="333376"/>
            <a:ext cx="2251075" cy="316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3584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3429001"/>
            <a:ext cx="78676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9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67206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6" descr="9f1153ae8bb9d9dabfe1a3a0648124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1631951" y="3213100"/>
            <a:ext cx="2951163" cy="3595688"/>
          </a:xfrm>
          <a:prstGeom prst="rect">
            <a:avLst/>
          </a:prstGeom>
          <a:solidFill>
            <a:srgbClr val="F3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</p:spPr>
        <p:txBody>
          <a:bodyPr anchor="ctr"/>
          <a:lstStyle/>
          <a:p>
            <a:pPr eaLnBrk="1" hangingPunct="1"/>
            <a:r>
              <a:rPr lang="ru-RU" altLang="ru-RU" sz="2000"/>
              <a:t>Идеология марксизма во внешней политике РСФСР 1919-1924 гг.</a:t>
            </a:r>
          </a:p>
        </p:txBody>
      </p:sp>
      <p:sp>
        <p:nvSpPr>
          <p:cNvPr id="36869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703389" y="3284538"/>
            <a:ext cx="2771775" cy="3429000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Нетрадиционный выход из войны; 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1919 - съезд Коминтерна в Москве. Обособленная позиция в МО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Приспособление к Версальско-Вашингтонской системе, </a:t>
            </a:r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ru-RU" altLang="ru-RU" sz="1600"/>
          </a:p>
          <a:p>
            <a:pPr algn="l" eaLnBrk="1" hangingPunct="1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altLang="ru-RU" sz="1600"/>
              <a:t>и реальным нуждам внешней политики</a:t>
            </a: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1631951" y="549276"/>
            <a:ext cx="2951163" cy="2447925"/>
          </a:xfrm>
          <a:prstGeom prst="rect">
            <a:avLst/>
          </a:prstGeom>
          <a:solidFill>
            <a:srgbClr val="FFD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0000"/>
              </a:buClr>
            </a:pPr>
            <a:r>
              <a:rPr lang="ru-RU" altLang="ru-RU" sz="1600"/>
              <a:t> </a:t>
            </a:r>
            <a:r>
              <a:rPr lang="ru-RU" altLang="ru-RU" sz="1800"/>
              <a:t>мировая революция;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возможность «мирного сосуществования»;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«пролетарский интернационализм»</a:t>
            </a:r>
          </a:p>
          <a:p>
            <a:pPr eaLnBrk="1" hangingPunct="1">
              <a:buClr>
                <a:srgbClr val="CC0000"/>
              </a:buClr>
            </a:pPr>
            <a:r>
              <a:rPr lang="ru-RU" altLang="ru-RU" sz="1800"/>
              <a:t> формирование положительного образа СССР</a:t>
            </a:r>
          </a:p>
        </p:txBody>
      </p:sp>
      <p:pic>
        <p:nvPicPr>
          <p:cNvPr id="36871" name="Picture 6" descr="Рисунок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981076"/>
            <a:ext cx="2057400" cy="266382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2" name="Rectangle 7"/>
          <p:cNvSpPr>
            <a:spLocks noChangeArrowheads="1"/>
          </p:cNvSpPr>
          <p:nvPr/>
        </p:nvSpPr>
        <p:spPr bwMode="auto">
          <a:xfrm>
            <a:off x="7680325" y="692151"/>
            <a:ext cx="2736850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/>
              <a:t>1922</a:t>
            </a:r>
            <a:r>
              <a:rPr lang="ru-RU" altLang="ru-RU" sz="1800"/>
              <a:t> г. – </a:t>
            </a:r>
            <a:r>
              <a:rPr lang="ru-RU" altLang="ru-RU" sz="1800" b="1"/>
              <a:t>Генуэзская конференция</a:t>
            </a:r>
            <a:r>
              <a:rPr lang="ru-RU" altLang="ru-RU" sz="1800"/>
              <a:t>,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Г.В. Чичерин: принцип сосуществования государств различным строем</a:t>
            </a:r>
          </a:p>
        </p:txBody>
      </p:sp>
      <p:sp>
        <p:nvSpPr>
          <p:cNvPr id="36873" name="Rectangle 8"/>
          <p:cNvSpPr>
            <a:spLocks noChangeArrowheads="1"/>
          </p:cNvSpPr>
          <p:nvPr/>
        </p:nvSpPr>
        <p:spPr bwMode="auto">
          <a:xfrm>
            <a:off x="4727576" y="5661026"/>
            <a:ext cx="5472113" cy="995363"/>
          </a:xfrm>
          <a:prstGeom prst="rect">
            <a:avLst/>
          </a:prstGeom>
          <a:solidFill>
            <a:srgbClr val="F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/>
              <a:t>РСФСР-Германия, 16 апреля 1922 г. </a:t>
            </a:r>
            <a:r>
              <a:rPr lang="ru-RU" altLang="ru-RU" sz="1400" b="1"/>
              <a:t>Раппальский договор, </a:t>
            </a:r>
            <a:r>
              <a:rPr lang="ru-RU" altLang="ru-RU" sz="1400"/>
              <a:t>установление дипотношений: прорыв дипломатической «блокады» </a:t>
            </a:r>
          </a:p>
          <a:p>
            <a:pPr algn="ctr" eaLnBrk="1" hangingPunct="1">
              <a:buFontTx/>
              <a:buNone/>
            </a:pPr>
            <a:r>
              <a:rPr lang="ru-RU" altLang="ru-RU" sz="1400"/>
              <a:t>(фото: Георгий Чичерин и Вальтер Ратенау)</a:t>
            </a:r>
          </a:p>
        </p:txBody>
      </p:sp>
      <p:sp>
        <p:nvSpPr>
          <p:cNvPr id="36874" name="Line 9"/>
          <p:cNvSpPr>
            <a:spLocks noChangeShapeType="1"/>
          </p:cNvSpPr>
          <p:nvPr/>
        </p:nvSpPr>
        <p:spPr bwMode="auto">
          <a:xfrm flipV="1">
            <a:off x="4656138" y="836613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5" name="Line 10"/>
          <p:cNvSpPr>
            <a:spLocks noChangeShapeType="1"/>
          </p:cNvSpPr>
          <p:nvPr/>
        </p:nvSpPr>
        <p:spPr bwMode="auto">
          <a:xfrm>
            <a:off x="4224338" y="6308725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6876" name="Picture 11" descr="f51_27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3141663"/>
            <a:ext cx="168275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7" name="Picture 12" descr="87a5bb16d2f572db5dca443a287c76e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88" y="2205039"/>
            <a:ext cx="14081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8" name="Text Box 15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6879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9615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75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3429000"/>
            <a:ext cx="18097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284538"/>
            <a:ext cx="172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3933826"/>
            <a:ext cx="1814512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864" y="1989138"/>
            <a:ext cx="1254125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3573463"/>
            <a:ext cx="1447800" cy="168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844675"/>
            <a:ext cx="2520950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774825" y="3832226"/>
            <a:ext cx="1512888" cy="30257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919288" y="3933825"/>
            <a:ext cx="1763712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/>
              <a:t>1925-1934</a:t>
            </a:r>
            <a:r>
              <a:rPr lang="ru-RU" altLang="ru-RU" sz="1600"/>
              <a:t> – признание Норвегией, Австрией, Грецией, Швецией, Данией, Мексикой, Венгрией, Францией, Японией</a:t>
            </a:r>
          </a:p>
        </p:txBody>
      </p:sp>
      <p:sp>
        <p:nvSpPr>
          <p:cNvPr id="37900" name="AutoShape 12"/>
          <p:cNvSpPr>
            <a:spLocks/>
          </p:cNvSpPr>
          <p:nvPr/>
        </p:nvSpPr>
        <p:spPr bwMode="auto">
          <a:xfrm>
            <a:off x="5232401" y="1052514"/>
            <a:ext cx="358775" cy="2160587"/>
          </a:xfrm>
          <a:prstGeom prst="leftBracket">
            <a:avLst>
              <a:gd name="adj" fmla="val 5018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1" name="AutoShape 13"/>
          <p:cNvSpPr>
            <a:spLocks/>
          </p:cNvSpPr>
          <p:nvPr/>
        </p:nvSpPr>
        <p:spPr bwMode="auto">
          <a:xfrm rot="16200000">
            <a:off x="5807869" y="2780506"/>
            <a:ext cx="215900" cy="1944688"/>
          </a:xfrm>
          <a:prstGeom prst="leftBracket">
            <a:avLst>
              <a:gd name="adj" fmla="val 75061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2" name="AutoShape 14"/>
          <p:cNvSpPr>
            <a:spLocks/>
          </p:cNvSpPr>
          <p:nvPr/>
        </p:nvSpPr>
        <p:spPr bwMode="auto">
          <a:xfrm rot="16200000">
            <a:off x="7860507" y="2672557"/>
            <a:ext cx="142875" cy="1944688"/>
          </a:xfrm>
          <a:prstGeom prst="leftBracket">
            <a:avLst>
              <a:gd name="adj" fmla="val 113426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3" name="AutoShape 15"/>
          <p:cNvSpPr>
            <a:spLocks/>
          </p:cNvSpPr>
          <p:nvPr/>
        </p:nvSpPr>
        <p:spPr bwMode="auto">
          <a:xfrm rot="10800000">
            <a:off x="9877426" y="1484313"/>
            <a:ext cx="790575" cy="2087562"/>
          </a:xfrm>
          <a:prstGeom prst="leftBracket">
            <a:avLst>
              <a:gd name="adj" fmla="val 2200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37904" name="Arc 16"/>
          <p:cNvSpPr>
            <a:spLocks/>
          </p:cNvSpPr>
          <p:nvPr/>
        </p:nvSpPr>
        <p:spPr bwMode="auto">
          <a:xfrm flipV="1">
            <a:off x="7751763" y="1700214"/>
            <a:ext cx="1223962" cy="1152525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905" name="Arc 17"/>
          <p:cNvSpPr>
            <a:spLocks/>
          </p:cNvSpPr>
          <p:nvPr/>
        </p:nvSpPr>
        <p:spPr bwMode="auto">
          <a:xfrm flipV="1">
            <a:off x="7608888" y="1773238"/>
            <a:ext cx="1655762" cy="1439862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1524000" y="115889"/>
            <a:ext cx="9144000" cy="700087"/>
          </a:xfrm>
          <a:prstGeom prst="rect">
            <a:avLst/>
          </a:prstGeom>
          <a:solidFill>
            <a:srgbClr val="FFEBEF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200"/>
              <a:t>1922 – 1925 - 1934 гг.: установление дипломатических отношений. 1930-е годы: возвращение СССР в мировое сообщество</a:t>
            </a:r>
          </a:p>
        </p:txBody>
      </p:sp>
      <p:pic>
        <p:nvPicPr>
          <p:cNvPr id="37907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492375"/>
            <a:ext cx="1547813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908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2492375"/>
            <a:ext cx="158115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09" name="Line 21"/>
          <p:cNvSpPr>
            <a:spLocks noChangeShapeType="1"/>
          </p:cNvSpPr>
          <p:nvPr/>
        </p:nvSpPr>
        <p:spPr bwMode="auto">
          <a:xfrm flipH="1" flipV="1">
            <a:off x="3648076" y="3213100"/>
            <a:ext cx="1655763" cy="863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 flipH="1" flipV="1">
            <a:off x="2351089" y="3068639"/>
            <a:ext cx="3024187" cy="136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9767888" y="3357564"/>
            <a:ext cx="5207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 b="1"/>
              <a:t>1925</a:t>
            </a:r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9336088" y="2133600"/>
            <a:ext cx="105886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1924–1931**</a:t>
            </a: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3287714" y="5436111"/>
            <a:ext cx="7056437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**В 1924 году СССР и Китай наладили дипломатические отношения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1928-1929 – ухудшение отношений, российско-китайское столкновение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Китай был вынужден подписать Хабаровский протокол 22 декабря 1929 года и снова признать КВЖД совместным китайско-советским предприятием.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1931  - Маньчжурию оккупировали японские войска, создано государство Маньчжоу-Го. СССР наладил с ним дипотношения и в 1935 году продал дорогу Маньчжоу-Го. Все советские граждане, работавшие на КВЖД, были вывезены в СССР.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900"/>
              <a:t>В 1945 году Красная армия уничтожила Маньчжоу-го. Главная ветка КВЖД перешла под полный контроль СССР, а порт-артурское направление – под совместный советско-китайский контроль. В 1952 году СССР безвозмездно передал КВЖД коммунистическому правительству Китая.</a:t>
            </a:r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>
            <a:off x="9120188" y="2060575"/>
            <a:ext cx="0" cy="3702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8183563" y="1722439"/>
            <a:ext cx="520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1929</a:t>
            </a: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7535864" y="5013325"/>
            <a:ext cx="1512887" cy="649288"/>
          </a:xfrm>
          <a:prstGeom prst="rect">
            <a:avLst/>
          </a:prstGeom>
          <a:solidFill>
            <a:srgbClr val="EBF9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/>
              <a:t>1931-1935 – налаживание отношений с Манчжоу-Го</a:t>
            </a:r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8759826" y="20605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7918" name="Picture 3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26" y="2349501"/>
            <a:ext cx="1298575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919" name="Text Box 3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7920" name="Text Box 13"/>
          <p:cNvSpPr txBox="1">
            <a:spLocks noChangeArrowheads="1"/>
          </p:cNvSpPr>
          <p:nvPr/>
        </p:nvSpPr>
        <p:spPr bwMode="auto">
          <a:xfrm>
            <a:off x="1666876" y="6453189"/>
            <a:ext cx="2905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18132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63976" y="115889"/>
            <a:ext cx="6804025" cy="865187"/>
          </a:xfrm>
        </p:spPr>
        <p:txBody>
          <a:bodyPr/>
          <a:lstStyle/>
          <a:p>
            <a:pPr eaLnBrk="1" hangingPunct="1"/>
            <a:r>
              <a:rPr lang="ru-RU" altLang="ru-RU" sz="2000"/>
              <a:t>В 1924 году СССР и гоминьдановское правительство Китая наладили дипломатические отношения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008439" y="981076"/>
            <a:ext cx="6408737" cy="1152525"/>
          </a:xfrm>
          <a:prstGeom prst="rect">
            <a:avLst/>
          </a:prstGeom>
          <a:solidFill>
            <a:srgbClr val="FEFEE6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>
                <a:solidFill>
                  <a:schemeClr val="tx2"/>
                </a:solidFill>
              </a:rPr>
              <a:t>- Советское правительство отказывалось от всех привилегий царского правительства в Китае</a:t>
            </a:r>
            <a:br>
              <a:rPr lang="ru-RU" altLang="ru-RU" sz="1600">
                <a:solidFill>
                  <a:schemeClr val="tx2"/>
                </a:solidFill>
              </a:rPr>
            </a:br>
            <a:r>
              <a:rPr lang="ru-RU" altLang="ru-RU" sz="1600">
                <a:solidFill>
                  <a:schemeClr val="tx2"/>
                </a:solidFill>
              </a:rPr>
              <a:t>- Соглашение предусматривало совместное владение КВЖД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60351"/>
            <a:ext cx="2159000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4" y="2047876"/>
            <a:ext cx="5849937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6" descr="1280px-%D0%A0%D0%B5%D0%BA%D0%BB%D0%B0%D0%BC%D0%B0_%D0%9A%D0%92%D0%96%D0%94%2C_19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795713"/>
            <a:ext cx="3851275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8920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36793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Строевые занятия в одном из подразделений Мукденской армии, Маньчжурия, 1929 г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9" y="2401888"/>
            <a:ext cx="6300787" cy="44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 descr="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1"/>
            <a:ext cx="3779837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88913"/>
            <a:ext cx="3276600" cy="2544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992314" y="115888"/>
            <a:ext cx="5870575" cy="457200"/>
          </a:xfrm>
          <a:prstGeom prst="rect">
            <a:avLst/>
          </a:prstGeom>
          <a:solidFill>
            <a:srgbClr val="FCFF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КИТАЙ ПОСЛЕ ГРАЖДАСКОЙ ВОЙНЫ: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title"/>
          </p:nvPr>
        </p:nvSpPr>
        <p:spPr>
          <a:xfrm>
            <a:off x="1703389" y="692151"/>
            <a:ext cx="2447925" cy="6049963"/>
          </a:xfrm>
          <a:solidFill>
            <a:srgbClr val="FFFFE1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ru-RU" altLang="ru-RU" sz="1300"/>
              <a:t>— восстановление суверенитета и сохранение территориальной целостности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 в </a:t>
            </a:r>
            <a:r>
              <a:rPr lang="ru-RU" altLang="ru-RU" sz="1300" b="1"/>
              <a:t>1928</a:t>
            </a:r>
            <a:r>
              <a:rPr lang="ru-RU" altLang="ru-RU" sz="1300"/>
              <a:t> году Чан Кайши и его правительство в Нанкине получили международное признание, в том числе и со стороны СССР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предводитель Гоминьдана маршал Чан Кайши: «КВЖД несомненная угроза - если не в настоящее время, то в будущем»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статус важнейшего инфраструктурного объекта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процесс интеграции Маньчжурии в состав Китая </a:t>
            </a:r>
            <a:br>
              <a:rPr lang="ru-RU" altLang="ru-RU" sz="1300"/>
            </a:br>
            <a:r>
              <a:rPr lang="ru-RU" altLang="ru-RU" sz="1300"/>
              <a:t/>
            </a:r>
            <a:br>
              <a:rPr lang="ru-RU" altLang="ru-RU" sz="1300"/>
            </a:br>
            <a:r>
              <a:rPr lang="ru-RU" altLang="ru-RU" sz="1300"/>
              <a:t> —  </a:t>
            </a:r>
            <a:r>
              <a:rPr lang="ru-RU" altLang="ru-RU" sz="1300" b="1">
                <a:solidFill>
                  <a:srgbClr val="FF3300"/>
                </a:solidFill>
              </a:rPr>
              <a:t>любой советский объект– источник вражеской пропаганды</a:t>
            </a:r>
          </a:p>
        </p:txBody>
      </p:sp>
      <p:sp>
        <p:nvSpPr>
          <p:cNvPr id="39943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39944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3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692150"/>
            <a:ext cx="4610100" cy="358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xfrm>
            <a:off x="1703389" y="836613"/>
            <a:ext cx="2232025" cy="1871662"/>
          </a:xfrm>
          <a:solidFill>
            <a:srgbClr val="FCFFF3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1400" b="1">
                <a:solidFill>
                  <a:srgbClr val="FF3300"/>
                </a:solidFill>
              </a:rPr>
              <a:t>1925 – эвакуация сотрудников КВЖД из Харбина после захвата администрации дороги китайцами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7896225" y="2565401"/>
            <a:ext cx="2603500" cy="41624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chemeClr val="tx2"/>
                </a:solidFill>
              </a:rPr>
              <a:t>—  эмигранты из России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800">
                <a:solidFill>
                  <a:schemeClr val="tx2"/>
                </a:solidFill>
              </a:rPr>
              <a:t/>
            </a:r>
            <a:br>
              <a:rPr lang="ru-RU" altLang="ru-RU" sz="8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—  приказ управляющего КВЖД М.Н. Иванова, в котором отмечалось, что с 1 июня 1925 г. подлежат увольнению все служащие дороги, не имеющие советского или китайского гражданства</a:t>
            </a:r>
            <a:br>
              <a:rPr lang="ru-RU" altLang="ru-RU" sz="1400">
                <a:solidFill>
                  <a:schemeClr val="tx2"/>
                </a:solidFill>
              </a:rPr>
            </a:br>
            <a:r>
              <a:rPr lang="ru-RU" altLang="ru-RU" sz="800">
                <a:solidFill>
                  <a:schemeClr val="tx2"/>
                </a:solidFill>
              </a:rPr>
              <a:t/>
            </a:r>
            <a:br>
              <a:rPr lang="ru-RU" altLang="ru-RU" sz="800">
                <a:solidFill>
                  <a:schemeClr val="tx2"/>
                </a:solidFill>
              </a:rPr>
            </a:br>
            <a:r>
              <a:rPr lang="ru-RU" altLang="ru-RU" sz="1400">
                <a:solidFill>
                  <a:schemeClr val="tx2"/>
                </a:solidFill>
              </a:rPr>
              <a:t>—  Эвакуация сотрудников КВЖД из Харбина после захвата администрации дороги китайцами</a:t>
            </a:r>
          </a:p>
        </p:txBody>
      </p:sp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4292600"/>
            <a:ext cx="2317750" cy="256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1524000" y="1"/>
            <a:ext cx="7524750" cy="701675"/>
          </a:xfrm>
          <a:prstGeom prst="rect">
            <a:avLst/>
          </a:prstGeom>
          <a:solidFill>
            <a:srgbClr val="FCFFF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chemeClr val="tx2"/>
                </a:solidFill>
              </a:rPr>
              <a:t>РСФСР: РОССИЙСКАЯ СОЦИАЛИСТИЧЕСКАЯ ФЕДЕРАТИВНАЯ СОВЕТСКАЯ РЕСПУБЛИКА 12(25)01.18</a:t>
            </a:r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9" y="0"/>
            <a:ext cx="1747837" cy="280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8" name="Picture 8" descr="0_1e5019_17472d76_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781300"/>
            <a:ext cx="296862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7896226" y="6165851"/>
            <a:ext cx="237172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https://pogo-on-air.livejournal.com/1282603.html</a:t>
            </a:r>
          </a:p>
        </p:txBody>
      </p:sp>
      <p:sp>
        <p:nvSpPr>
          <p:cNvPr id="40970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097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Бои на КВЖД: первая и единственная экономическая война ССС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175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703389" y="115888"/>
            <a:ext cx="8569325" cy="83185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12 октября — 22 декабря 1929 гг. — боевые действия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bg1"/>
                </a:solidFill>
              </a:rPr>
              <a:t>между Китаем и СССР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1847850" y="1125539"/>
            <a:ext cx="84963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- «Экономическая война»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- Крупнейший конфликт РСФСР со времен гражданской войны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chemeClr val="bg1"/>
                </a:solidFill>
              </a:rPr>
              <a:t>- Первая проверка международного статуса РСФСР</a:t>
            </a:r>
          </a:p>
        </p:txBody>
      </p:sp>
      <p:sp>
        <p:nvSpPr>
          <p:cNvPr id="41989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199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0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i%20%28398%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017838"/>
            <a:ext cx="4284663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1412875"/>
          </a:xfrm>
          <a:solidFill>
            <a:srgbClr val="FCFFF3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400" b="1"/>
              <a:t>В 1931 г. Манчжурия была оккупирована Японией</a:t>
            </a:r>
            <a:r>
              <a:rPr lang="ru-RU" altLang="ru-RU" sz="1800"/>
              <a:t/>
            </a:r>
            <a:br>
              <a:rPr lang="ru-RU" altLang="ru-RU" sz="1800"/>
            </a:br>
            <a:r>
              <a:rPr lang="ru-RU" altLang="ru-RU" sz="1800"/>
              <a:t>В 1935 г., после нескольких очередных провокаций на КВЖД, СССР продал ее марионеточному государству, контролирующемуся Японией, </a:t>
            </a:r>
            <a:r>
              <a:rPr lang="ru-RU" altLang="ru-RU" sz="1800" b="1"/>
              <a:t>Маньчжоу-го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12876"/>
            <a:ext cx="5867400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96976"/>
            <a:ext cx="3276600" cy="191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951539" y="5691743"/>
            <a:ext cx="431958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мае – сентябре 1939 года советские и монгольские войска отразили агрессию японских захватчиков, вторгшихся на территорию МНР</a:t>
            </a:r>
          </a:p>
        </p:txBody>
      </p:sp>
      <p:sp>
        <p:nvSpPr>
          <p:cNvPr id="4301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3016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6374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  <a:solidFill>
            <a:srgbClr val="FFCC99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/>
              <a:t>Внешнеполитическая позиция СССР  в 1930-х гг.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1631950" y="549276"/>
            <a:ext cx="9036050" cy="2735263"/>
          </a:xfrm>
          <a:prstGeom prst="rect">
            <a:avLst/>
          </a:prstGeom>
          <a:solidFill>
            <a:srgbClr val="FFF8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Активная позиция «государства нового типа» в МО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9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- создание атрибутов великой державы (реальной государственности со всеми ее атрибутами, в т.ч.  министерства внешней торговли, ведомства иностранного туризма, внешней разведки и т.д.)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неудача интервенции 1921-1922 гг.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новая экономическая политика 1924 г., поворот к курсу «большого скачка»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хлеб как источник валюты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altLang="ru-RU" sz="1600"/>
              <a:t> 1934 г.  - вхождение в Лигу Наций</a:t>
            </a:r>
          </a:p>
        </p:txBody>
      </p:sp>
      <p:pic>
        <p:nvPicPr>
          <p:cNvPr id="44036" name="Picture 4" descr="File18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708275"/>
            <a:ext cx="169227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1703389" y="4437063"/>
            <a:ext cx="2376487" cy="180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РСФСР – 1917 – 1922 гг.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(Российское государство)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СССР – образован 30 декабря 1922 г. путем объединения России, Украины, Белоруссии и </a:t>
            </a:r>
            <a:r>
              <a:rPr lang="en-US" altLang="ru-RU" sz="1400"/>
              <a:t>[</a:t>
            </a:r>
            <a:r>
              <a:rPr lang="ru-RU" altLang="ru-RU" sz="1400"/>
              <a:t>Закавказской</a:t>
            </a:r>
            <a:r>
              <a:rPr lang="en-US" altLang="ru-RU" sz="1400"/>
              <a:t>]</a:t>
            </a:r>
            <a:r>
              <a:rPr lang="ru-RU" altLang="ru-RU" sz="1400"/>
              <a:t>ЗСФ</a:t>
            </a:r>
            <a:r>
              <a:rPr lang="en-US" altLang="ru-RU" sz="1400"/>
              <a:t>C</a:t>
            </a:r>
            <a:r>
              <a:rPr lang="ru-RU" altLang="ru-RU" sz="1400"/>
              <a:t>СР</a:t>
            </a:r>
            <a:r>
              <a:rPr lang="ru-RU" altLang="ru-RU" sz="1200"/>
              <a:t> </a:t>
            </a:r>
          </a:p>
        </p:txBody>
      </p:sp>
      <p:pic>
        <p:nvPicPr>
          <p:cNvPr id="44038" name="Picture 6" descr="http://historic.ru/books/item/f00/s00/z0000165/pic/map0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338" y="2735264"/>
            <a:ext cx="6443662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9048751" y="1484313"/>
            <a:ext cx="1476375" cy="1123950"/>
          </a:xfrm>
          <a:prstGeom prst="rect">
            <a:avLst/>
          </a:prstGeom>
          <a:solidFill>
            <a:srgbClr val="E5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200"/>
              <a:t>Традиционные принципы внешней политики, импорт товаров, капиталов, технологий</a:t>
            </a:r>
          </a:p>
        </p:txBody>
      </p:sp>
      <p:sp>
        <p:nvSpPr>
          <p:cNvPr id="44040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4041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37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62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omintern_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476251"/>
            <a:ext cx="37211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631950" y="476250"/>
            <a:ext cx="2808288" cy="6381750"/>
          </a:xfrm>
          <a:prstGeom prst="rect">
            <a:avLst/>
          </a:prstGeom>
          <a:solidFill>
            <a:srgbClr val="E5FFF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03389" y="1"/>
            <a:ext cx="6372225" cy="404813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ru-RU" altLang="ru-RU" sz="2400"/>
              <a:t>Идеология во внешней политике 1930-х гг.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703389" y="476250"/>
            <a:ext cx="2808287" cy="597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концепция социальной революции в одной стране 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в 1930-е гг. исчез термин «мирное сосуществование»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сохранение и непрерывное обострение классовой борьбы внутри страны и в МО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необходимость врага, поиск «оплота империализма»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неизбежность столкновения с «мировым капитализмом»</a:t>
            </a:r>
          </a:p>
          <a:p>
            <a:pPr eaLnBrk="1" hangingPunct="1">
              <a:buClr>
                <a:srgbClr val="000099"/>
              </a:buClr>
            </a:pPr>
            <a:endParaRPr lang="ru-RU" altLang="ru-RU" sz="1400"/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1928-1933 г.Сталин и Коминтерн считали своими главными врагами социал-демократов (6-й конгресс)</a:t>
            </a:r>
          </a:p>
          <a:p>
            <a:pPr eaLnBrk="1" hangingPunct="1">
              <a:buClr>
                <a:srgbClr val="000099"/>
              </a:buClr>
            </a:pPr>
            <a:r>
              <a:rPr lang="ru-RU" altLang="ru-RU" sz="1400"/>
              <a:t> 1933 г. – идея единого антифашистского фронта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ru-RU" altLang="ru-RU" sz="1400"/>
              <a:t> </a:t>
            </a:r>
          </a:p>
          <a:p>
            <a:pPr eaLnBrk="1" hangingPunct="1">
              <a:buClr>
                <a:srgbClr val="000099"/>
              </a:buClr>
              <a:buFontTx/>
              <a:buNone/>
            </a:pPr>
            <a:r>
              <a:rPr lang="ru-RU" altLang="ru-RU" sz="1400"/>
              <a:t>1935 главной опасностью объявлен </a:t>
            </a:r>
            <a:r>
              <a:rPr lang="ru-RU" altLang="ru-RU" sz="1400" b="1"/>
              <a:t>фашизм</a:t>
            </a:r>
            <a:r>
              <a:rPr lang="ru-RU" altLang="ru-RU" sz="1400"/>
              <a:t> (7-й конгресс)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8401051" y="1628775"/>
            <a:ext cx="2124075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1922 </a:t>
            </a:r>
            <a:r>
              <a:rPr lang="ru-RU" altLang="ru-RU" sz="1400"/>
              <a:t>г. – укрепление отношений с Германией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1921 </a:t>
            </a:r>
            <a:r>
              <a:rPr lang="ru-RU" altLang="ru-RU" sz="1400"/>
              <a:t>- договоры с Афганистаном, Ираном, Персией, Турцией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1925-1934</a:t>
            </a:r>
            <a:r>
              <a:rPr lang="ru-RU" altLang="ru-RU" sz="1400"/>
              <a:t> – признание Норвегией, Австрией, Грецией, Швецией, Данией, Мексикой, Венгрией, Францией, Японией.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1933</a:t>
            </a:r>
            <a:r>
              <a:rPr lang="ru-RU" altLang="ru-RU" sz="1400"/>
              <a:t> – признание США</a:t>
            </a:r>
          </a:p>
        </p:txBody>
      </p:sp>
      <p:pic>
        <p:nvPicPr>
          <p:cNvPr id="45063" name="Picture 7" descr="1sss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188914"/>
            <a:ext cx="21605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4583113" y="5775326"/>
            <a:ext cx="5905500" cy="73977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Коммунисти́ческий интернациона́л (</a:t>
            </a:r>
            <a:r>
              <a:rPr lang="ru-RU" altLang="ru-RU" sz="1400" b="1"/>
              <a:t>Коминте́рн</a:t>
            </a:r>
            <a:r>
              <a:rPr lang="ru-RU" altLang="ru-RU" sz="1400"/>
              <a:t>, 3-й Интернациона́л) — международная организация, объединявшая коммунистические партии различных стран в 1919—1943 годах</a:t>
            </a:r>
            <a:endParaRPr lang="ru-RU" altLang="ru-RU" sz="2400"/>
          </a:p>
        </p:txBody>
      </p:sp>
      <p:sp>
        <p:nvSpPr>
          <p:cNvPr id="45065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</p:spTree>
    <p:extLst>
      <p:ext uri="{BB962C8B-B14F-4D97-AF65-F5344CB8AC3E}">
        <p14:creationId xmlns:p14="http://schemas.microsoft.com/office/powerpoint/2010/main" val="44003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5" y="836614"/>
            <a:ext cx="1728788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5303838" y="27082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85" name="Line 5"/>
          <p:cNvSpPr>
            <a:spLocks noChangeShapeType="1"/>
          </p:cNvSpPr>
          <p:nvPr/>
        </p:nvSpPr>
        <p:spPr bwMode="auto">
          <a:xfrm flipH="1">
            <a:off x="5375275" y="1989139"/>
            <a:ext cx="865188" cy="714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0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5589588"/>
            <a:ext cx="1692275" cy="102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2349500"/>
            <a:ext cx="16859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3213101"/>
            <a:ext cx="16573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1125538"/>
            <a:ext cx="18573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0" name="Line 10"/>
          <p:cNvSpPr>
            <a:spLocks noChangeShapeType="1"/>
          </p:cNvSpPr>
          <p:nvPr/>
        </p:nvSpPr>
        <p:spPr bwMode="auto">
          <a:xfrm flipH="1">
            <a:off x="8040689" y="765175"/>
            <a:ext cx="714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1" name="Line 11"/>
          <p:cNvSpPr>
            <a:spLocks noChangeShapeType="1"/>
          </p:cNvSpPr>
          <p:nvPr/>
        </p:nvSpPr>
        <p:spPr bwMode="auto">
          <a:xfrm flipH="1">
            <a:off x="2566989" y="765176"/>
            <a:ext cx="55451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2566988" y="836613"/>
            <a:ext cx="0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3432175" y="836614"/>
            <a:ext cx="0" cy="2376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094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1700213"/>
            <a:ext cx="17272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5" name="Line 15"/>
          <p:cNvSpPr>
            <a:spLocks noChangeShapeType="1"/>
          </p:cNvSpPr>
          <p:nvPr/>
        </p:nvSpPr>
        <p:spPr bwMode="auto">
          <a:xfrm>
            <a:off x="7824788" y="2349500"/>
            <a:ext cx="0" cy="32400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096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663" y="2276476"/>
            <a:ext cx="2038350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7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3068639"/>
            <a:ext cx="2138363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8" name="Picture 1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0" y="3933825"/>
            <a:ext cx="2190750" cy="89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99" name="Line 19"/>
          <p:cNvSpPr>
            <a:spLocks noChangeShapeType="1"/>
          </p:cNvSpPr>
          <p:nvPr/>
        </p:nvSpPr>
        <p:spPr bwMode="auto">
          <a:xfrm flipH="1" flipV="1">
            <a:off x="10560050" y="908050"/>
            <a:ext cx="0" cy="2952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100" name="Line 20"/>
          <p:cNvSpPr>
            <a:spLocks noChangeShapeType="1"/>
          </p:cNvSpPr>
          <p:nvPr/>
        </p:nvSpPr>
        <p:spPr bwMode="auto">
          <a:xfrm flipH="1" flipV="1">
            <a:off x="9264650" y="908050"/>
            <a:ext cx="1295400" cy="15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6101" name="Picture 2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3357563"/>
            <a:ext cx="2195512" cy="149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102" name="Line 22"/>
          <p:cNvSpPr>
            <a:spLocks noChangeShapeType="1"/>
          </p:cNvSpPr>
          <p:nvPr/>
        </p:nvSpPr>
        <p:spPr bwMode="auto">
          <a:xfrm>
            <a:off x="4511675" y="2781301"/>
            <a:ext cx="647700" cy="5762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103" name="Rectangle 23"/>
          <p:cNvSpPr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/>
              <a:t>СССР: время для укрепления оборонного потенциала и границ; угроза войны на два фронта; перенесение первого военного удара на Европу</a:t>
            </a:r>
          </a:p>
        </p:txBody>
      </p:sp>
      <p:sp>
        <p:nvSpPr>
          <p:cNvPr id="46104" name="Text Box 2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6105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280911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1600"/>
            <a:ext cx="9144000" cy="665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908051"/>
            <a:ext cx="18192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3173413"/>
            <a:ext cx="1768475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09" name="Oval 5"/>
          <p:cNvSpPr>
            <a:spLocks noChangeArrowheads="1"/>
          </p:cNvSpPr>
          <p:nvPr/>
        </p:nvSpPr>
        <p:spPr bwMode="auto">
          <a:xfrm>
            <a:off x="4224339" y="3068639"/>
            <a:ext cx="287337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10" name="Oval 6"/>
          <p:cNvSpPr>
            <a:spLocks noChangeArrowheads="1"/>
          </p:cNvSpPr>
          <p:nvPr/>
        </p:nvSpPr>
        <p:spPr bwMode="auto">
          <a:xfrm>
            <a:off x="4872039" y="2205039"/>
            <a:ext cx="287337" cy="2873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5016500" y="1844676"/>
            <a:ext cx="431800" cy="3603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1052513"/>
            <a:ext cx="1657350" cy="364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6383338" y="0"/>
            <a:ext cx="4284662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4711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1" y="1484313"/>
            <a:ext cx="4048125" cy="447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15" name="AutoShape 11"/>
          <p:cNvSpPr>
            <a:spLocks noChangeArrowheads="1"/>
          </p:cNvSpPr>
          <p:nvPr/>
        </p:nvSpPr>
        <p:spPr bwMode="auto">
          <a:xfrm>
            <a:off x="8401051" y="2924175"/>
            <a:ext cx="790575" cy="1150938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16" name="AutoShape 12"/>
          <p:cNvSpPr>
            <a:spLocks noChangeArrowheads="1"/>
          </p:cNvSpPr>
          <p:nvPr/>
        </p:nvSpPr>
        <p:spPr bwMode="auto">
          <a:xfrm>
            <a:off x="8688389" y="4149725"/>
            <a:ext cx="790575" cy="1150938"/>
          </a:xfrm>
          <a:prstGeom prst="rightArrow">
            <a:avLst>
              <a:gd name="adj1" fmla="val 50000"/>
              <a:gd name="adj2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pic>
        <p:nvPicPr>
          <p:cNvPr id="47117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75" y="4868863"/>
            <a:ext cx="2592388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8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836614"/>
            <a:ext cx="2627313" cy="1112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1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5589589"/>
            <a:ext cx="2581275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120" name="Line 16"/>
          <p:cNvSpPr>
            <a:spLocks noChangeShapeType="1"/>
          </p:cNvSpPr>
          <p:nvPr/>
        </p:nvSpPr>
        <p:spPr bwMode="auto">
          <a:xfrm>
            <a:off x="6456364" y="6237288"/>
            <a:ext cx="136842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21" name="Rectangle 17"/>
          <p:cNvSpPr>
            <a:spLocks noChangeArrowheads="1"/>
          </p:cNvSpPr>
          <p:nvPr/>
        </p:nvSpPr>
        <p:spPr bwMode="auto">
          <a:xfrm>
            <a:off x="7896225" y="5589588"/>
            <a:ext cx="2592388" cy="863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22" name="Rectangle 18"/>
          <p:cNvSpPr>
            <a:spLocks noChangeArrowheads="1"/>
          </p:cNvSpPr>
          <p:nvPr/>
        </p:nvSpPr>
        <p:spPr bwMode="auto">
          <a:xfrm>
            <a:off x="6888163" y="765175"/>
            <a:ext cx="2736850" cy="11509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7123" name="Text Box 2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7124" name="Rectangle 22"/>
          <p:cNvSpPr>
            <a:spLocks noChangeArrowheads="1"/>
          </p:cNvSpPr>
          <p:nvPr/>
        </p:nvSpPr>
        <p:spPr bwMode="auto">
          <a:xfrm>
            <a:off x="1524000" y="1"/>
            <a:ext cx="9144000" cy="70167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/>
              <a:t>СССР: время для укрепления оборонного потенциала и границ; угроза войны на два фронта; перенесение первого военного удара на Европу</a:t>
            </a:r>
          </a:p>
        </p:txBody>
      </p:sp>
      <p:pic>
        <p:nvPicPr>
          <p:cNvPr id="47125" name="Picture 23" descr="149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105400"/>
            <a:ext cx="23399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2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58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slide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0350"/>
            <a:ext cx="9144000" cy="512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936625"/>
          </a:xfrm>
          <a:prstGeom prst="rect">
            <a:avLst/>
          </a:prstGeom>
          <a:solidFill>
            <a:srgbClr val="FFEBEF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Эволюция внешнеполитической идеологии в СССР </a:t>
            </a:r>
            <a:br>
              <a:rPr lang="ru-RU" altLang="ru-RU" sz="2400">
                <a:solidFill>
                  <a:schemeClr val="tx2"/>
                </a:solidFill>
              </a:rPr>
            </a:br>
            <a:r>
              <a:rPr lang="ru-RU" altLang="ru-RU" sz="2400">
                <a:solidFill>
                  <a:schemeClr val="tx2"/>
                </a:solidFill>
              </a:rPr>
              <a:t>в годы Великой Отечественной войны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4959350"/>
            <a:ext cx="2555875" cy="189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414" y="1096963"/>
            <a:ext cx="2541587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232400" y="5229226"/>
            <a:ext cx="2736850" cy="1008063"/>
          </a:xfrm>
          <a:solidFill>
            <a:srgbClr val="FFF8F7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14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Июль 1941 г.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Автор плаката –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400"/>
              <a:t>Ираклий Моисеевич Тоидзе</a:t>
            </a:r>
            <a:r>
              <a:rPr lang="ru-RU" altLang="ru-RU" sz="2000"/>
              <a:t> </a:t>
            </a:r>
          </a:p>
        </p:txBody>
      </p:sp>
      <p:sp>
        <p:nvSpPr>
          <p:cNvPr id="48135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813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41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7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93850" y="28576"/>
            <a:ext cx="9036050" cy="765175"/>
          </a:xfrm>
          <a:solidFill>
            <a:srgbClr val="FFCC99"/>
          </a:solidFill>
          <a:ln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100"/>
              <a:t>Эволюция внешнеполитической идеологии в СССР 1941-1945 гг.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4" y="836614"/>
            <a:ext cx="8353425" cy="1512887"/>
          </a:xfrm>
          <a:solidFill>
            <a:srgbClr val="FFF8F7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00"/>
          </a:p>
          <a:p>
            <a:pPr eaLnBrk="1" hangingPunct="1">
              <a:lnSpc>
                <a:spcPct val="80000"/>
              </a:lnSpc>
            </a:pPr>
            <a:r>
              <a:rPr lang="ru-RU" altLang="ru-RU" sz="1800"/>
              <a:t>привнесение </a:t>
            </a:r>
            <a:r>
              <a:rPr lang="ru-RU" altLang="ru-RU" sz="1800" b="1"/>
              <a:t>националистического элемента</a:t>
            </a:r>
            <a:r>
              <a:rPr lang="ru-RU" altLang="ru-RU" sz="1800"/>
              <a:t> в идейное обоснование целей в войне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 b="1"/>
              <a:t>отказ от «мировой революции»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800"/>
              <a:t>создание Антигитлеровской коалиции «Объединенные Нации»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       с 1 января </a:t>
            </a:r>
            <a:r>
              <a:rPr lang="ru-RU" altLang="ru-RU" sz="1800" b="1"/>
              <a:t>1942 г.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565400"/>
            <a:ext cx="3943350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5" descr="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3284538"/>
            <a:ext cx="4168775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8" y="4581526"/>
            <a:ext cx="42291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926" y="2492376"/>
            <a:ext cx="197167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539" y="2708276"/>
            <a:ext cx="2732087" cy="166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61" name="Text Box 11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4916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18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1125538"/>
          </a:xfrm>
          <a:solidFill>
            <a:srgbClr val="FFF7FF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 sz="2400" b="1"/>
              <a:t>В 1945 г. Красная армия уничтожила Маньчжоу-го. </a:t>
            </a:r>
            <a:br>
              <a:rPr lang="ru-RU" altLang="ru-RU" sz="2400" b="1"/>
            </a:br>
            <a:r>
              <a:rPr lang="ru-RU" altLang="ru-RU" sz="1800"/>
              <a:t>Главная ветка КВЖД перешла под полный контроль СССР,</a:t>
            </a:r>
            <a:br>
              <a:rPr lang="ru-RU" altLang="ru-RU" sz="1800"/>
            </a:br>
            <a:r>
              <a:rPr lang="ru-RU" altLang="ru-RU" sz="1800"/>
              <a:t>порт-артурское направление – под совместный советско-китайский контроль</a:t>
            </a:r>
          </a:p>
        </p:txBody>
      </p:sp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25539"/>
            <a:ext cx="5080000" cy="537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196976"/>
            <a:ext cx="4125912" cy="547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018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5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orig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81076"/>
            <a:ext cx="91440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050338" cy="11969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ru-RU" altLang="ru-RU" sz="1700">
                <a:solidFill>
                  <a:srgbClr val="A50021"/>
                </a:solidFill>
              </a:rPr>
              <a:t>14 февраля 1950 г.</a:t>
            </a:r>
            <a:r>
              <a:rPr lang="ru-RU" altLang="ru-RU" sz="1700"/>
              <a:t> в Москве состоялось подписание Договора о дружбе, союзе и взаимной помощи между СССР и КНР </a:t>
            </a:r>
            <a:br>
              <a:rPr lang="ru-RU" altLang="ru-RU" sz="1700"/>
            </a:br>
            <a:r>
              <a:rPr lang="ru-RU" altLang="ru-RU" sz="1700"/>
              <a:t>СССР стал первым иностранным государством, которое объявило о признании КНР </a:t>
            </a:r>
            <a:br>
              <a:rPr lang="ru-RU" altLang="ru-RU" sz="1700"/>
            </a:br>
            <a:r>
              <a:rPr lang="ru-RU" altLang="ru-RU" sz="1700" b="1">
                <a:solidFill>
                  <a:srgbClr val="FF3300"/>
                </a:solidFill>
              </a:rPr>
              <a:t>В 1952 г. СССР безвозмездно передал КВЖД коммунистическому Китаю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863976" y="6237288"/>
            <a:ext cx="4613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bg1"/>
                </a:solidFill>
              </a:rPr>
              <a:t>общая протяженность 2450 км</a:t>
            </a:r>
            <a:r>
              <a:rPr lang="ru-RU" altLang="ru-RU" sz="24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1205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1206" name="Rectangle 8"/>
          <p:cNvSpPr>
            <a:spLocks noChangeArrowheads="1"/>
          </p:cNvSpPr>
          <p:nvPr/>
        </p:nvSpPr>
        <p:spPr bwMode="auto">
          <a:xfrm>
            <a:off x="1703388" y="1538864"/>
            <a:ext cx="2520950" cy="375487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Китайско-Восточная железная дорога (КВЖД; до 1917 года — Маньчжурская дорога,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 августа 1945 года — Китайская Чанчуньская железная дорога,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с 1953 — Харбинская железная дорога) — железнодорожная магистраль, проходившая по территории Маньчжурии и соединявшая Читу с Владивостоком и Порт-Артуром</a:t>
            </a:r>
            <a:r>
              <a:rPr lang="ru-RU" altLang="ru-RU" sz="1200"/>
              <a:t> </a:t>
            </a:r>
          </a:p>
        </p:txBody>
      </p:sp>
      <p:sp>
        <p:nvSpPr>
          <p:cNvPr id="5120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3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ParadPobed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5889"/>
            <a:ext cx="4572000" cy="32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847851" y="1052514"/>
            <a:ext cx="4176713" cy="25923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1847850" y="1052514"/>
            <a:ext cx="424815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600"/>
              <a:t> </a:t>
            </a:r>
            <a:r>
              <a:rPr lang="ru-RU" altLang="ru-RU" sz="1800"/>
              <a:t>изменение МО-обстановки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обретение статуса «сверхдержавы»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 окончательный отказ от неизбежности военного столкновения капитализма и социализма</a:t>
            </a:r>
          </a:p>
          <a:p>
            <a:pPr eaLnBrk="1" hangingPunct="1">
              <a:lnSpc>
                <a:spcPct val="80000"/>
              </a:lnSpc>
              <a:buClr>
                <a:srgbClr val="CC0066"/>
              </a:buClr>
              <a:buFont typeface="Wingdings" panose="05000000000000000000" pitchFamily="2" charset="2"/>
              <a:buChar char="§"/>
            </a:pPr>
            <a:r>
              <a:rPr lang="ru-RU" altLang="ru-RU" sz="1800"/>
              <a:t> переход взаимодействия СССР-США в плоскость традиционного соперничества великих держав</a:t>
            </a:r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1524001" y="188914"/>
            <a:ext cx="5724525" cy="719137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Эволюция внешнеполитической идеологии в СССР в 1945-1970-х гг.</a:t>
            </a:r>
          </a:p>
        </p:txBody>
      </p:sp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339" y="6454776"/>
            <a:ext cx="827087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25" y="636270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32" name="Picture 8" descr="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29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3" name="Picture 9" descr="330px-1989_CPA_606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3860800"/>
            <a:ext cx="4032250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223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3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0_ae5a7_23c4aaf6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836613"/>
          </a:xfrm>
        </p:spPr>
        <p:txBody>
          <a:bodyPr/>
          <a:lstStyle/>
          <a:p>
            <a:pPr eaLnBrk="1" hangingPunct="1"/>
            <a:r>
              <a:rPr lang="ru-RU" altLang="ru-RU" sz="1600"/>
              <a:t>Скульптура «</a:t>
            </a:r>
            <a:r>
              <a:rPr lang="ru-RU" altLang="ru-RU" sz="1600" b="1"/>
              <a:t>Родина-мать зовёт!</a:t>
            </a:r>
            <a:r>
              <a:rPr lang="ru-RU" altLang="ru-RU" sz="1600"/>
              <a:t>» - композиционный центр памятника-ансамбля Героям Сталинградской битвы на Мамаевом кургане в Волгограде. </a:t>
            </a:r>
            <a:br>
              <a:rPr lang="ru-RU" altLang="ru-RU" sz="1600"/>
            </a:br>
            <a:r>
              <a:rPr lang="ru-RU" altLang="ru-RU" sz="1600"/>
              <a:t>Одна из самых высоких статуй мира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524001" y="831048"/>
            <a:ext cx="2627313" cy="954107"/>
          </a:xfrm>
          <a:prstGeom prst="rect">
            <a:avLst/>
          </a:prstGeom>
          <a:solidFill>
            <a:srgbClr val="F3F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общая высота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Родины-матери – 85 метров</a:t>
            </a:r>
            <a:r>
              <a:rPr lang="ru-RU" altLang="ru-RU" sz="1400"/>
              <a:t> (вместе с мечом)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Возведена 15 октября 1967 г.</a:t>
            </a:r>
          </a:p>
        </p:txBody>
      </p:sp>
      <p:pic>
        <p:nvPicPr>
          <p:cNvPr id="53253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713" y="6140451"/>
            <a:ext cx="241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4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53255" name="Picture 8" descr="0_ae5b6_98e8b435_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6" y="5095875"/>
            <a:ext cx="3529013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46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7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5016500" y="549275"/>
            <a:ext cx="3384550" cy="4535488"/>
          </a:xfrm>
          <a:solidFill>
            <a:schemeClr val="accent1"/>
          </a:solidFill>
        </p:spPr>
        <p:txBody>
          <a:bodyPr/>
          <a:lstStyle/>
          <a:p>
            <a:pPr algn="l" eaLnBrk="1" hangingPunct="1"/>
            <a:r>
              <a:rPr lang="ru-RU" altLang="ru-RU" sz="2400" b="1"/>
              <a:t>Основные элементы идеологии</a:t>
            </a:r>
            <a:br>
              <a:rPr lang="ru-RU" altLang="ru-RU" sz="2400" b="1"/>
            </a:br>
            <a:r>
              <a:rPr lang="ru-RU" altLang="ru-RU" sz="2400" b="1"/>
              <a:t/>
            </a:r>
            <a:br>
              <a:rPr lang="ru-RU" altLang="ru-RU" sz="2400" b="1"/>
            </a:br>
            <a:r>
              <a:rPr lang="ru-RU" altLang="ru-RU" sz="2400"/>
              <a:t>Германский фашизм</a:t>
            </a:r>
            <a:br>
              <a:rPr lang="ru-RU" altLang="ru-RU" sz="2400"/>
            </a:br>
            <a:r>
              <a:rPr lang="ru-RU" altLang="ru-RU" sz="2400"/>
              <a:t/>
            </a:r>
            <a:br>
              <a:rPr lang="ru-RU" altLang="ru-RU" sz="2400"/>
            </a:br>
            <a:r>
              <a:rPr lang="ru-RU" altLang="ru-RU" sz="2400"/>
              <a:t> Американский интернационализм (интервенционизм, интервенционализм)</a:t>
            </a:r>
          </a:p>
        </p:txBody>
      </p:sp>
      <p:sp>
        <p:nvSpPr>
          <p:cNvPr id="54276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4277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1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ChangeArrowheads="1"/>
          </p:cNvSpPr>
          <p:nvPr/>
        </p:nvSpPr>
        <p:spPr bwMode="auto">
          <a:xfrm>
            <a:off x="1774825" y="908051"/>
            <a:ext cx="2952750" cy="5521325"/>
          </a:xfrm>
          <a:prstGeom prst="rect">
            <a:avLst/>
          </a:prstGeom>
          <a:solidFill>
            <a:srgbClr val="FFEB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524001" y="0"/>
            <a:ext cx="7019925" cy="692150"/>
          </a:xfrm>
        </p:spPr>
        <p:txBody>
          <a:bodyPr anchor="ctr"/>
          <a:lstStyle/>
          <a:p>
            <a:pPr eaLnBrk="1" hangingPunct="1"/>
            <a:r>
              <a:rPr lang="ru-RU" altLang="ru-RU" sz="2000"/>
              <a:t>Идеология во внешней политике Третьего Рейха – </a:t>
            </a:r>
            <a:br>
              <a:rPr lang="ru-RU" altLang="ru-RU" sz="2000"/>
            </a:br>
            <a:r>
              <a:rPr lang="ru-RU" altLang="ru-RU" sz="2000"/>
              <a:t>германский нацизм (национал-социализм)</a:t>
            </a: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774826" y="815976"/>
            <a:ext cx="3025775" cy="556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chemeClr val="accent2"/>
                </a:solidFill>
              </a:rPr>
              <a:t>До 1939 г. Германия во многом пользовалась традиционными методами политики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>
              <a:solidFill>
                <a:schemeClr val="accent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Внешнеполитические установки НСДАП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«25 пунктов»: «союз всех немцев», установление «равенства немцев со всеми народами», борьба за территории «для пропитания немцев и переселения избытка немецкого населения»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К 1926 дополнены стремлением восстановить границы 1914 г.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Созданием таможенного союза с Венгрией, Швейцарией, Данией и Голландией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endParaRPr lang="ru-RU" altLang="ru-RU" sz="1200"/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К рубежу 1930-х эволюция идеологии в сторону более радикальной постановки социально-экономических и внешнеполитических проблем</a:t>
            </a:r>
          </a:p>
          <a:p>
            <a:pPr eaLnBrk="1" hangingPunct="1">
              <a:spcBef>
                <a:spcPct val="0"/>
              </a:spcBef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altLang="ru-RU" sz="1200"/>
              <a:t> Внешнеполитические установки приобретают характер общегосударственных</a:t>
            </a: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4872038" y="5084764"/>
            <a:ext cx="4921250" cy="1385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1923 г. Германии возвратили Рур.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1924 г. начал действовать «план Дауэса» - размеры выплат Германии снизились и ей предоставили кредит.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1925 г. в Локкарно были гарантированы западные границы Германии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 1926 г. она была принята в число членов Лиги Наций</a:t>
            </a: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4826001" y="1158875"/>
            <a:ext cx="1871663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/>
              <a:t>Штрасер Грегор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chemeClr val="accent2"/>
                </a:solidFill>
              </a:rPr>
              <a:t>1929, июль,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chemeClr val="accent2"/>
                </a:solidFill>
              </a:rPr>
              <a:t>«14 тезисов о германской революции»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chemeClr val="accent2"/>
              </a:solidFill>
            </a:endParaRPr>
          </a:p>
        </p:txBody>
      </p:sp>
      <p:pic>
        <p:nvPicPr>
          <p:cNvPr id="55303" name="Picture 11" descr="145494_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2708275"/>
            <a:ext cx="1635125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4" name="Text Box 1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530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48</a:t>
            </a:r>
            <a:endParaRPr lang="ru-RU" altLang="ru-RU" sz="2000">
              <a:cs typeface="Arial" panose="020B0604020202020204" pitchFamily="34" charset="0"/>
            </a:endParaRPr>
          </a:p>
        </p:txBody>
      </p:sp>
      <p:pic>
        <p:nvPicPr>
          <p:cNvPr id="55306" name="Picture 1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004888"/>
            <a:ext cx="40386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7" name="Прямоугольник 1"/>
          <p:cNvSpPr>
            <a:spLocks noChangeArrowheads="1"/>
          </p:cNvSpPr>
          <p:nvPr/>
        </p:nvSpPr>
        <p:spPr bwMode="auto">
          <a:xfrm>
            <a:off x="6578601" y="733426"/>
            <a:ext cx="29241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200"/>
              <a:t>1938, территории Австрии и Германии</a:t>
            </a:r>
          </a:p>
        </p:txBody>
      </p:sp>
    </p:spTree>
    <p:extLst>
      <p:ext uri="{BB962C8B-B14F-4D97-AF65-F5344CB8AC3E}">
        <p14:creationId xmlns:p14="http://schemas.microsoft.com/office/powerpoint/2010/main" val="20450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1381245188_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1" y="3989388"/>
            <a:ext cx="3762375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1704976" y="949325"/>
            <a:ext cx="3744913" cy="2984500"/>
          </a:xfrm>
          <a:prstGeom prst="rect">
            <a:avLst/>
          </a:prstGeom>
          <a:solidFill>
            <a:srgbClr val="FFEB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56324" name="Rectangle 5"/>
          <p:cNvSpPr>
            <a:spLocks noChangeArrowheads="1"/>
          </p:cNvSpPr>
          <p:nvPr/>
        </p:nvSpPr>
        <p:spPr bwMode="auto">
          <a:xfrm>
            <a:off x="1558926" y="46038"/>
            <a:ext cx="9090025" cy="74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/>
              <a:t>Идеологическое основание  внешней политики германского нацизма в создании </a:t>
            </a:r>
          </a:p>
          <a:p>
            <a:pPr algn="ctr" eaLnBrk="1" hangingPunct="1">
              <a:buFontTx/>
              <a:buNone/>
            </a:pPr>
            <a:r>
              <a:rPr lang="ru-RU" altLang="ru-RU" sz="1800"/>
              <a:t>«Великого Нордического мира», «Белой Европы»  во главе с Германией</a:t>
            </a:r>
          </a:p>
        </p:txBody>
      </p:sp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1741489" y="925514"/>
            <a:ext cx="3671887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К концу 1930-х образован военно-политический союз Германии, Италии, Японии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1932 г. – Женевская конференция по разоружению. Представитель Германии заявил, что Германия не будет участвовать в работе конференции, пока не будет признано ее юридическое и фактическое равноправие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1933 г. – немцы покинули конференцию по разоружению, вышли из Лиги Наций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С 1934 г. стало ясно, что Германия не будет выполнять условия Версальского договора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/>
              <a:t>             Реализация военных программ, строительство авиации, флота</a:t>
            </a:r>
          </a:p>
        </p:txBody>
      </p:sp>
      <p:sp>
        <p:nvSpPr>
          <p:cNvPr id="56326" name="Rectangle 10"/>
          <p:cNvSpPr>
            <a:spLocks noChangeArrowheads="1"/>
          </p:cNvSpPr>
          <p:nvPr/>
        </p:nvSpPr>
        <p:spPr bwMode="auto">
          <a:xfrm>
            <a:off x="5572126" y="4987926"/>
            <a:ext cx="47164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</a:t>
            </a:r>
            <a:r>
              <a:rPr lang="ru-RU" altLang="ru-RU" sz="1200"/>
              <a:t> </a:t>
            </a:r>
          </a:p>
        </p:txBody>
      </p:sp>
      <p:sp>
        <p:nvSpPr>
          <p:cNvPr id="56327" name="Text Box 13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pic>
        <p:nvPicPr>
          <p:cNvPr id="56328" name="Picture 1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925514"/>
            <a:ext cx="5175250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80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trump_natl_sec_quote-3-1068x7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"/>
            <a:ext cx="9144000" cy="981075"/>
          </a:xfrm>
          <a:solidFill>
            <a:srgbClr val="FFEBEF"/>
          </a:solidFill>
        </p:spPr>
        <p:txBody>
          <a:bodyPr/>
          <a:lstStyle/>
          <a:p>
            <a:pPr eaLnBrk="1" hangingPunct="1"/>
            <a:r>
              <a:rPr lang="ru-RU" altLang="ru-RU" sz="2800"/>
              <a:t>Американский интернационализм </a:t>
            </a:r>
            <a:br>
              <a:rPr lang="ru-RU" altLang="ru-RU" sz="2800"/>
            </a:br>
            <a:r>
              <a:rPr lang="ru-RU" altLang="ru-RU" sz="2800"/>
              <a:t>(интервенционизм, интервенционализм)</a:t>
            </a:r>
          </a:p>
        </p:txBody>
      </p:sp>
      <p:sp>
        <p:nvSpPr>
          <p:cNvPr id="57348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734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50</a:t>
            </a:r>
            <a:endParaRPr lang="ru-RU" altLang="ru-RU" sz="2000"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35188" y="2909888"/>
            <a:ext cx="45720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45-й президент</a:t>
            </a:r>
          </a:p>
          <a:p>
            <a:pPr>
              <a:defRPr/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</a:rPr>
              <a:t>20 января 2017 — 20 января 2021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35189" y="5516564"/>
            <a:ext cx="1512887" cy="12017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47-й президент с 20 января 2025</a:t>
            </a:r>
          </a:p>
        </p:txBody>
      </p:sp>
    </p:spTree>
    <p:extLst>
      <p:ext uri="{BB962C8B-B14F-4D97-AF65-F5344CB8AC3E}">
        <p14:creationId xmlns:p14="http://schemas.microsoft.com/office/powerpoint/2010/main" val="306189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1524000" y="1"/>
            <a:ext cx="91440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>
                <a:solidFill>
                  <a:schemeClr val="tx2"/>
                </a:solidFill>
              </a:rPr>
              <a:t>Идеология «глобальной политики» США </a:t>
            </a:r>
            <a:br>
              <a:rPr lang="ru-RU" altLang="ru-RU" sz="2400">
                <a:solidFill>
                  <a:schemeClr val="tx2"/>
                </a:solidFill>
              </a:rPr>
            </a:br>
            <a:r>
              <a:rPr lang="ru-RU" altLang="ru-RU" sz="2400">
                <a:solidFill>
                  <a:schemeClr val="tx2"/>
                </a:solidFill>
              </a:rPr>
              <a:t>формируется после Второй мировой войны</a:t>
            </a: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36625"/>
            <a:ext cx="9144000" cy="574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8373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349608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Z_9fnrL7Wm0dgRcYq_Skni5IrnAE6Ml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836613"/>
          </a:xfrm>
        </p:spPr>
        <p:txBody>
          <a:bodyPr anchor="ctr"/>
          <a:lstStyle/>
          <a:p>
            <a:pPr eaLnBrk="1" hangingPunct="1"/>
            <a:r>
              <a:rPr lang="ru-RU" altLang="ru-RU" sz="2400"/>
              <a:t>Важнейшая черта либеральной идеологии: </a:t>
            </a:r>
            <a:br>
              <a:rPr lang="ru-RU" altLang="ru-RU" sz="2400"/>
            </a:br>
            <a:r>
              <a:rPr lang="ru-RU" altLang="ru-RU" sz="2400"/>
              <a:t>отсутствие жесткой структуры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47850" y="1052514"/>
            <a:ext cx="3168650" cy="3671887"/>
          </a:xfrm>
          <a:solidFill>
            <a:schemeClr val="bg1"/>
          </a:solidFill>
          <a:ln>
            <a:solidFill>
              <a:schemeClr val="bg2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800" b="1">
                <a:solidFill>
                  <a:schemeClr val="accent2"/>
                </a:solidFill>
              </a:rPr>
              <a:t>1) Универсальные ценности. Установка на самостоятельный успех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Принципиальное отвержение ценностей Старого Света и государства в его традиционном понимании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Модель свободного рынка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Неравенство в МО объективно</a:t>
            </a:r>
          </a:p>
          <a:p>
            <a:pPr algn="l" eaLnBrk="1" hangingPunct="1">
              <a:lnSpc>
                <a:spcPct val="80000"/>
              </a:lnSpc>
            </a:pPr>
            <a:r>
              <a:rPr lang="ru-RU" altLang="ru-RU" sz="1800"/>
              <a:t>	Способность приспосабливать собственные принципы</a:t>
            </a:r>
          </a:p>
        </p:txBody>
      </p:sp>
      <p:sp>
        <p:nvSpPr>
          <p:cNvPr id="59397" name="Text Box 7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59398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52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16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DDEE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8" y="188914"/>
            <a:ext cx="4392612" cy="6237287"/>
          </a:xfrm>
        </p:spPr>
        <p:txBody>
          <a:bodyPr/>
          <a:lstStyle/>
          <a:p>
            <a:pPr eaLnBrk="1" hangingPunct="1"/>
            <a:r>
              <a:rPr lang="ru-RU" altLang="ru-RU" sz="2000" b="1">
                <a:solidFill>
                  <a:schemeClr val="accent2"/>
                </a:solidFill>
              </a:rPr>
              <a:t>2) Неодобрение насилия. При этом признание возможности использовать силу для обеспечения интересов США</a:t>
            </a:r>
          </a:p>
          <a:p>
            <a:pPr algn="l" eaLnBrk="1" hangingPunct="1"/>
            <a:r>
              <a:rPr lang="ru-RU" altLang="ru-RU" sz="2000"/>
              <a:t>	</a:t>
            </a:r>
            <a:r>
              <a:rPr lang="ru-RU" altLang="ru-RU" sz="1600"/>
              <a:t>В начале ХХ века Теодор Рузвельт открыто провозгласил необходимость использовать вооруженные силы для обеспечения государственных интересов</a:t>
            </a:r>
          </a:p>
          <a:p>
            <a:pPr algn="l" eaLnBrk="1" hangingPunct="1"/>
            <a:endParaRPr lang="ru-RU" altLang="ru-RU" sz="2000"/>
          </a:p>
          <a:p>
            <a:pPr algn="l" eaLnBrk="1" hangingPunct="1"/>
            <a:endParaRPr lang="ru-RU" altLang="ru-RU" sz="2000"/>
          </a:p>
          <a:p>
            <a:pPr algn="l" eaLnBrk="1" hangingPunct="1"/>
            <a:r>
              <a:rPr lang="ru-RU" altLang="ru-RU" sz="1600"/>
              <a:t>Доктрина </a:t>
            </a:r>
          </a:p>
          <a:p>
            <a:pPr algn="l" eaLnBrk="1" hangingPunct="1"/>
            <a:r>
              <a:rPr lang="ru-RU" altLang="ru-RU" sz="1600"/>
              <a:t>«гибкого </a:t>
            </a:r>
          </a:p>
          <a:p>
            <a:pPr algn="l" eaLnBrk="1" hangingPunct="1"/>
            <a:r>
              <a:rPr lang="ru-RU" altLang="ru-RU" sz="1600"/>
              <a:t>реагирования</a:t>
            </a:r>
          </a:p>
          <a:p>
            <a:pPr algn="l" eaLnBrk="1" hangingPunct="1"/>
            <a:r>
              <a:rPr lang="ru-RU" altLang="ru-RU" sz="1600"/>
              <a:t>в 1960-е:</a:t>
            </a:r>
          </a:p>
          <a:p>
            <a:pPr algn="l" eaLnBrk="1" hangingPunct="1"/>
            <a:r>
              <a:rPr lang="ru-RU" altLang="ru-RU" sz="1600"/>
              <a:t>готовность вести</a:t>
            </a:r>
          </a:p>
          <a:p>
            <a:pPr algn="l" eaLnBrk="1" hangingPunct="1"/>
            <a:r>
              <a:rPr lang="ru-RU" altLang="ru-RU" sz="1600"/>
              <a:t>«две с</a:t>
            </a:r>
          </a:p>
          <a:p>
            <a:pPr algn="l" eaLnBrk="1" hangingPunct="1"/>
            <a:r>
              <a:rPr lang="ru-RU" altLang="ru-RU" sz="1600"/>
              <a:t> половиной войны»</a:t>
            </a:r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2924176"/>
            <a:ext cx="6297612" cy="315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21" name="Picture 5" descr="USA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404813"/>
            <a:ext cx="43148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0423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53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05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nast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4588"/>
            <a:ext cx="9144000" cy="571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675" y="188914"/>
            <a:ext cx="2376488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824788" y="3845947"/>
            <a:ext cx="2627312" cy="26776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/>
              <a:t>План Мáршалла</a:t>
            </a:r>
            <a:r>
              <a:rPr lang="ru-RU" altLang="ru-RU" sz="1200"/>
              <a:t> (офиц. название  </a:t>
            </a:r>
            <a:r>
              <a:rPr lang="ru-RU" altLang="ru-RU" sz="1200" i="1"/>
              <a:t>European Recovery Program</a:t>
            </a:r>
            <a:r>
              <a:rPr lang="ru-RU" altLang="ru-RU" sz="1200"/>
              <a:t>, «Программа восстановления Европы») — программа помощи Европе после Второй мировой войны. Выдвинут в 1947 году американским государственным секретарём Джорджем К. Маршаллом и вступил в действие в апреле 1948 г. В осуществлении плана участвовали 17 европейских стран, включая Западную Германию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703389" y="1268414"/>
            <a:ext cx="6192837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1800" b="1">
                <a:solidFill>
                  <a:schemeClr val="accent2"/>
                </a:solidFill>
              </a:rPr>
              <a:t>3) Исключительный характер американских ценностей (опыта), убежденность в возможности их проекции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Восприятие внешнего мира как благоприятной среды для выполнения миссии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800"/>
              <a:t>Стремление использовать морально-этические нормы для обоснования внешнеполитических действий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800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703389" y="188913"/>
            <a:ext cx="6192837" cy="1008062"/>
          </a:xfrm>
          <a:prstGeom prst="rect">
            <a:avLst/>
          </a:prstGeom>
          <a:solidFill>
            <a:srgbClr val="FFF8F7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solidFill>
                  <a:schemeClr val="tx2"/>
                </a:solidFill>
              </a:rPr>
              <a:t>Американский интернационализм (интервенционизм, интервенционализм) отражает союз ценностей и интересов</a:t>
            </a:r>
          </a:p>
        </p:txBody>
      </p:sp>
      <p:sp>
        <p:nvSpPr>
          <p:cNvPr id="61447" name="Text Box 9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1448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54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82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nyc-featu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1847850" y="333376"/>
            <a:ext cx="2808288" cy="54721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altLang="ru-RU" sz="2000" b="1">
                <a:solidFill>
                  <a:srgbClr val="A50021"/>
                </a:solidFill>
              </a:rPr>
              <a:t>«Глобальная ответственность»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altLang="ru-RU" sz="1600">
              <a:solidFill>
                <a:srgbClr val="A5002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Особенностью влияния религии стала массовая убежденность в возможности </a:t>
            </a:r>
            <a:r>
              <a:rPr lang="ru-RU" altLang="ru-RU" sz="1600" b="1"/>
              <a:t>очевидного противопоставления добра и зла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 b="1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Исторический опыт американской цивилизации – «</a:t>
            </a:r>
            <a:r>
              <a:rPr lang="ru-RU" altLang="ru-RU" sz="1600" b="1"/>
              <a:t>новый человек</a:t>
            </a:r>
            <a:r>
              <a:rPr lang="ru-RU" altLang="ru-RU" sz="1600"/>
              <a:t>», действующий по-новому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Представление о продвижении США благодаря качествам их </a:t>
            </a:r>
            <a:r>
              <a:rPr lang="ru-RU" altLang="ru-RU" sz="1600" b="1"/>
              <a:t>национальной модели поведения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1600"/>
              <a:t>Центральная идея официальной идеологии – «предопределение судьбы»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altLang="ru-RU" sz="1600"/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246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55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0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1524001" y="5589589"/>
            <a:ext cx="2124075" cy="935037"/>
          </a:xfrm>
          <a:prstGeom prst="rect">
            <a:avLst/>
          </a:prstGeom>
          <a:solidFill>
            <a:srgbClr val="E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1774825" y="1"/>
            <a:ext cx="3168650" cy="1412875"/>
          </a:xfrm>
          <a:prstGeom prst="rect">
            <a:avLst/>
          </a:prstGeom>
          <a:solidFill>
            <a:srgbClr val="FFFB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5267326" y="1"/>
            <a:ext cx="5400675" cy="1700213"/>
          </a:xfrm>
          <a:prstGeom prst="rect">
            <a:avLst/>
          </a:prstGeom>
          <a:solidFill>
            <a:srgbClr val="FFFBF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792539" y="3573464"/>
            <a:ext cx="3959225" cy="3284537"/>
          </a:xfrm>
          <a:prstGeom prst="rect">
            <a:avLst/>
          </a:prstGeom>
          <a:solidFill>
            <a:srgbClr val="EFF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7896225" y="2205038"/>
            <a:ext cx="2592388" cy="3960812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4008438" y="1773239"/>
            <a:ext cx="3600450" cy="1368425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1524000" y="1773239"/>
            <a:ext cx="2051050" cy="3311525"/>
          </a:xfrm>
          <a:prstGeom prst="rect">
            <a:avLst/>
          </a:prstGeom>
          <a:solidFill>
            <a:srgbClr val="EBF9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3497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079876" y="1916114"/>
            <a:ext cx="3529013" cy="1152525"/>
          </a:xfrm>
        </p:spPr>
        <p:txBody>
          <a:bodyPr/>
          <a:lstStyle/>
          <a:p>
            <a:pPr eaLnBrk="1" hangingPunct="1"/>
            <a:r>
              <a:rPr lang="ru-RU" altLang="ru-RU" sz="1800" b="1">
                <a:solidFill>
                  <a:schemeClr val="accent2"/>
                </a:solidFill>
              </a:rPr>
              <a:t>Национальный успех</a:t>
            </a:r>
          </a:p>
          <a:p>
            <a:pPr eaLnBrk="1" hangingPunct="1"/>
            <a:r>
              <a:rPr lang="ru-RU" altLang="ru-RU" sz="1800" b="1">
                <a:solidFill>
                  <a:schemeClr val="accent2"/>
                </a:solidFill>
              </a:rPr>
              <a:t>нуждается в мире, стабильности, процветании</a:t>
            </a:r>
            <a:endParaRPr lang="ru-RU" altLang="ru-RU" sz="3200"/>
          </a:p>
        </p:txBody>
      </p:sp>
      <p:sp>
        <p:nvSpPr>
          <p:cNvPr id="63498" name="Rectangle 10"/>
          <p:cNvSpPr>
            <a:spLocks noChangeArrowheads="1"/>
          </p:cNvSpPr>
          <p:nvPr/>
        </p:nvSpPr>
        <p:spPr bwMode="auto">
          <a:xfrm>
            <a:off x="7896225" y="2205038"/>
            <a:ext cx="2592388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Условия успеха – «баланс сил в пользу свободы»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(большее число демократических государств).</a:t>
            </a:r>
          </a:p>
          <a:p>
            <a:pPr algn="ctr"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Глобальная политика, основанная на союзе ценностей и интересов.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Мир – благоприятная среда для выполнения </a:t>
            </a:r>
          </a:p>
          <a:p>
            <a:pPr eaLnBrk="1" hangingPunct="1">
              <a:buFontTx/>
              <a:buNone/>
            </a:pPr>
            <a:r>
              <a:rPr lang="ru-RU" altLang="ru-RU" sz="1700" b="1">
                <a:solidFill>
                  <a:schemeClr val="accent2"/>
                </a:solidFill>
              </a:rPr>
              <a:t>миссии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1524001" y="1844675"/>
            <a:ext cx="1979613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 b="1">
                <a:solidFill>
                  <a:schemeClr val="accent2"/>
                </a:solidFill>
              </a:rPr>
              <a:t>ПОЛИТИКА:</a:t>
            </a:r>
          </a:p>
          <a:p>
            <a:pPr algn="ctr" eaLnBrk="1" hangingPunct="1">
              <a:buFontTx/>
              <a:buNone/>
            </a:pPr>
            <a:r>
              <a:rPr lang="ru-RU" altLang="ru-RU" sz="1800"/>
              <a:t>за американской поддержкой обратились ослабленная войной Европа и другие страны, обеспокоенные ростом могущества СССР</a:t>
            </a:r>
          </a:p>
        </p:txBody>
      </p:sp>
      <p:sp>
        <p:nvSpPr>
          <p:cNvPr id="63500" name="Rectangle 12"/>
          <p:cNvSpPr>
            <a:spLocks noChangeArrowheads="1"/>
          </p:cNvSpPr>
          <p:nvPr/>
        </p:nvSpPr>
        <p:spPr bwMode="auto">
          <a:xfrm>
            <a:off x="3792538" y="3573464"/>
            <a:ext cx="4032250" cy="328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/>
              <a:t>      использование </a:t>
            </a:r>
            <a:r>
              <a:rPr lang="ru-RU" altLang="ru-RU" sz="1800" b="1">
                <a:solidFill>
                  <a:srgbClr val="006600"/>
                </a:solidFill>
              </a:rPr>
              <a:t>МОРАЛЬНО-ЭТИЧЕСКИХ НОРМ</a:t>
            </a:r>
            <a:r>
              <a:rPr lang="ru-RU" altLang="ru-RU" sz="1800"/>
              <a:t> для обоснования внешнеполитических действий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Америка – выше других в моральной сфере и ближе других к Богу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убежденность в возможности очевидного выделения и противопоставления добра/зла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      наличие миссии</a:t>
            </a:r>
          </a:p>
        </p:txBody>
      </p:sp>
      <p:sp>
        <p:nvSpPr>
          <p:cNvPr id="63501" name="Rectangle 13"/>
          <p:cNvSpPr>
            <a:spLocks noChangeArrowheads="1"/>
          </p:cNvSpPr>
          <p:nvPr/>
        </p:nvSpPr>
        <p:spPr bwMode="auto">
          <a:xfrm>
            <a:off x="5375275" y="188913"/>
            <a:ext cx="5111750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>
                <a:solidFill>
                  <a:srgbClr val="990033"/>
                </a:solidFill>
              </a:rPr>
              <a:t>ЦЕННОСТИ</a:t>
            </a:r>
            <a:r>
              <a:rPr lang="ru-RU" altLang="ru-RU" sz="1800"/>
              <a:t>: Американская модель общества рассматривается как нечто универсальное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Масштабы миграционного потока и процессы постоянного «омоложения» нации стали стимулом внешней экспансии</a:t>
            </a:r>
          </a:p>
        </p:txBody>
      </p:sp>
      <p:sp>
        <p:nvSpPr>
          <p:cNvPr id="63502" name="Rectangle 14"/>
          <p:cNvSpPr>
            <a:spLocks noChangeArrowheads="1"/>
          </p:cNvSpPr>
          <p:nvPr/>
        </p:nvSpPr>
        <p:spPr bwMode="auto">
          <a:xfrm>
            <a:off x="1847850" y="188913"/>
            <a:ext cx="3168650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 b="1">
                <a:solidFill>
                  <a:srgbClr val="990033"/>
                </a:solidFill>
              </a:rPr>
              <a:t>Продвижение происходит благодаря качествам национальной модели поведения</a:t>
            </a:r>
          </a:p>
        </p:txBody>
      </p:sp>
      <p:sp>
        <p:nvSpPr>
          <p:cNvPr id="63503" name="Line 15"/>
          <p:cNvSpPr>
            <a:spLocks noChangeShapeType="1"/>
          </p:cNvSpPr>
          <p:nvPr/>
        </p:nvSpPr>
        <p:spPr bwMode="auto">
          <a:xfrm>
            <a:off x="3648076" y="24923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7608889" y="249237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64200" y="31527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 flipV="1">
            <a:off x="2424113" y="141287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>
            <a:off x="4914901" y="62071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9264650" y="170021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09" name="Rectangle 21"/>
          <p:cNvSpPr>
            <a:spLocks noChangeArrowheads="1"/>
          </p:cNvSpPr>
          <p:nvPr/>
        </p:nvSpPr>
        <p:spPr bwMode="auto">
          <a:xfrm>
            <a:off x="1524000" y="5661026"/>
            <a:ext cx="21082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800"/>
              <a:t>«Америка – это город на холме» </a:t>
            </a:r>
            <a:r>
              <a:rPr lang="ru-RU" altLang="ru-RU" sz="1600"/>
              <a:t>Уинтроп</a:t>
            </a:r>
          </a:p>
        </p:txBody>
      </p:sp>
      <p:sp>
        <p:nvSpPr>
          <p:cNvPr id="63510" name="Line 22"/>
          <p:cNvSpPr>
            <a:spLocks noChangeShapeType="1"/>
          </p:cNvSpPr>
          <p:nvPr/>
        </p:nvSpPr>
        <p:spPr bwMode="auto">
          <a:xfrm>
            <a:off x="2424113" y="5084764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3511" name="Text Box 25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3512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56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85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1703389" y="4724400"/>
            <a:ext cx="4752975" cy="1511300"/>
          </a:xfrm>
          <a:prstGeom prst="rect">
            <a:avLst/>
          </a:prstGeom>
          <a:solidFill>
            <a:srgbClr val="FEF0F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4210051" y="549275"/>
            <a:ext cx="2246313" cy="4032250"/>
          </a:xfrm>
          <a:prstGeom prst="rect">
            <a:avLst/>
          </a:prstGeom>
          <a:solidFill>
            <a:srgbClr val="EFFB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1638301" y="549275"/>
            <a:ext cx="2441575" cy="3384550"/>
          </a:xfrm>
          <a:prstGeom prst="roundRect">
            <a:avLst>
              <a:gd name="adj" fmla="val 16667"/>
            </a:avLst>
          </a:prstGeom>
          <a:solidFill>
            <a:srgbClr val="FFFFE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74826" y="692150"/>
            <a:ext cx="2233613" cy="316865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1400"/>
              <a:t>К конце ХХ века: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глобальная гегемония США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единственная сверхдержава (по совокупной мощи)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1400"/>
              <a:t>триумф олицетворяемых Америкой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- политической и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экономической</a:t>
            </a:r>
          </a:p>
          <a:p>
            <a:pPr algn="l" eaLnBrk="1" hangingPunct="1">
              <a:lnSpc>
                <a:spcPct val="90000"/>
              </a:lnSpc>
            </a:pPr>
            <a:r>
              <a:rPr lang="ru-RU" altLang="ru-RU" sz="1400"/>
              <a:t>моделей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altLang="ru-RU" sz="1400"/>
              <a:t>системы взглядов</a:t>
            </a:r>
          </a:p>
          <a:p>
            <a:pPr algn="l" eaLnBrk="1" hangingPunct="1">
              <a:lnSpc>
                <a:spcPct val="90000"/>
              </a:lnSpc>
              <a:buFontTx/>
              <a:buChar char="-"/>
            </a:pPr>
            <a:r>
              <a:rPr lang="ru-RU" altLang="ru-RU" sz="1400"/>
              <a:t> военного блока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4151314" y="692151"/>
            <a:ext cx="2160587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ru-RU" altLang="ru-RU" sz="1400"/>
              <a:t>Односторонние действия (унилатерализм)</a:t>
            </a:r>
          </a:p>
          <a:p>
            <a:pPr algn="ctr" eaLnBrk="1" hangingPunct="1">
              <a:buFontTx/>
              <a:buNone/>
            </a:pPr>
            <a:endParaRPr lang="ru-RU" altLang="ru-RU" sz="1400"/>
          </a:p>
          <a:p>
            <a:pPr algn="ctr" eaLnBrk="1" hangingPunct="1">
              <a:buFontTx/>
              <a:buNone/>
            </a:pPr>
            <a:r>
              <a:rPr lang="ru-RU" altLang="ru-RU" sz="1400"/>
              <a:t>С окончанием холодной войны исчезла необходимость планомерной работы с союзниками и нейтральными государствами</a:t>
            </a:r>
          </a:p>
          <a:p>
            <a:pPr algn="ctr" eaLnBrk="1" hangingPunct="1">
              <a:buFontTx/>
              <a:buNone/>
            </a:pPr>
            <a:endParaRPr lang="ru-RU" altLang="ru-RU" sz="1400"/>
          </a:p>
          <a:p>
            <a:pPr algn="ctr" eaLnBrk="1" hangingPunct="1">
              <a:buFontTx/>
              <a:buNone/>
            </a:pPr>
            <a:r>
              <a:rPr lang="ru-RU" altLang="ru-RU" sz="1400"/>
              <a:t>11 сентября 2001 г. только легитимировало силовое доминирование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6959600" y="549276"/>
            <a:ext cx="3708400" cy="590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70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242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814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38600" indent="-381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1800"/>
              <a:t>1) </a:t>
            </a:r>
            <a:r>
              <a:rPr lang="ru-RU" altLang="ru-RU" sz="1800">
                <a:solidFill>
                  <a:schemeClr val="accent2"/>
                </a:solidFill>
              </a:rPr>
              <a:t>Удар союзническим отношениям</a:t>
            </a:r>
            <a:r>
              <a:rPr lang="ru-RU" altLang="ru-RU" sz="1800"/>
              <a:t>: безопасность США доверяется только США</a:t>
            </a:r>
            <a:endParaRPr lang="ru-RU" altLang="ru-RU" sz="1600"/>
          </a:p>
          <a:p>
            <a:pPr eaLnBrk="1" hangingPunct="1">
              <a:buFontTx/>
              <a:buNone/>
            </a:pPr>
            <a:r>
              <a:rPr lang="ru-RU" altLang="ru-RU" sz="1800"/>
              <a:t>2) </a:t>
            </a:r>
            <a:r>
              <a:rPr lang="ru-RU" altLang="ru-RU" sz="1800">
                <a:solidFill>
                  <a:schemeClr val="accent2"/>
                </a:solidFill>
              </a:rPr>
              <a:t>Идеологические понятия превратились в инструменты</a:t>
            </a:r>
            <a:r>
              <a:rPr lang="ru-RU" altLang="ru-RU" sz="1800"/>
              <a:t>: концепция «продвижения демократии» объединила мессианство с интересами США</a:t>
            </a:r>
          </a:p>
          <a:p>
            <a:pPr eaLnBrk="1" hangingPunct="1">
              <a:buFontTx/>
              <a:buNone/>
            </a:pPr>
            <a:r>
              <a:rPr lang="ru-RU" altLang="ru-RU" sz="1800"/>
              <a:t>3) </a:t>
            </a:r>
            <a:r>
              <a:rPr lang="ru-RU" altLang="ru-RU" sz="1800">
                <a:solidFill>
                  <a:schemeClr val="accent2"/>
                </a:solidFill>
              </a:rPr>
              <a:t>Искажены базовые принципы МО; переосмысление суверенитета</a:t>
            </a:r>
            <a:r>
              <a:rPr lang="ru-RU" altLang="ru-RU" sz="1800"/>
              <a:t>. Терроризм – трансграничное явление, его причина – нарастание социально-политических дисбалансов. Противодействие следствию, а не причине</a:t>
            </a:r>
          </a:p>
        </p:txBody>
      </p:sp>
      <p:sp>
        <p:nvSpPr>
          <p:cNvPr id="6452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524000" y="1"/>
            <a:ext cx="9144000" cy="549275"/>
          </a:xfrm>
        </p:spPr>
        <p:txBody>
          <a:bodyPr anchor="ctr"/>
          <a:lstStyle/>
          <a:p>
            <a:pPr eaLnBrk="1" hangingPunct="1"/>
            <a:r>
              <a:rPr lang="ru-RU" altLang="ru-RU" sz="2400"/>
              <a:t>Кризисы и тенденции внешней политики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1524000" y="6308726"/>
            <a:ext cx="77406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>
                <a:solidFill>
                  <a:schemeClr val="tx2"/>
                </a:solidFill>
              </a:rPr>
              <a:t>Лукьянов Ф. Ремонт в разгар шторма // Эксперт. – 2009.6-12 апреля, №13 (652). С. 26-28.</a:t>
            </a:r>
          </a:p>
        </p:txBody>
      </p:sp>
      <p:sp>
        <p:nvSpPr>
          <p:cNvPr id="64522" name="AutoShape 10"/>
          <p:cNvSpPr>
            <a:spLocks/>
          </p:cNvSpPr>
          <p:nvPr/>
        </p:nvSpPr>
        <p:spPr bwMode="auto">
          <a:xfrm>
            <a:off x="6527801" y="549275"/>
            <a:ext cx="576263" cy="5543550"/>
          </a:xfrm>
          <a:prstGeom prst="rightBrace">
            <a:avLst>
              <a:gd name="adj1" fmla="val 8016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1847850" y="4716116"/>
            <a:ext cx="431958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Мультилатерализм</a:t>
            </a:r>
            <a:r>
              <a:rPr lang="ru-RU" altLang="ru-RU" sz="1400"/>
              <a:t> - принцип построения отношений между государствами, основанный на механизме многосторонних соглашений </a:t>
            </a:r>
            <a:endParaRPr lang="en-US" altLang="ru-RU" sz="14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/>
              <a:t>Унилатерализм</a:t>
            </a:r>
            <a:r>
              <a:rPr lang="en-US" altLang="ru-RU" sz="1400" b="1"/>
              <a:t> </a:t>
            </a:r>
            <a:r>
              <a:rPr lang="en-US" altLang="ru-RU" sz="1400"/>
              <a:t>– </a:t>
            </a:r>
            <a:r>
              <a:rPr lang="ru-RU" altLang="ru-RU" sz="1400"/>
              <a:t>односторонность (политика принятия односторонних решений)</a:t>
            </a:r>
          </a:p>
        </p:txBody>
      </p:sp>
      <p:sp>
        <p:nvSpPr>
          <p:cNvPr id="64524" name="Text Box 1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57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4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79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Text Box 4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5540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58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9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12876"/>
            <a:ext cx="2743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03388" y="692150"/>
            <a:ext cx="6769100" cy="61658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причины смены идеологических представлений во внешней политике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отличие понятия «национальная идеология» от понятия «идеология»?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особенность применения термина «идеология» по отношению к сфере МО?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При каких условиях идеология становится официально-государственной?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Какие идеологические принципы являлись основанием внешнеполитической активности РСФСР в 1920-е годы?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идеологические основы внешнеполитической позиции СССР в 1930-е годы?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Какие идеологические принципы являлись основанием агрессии нацистской Германии?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особенность влияния либеральной идеологии на внешнюю политику США?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В чем состоит суть понятия «либеральный интервенционализм»?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1800"/>
              <a:t>Каковы основные составляющие либеральной идеологии во внешней политике США?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1847850" y="0"/>
            <a:ext cx="849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66565" name="Text Box 13"/>
          <p:cNvSpPr txBox="1">
            <a:spLocks noChangeArrowheads="1"/>
          </p:cNvSpPr>
          <p:nvPr/>
        </p:nvSpPr>
        <p:spPr bwMode="auto">
          <a:xfrm>
            <a:off x="1703388" y="6453189"/>
            <a:ext cx="2857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>
                <a:cs typeface="Arial" panose="020B0604020202020204" pitchFamily="34" charset="0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3608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774826" y="908050"/>
            <a:ext cx="8785225" cy="4249738"/>
          </a:xfrm>
        </p:spPr>
        <p:txBody>
          <a:bodyPr/>
          <a:lstStyle/>
          <a:p>
            <a:pPr marL="304800" indent="-304800" algn="l">
              <a:lnSpc>
                <a:spcPct val="80000"/>
              </a:lnSpc>
            </a:pPr>
            <a:r>
              <a:rPr lang="ru-RU" altLang="ja-JP" sz="1400"/>
              <a:t>Американская внешнеполитическая идеология после Дж.Буша. Основные тенденции и проблемы для России</a:t>
            </a:r>
            <a:r>
              <a:rPr lang="en-US" altLang="ja-JP" sz="1400">
                <a:ea typeface="MS PGothic" panose="020B0600070205080204" pitchFamily="34" charset="-128"/>
              </a:rPr>
              <a:t> (</a:t>
            </a:r>
            <a:r>
              <a:rPr lang="ru-RU" altLang="ja-JP" sz="1400"/>
              <a:t>обзор Национальной лаборатории внешней политики </a:t>
            </a:r>
            <a:r>
              <a:rPr lang="en-US" altLang="ja-JP" sz="1400">
                <a:ea typeface="MS PGothic" panose="020B0600070205080204" pitchFamily="34" charset="-128"/>
              </a:rPr>
              <a:t>)</a:t>
            </a:r>
            <a:r>
              <a:rPr lang="ru-RU" altLang="ja-JP" sz="1400"/>
              <a:t>. Режим доступа: http://www.nlvp.ru/publications/90.html </a:t>
            </a:r>
            <a:r>
              <a:rPr lang="en-US" altLang="ja-JP" sz="1400">
                <a:ea typeface="MS PGothic" panose="020B0600070205080204" pitchFamily="34" charset="-128"/>
              </a:rPr>
              <a:t>2006</a:t>
            </a:r>
            <a:r>
              <a:rPr lang="ru-RU" altLang="ja-JP" sz="1400"/>
              <a:t> г.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Богатуров А.Д. Истоки американского поведения // Россия в глобальной политике. 2004. - №6. Ноябрь-декабрь. Доступно </a:t>
            </a:r>
            <a:r>
              <a:rPr lang="en-US" altLang="ru-RU" sz="1400"/>
              <a:t>on line</a:t>
            </a:r>
            <a:r>
              <a:rPr lang="ru-RU" altLang="ru-RU" sz="1400"/>
              <a:t>: http://www.globalaffairs.ru/numbers/11/3432.html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Богатуров А.Д. Глобальные аспекты «цивилизационного» влияния США в XXI в. // МЭМО. – 2007. - №9. С. 114-121.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Косолапов Н.А. Идеология и международные отношения на рубеже тысячелетий // Богатуров А.Д., Косолапов Н.А., Хрусталев М.А. Очерки теории и методологии политического анализа международных отношений. ‑ М., 2002. ‑ С. 223-240.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Лукьянов Ф. Ремонт в разгар шторма // Эксперт. – 2009.</a:t>
            </a:r>
            <a:r>
              <a:rPr lang="en-US" altLang="ru-RU" sz="1400"/>
              <a:t> </a:t>
            </a:r>
            <a:r>
              <a:rPr lang="ru-RU" altLang="ru-RU" sz="1400"/>
              <a:t>6-12 апреля, №13 (652). С. 26-28.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Сетов Р.А. Роль идеологии во внешней политике государства // Введение в теорию международных отношений: Учебное пособие /Отв. редактор А.С. Маныкин. – М.: Изд-во МГУ, 2001. - С. 215-247.</a:t>
            </a:r>
          </a:p>
          <a:p>
            <a:pPr marL="304800" indent="-304800" algn="l">
              <a:lnSpc>
                <a:spcPct val="80000"/>
              </a:lnSpc>
            </a:pPr>
            <a:r>
              <a:rPr lang="ru-RU" altLang="ru-RU" sz="1400"/>
              <a:t>Уткин А.И. Американская политическая система // Главная тема Москва [Общественно-политический ежемесячный журнал]. - Февраль-март 2005. ‑ №4. – С. 250-271.</a:t>
            </a:r>
            <a:endParaRPr lang="en-US" altLang="ru-RU" sz="1400"/>
          </a:p>
          <a:p>
            <a:pPr marL="304800" indent="-304800" algn="l">
              <a:lnSpc>
                <a:spcPct val="80000"/>
              </a:lnSpc>
            </a:pPr>
            <a:endParaRPr lang="en-US" altLang="ru-RU" sz="1400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1524000" y="1"/>
            <a:ext cx="91440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РЕКОМЕНДУЕМАЯ ЛИТЕРАТУРА</a:t>
            </a:r>
            <a:r>
              <a:rPr lang="ru-RU" altLang="ru-RU">
                <a:solidFill>
                  <a:schemeClr val="tx2"/>
                </a:solidFill>
              </a:rPr>
              <a:t>: </a:t>
            </a:r>
            <a:endParaRPr lang="ru-RU" altLang="ru-RU" sz="2400">
              <a:solidFill>
                <a:schemeClr val="tx2"/>
              </a:solidFill>
            </a:endParaRPr>
          </a:p>
        </p:txBody>
      </p:sp>
      <p:sp>
        <p:nvSpPr>
          <p:cNvPr id="67588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7589" name="Text Box 13"/>
          <p:cNvSpPr txBox="1">
            <a:spLocks noChangeArrowheads="1"/>
          </p:cNvSpPr>
          <p:nvPr/>
        </p:nvSpPr>
        <p:spPr bwMode="auto">
          <a:xfrm>
            <a:off x="1703389" y="6453189"/>
            <a:ext cx="2571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>
                <a:cs typeface="Arial" panose="020B0604020202020204" pitchFamily="34" charset="0"/>
              </a:rPr>
              <a:t>60</a:t>
            </a:r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73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6" descr="Po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12876"/>
            <a:ext cx="2743200" cy="338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847851" y="692150"/>
            <a:ext cx="7561263" cy="6165850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Какие элементы составляют основу национального интереса?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 соотносятся понятия «национальный интерес» и «внешняя политика»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 заключаются проблемы применения термина «</a:t>
            </a:r>
            <a:r>
              <a:rPr lang="en-US" altLang="ru-RU" sz="2000"/>
              <a:t>national interest</a:t>
            </a:r>
            <a:r>
              <a:rPr lang="ru-RU" altLang="ru-RU" sz="2000"/>
              <a:t>» к современным МО?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Что, с точки зрения теории реализма, является основанием национального интереса?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Какую трактовку получило понятие национального интереса в теории либерализма?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чем, с точки зрения либеральной теории, состоят проблемы применения термина «национальный интерес»?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Какова структура национального интереса современного государства?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Что такое государство-нация?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В чем состоят особенности становления государства-нации?</a:t>
            </a:r>
          </a:p>
          <a:p>
            <a:pPr marL="609600" indent="-609600" algn="l">
              <a:lnSpc>
                <a:spcPct val="80000"/>
              </a:lnSpc>
              <a:buFontTx/>
              <a:buAutoNum type="arabicPeriod"/>
            </a:pPr>
            <a:r>
              <a:rPr lang="ru-RU" altLang="ru-RU" sz="2000"/>
              <a:t>На чем основаны теоретические споры использования термина «национальный интерес» в современных МО?</a:t>
            </a:r>
          </a:p>
        </p:txBody>
      </p:sp>
      <p:sp>
        <p:nvSpPr>
          <p:cNvPr id="68612" name="Text Box 3"/>
          <p:cNvSpPr txBox="1">
            <a:spLocks noChangeArrowheads="1"/>
          </p:cNvSpPr>
          <p:nvPr/>
        </p:nvSpPr>
        <p:spPr bwMode="auto">
          <a:xfrm>
            <a:off x="1847850" y="0"/>
            <a:ext cx="84963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ВОПРОСЫ ДЛЯ САМОПРОВЕРКИ</a:t>
            </a:r>
          </a:p>
        </p:txBody>
      </p:sp>
      <p:sp>
        <p:nvSpPr>
          <p:cNvPr id="68613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8614" name="Text Box 12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DD08E86-1034-4993-947A-FC56D69FE456}" type="slidenum">
              <a:rPr lang="ru-RU" altLang="ru-RU" sz="1800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33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2314" y="765176"/>
            <a:ext cx="8675687" cy="6092825"/>
          </a:xfrm>
        </p:spPr>
        <p:txBody>
          <a:bodyPr/>
          <a:lstStyle/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Богатуров А.Д. Национальное и наднациональное в российской политике /Богатуров А.Д., Косолапов Н.А., Хрусталев М.А. Очерки теории и методологии политического анализа международных отношений. ‑ М., 2002. - С. 253-265.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ja-JP" sz="1200"/>
              <a:t>Бжезинский Зб. Последний суверен на распутье // Россия в глобальной политике. – 2006. - №1. Январь-февраль. Доступно </a:t>
            </a:r>
            <a:r>
              <a:rPr lang="en-US" altLang="ja-JP" sz="1200">
                <a:ea typeface="MS PGothic" panose="020B0600070205080204" pitchFamily="34" charset="-128"/>
              </a:rPr>
              <a:t>on line</a:t>
            </a:r>
            <a:r>
              <a:rPr lang="ru-RU" altLang="ja-JP" sz="1200"/>
              <a:t>: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ja-JP" sz="1200"/>
              <a:t>http://www.globalaffairs.ru/numbers/18/5294.html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Лапицкий М.И. Национальная идея: специфика американского опыта // США-Канада: экономика, политика, культура. 2006. №9. С. 64-81.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Примаков Е. Внешняя политика во все большей степени направляется на восстановление России в качестве державы мирового класса // Международная жизнь. – 2008. - №1. Февраль.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Райс К. Во имя национальных интересов // </a:t>
            </a:r>
            <a:r>
              <a:rPr lang="en-US" altLang="ru-RU" sz="1200"/>
              <a:t>Pro et</a:t>
            </a:r>
            <a:r>
              <a:rPr lang="ru-RU" altLang="ru-RU" sz="1200"/>
              <a:t> С</a:t>
            </a:r>
            <a:r>
              <a:rPr lang="en-US" altLang="ru-RU" sz="1200"/>
              <a:t>ontra</a:t>
            </a:r>
            <a:r>
              <a:rPr lang="ru-RU" altLang="ru-RU" sz="1200"/>
              <a:t>. – 2000. – Т.5. №2. (Весна, 2000). – С. 103-120.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Стратегия национальной безопасности США (</a:t>
            </a:r>
            <a:r>
              <a:rPr lang="en-US" altLang="ru-RU" sz="1200"/>
              <a:t>The National Security Strategy</a:t>
            </a:r>
            <a:r>
              <a:rPr lang="ru-RU" altLang="ru-RU" sz="1200"/>
              <a:t>. </a:t>
            </a:r>
            <a:r>
              <a:rPr lang="en-US" altLang="ru-RU" sz="1200"/>
              <a:t>March 2006</a:t>
            </a:r>
            <a:r>
              <a:rPr lang="ru-RU" altLang="ru-RU" sz="1200"/>
              <a:t>)</a:t>
            </a:r>
            <a:r>
              <a:rPr lang="en-US" altLang="ru-RU" sz="1200"/>
              <a:t>. </a:t>
            </a:r>
            <a:r>
              <a:rPr lang="ru-RU" altLang="ru-RU" sz="1200"/>
              <a:t>Доступно</a:t>
            </a:r>
            <a:r>
              <a:rPr lang="en-US" altLang="ru-RU" sz="1200"/>
              <a:t> on line: </a:t>
            </a:r>
            <a:r>
              <a:rPr lang="en-US" altLang="ru-RU" sz="1200">
                <a:hlinkClick r:id="rId2"/>
              </a:rPr>
              <a:t>http://www.whitehouse.gov/nsc/nss/2006/</a:t>
            </a:r>
            <a:endParaRPr lang="ru-RU" altLang="ru-RU" sz="1200"/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Стратегия национальной безопасности США (2002 г.) Доступно </a:t>
            </a:r>
            <a:r>
              <a:rPr lang="en-US" altLang="ru-RU" sz="1200"/>
              <a:t>on line</a:t>
            </a:r>
            <a:r>
              <a:rPr lang="ru-RU" altLang="ru-RU" sz="1200"/>
              <a:t>: </a:t>
            </a:r>
            <a:r>
              <a:rPr lang="ru-RU" altLang="ru-RU" sz="1200">
                <a:hlinkClick r:id="rId3"/>
              </a:rPr>
              <a:t>http://www.nlvp.ru/reports/54.html</a:t>
            </a:r>
            <a:r>
              <a:rPr lang="ru-RU" altLang="ru-RU" sz="1200"/>
              <a:t> </a:t>
            </a:r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Стратегия национальной безопасности Российской Федерации до 2020 года (от 12 мая 2009 г.). Доступно </a:t>
            </a:r>
            <a:r>
              <a:rPr lang="en-US" altLang="ru-RU" sz="1200"/>
              <a:t>on line</a:t>
            </a:r>
            <a:r>
              <a:rPr lang="ru-RU" altLang="ru-RU" sz="1200"/>
              <a:t>: </a:t>
            </a:r>
            <a:r>
              <a:rPr lang="en-US" altLang="ru-RU" sz="1200">
                <a:hlinkClick r:id="rId4"/>
              </a:rPr>
              <a:t>http</a:t>
            </a:r>
            <a:r>
              <a:rPr lang="ru-RU" altLang="ru-RU" sz="1200">
                <a:hlinkClick r:id="rId4"/>
              </a:rPr>
              <a:t>://</a:t>
            </a:r>
            <a:r>
              <a:rPr lang="en-US" altLang="ru-RU" sz="1200">
                <a:hlinkClick r:id="rId4"/>
              </a:rPr>
              <a:t>www</a:t>
            </a:r>
            <a:r>
              <a:rPr lang="ru-RU" altLang="ru-RU" sz="1200">
                <a:hlinkClick r:id="rId4"/>
              </a:rPr>
              <a:t>.</a:t>
            </a:r>
            <a:r>
              <a:rPr lang="en-US" altLang="ru-RU" sz="1200">
                <a:hlinkClick r:id="rId4"/>
              </a:rPr>
              <a:t>garant</a:t>
            </a:r>
            <a:r>
              <a:rPr lang="ru-RU" altLang="ru-RU" sz="1200">
                <a:hlinkClick r:id="rId4"/>
              </a:rPr>
              <a:t>.</a:t>
            </a:r>
            <a:r>
              <a:rPr lang="en-US" altLang="ru-RU" sz="1200">
                <a:hlinkClick r:id="rId4"/>
              </a:rPr>
              <a:t>ru</a:t>
            </a:r>
            <a:r>
              <a:rPr lang="ru-RU" altLang="ru-RU" sz="1200">
                <a:hlinkClick r:id="rId4"/>
              </a:rPr>
              <a:t>/</a:t>
            </a:r>
            <a:r>
              <a:rPr lang="en-US" altLang="ru-RU" sz="1200">
                <a:hlinkClick r:id="rId4"/>
              </a:rPr>
              <a:t>hotlaw</a:t>
            </a:r>
            <a:r>
              <a:rPr lang="ru-RU" altLang="ru-RU" sz="1200">
                <a:hlinkClick r:id="rId4"/>
              </a:rPr>
              <a:t>/</a:t>
            </a:r>
            <a:r>
              <a:rPr lang="en-US" altLang="ru-RU" sz="1200">
                <a:hlinkClick r:id="rId4"/>
              </a:rPr>
              <a:t>doc</a:t>
            </a:r>
            <a:r>
              <a:rPr lang="ru-RU" altLang="ru-RU" sz="1200">
                <a:hlinkClick r:id="rId4"/>
              </a:rPr>
              <a:t>/135712.</a:t>
            </a:r>
            <a:r>
              <a:rPr lang="en-US" altLang="ru-RU" sz="1200">
                <a:hlinkClick r:id="rId4"/>
              </a:rPr>
              <a:t>htm</a:t>
            </a:r>
            <a:endParaRPr lang="ru-RU" altLang="ru-RU" sz="1200"/>
          </a:p>
          <a:p>
            <a:pPr marL="609600" indent="-609600" algn="l">
              <a:lnSpc>
                <a:spcPct val="80000"/>
              </a:lnSpc>
            </a:pPr>
            <a:r>
              <a:rPr lang="ru-RU" altLang="ru-RU" sz="1200"/>
              <a:t>Чон Ч.С. Стратегия «двойной превентивности» во внешней политике США // Международные процессы. – 2005. - </a:t>
            </a:r>
            <a:r>
              <a:rPr lang="ru-RU" altLang="ru-RU" sz="1200">
                <a:hlinkClick r:id="rId5" action="ppaction://hlinkfile"/>
              </a:rPr>
              <a:t>Том 3, № 3(9). Сентябрь-декабрь</a:t>
            </a:r>
            <a:r>
              <a:rPr lang="ru-RU" altLang="ru-RU" sz="1200"/>
              <a:t>. Доступно </a:t>
            </a:r>
            <a:r>
              <a:rPr lang="en-US" altLang="ru-RU" sz="1200"/>
              <a:t>on line</a:t>
            </a:r>
            <a:r>
              <a:rPr lang="ru-RU" altLang="ru-RU" sz="1200"/>
              <a:t> : </a:t>
            </a:r>
            <a:r>
              <a:rPr lang="en-US" altLang="ru-RU" sz="1200">
                <a:hlinkClick r:id="rId6"/>
              </a:rPr>
              <a:t>http</a:t>
            </a:r>
            <a:r>
              <a:rPr lang="ru-RU" altLang="ru-RU" sz="1200">
                <a:hlinkClick r:id="rId6"/>
              </a:rPr>
              <a:t>://</a:t>
            </a:r>
            <a:r>
              <a:rPr lang="en-US" altLang="ru-RU" sz="1200">
                <a:hlinkClick r:id="rId6"/>
              </a:rPr>
              <a:t>www</a:t>
            </a:r>
            <a:r>
              <a:rPr lang="ru-RU" altLang="ru-RU" sz="1200">
                <a:hlinkClick r:id="rId6"/>
              </a:rPr>
              <a:t>.</a:t>
            </a:r>
            <a:r>
              <a:rPr lang="en-US" altLang="ru-RU" sz="1200">
                <a:hlinkClick r:id="rId6"/>
              </a:rPr>
              <a:t>intertrends</a:t>
            </a:r>
            <a:r>
              <a:rPr lang="ru-RU" altLang="ru-RU" sz="1200">
                <a:hlinkClick r:id="rId6"/>
              </a:rPr>
              <a:t>.</a:t>
            </a:r>
            <a:r>
              <a:rPr lang="en-US" altLang="ru-RU" sz="1200">
                <a:hlinkClick r:id="rId6"/>
              </a:rPr>
              <a:t>ru</a:t>
            </a:r>
            <a:r>
              <a:rPr lang="ru-RU" altLang="ru-RU" sz="1200">
                <a:hlinkClick r:id="rId6"/>
              </a:rPr>
              <a:t>/</a:t>
            </a:r>
            <a:r>
              <a:rPr lang="en-US" altLang="ru-RU" sz="1200">
                <a:hlinkClick r:id="rId6"/>
              </a:rPr>
              <a:t>nineth</a:t>
            </a:r>
            <a:r>
              <a:rPr lang="ru-RU" altLang="ru-RU" sz="1200">
                <a:hlinkClick r:id="rId6"/>
              </a:rPr>
              <a:t>/008.</a:t>
            </a:r>
            <a:r>
              <a:rPr lang="en-US" altLang="ru-RU" sz="1200">
                <a:hlinkClick r:id="rId6"/>
              </a:rPr>
              <a:t>htm</a:t>
            </a:r>
            <a:endParaRPr lang="ru-RU" altLang="ru-RU" sz="1200"/>
          </a:p>
        </p:txBody>
      </p:sp>
      <p:sp>
        <p:nvSpPr>
          <p:cNvPr id="69635" name="Rectangle 7"/>
          <p:cNvSpPr>
            <a:spLocks noChangeArrowheads="1"/>
          </p:cNvSpPr>
          <p:nvPr/>
        </p:nvSpPr>
        <p:spPr bwMode="auto">
          <a:xfrm>
            <a:off x="1524000" y="0"/>
            <a:ext cx="91440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>
                <a:solidFill>
                  <a:srgbClr val="0000CC"/>
                </a:solidFill>
              </a:rPr>
              <a:t>РЕКОМЕНДУЕМАЯ ЛИТЕРАТУРА</a:t>
            </a:r>
            <a:r>
              <a:rPr lang="ru-RU" altLang="ru-RU">
                <a:solidFill>
                  <a:schemeClr val="tx2"/>
                </a:solidFill>
              </a:rPr>
              <a:t>: </a:t>
            </a:r>
            <a:endParaRPr lang="ru-RU" altLang="ru-RU" sz="2400"/>
          </a:p>
        </p:txBody>
      </p:sp>
      <p:sp>
        <p:nvSpPr>
          <p:cNvPr id="69636" name="Text Box 10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69637" name="Text Box 12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30C437-7E09-41E4-BD74-080104BE32C0}" type="slidenum">
              <a:rPr lang="ru-RU" altLang="ru-RU" sz="1800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EEF7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70659" name="Text Box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617914"/>
            <a:ext cx="9144000" cy="1971675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1200" b="1"/>
              <a:t>Использование материалов презентации</a:t>
            </a:r>
          </a:p>
          <a:p>
            <a:pPr eaLnBrk="1" hangingPunct="1">
              <a:lnSpc>
                <a:spcPct val="80000"/>
              </a:lnSpc>
            </a:pPr>
            <a:endParaRPr lang="ru-RU" altLang="ru-RU" sz="1200"/>
          </a:p>
          <a:p>
            <a:pPr eaLnBrk="1" hangingPunct="1">
              <a:lnSpc>
                <a:spcPct val="80000"/>
              </a:lnSpc>
            </a:pPr>
            <a:r>
              <a:rPr lang="ru-RU" altLang="ru-RU" sz="120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eaLnBrk="1" hangingPunct="1">
              <a:lnSpc>
                <a:spcPct val="80000"/>
              </a:lnSpc>
            </a:pPr>
            <a:endParaRPr lang="ru-RU" altLang="ru-RU" sz="1200"/>
          </a:p>
          <a:p>
            <a:pPr eaLnBrk="1" hangingPunct="1">
              <a:lnSpc>
                <a:spcPct val="80000"/>
              </a:lnSpc>
            </a:pPr>
            <a:r>
              <a:rPr lang="ru-RU" altLang="ru-RU" sz="1200"/>
              <a:t>Презентация является собственностью автора.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автора.</a:t>
            </a:r>
          </a:p>
        </p:txBody>
      </p:sp>
      <p:sp>
        <p:nvSpPr>
          <p:cNvPr id="70660" name="Text Box 8"/>
          <p:cNvSpPr txBox="1">
            <a:spLocks noChangeArrowheads="1"/>
          </p:cNvSpPr>
          <p:nvPr/>
        </p:nvSpPr>
        <p:spPr bwMode="auto">
          <a:xfrm>
            <a:off x="9929814" y="6592888"/>
            <a:ext cx="719137" cy="215900"/>
          </a:xfrm>
          <a:prstGeom prst="rect">
            <a:avLst/>
          </a:prstGeom>
          <a:solidFill>
            <a:schemeClr val="bg1"/>
          </a:solidFill>
          <a:ln w="9525">
            <a:solidFill>
              <a:srgbClr val="33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rgbClr val="0000CC"/>
                </a:solidFill>
              </a:rPr>
              <a:t>ВВГУ</a:t>
            </a:r>
          </a:p>
        </p:txBody>
      </p:sp>
      <p:sp>
        <p:nvSpPr>
          <p:cNvPr id="70661" name="Text Box 10"/>
          <p:cNvSpPr txBox="1">
            <a:spLocks noChangeArrowheads="1"/>
          </p:cNvSpPr>
          <p:nvPr/>
        </p:nvSpPr>
        <p:spPr bwMode="auto">
          <a:xfrm>
            <a:off x="1703389" y="6453189"/>
            <a:ext cx="28212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9A82184-F55E-4E94-AC6E-C5595761DDFE}" type="slidenum">
              <a:rPr lang="ru-RU" altLang="ru-RU" sz="1800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ru-RU" altLang="ru-RU" sz="20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62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2507</Words>
  <Application>Microsoft Office PowerPoint</Application>
  <PresentationFormat>Широкоэкранный</PresentationFormat>
  <Paragraphs>474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50" baseType="lpstr">
      <vt:lpstr>MS PGothic</vt:lpstr>
      <vt:lpstr>游ゴシック</vt:lpstr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! доказать прямую связь  идеологии и внешней политики  невозможно  Можно говорить о примерах установления  причинно-следственных связей между  официально-государственной идеологией  и действиями данного государства</vt:lpstr>
      <vt:lpstr>Строительство дороги было шагом по увеличению влияния Российской империи на Дальнем Востоке, укреплению российского военного присутствия на берегах Жёлтого моря на фоне экспансии Японии в Корее и Китае. Строительство КВЖД и намерения захватить Внутреннюю Маньчжурию явились одной из причин войны с Японией</vt:lpstr>
      <vt:lpstr>Презентация PowerPoint</vt:lpstr>
      <vt:lpstr>Идеология марксизма во внешней политике РСФСР 1919-1924 гг.</vt:lpstr>
      <vt:lpstr>Презентация PowerPoint</vt:lpstr>
      <vt:lpstr>В 1924 году СССР и гоминьдановское правительство Китая наладили дипломатические отношения</vt:lpstr>
      <vt:lpstr>— восстановление суверенитета и сохранение территориальной целостности   —  в 1928 году Чан Кайши и его правительство в Нанкине получили международное признание, в том числе и со стороны СССР    — предводитель Гоминьдана маршал Чан Кайши: «КВЖД несомненная угроза - если не в настоящее время, то в будущем»   — статус важнейшего инфраструктурного объекта    — процесс интеграции Маньчжурии в состав Китая    —  любой советский объект– источник вражеской пропаганды</vt:lpstr>
      <vt:lpstr>1925 – эвакуация сотрудников КВЖД из Харбина после захвата администрации дороги китайцами</vt:lpstr>
      <vt:lpstr>Презентация PowerPoint</vt:lpstr>
      <vt:lpstr>В 1931 г. Манчжурия была оккупирована Японией В 1935 г., после нескольких очередных провокаций на КВЖД, СССР продал ее марионеточному государству, контролирующемуся Японией, Маньчжоу-го</vt:lpstr>
      <vt:lpstr>Внешнеполитическая позиция СССР  в 1930-х гг.</vt:lpstr>
      <vt:lpstr>Идеология во внешней политике 1930-х гг.</vt:lpstr>
      <vt:lpstr>Презентация PowerPoint</vt:lpstr>
      <vt:lpstr>Презентация PowerPoint</vt:lpstr>
      <vt:lpstr>Презентация PowerPoint</vt:lpstr>
      <vt:lpstr>Эволюция внешнеполитической идеологии в СССР 1941-1945 гг.</vt:lpstr>
      <vt:lpstr>В 1945 г. Красная армия уничтожила Маньчжоу-го.  Главная ветка КВЖД перешла под полный контроль СССР, порт-артурское направление – под совместный советско-китайский контроль</vt:lpstr>
      <vt:lpstr>14 февраля 1950 г. в Москве состоялось подписание Договора о дружбе, союзе и взаимной помощи между СССР и КНР  СССР стал первым иностранным государством, которое объявило о признании КНР  В 1952 г. СССР безвозмездно передал КВЖД коммунистическому Китаю</vt:lpstr>
      <vt:lpstr>Презентация PowerPoint</vt:lpstr>
      <vt:lpstr>Скульптура «Родина-мать зовёт!» - композиционный центр памятника-ансамбля Героям Сталинградской битвы на Мамаевом кургане в Волгограде.  Одна из самых высоких статуй мира</vt:lpstr>
      <vt:lpstr>Основные элементы идеологии  Германский фашизм   Американский интернационализм (интервенционизм, интервенционализм)</vt:lpstr>
      <vt:lpstr>Идеология во внешней политике Третьего Рейха –  германский нацизм (национал-социализм)</vt:lpstr>
      <vt:lpstr>Презентация PowerPoint</vt:lpstr>
      <vt:lpstr>Американский интернационализм  (интервенционизм, интервенционализм)</vt:lpstr>
      <vt:lpstr>Презентация PowerPoint</vt:lpstr>
      <vt:lpstr>Важнейшая черта либеральной идеологии:  отсутствие жесткой структуры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Кризисы и тенденции внешней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kotlyar</dc:creator>
  <cp:lastModifiedBy>kotlyar</cp:lastModifiedBy>
  <cp:revision>4</cp:revision>
  <dcterms:created xsi:type="dcterms:W3CDTF">2023-12-10T11:19:14Z</dcterms:created>
  <dcterms:modified xsi:type="dcterms:W3CDTF">2026-02-06T08:32:23Z</dcterms:modified>
</cp:coreProperties>
</file>