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77"/>
  </p:notesMasterIdLst>
  <p:sldIdLst>
    <p:sldId id="333" r:id="rId2"/>
    <p:sldId id="257" r:id="rId3"/>
    <p:sldId id="33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8" r:id="rId32"/>
    <p:sldId id="285" r:id="rId33"/>
    <p:sldId id="286" r:id="rId34"/>
    <p:sldId id="287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31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6" r:id="rId72"/>
    <p:sldId id="327" r:id="rId73"/>
    <p:sldId id="328" r:id="rId74"/>
    <p:sldId id="325" r:id="rId75"/>
    <p:sldId id="329" r:id="rId76"/>
  </p:sldIdLst>
  <p:sldSz cx="9144000" cy="6858000" type="screen4x3"/>
  <p:notesSz cx="6858000" cy="9144000"/>
  <p:custDataLst>
    <p:tags r:id="rId7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8" y="-14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FAB82-E803-4840-A9F4-14673FB510AF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27D37-26F0-43FC-A471-F21BC3150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85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939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39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39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39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39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40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9410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9411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59412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9413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9414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5CA89BA-6E7A-4BC8-BCCD-634A8314496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9DAA9-DFD4-4AC1-AA0A-72E71A37A5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1811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E36F28-6DCC-45F0-B70D-828B75A566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302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462BA-5401-41A3-A548-D3C039E009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482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AFC55-8631-425A-9DBC-93D4EF879E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788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2FB01-B3A3-48F7-B5EC-E718D117BE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619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8AB63-6461-4CE2-ACA4-1F905AA1ED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998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1F30F-A6A8-4AA1-BF50-2C1362E456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33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A6CBF-8F86-4803-B267-B2F012ADCA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5713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7557F-17AA-4DA7-BA0C-CABCB0DFF1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77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14A4E-EAA2-4ABB-999C-BDD458E782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6380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3C7BFA6-D4BA-4AC8-AECF-FE146D45AA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1465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5A1E7E3-CF40-48A4-ACF4-5B5AB875DB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2483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58371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2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3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4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5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85 w 185"/>
                <a:gd name="T5" fmla="*/ 18 h 120"/>
                <a:gd name="T6" fmla="*/ 185 w 185"/>
                <a:gd name="T7" fmla="*/ 36 h 120"/>
                <a:gd name="T8" fmla="*/ 179 w 185"/>
                <a:gd name="T9" fmla="*/ 54 h 120"/>
                <a:gd name="T10" fmla="*/ 161 w 185"/>
                <a:gd name="T11" fmla="*/ 72 h 120"/>
                <a:gd name="T12" fmla="*/ 137 w 185"/>
                <a:gd name="T13" fmla="*/ 96 h 120"/>
                <a:gd name="T14" fmla="*/ 101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5 w 185"/>
                <a:gd name="T29" fmla="*/ 0 h 120"/>
                <a:gd name="T30" fmla="*/ 185 w 185"/>
                <a:gd name="T3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6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7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37 w 526"/>
                <a:gd name="T17" fmla="*/ 179 h 275"/>
                <a:gd name="T18" fmla="*/ 209 w 526"/>
                <a:gd name="T19" fmla="*/ 143 h 275"/>
                <a:gd name="T20" fmla="*/ 251 w 526"/>
                <a:gd name="T21" fmla="*/ 120 h 275"/>
                <a:gd name="T22" fmla="*/ 299 w 526"/>
                <a:gd name="T23" fmla="*/ 96 h 275"/>
                <a:gd name="T24" fmla="*/ 394 w 526"/>
                <a:gd name="T25" fmla="*/ 48 h 275"/>
                <a:gd name="T26" fmla="*/ 442 w 526"/>
                <a:gd name="T27" fmla="*/ 30 h 275"/>
                <a:gd name="T28" fmla="*/ 478 w 526"/>
                <a:gd name="T29" fmla="*/ 12 h 275"/>
                <a:gd name="T30" fmla="*/ 502 w 526"/>
                <a:gd name="T31" fmla="*/ 6 h 275"/>
                <a:gd name="T32" fmla="*/ 520 w 526"/>
                <a:gd name="T33" fmla="*/ 0 h 275"/>
                <a:gd name="T34" fmla="*/ 526 w 526"/>
                <a:gd name="T35" fmla="*/ 0 h 275"/>
                <a:gd name="T36" fmla="*/ 520 w 526"/>
                <a:gd name="T37" fmla="*/ 6 h 275"/>
                <a:gd name="T38" fmla="*/ 508 w 526"/>
                <a:gd name="T39" fmla="*/ 12 h 275"/>
                <a:gd name="T40" fmla="*/ 484 w 526"/>
                <a:gd name="T41" fmla="*/ 24 h 275"/>
                <a:gd name="T42" fmla="*/ 460 w 526"/>
                <a:gd name="T43" fmla="*/ 42 h 275"/>
                <a:gd name="T44" fmla="*/ 436 w 526"/>
                <a:gd name="T45" fmla="*/ 54 h 275"/>
                <a:gd name="T46" fmla="*/ 394 w 526"/>
                <a:gd name="T47" fmla="*/ 78 h 275"/>
                <a:gd name="T48" fmla="*/ 340 w 526"/>
                <a:gd name="T49" fmla="*/ 108 h 275"/>
                <a:gd name="T50" fmla="*/ 275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8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0 w 718"/>
                <a:gd name="T17" fmla="*/ 228 h 306"/>
                <a:gd name="T18" fmla="*/ 126 w 718"/>
                <a:gd name="T19" fmla="*/ 228 h 306"/>
                <a:gd name="T20" fmla="*/ 144 w 718"/>
                <a:gd name="T21" fmla="*/ 222 h 306"/>
                <a:gd name="T22" fmla="*/ 168 w 718"/>
                <a:gd name="T23" fmla="*/ 216 h 306"/>
                <a:gd name="T24" fmla="*/ 198 w 718"/>
                <a:gd name="T25" fmla="*/ 204 h 306"/>
                <a:gd name="T26" fmla="*/ 275 w 718"/>
                <a:gd name="T27" fmla="*/ 180 h 306"/>
                <a:gd name="T28" fmla="*/ 371 w 718"/>
                <a:gd name="T29" fmla="*/ 156 h 306"/>
                <a:gd name="T30" fmla="*/ 461 w 718"/>
                <a:gd name="T31" fmla="*/ 126 h 306"/>
                <a:gd name="T32" fmla="*/ 544 w 718"/>
                <a:gd name="T33" fmla="*/ 102 h 306"/>
                <a:gd name="T34" fmla="*/ 574 w 718"/>
                <a:gd name="T35" fmla="*/ 90 h 306"/>
                <a:gd name="T36" fmla="*/ 604 w 718"/>
                <a:gd name="T37" fmla="*/ 84 h 306"/>
                <a:gd name="T38" fmla="*/ 622 w 718"/>
                <a:gd name="T39" fmla="*/ 78 h 306"/>
                <a:gd name="T40" fmla="*/ 628 w 718"/>
                <a:gd name="T41" fmla="*/ 72 h 306"/>
                <a:gd name="T42" fmla="*/ 634 w 718"/>
                <a:gd name="T43" fmla="*/ 66 h 306"/>
                <a:gd name="T44" fmla="*/ 652 w 718"/>
                <a:gd name="T45" fmla="*/ 60 h 306"/>
                <a:gd name="T46" fmla="*/ 694 w 718"/>
                <a:gd name="T47" fmla="*/ 30 h 306"/>
                <a:gd name="T48" fmla="*/ 712 w 718"/>
                <a:gd name="T49" fmla="*/ 18 h 306"/>
                <a:gd name="T50" fmla="*/ 718 w 718"/>
                <a:gd name="T51" fmla="*/ 6 h 306"/>
                <a:gd name="T52" fmla="*/ 712 w 718"/>
                <a:gd name="T53" fmla="*/ 0 h 306"/>
                <a:gd name="T54" fmla="*/ 688 w 718"/>
                <a:gd name="T55" fmla="*/ 0 h 306"/>
                <a:gd name="T56" fmla="*/ 628 w 718"/>
                <a:gd name="T57" fmla="*/ 0 h 306"/>
                <a:gd name="T58" fmla="*/ 580 w 718"/>
                <a:gd name="T59" fmla="*/ 0 h 306"/>
                <a:gd name="T60" fmla="*/ 544 w 718"/>
                <a:gd name="T61" fmla="*/ 0 h 306"/>
                <a:gd name="T62" fmla="*/ 514 w 718"/>
                <a:gd name="T63" fmla="*/ 18 h 306"/>
                <a:gd name="T64" fmla="*/ 485 w 718"/>
                <a:gd name="T65" fmla="*/ 42 h 306"/>
                <a:gd name="T66" fmla="*/ 467 w 718"/>
                <a:gd name="T67" fmla="*/ 54 h 306"/>
                <a:gd name="T68" fmla="*/ 449 w 718"/>
                <a:gd name="T69" fmla="*/ 60 h 306"/>
                <a:gd name="T70" fmla="*/ 425 w 718"/>
                <a:gd name="T71" fmla="*/ 60 h 306"/>
                <a:gd name="T72" fmla="*/ 389 w 718"/>
                <a:gd name="T73" fmla="*/ 66 h 306"/>
                <a:gd name="T74" fmla="*/ 347 w 718"/>
                <a:gd name="T75" fmla="*/ 84 h 306"/>
                <a:gd name="T76" fmla="*/ 311 w 718"/>
                <a:gd name="T77" fmla="*/ 108 h 306"/>
                <a:gd name="T78" fmla="*/ 287 w 718"/>
                <a:gd name="T79" fmla="*/ 126 h 306"/>
                <a:gd name="T80" fmla="*/ 275 w 718"/>
                <a:gd name="T81" fmla="*/ 132 h 306"/>
                <a:gd name="T82" fmla="*/ 257 w 718"/>
                <a:gd name="T83" fmla="*/ 138 h 306"/>
                <a:gd name="T84" fmla="*/ 221 w 718"/>
                <a:gd name="T85" fmla="*/ 138 h 306"/>
                <a:gd name="T86" fmla="*/ 186 w 718"/>
                <a:gd name="T87" fmla="*/ 138 h 306"/>
                <a:gd name="T88" fmla="*/ 180 w 718"/>
                <a:gd name="T89" fmla="*/ 138 h 306"/>
                <a:gd name="T90" fmla="*/ 174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9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31 w 2392"/>
                <a:gd name="T1" fmla="*/ 54 h 881"/>
                <a:gd name="T2" fmla="*/ 2189 w 2392"/>
                <a:gd name="T3" fmla="*/ 54 h 881"/>
                <a:gd name="T4" fmla="*/ 2147 w 2392"/>
                <a:gd name="T5" fmla="*/ 66 h 881"/>
                <a:gd name="T6" fmla="*/ 2021 w 2392"/>
                <a:gd name="T7" fmla="*/ 101 h 881"/>
                <a:gd name="T8" fmla="*/ 1956 w 2392"/>
                <a:gd name="T9" fmla="*/ 119 h 881"/>
                <a:gd name="T10" fmla="*/ 1860 w 2392"/>
                <a:gd name="T11" fmla="*/ 167 h 881"/>
                <a:gd name="T12" fmla="*/ 1836 w 2392"/>
                <a:gd name="T13" fmla="*/ 245 h 881"/>
                <a:gd name="T14" fmla="*/ 1842 w 2392"/>
                <a:gd name="T15" fmla="*/ 305 h 881"/>
                <a:gd name="T16" fmla="*/ 1758 w 2392"/>
                <a:gd name="T17" fmla="*/ 317 h 881"/>
                <a:gd name="T18" fmla="*/ 1597 w 2392"/>
                <a:gd name="T19" fmla="*/ 263 h 881"/>
                <a:gd name="T20" fmla="*/ 1507 w 2392"/>
                <a:gd name="T21" fmla="*/ 257 h 881"/>
                <a:gd name="T22" fmla="*/ 1399 w 2392"/>
                <a:gd name="T23" fmla="*/ 311 h 881"/>
                <a:gd name="T24" fmla="*/ 1334 w 2392"/>
                <a:gd name="T25" fmla="*/ 353 h 881"/>
                <a:gd name="T26" fmla="*/ 1310 w 2392"/>
                <a:gd name="T27" fmla="*/ 359 h 881"/>
                <a:gd name="T28" fmla="*/ 1214 w 2392"/>
                <a:gd name="T29" fmla="*/ 371 h 881"/>
                <a:gd name="T30" fmla="*/ 1160 w 2392"/>
                <a:gd name="T31" fmla="*/ 365 h 881"/>
                <a:gd name="T32" fmla="*/ 1053 w 2392"/>
                <a:gd name="T33" fmla="*/ 371 h 881"/>
                <a:gd name="T34" fmla="*/ 957 w 2392"/>
                <a:gd name="T35" fmla="*/ 383 h 881"/>
                <a:gd name="T36" fmla="*/ 921 w 2392"/>
                <a:gd name="T37" fmla="*/ 401 h 881"/>
                <a:gd name="T38" fmla="*/ 819 w 2392"/>
                <a:gd name="T39" fmla="*/ 419 h 881"/>
                <a:gd name="T40" fmla="*/ 778 w 2392"/>
                <a:gd name="T41" fmla="*/ 419 h 881"/>
                <a:gd name="T42" fmla="*/ 664 w 2392"/>
                <a:gd name="T43" fmla="*/ 437 h 881"/>
                <a:gd name="T44" fmla="*/ 598 w 2392"/>
                <a:gd name="T45" fmla="*/ 473 h 881"/>
                <a:gd name="T46" fmla="*/ 503 w 2392"/>
                <a:gd name="T47" fmla="*/ 467 h 881"/>
                <a:gd name="T48" fmla="*/ 431 w 2392"/>
                <a:gd name="T49" fmla="*/ 491 h 881"/>
                <a:gd name="T50" fmla="*/ 413 w 2392"/>
                <a:gd name="T51" fmla="*/ 539 h 881"/>
                <a:gd name="T52" fmla="*/ 347 w 2392"/>
                <a:gd name="T53" fmla="*/ 569 h 881"/>
                <a:gd name="T54" fmla="*/ 222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3 w 2392"/>
                <a:gd name="T65" fmla="*/ 653 h 881"/>
                <a:gd name="T66" fmla="*/ 473 w 2392"/>
                <a:gd name="T67" fmla="*/ 569 h 881"/>
                <a:gd name="T68" fmla="*/ 568 w 2392"/>
                <a:gd name="T69" fmla="*/ 521 h 881"/>
                <a:gd name="T70" fmla="*/ 646 w 2392"/>
                <a:gd name="T71" fmla="*/ 515 h 881"/>
                <a:gd name="T72" fmla="*/ 873 w 2392"/>
                <a:gd name="T73" fmla="*/ 461 h 881"/>
                <a:gd name="T74" fmla="*/ 1148 w 2392"/>
                <a:gd name="T75" fmla="*/ 425 h 881"/>
                <a:gd name="T76" fmla="*/ 1292 w 2392"/>
                <a:gd name="T77" fmla="*/ 461 h 881"/>
                <a:gd name="T78" fmla="*/ 1417 w 2392"/>
                <a:gd name="T79" fmla="*/ 533 h 881"/>
                <a:gd name="T80" fmla="*/ 1435 w 2392"/>
                <a:gd name="T81" fmla="*/ 617 h 881"/>
                <a:gd name="T82" fmla="*/ 1376 w 2392"/>
                <a:gd name="T83" fmla="*/ 653 h 881"/>
                <a:gd name="T84" fmla="*/ 1226 w 2392"/>
                <a:gd name="T85" fmla="*/ 701 h 881"/>
                <a:gd name="T86" fmla="*/ 1112 w 2392"/>
                <a:gd name="T87" fmla="*/ 755 h 881"/>
                <a:gd name="T88" fmla="*/ 1065 w 2392"/>
                <a:gd name="T89" fmla="*/ 809 h 881"/>
                <a:gd name="T90" fmla="*/ 1077 w 2392"/>
                <a:gd name="T91" fmla="*/ 869 h 881"/>
                <a:gd name="T92" fmla="*/ 1106 w 2392"/>
                <a:gd name="T93" fmla="*/ 881 h 881"/>
                <a:gd name="T94" fmla="*/ 1208 w 2392"/>
                <a:gd name="T95" fmla="*/ 869 h 881"/>
                <a:gd name="T96" fmla="*/ 1388 w 2392"/>
                <a:gd name="T97" fmla="*/ 857 h 881"/>
                <a:gd name="T98" fmla="*/ 1441 w 2392"/>
                <a:gd name="T99" fmla="*/ 851 h 881"/>
                <a:gd name="T100" fmla="*/ 1483 w 2392"/>
                <a:gd name="T101" fmla="*/ 833 h 881"/>
                <a:gd name="T102" fmla="*/ 1675 w 2392"/>
                <a:gd name="T103" fmla="*/ 743 h 881"/>
                <a:gd name="T104" fmla="*/ 1806 w 2392"/>
                <a:gd name="T105" fmla="*/ 689 h 881"/>
                <a:gd name="T106" fmla="*/ 1884 w 2392"/>
                <a:gd name="T107" fmla="*/ 581 h 881"/>
                <a:gd name="T108" fmla="*/ 2039 w 2392"/>
                <a:gd name="T109" fmla="*/ 389 h 881"/>
                <a:gd name="T110" fmla="*/ 2207 w 2392"/>
                <a:gd name="T111" fmla="*/ 269 h 881"/>
                <a:gd name="T112" fmla="*/ 2249 w 2392"/>
                <a:gd name="T113" fmla="*/ 239 h 881"/>
                <a:gd name="T114" fmla="*/ 2392 w 2392"/>
                <a:gd name="T115" fmla="*/ 0 h 881"/>
                <a:gd name="T116" fmla="*/ 2302 w 2392"/>
                <a:gd name="T117" fmla="*/ 36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80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81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82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83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84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85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8386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838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5838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 altLang="ru-RU"/>
          </a:p>
        </p:txBody>
      </p:sp>
      <p:sp>
        <p:nvSpPr>
          <p:cNvPr id="5838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8D094C-B13E-4F46-9D2E-4DB7F9E0B49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839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gif"/><Relationship Id="rId4" Type="http://schemas.openxmlformats.org/officeDocument/2006/relationships/image" Target="../media/image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gif"/><Relationship Id="rId4" Type="http://schemas.openxmlformats.org/officeDocument/2006/relationships/image" Target="../media/image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gif"/><Relationship Id="rId4" Type="http://schemas.openxmlformats.org/officeDocument/2006/relationships/image" Target="../media/image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gif"/><Relationship Id="rId4" Type="http://schemas.openxmlformats.org/officeDocument/2006/relationships/image" Target="../media/image8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gif"/><Relationship Id="rId4" Type="http://schemas.openxmlformats.org/officeDocument/2006/relationships/image" Target="../media/image9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gif"/><Relationship Id="rId4" Type="http://schemas.openxmlformats.org/officeDocument/2006/relationships/image" Target="../media/image1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gif"/><Relationship Id="rId4" Type="http://schemas.openxmlformats.org/officeDocument/2006/relationships/image" Target="../media/image11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gif"/><Relationship Id="rId4" Type="http://schemas.openxmlformats.org/officeDocument/2006/relationships/image" Target="../media/image1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gif"/><Relationship Id="rId4" Type="http://schemas.openxmlformats.org/officeDocument/2006/relationships/image" Target="../media/image13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gif"/><Relationship Id="rId4" Type="http://schemas.openxmlformats.org/officeDocument/2006/relationships/image" Target="../media/image14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gif"/><Relationship Id="rId4" Type="http://schemas.openxmlformats.org/officeDocument/2006/relationships/image" Target="../media/image16.w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gif"/><Relationship Id="rId4" Type="http://schemas.openxmlformats.org/officeDocument/2006/relationships/image" Target="../media/image18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1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9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image" Target="../media/image1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1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gif"/><Relationship Id="rId4" Type="http://schemas.openxmlformats.org/officeDocument/2006/relationships/image" Target="../media/image23.w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1">
              <a:lumMod val="5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Министерство </a:t>
            </a:r>
            <a:r>
              <a:rPr lang="ru-RU" sz="1800" dirty="0">
                <a:solidFill>
                  <a:schemeClr val="tx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tx1"/>
                </a:solidFill>
              </a:rPr>
              <a:t>федерации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tx1"/>
                </a:solidFill>
              </a:rPr>
              <a:t> 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tx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tx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300" dirty="0" smtClean="0">
                <a:solidFill>
                  <a:schemeClr val="tx1"/>
                </a:solidFill>
              </a:rPr>
              <a:t>«Основы 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4000" dirty="0" smtClean="0">
                <a:solidFill>
                  <a:schemeClr val="tx1"/>
                </a:solidFill>
              </a:rPr>
              <a:t>Тема </a:t>
            </a:r>
            <a:r>
              <a:rPr lang="ru-RU" sz="4000" dirty="0" smtClean="0">
                <a:solidFill>
                  <a:schemeClr val="tx1"/>
                </a:solidFill>
              </a:rPr>
              <a:t>«</a:t>
            </a:r>
            <a:r>
              <a:rPr lang="ru-RU" altLang="ru-RU" sz="4000" dirty="0" smtClean="0">
                <a:solidFill>
                  <a:schemeClr val="tx1"/>
                </a:solidFill>
              </a:rPr>
              <a:t>Надёжность радиоэлектронных устройств</a:t>
            </a:r>
            <a:r>
              <a:rPr lang="ru-RU" sz="4000" dirty="0" smtClean="0">
                <a:solidFill>
                  <a:schemeClr val="tx1"/>
                </a:solidFill>
              </a:rPr>
              <a:t>»</a:t>
            </a:r>
            <a:endParaRPr lang="ru-RU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Ведущий преподаватель: Белоус И.А.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Владивосток, 2014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386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0">
                <a:solidFill>
                  <a:schemeClr val="tx1"/>
                </a:solidFill>
              </a:rPr>
              <a:t>Содержание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76872"/>
            <a:ext cx="8229600" cy="432077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altLang="ru-RU" sz="2800" dirty="0"/>
          </a:p>
          <a:p>
            <a:pPr marL="971550" lvl="1" indent="-514350">
              <a:lnSpc>
                <a:spcPct val="90000"/>
              </a:lnSpc>
              <a:buAutoNum type="arabicPeriod"/>
            </a:pPr>
            <a:r>
              <a:rPr lang="ru-RU" altLang="ru-RU" sz="2600" dirty="0" smtClean="0">
                <a:latin typeface="Verdana" pitchFamily="34" charset="0"/>
              </a:rPr>
              <a:t>Основные </a:t>
            </a:r>
            <a:r>
              <a:rPr lang="ru-RU" altLang="ru-RU" sz="2600" dirty="0">
                <a:latin typeface="Verdana" pitchFamily="34" charset="0"/>
              </a:rPr>
              <a:t>параметры надежности. </a:t>
            </a:r>
            <a:endParaRPr lang="ru-RU" altLang="ru-RU" sz="2600" dirty="0" smtClean="0">
              <a:latin typeface="Verdana" pitchFamily="34" charset="0"/>
            </a:endParaRPr>
          </a:p>
          <a:p>
            <a:pPr marL="971550" lvl="1" indent="-514350">
              <a:lnSpc>
                <a:spcPct val="90000"/>
              </a:lnSpc>
              <a:buAutoNum type="arabicPeriod"/>
            </a:pPr>
            <a:r>
              <a:rPr lang="ru-RU" altLang="ru-RU" sz="2600" dirty="0" smtClean="0">
                <a:latin typeface="Verdana" pitchFamily="34" charset="0"/>
              </a:rPr>
              <a:t>Количественные </a:t>
            </a:r>
            <a:r>
              <a:rPr lang="ru-RU" altLang="ru-RU" sz="2600" dirty="0">
                <a:latin typeface="Verdana" pitchFamily="34" charset="0"/>
              </a:rPr>
              <a:t>характеристики надежности. </a:t>
            </a:r>
            <a:endParaRPr lang="ru-RU" altLang="ru-RU" sz="2600" dirty="0" smtClean="0">
              <a:latin typeface="Verdana" pitchFamily="34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ru-RU" altLang="ru-RU" sz="2600" dirty="0" smtClean="0">
                <a:latin typeface="Verdana" pitchFamily="34" charset="0"/>
              </a:rPr>
              <a:t>3. Структурная </a:t>
            </a:r>
            <a:r>
              <a:rPr lang="ru-RU" altLang="ru-RU" sz="2600" dirty="0">
                <a:latin typeface="Verdana" pitchFamily="34" charset="0"/>
              </a:rPr>
              <a:t>надежность аппаратуры. </a:t>
            </a:r>
            <a:endParaRPr lang="ru-RU" altLang="ru-RU" sz="2600" dirty="0" smtClean="0">
              <a:latin typeface="Verdana" pitchFamily="34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ru-RU" altLang="ru-RU" sz="2600" dirty="0" smtClean="0">
                <a:latin typeface="Verdana" pitchFamily="34" charset="0"/>
              </a:rPr>
              <a:t>4. Методы </a:t>
            </a:r>
            <a:r>
              <a:rPr lang="ru-RU" altLang="ru-RU" sz="2600" dirty="0">
                <a:latin typeface="Verdana" pitchFamily="34" charset="0"/>
              </a:rPr>
              <a:t>повышения надежности.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891136"/>
          </a:xfrm>
        </p:spPr>
        <p:txBody>
          <a:bodyPr/>
          <a:lstStyle/>
          <a:p>
            <a:pPr lvl="0"/>
            <a:r>
              <a:rPr lang="ru-RU" dirty="0" smtClean="0"/>
              <a:t>Конструкторско-технологическое проектирование электронной аппаратуры: Учебник для вузов. – М.: Изд. МГТУ им. Н.Э. Баумана, 2002. – 528 с.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342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/>
          <a:lstStyle/>
          <a:p>
            <a:r>
              <a:rPr lang="ru-RU" altLang="ru-RU" sz="2800" dirty="0"/>
              <a:t>1. ОСНОВНЫЕ ПАРАМЕТРЫ НАДЕЖНОСТИ</a:t>
            </a:r>
            <a:r>
              <a:rPr lang="ru-RU" altLang="ru-RU" sz="4000" dirty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7513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b="1" i="1" u="sng"/>
              <a:t>Понятие надежности.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FF00"/>
                </a:solidFill>
              </a:rPr>
              <a:t>Один из основных параметров РЭА - </a:t>
            </a:r>
            <a:r>
              <a:rPr lang="ru-RU" altLang="ru-RU" sz="2600" b="1">
                <a:solidFill>
                  <a:srgbClr val="FF0000"/>
                </a:solidFill>
              </a:rPr>
              <a:t>надежность</a:t>
            </a:r>
            <a:r>
              <a:rPr lang="ru-RU" altLang="ru-RU" sz="2600"/>
              <a:t> - зависит как от надежности используемой элементной базы, так и от принятых схемотехнических и конструкторских решений. </a:t>
            </a:r>
          </a:p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Под надежностью понимают свойство</a:t>
            </a:r>
            <a:r>
              <a:rPr lang="ru-RU" altLang="ru-RU" sz="2600"/>
              <a:t> изделия выполнять заданные функции, сохраняя свои эксплуатационные показатели в заданных пределах в течение требуемого промежутка времени или требуемой наработки при соблюдении режимов эксплуатации, правил технического обслуживания, хранения и транспортировки. </a:t>
            </a:r>
            <a:endParaRPr lang="en-US" altLang="ru-RU" sz="2600"/>
          </a:p>
          <a:p>
            <a:pPr>
              <a:lnSpc>
                <a:spcPct val="80000"/>
              </a:lnSpc>
            </a:pPr>
            <a:endParaRPr lang="ru-RU" altLang="ru-RU" sz="260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62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Продолжительность работы РЭА</a:t>
            </a:r>
            <a:r>
              <a:rPr lang="ru-RU" altLang="ru-RU" sz="2600"/>
              <a:t> до предельного состояния, установленного в нормативно-технической документации, называют </a:t>
            </a:r>
            <a:r>
              <a:rPr lang="ru-RU" altLang="ru-RU" sz="2600" b="1">
                <a:solidFill>
                  <a:srgbClr val="FF0000"/>
                </a:solidFill>
              </a:rPr>
              <a:t>ресурсом изделия</a:t>
            </a:r>
            <a:r>
              <a:rPr lang="ru-RU" altLang="ru-RU" sz="2600">
                <a:solidFill>
                  <a:srgbClr val="FF0000"/>
                </a:solidFill>
              </a:rPr>
              <a:t>.</a:t>
            </a:r>
            <a:endParaRPr lang="en-US" altLang="ru-RU" sz="260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ru-RU" sz="2600"/>
          </a:p>
          <a:p>
            <a:pPr>
              <a:lnSpc>
                <a:spcPct val="80000"/>
              </a:lnSpc>
            </a:pPr>
            <a:r>
              <a:rPr lang="ru-RU" altLang="ru-RU" sz="2600" b="1">
                <a:solidFill>
                  <a:srgbClr val="FF0000"/>
                </a:solidFill>
              </a:rPr>
              <a:t>Надежность</a:t>
            </a:r>
            <a:r>
              <a:rPr lang="ru-RU" altLang="ru-RU" sz="2600"/>
              <a:t> - это сложное комплексное понятие, с помощью которого оценивают такие важнейшие характеристики изделий, как работоспособность, долговечность, безотказность, ремонтопригодность, восстанавливаемость и др.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/>
              <a:t>РЭА может находиться в</a:t>
            </a:r>
            <a:r>
              <a:rPr lang="ru-RU" altLang="ru-RU" sz="2800">
                <a:solidFill>
                  <a:srgbClr val="FFFF00"/>
                </a:solidFill>
              </a:rPr>
              <a:t> исправном </a:t>
            </a:r>
            <a:r>
              <a:rPr lang="ru-RU" altLang="ru-RU" sz="2800"/>
              <a:t>или </a:t>
            </a:r>
            <a:r>
              <a:rPr lang="ru-RU" altLang="ru-RU" sz="2800">
                <a:solidFill>
                  <a:srgbClr val="FFFF00"/>
                </a:solidFill>
              </a:rPr>
              <a:t>неисправном состоянии.</a:t>
            </a:r>
            <a:r>
              <a:rPr lang="ru-RU" altLang="ru-RU" sz="2800"/>
              <a:t> </a:t>
            </a:r>
            <a:endParaRPr lang="en-US" altLang="ru-RU" sz="2800"/>
          </a:p>
          <a:p>
            <a:pPr>
              <a:lnSpc>
                <a:spcPct val="90000"/>
              </a:lnSpc>
            </a:pPr>
            <a:r>
              <a:rPr lang="ru-RU" altLang="ru-RU" sz="2800" i="1">
                <a:solidFill>
                  <a:srgbClr val="FFFF00"/>
                </a:solidFill>
              </a:rPr>
              <a:t>Если РЭА в данный момент времени удовлетворяет всем требованиям</a:t>
            </a:r>
            <a:r>
              <a:rPr lang="ru-RU" altLang="ru-RU" sz="2800"/>
              <a:t>, установленным как в отношении основных параметров, характеризующих нормальное выполнение вычислительных процессов, так и в отношении второстепенных параметров, характеризующих внешний вид и удобство эксплуатации, то такое состояние называют </a:t>
            </a:r>
            <a:r>
              <a:rPr lang="ru-RU" altLang="ru-RU" sz="2800" b="1">
                <a:solidFill>
                  <a:srgbClr val="FF0000"/>
                </a:solidFill>
              </a:rPr>
              <a:t>исправным состоянием</a:t>
            </a:r>
            <a:r>
              <a:rPr lang="ru-RU" altLang="ru-RU" sz="2800"/>
              <a:t>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92375"/>
            <a:ext cx="8229600" cy="3603625"/>
          </a:xfrm>
        </p:spPr>
        <p:txBody>
          <a:bodyPr/>
          <a:lstStyle/>
          <a:p>
            <a:r>
              <a:rPr lang="ru-RU" altLang="ru-RU" sz="2600" b="1">
                <a:solidFill>
                  <a:srgbClr val="FF0000"/>
                </a:solidFill>
              </a:rPr>
              <a:t>Неисправное состояние</a:t>
            </a:r>
            <a:r>
              <a:rPr lang="ru-RU" altLang="ru-RU" sz="2600"/>
              <a:t> – это состояние РЭА, при котором она в данный момент </a:t>
            </a:r>
            <a:r>
              <a:rPr lang="ru-RU" altLang="ru-RU" sz="2600">
                <a:solidFill>
                  <a:srgbClr val="FFFF00"/>
                </a:solidFill>
              </a:rPr>
              <a:t>времени не удовлетворяет хотя бы одному из этих требований</a:t>
            </a:r>
            <a:r>
              <a:rPr lang="ru-RU" altLang="ru-RU" sz="2600"/>
              <a:t>, установленных в отношении как основных, так и второстепенных параметров.</a:t>
            </a:r>
            <a:r>
              <a:rPr lang="ru-RU" altLang="ru-RU"/>
              <a:t> </a:t>
            </a:r>
            <a:endParaRPr lang="en-US" altLang="ru-RU"/>
          </a:p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229600" cy="4103687"/>
          </a:xfrm>
        </p:spPr>
        <p:txBody>
          <a:bodyPr/>
          <a:lstStyle/>
          <a:p>
            <a:r>
              <a:rPr lang="ru-RU" altLang="ru-RU" sz="2600" i="1">
                <a:solidFill>
                  <a:srgbClr val="FFFF00"/>
                </a:solidFill>
              </a:rPr>
              <a:t>Не каждая неисправность</a:t>
            </a:r>
            <a:r>
              <a:rPr lang="ru-RU" altLang="ru-RU" sz="2600"/>
              <a:t> приводит к невыполнению РЭА заданных функций.</a:t>
            </a:r>
            <a:endParaRPr lang="en-US" altLang="ru-RU" sz="2600"/>
          </a:p>
          <a:p>
            <a:r>
              <a:rPr lang="ru-RU" altLang="ru-RU" sz="2600"/>
              <a:t>Различают неисправности </a:t>
            </a:r>
            <a:r>
              <a:rPr lang="ru-RU" altLang="ru-RU" sz="2600">
                <a:solidFill>
                  <a:srgbClr val="FFFF00"/>
                </a:solidFill>
              </a:rPr>
              <a:t>основные</a:t>
            </a:r>
            <a:r>
              <a:rPr lang="ru-RU" altLang="ru-RU" sz="2600"/>
              <a:t> и </a:t>
            </a:r>
            <a:r>
              <a:rPr lang="ru-RU" altLang="ru-RU" sz="2600">
                <a:solidFill>
                  <a:srgbClr val="FFFF00"/>
                </a:solidFill>
              </a:rPr>
              <a:t>второстепенные</a:t>
            </a:r>
            <a:r>
              <a:rPr lang="ru-RU" altLang="ru-RU" sz="2600"/>
              <a:t>. </a:t>
            </a:r>
            <a:endParaRPr lang="en-US" altLang="ru-RU" sz="2600"/>
          </a:p>
          <a:p>
            <a:r>
              <a:rPr lang="ru-RU" altLang="ru-RU" sz="2600">
                <a:solidFill>
                  <a:srgbClr val="FF0000"/>
                </a:solidFill>
              </a:rPr>
              <a:t>Второстепенные неисправности</a:t>
            </a:r>
            <a:r>
              <a:rPr lang="ru-RU" altLang="ru-RU" sz="2600"/>
              <a:t> называют дефектами. </a:t>
            </a:r>
            <a:endParaRPr lang="en-US" altLang="ru-RU" sz="2600"/>
          </a:p>
          <a:p>
            <a:r>
              <a:rPr lang="en-US" altLang="ru-RU" sz="2600"/>
              <a:t>(</a:t>
            </a:r>
            <a:r>
              <a:rPr lang="ru-RU" altLang="ru-RU" sz="2000"/>
              <a:t>Например, образование вмятин или ржавчины на корпусе аппаратуры, выход из строя лампочек подсветки не могут препятствовать эксплуатации РЭА</a:t>
            </a:r>
            <a:r>
              <a:rPr lang="en-US" altLang="ru-RU" sz="2600"/>
              <a:t>)</a:t>
            </a:r>
            <a:r>
              <a:rPr lang="ru-RU" altLang="ru-RU" sz="2600"/>
              <a:t>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62400"/>
          </a:xfrm>
        </p:spPr>
        <p:txBody>
          <a:bodyPr/>
          <a:lstStyle/>
          <a:p>
            <a:r>
              <a:rPr lang="ru-RU" altLang="ru-RU" sz="2600" b="1" i="1" u="sng"/>
              <a:t>Основные эксплуатационные свойства</a:t>
            </a:r>
            <a:r>
              <a:rPr lang="ru-RU" altLang="ru-RU" sz="2600"/>
              <a:t>  изделий с позиций </a:t>
            </a:r>
            <a:r>
              <a:rPr lang="ru-RU" altLang="ru-RU" sz="2600">
                <a:solidFill>
                  <a:srgbClr val="FFFF00"/>
                </a:solidFill>
              </a:rPr>
              <a:t>обеспечения надежной работы</a:t>
            </a:r>
            <a:r>
              <a:rPr lang="ru-RU" altLang="ru-RU" sz="2600"/>
              <a:t>:</a:t>
            </a:r>
          </a:p>
          <a:p>
            <a:pPr>
              <a:buFontTx/>
              <a:buNone/>
            </a:pPr>
            <a:r>
              <a:rPr lang="en-US" altLang="ru-RU" sz="2600"/>
              <a:t>- </a:t>
            </a:r>
            <a:r>
              <a:rPr lang="ru-RU" altLang="ru-RU" sz="2600">
                <a:solidFill>
                  <a:srgbClr val="FF0000"/>
                </a:solidFill>
              </a:rPr>
              <a:t>безотказность</a:t>
            </a:r>
            <a:r>
              <a:rPr lang="ru-RU" altLang="ru-RU" sz="2600"/>
              <a:t>, </a:t>
            </a:r>
            <a:endParaRPr lang="en-US" altLang="ru-RU" sz="2600"/>
          </a:p>
          <a:p>
            <a:pPr>
              <a:buFontTx/>
              <a:buNone/>
            </a:pPr>
            <a:r>
              <a:rPr lang="en-US" altLang="ru-RU" sz="2600"/>
              <a:t>- </a:t>
            </a:r>
            <a:r>
              <a:rPr lang="ru-RU" altLang="ru-RU" sz="2600">
                <a:solidFill>
                  <a:srgbClr val="FF0000"/>
                </a:solidFill>
              </a:rPr>
              <a:t>ремонтоспособность</a:t>
            </a:r>
            <a:r>
              <a:rPr lang="ru-RU" altLang="ru-RU" sz="2600"/>
              <a:t>, </a:t>
            </a:r>
            <a:endParaRPr lang="en-US" altLang="ru-RU" sz="2600"/>
          </a:p>
          <a:p>
            <a:pPr>
              <a:buFontTx/>
              <a:buNone/>
            </a:pPr>
            <a:r>
              <a:rPr lang="en-US" altLang="ru-RU" sz="2600"/>
              <a:t>- </a:t>
            </a:r>
            <a:r>
              <a:rPr lang="ru-RU" altLang="ru-RU" sz="2600">
                <a:solidFill>
                  <a:srgbClr val="FF0000"/>
                </a:solidFill>
              </a:rPr>
              <a:t>долговечность</a:t>
            </a:r>
            <a:r>
              <a:rPr lang="ru-RU" altLang="ru-RU" sz="2600"/>
              <a:t>,</a:t>
            </a:r>
            <a:endParaRPr lang="en-US" altLang="ru-RU" sz="2600"/>
          </a:p>
          <a:p>
            <a:pPr>
              <a:buFontTx/>
              <a:buNone/>
            </a:pPr>
            <a:r>
              <a:rPr lang="en-US" altLang="ru-RU" sz="2600"/>
              <a:t>- </a:t>
            </a:r>
            <a:r>
              <a:rPr lang="ru-RU" altLang="ru-RU" sz="2600">
                <a:solidFill>
                  <a:srgbClr val="FF0000"/>
                </a:solidFill>
              </a:rPr>
              <a:t>сохраняемость</a:t>
            </a:r>
            <a:r>
              <a:rPr lang="ru-RU" altLang="ru-RU" sz="260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0000"/>
                </a:solidFill>
              </a:rPr>
              <a:t>Наработка</a:t>
            </a:r>
            <a:r>
              <a:rPr lang="ru-RU" altLang="ru-RU" sz="2600"/>
              <a:t> - продолжительность (или объем) работы изделия, измеряемая временем, циклами, периодами и т. п.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 </a:t>
            </a:r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В процессе эксплуатации или испытания</a:t>
            </a:r>
            <a:r>
              <a:rPr lang="ru-RU" altLang="ru-RU" sz="2600"/>
              <a:t> изделия в зависимости от его назначения различают </a:t>
            </a:r>
            <a:r>
              <a:rPr lang="ru-RU" altLang="ru-RU" sz="2600">
                <a:solidFill>
                  <a:srgbClr val="FFFF00"/>
                </a:solidFill>
              </a:rPr>
              <a:t>суточную</a:t>
            </a:r>
            <a:r>
              <a:rPr lang="ru-RU" altLang="ru-RU" sz="2600"/>
              <a:t> или </a:t>
            </a:r>
            <a:r>
              <a:rPr lang="ru-RU" altLang="ru-RU" sz="2600">
                <a:solidFill>
                  <a:srgbClr val="FFFF00"/>
                </a:solidFill>
              </a:rPr>
              <a:t>месячную наработку</a:t>
            </a:r>
            <a:r>
              <a:rPr lang="ru-RU" altLang="ru-RU" sz="2600"/>
              <a:t>, </a:t>
            </a:r>
            <a:r>
              <a:rPr lang="ru-RU" altLang="ru-RU" sz="2600">
                <a:solidFill>
                  <a:srgbClr val="FFFF00"/>
                </a:solidFill>
              </a:rPr>
              <a:t>наработку на отказ</a:t>
            </a:r>
            <a:r>
              <a:rPr lang="ru-RU" altLang="ru-RU" sz="2600"/>
              <a:t>, </a:t>
            </a:r>
            <a:r>
              <a:rPr lang="ru-RU" altLang="ru-RU" sz="2600">
                <a:solidFill>
                  <a:srgbClr val="FFFF00"/>
                </a:solidFill>
              </a:rPr>
              <a:t>среднюю наработку до первого отказа</a:t>
            </a:r>
            <a:r>
              <a:rPr lang="ru-RU" altLang="ru-RU" sz="2600"/>
              <a:t>, </a:t>
            </a:r>
            <a:r>
              <a:rPr lang="ru-RU" altLang="ru-RU" sz="2600">
                <a:solidFill>
                  <a:srgbClr val="FFFF00"/>
                </a:solidFill>
              </a:rPr>
              <a:t>гарантийную наработку</a:t>
            </a:r>
            <a:r>
              <a:rPr lang="ru-RU" altLang="ru-RU" sz="2600"/>
              <a:t> и т. п.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600"/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Суточная и месячная наработки</a:t>
            </a:r>
            <a:r>
              <a:rPr lang="ru-RU" altLang="ru-RU" sz="2600"/>
              <a:t> оцениваются временем (циклами, периодами), которое изделие проработало в течение суток или месяца.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0000"/>
                </a:solidFill>
              </a:rPr>
              <a:t>Наработка на отказ</a:t>
            </a:r>
            <a:r>
              <a:rPr lang="ru-RU" altLang="ru-RU" sz="2600"/>
              <a:t> - среднее значение наработки ремонтируемого изделия между отказами. </a:t>
            </a:r>
          </a:p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Если наработка выражена в единицах времени</a:t>
            </a:r>
            <a:r>
              <a:rPr lang="ru-RU" altLang="ru-RU" sz="2600"/>
              <a:t>, то используют термин </a:t>
            </a:r>
            <a:r>
              <a:rPr lang="ru-RU" altLang="ru-RU" sz="2600">
                <a:solidFill>
                  <a:srgbClr val="FF0000"/>
                </a:solidFill>
              </a:rPr>
              <a:t>среднее время безотказной работы</a:t>
            </a:r>
            <a:r>
              <a:rPr lang="ru-RU" altLang="ru-RU" sz="260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Под </a:t>
            </a:r>
            <a:r>
              <a:rPr lang="ru-RU" altLang="ru-RU" sz="2600">
                <a:solidFill>
                  <a:srgbClr val="FF0000"/>
                </a:solidFill>
              </a:rPr>
              <a:t>средней наработкой до первого отказа</a:t>
            </a:r>
            <a:r>
              <a:rPr lang="ru-RU" altLang="ru-RU" sz="2600"/>
              <a:t> понимают среднее значение наработки изделий в партии </a:t>
            </a:r>
            <a:r>
              <a:rPr lang="ru-RU" altLang="ru-RU" sz="2600">
                <a:solidFill>
                  <a:srgbClr val="FFFF00"/>
                </a:solidFill>
              </a:rPr>
              <a:t>до первого отказа</a:t>
            </a:r>
            <a:r>
              <a:rPr lang="ru-RU" altLang="ru-RU" sz="260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Для неремонтируемых изделий</a:t>
            </a:r>
            <a:r>
              <a:rPr lang="ru-RU" altLang="ru-RU" sz="2600"/>
              <a:t> этот термин равнозначен понятию средней </a:t>
            </a:r>
            <a:r>
              <a:rPr lang="ru-RU" altLang="ru-RU" sz="2600">
                <a:solidFill>
                  <a:srgbClr val="FF0000"/>
                </a:solidFill>
              </a:rPr>
              <a:t>наработки до отказа</a:t>
            </a:r>
            <a:r>
              <a:rPr lang="ru-RU" altLang="ru-RU" sz="2600"/>
              <a:t>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 i="1">
                <a:solidFill>
                  <a:srgbClr val="FF0000"/>
                </a:solidFill>
              </a:rPr>
              <a:t>Гарантийная наработка</a:t>
            </a:r>
            <a:r>
              <a:rPr lang="ru-RU" altLang="ru-RU" sz="2600"/>
              <a:t> представляет собой наработку изделия, до завершения которой изготовитель </a:t>
            </a:r>
            <a:r>
              <a:rPr lang="ru-RU" altLang="ru-RU" sz="2600" i="1">
                <a:solidFill>
                  <a:srgbClr val="FFFF00"/>
                </a:solidFill>
              </a:rPr>
              <a:t>гарантирует и обеспечивает выполнение определенных требований</a:t>
            </a:r>
            <a:r>
              <a:rPr lang="ru-RU" altLang="ru-RU" sz="2600"/>
              <a:t> к изделию, при условии соблюдения потребителем правил эксплуатации, в том числе правил хранения и транспортировки.</a:t>
            </a:r>
          </a:p>
          <a:p>
            <a:r>
              <a:rPr lang="ru-RU" altLang="ru-RU" sz="2600" i="1">
                <a:solidFill>
                  <a:srgbClr val="FFFF00"/>
                </a:solidFill>
              </a:rPr>
              <a:t>Срок гарантии</a:t>
            </a:r>
            <a:r>
              <a:rPr lang="ru-RU" altLang="ru-RU" sz="2600"/>
              <a:t> устанавливается в технической документации или договорах между изготовителем и заказчиком.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 i="1">
                <a:solidFill>
                  <a:srgbClr val="FF0000"/>
                </a:solidFill>
              </a:rPr>
              <a:t>Безотказностью</a:t>
            </a:r>
            <a:r>
              <a:rPr lang="ru-RU" altLang="ru-RU" sz="2600"/>
              <a:t> называют </a:t>
            </a:r>
            <a:r>
              <a:rPr lang="ru-RU" altLang="ru-RU" sz="2600">
                <a:solidFill>
                  <a:srgbClr val="FFFF00"/>
                </a:solidFill>
              </a:rPr>
              <a:t>свойство изделия сохранять свою работоспособность</a:t>
            </a:r>
            <a:r>
              <a:rPr lang="ru-RU" altLang="ru-RU" sz="2600"/>
              <a:t> в течение некоторой наработки без вынужденных перерывов. Безотказность измеряется в единицах наработки. </a:t>
            </a:r>
            <a:endParaRPr lang="ru-RU" altLang="ru-RU" sz="2600" i="1"/>
          </a:p>
          <a:p>
            <a:r>
              <a:rPr lang="ru-RU" altLang="ru-RU" sz="2600" i="1">
                <a:solidFill>
                  <a:srgbClr val="FF0000"/>
                </a:solidFill>
              </a:rPr>
              <a:t>Ремонтоспособность</a:t>
            </a:r>
            <a:r>
              <a:rPr lang="ru-RU" altLang="ru-RU" sz="2600"/>
              <a:t> - </a:t>
            </a:r>
            <a:r>
              <a:rPr lang="ru-RU" altLang="ru-RU" sz="2600">
                <a:solidFill>
                  <a:srgbClr val="FFFF00"/>
                </a:solidFill>
              </a:rPr>
              <a:t>свойство РЭА, заключающееся</a:t>
            </a:r>
            <a:r>
              <a:rPr lang="ru-RU" altLang="ru-RU" sz="2600"/>
              <a:t> в приспособлении к предупреждению, обнаружению и устранению отказов и неисправностей путем проведения технического обслуживания и ремонтов.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0000"/>
                </a:solidFill>
              </a:rPr>
              <a:t>Долговечность</a:t>
            </a:r>
            <a:r>
              <a:rPr lang="ru-RU" altLang="ru-RU" sz="2600"/>
              <a:t> - </a:t>
            </a:r>
            <a:r>
              <a:rPr lang="ru-RU" altLang="ru-RU" sz="2600">
                <a:solidFill>
                  <a:srgbClr val="FFFF00"/>
                </a:solidFill>
              </a:rPr>
              <a:t>свойство РЭА сохранять работоспособность до предельного состояния</a:t>
            </a:r>
            <a:r>
              <a:rPr lang="ru-RU" altLang="ru-RU" sz="2600"/>
              <a:t> с необходимыми перерывами для технического обслуживания и ремонтов.  </a:t>
            </a:r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0000"/>
                </a:solidFill>
              </a:rPr>
              <a:t>Предельное состояние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FF00"/>
                </a:solidFill>
              </a:rPr>
              <a:t>определяется технической непригодностью РЭА</a:t>
            </a:r>
            <a:r>
              <a:rPr lang="ru-RU" altLang="ru-RU" sz="2600"/>
              <a:t> из-за снижения эффективности эксплуатации или требований техники безопасности и оговаривается в технической документации.</a:t>
            </a:r>
            <a:endParaRPr lang="ru-RU" altLang="ru-RU" sz="2600" i="1"/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0000"/>
                </a:solidFill>
              </a:rPr>
              <a:t>Сохраняемость</a:t>
            </a:r>
            <a:r>
              <a:rPr lang="ru-RU" altLang="ru-RU" sz="2600"/>
              <a:t> - </a:t>
            </a:r>
            <a:r>
              <a:rPr lang="ru-RU" altLang="ru-RU" sz="2600">
                <a:solidFill>
                  <a:srgbClr val="FFFF00"/>
                </a:solidFill>
              </a:rPr>
              <a:t>свойство изделия сохранять эксплуатационные показатели</a:t>
            </a:r>
            <a:r>
              <a:rPr lang="ru-RU" altLang="ru-RU" sz="2600"/>
              <a:t> в течение заданного срока хранения и после него.</a:t>
            </a:r>
            <a:r>
              <a:rPr lang="ru-RU" altLang="ru-RU" sz="24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496300" cy="51133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Интенсивность отказов</a:t>
            </a:r>
            <a:r>
              <a:rPr lang="ru-RU" altLang="ru-RU" sz="2600"/>
              <a:t> - зависимость интенсивности отказов от времени (кривая жизни изделия).</a:t>
            </a:r>
          </a:p>
          <a:p>
            <a:pPr>
              <a:lnSpc>
                <a:spcPct val="90000"/>
              </a:lnSpc>
            </a:pPr>
            <a:r>
              <a:rPr lang="ru-RU" altLang="ru-RU" sz="2600"/>
              <a:t>Различают  </a:t>
            </a:r>
            <a:r>
              <a:rPr lang="ru-RU" altLang="ru-RU" sz="2600">
                <a:solidFill>
                  <a:srgbClr val="FFFF00"/>
                </a:solidFill>
              </a:rPr>
              <a:t>три  вида  отказов</a:t>
            </a:r>
            <a:r>
              <a:rPr lang="ru-RU" altLang="ru-RU" sz="2600"/>
              <a:t>: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600"/>
              <a:t>- </a:t>
            </a:r>
            <a:r>
              <a:rPr lang="ru-RU" altLang="ru-RU" sz="2600" i="1">
                <a:solidFill>
                  <a:srgbClr val="FFFF00"/>
                </a:solidFill>
              </a:rPr>
              <a:t>обусловленные скрытыми ошибками</a:t>
            </a:r>
            <a:r>
              <a:rPr lang="ru-RU" altLang="ru-RU" sz="2600"/>
              <a:t> в конструкторско-технологической документации и производственными дефектами при изготовлении изделий;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600"/>
              <a:t>- </a:t>
            </a:r>
            <a:r>
              <a:rPr lang="ru-RU" altLang="ru-RU" sz="2600" i="1">
                <a:solidFill>
                  <a:srgbClr val="FFFF00"/>
                </a:solidFill>
              </a:rPr>
              <a:t>обусловленные старением и износом</a:t>
            </a:r>
            <a:r>
              <a:rPr lang="ru-RU" altLang="ru-RU" sz="2600"/>
              <a:t> радио- и конструкционных элементов;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600"/>
              <a:t>- </a:t>
            </a:r>
            <a:r>
              <a:rPr lang="ru-RU" altLang="ru-RU" sz="2600" i="1">
                <a:solidFill>
                  <a:srgbClr val="FFFF00"/>
                </a:solidFill>
              </a:rPr>
              <a:t>обусловленные случайными факторами</a:t>
            </a:r>
            <a:r>
              <a:rPr lang="ru-RU" altLang="ru-RU" sz="2600"/>
              <a:t> различной природы.  </a:t>
            </a:r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Для оценки надежности систем</a:t>
            </a:r>
            <a:r>
              <a:rPr lang="ru-RU" altLang="ru-RU" sz="2600"/>
              <a:t> введены понятия «</a:t>
            </a:r>
            <a:r>
              <a:rPr lang="ru-RU" altLang="ru-RU" sz="2600">
                <a:solidFill>
                  <a:srgbClr val="FF0000"/>
                </a:solidFill>
              </a:rPr>
              <a:t>работоспособность</a:t>
            </a:r>
            <a:r>
              <a:rPr lang="ru-RU" altLang="ru-RU" sz="2600"/>
              <a:t>» и «</a:t>
            </a:r>
            <a:r>
              <a:rPr lang="ru-RU" altLang="ru-RU" sz="2600">
                <a:solidFill>
                  <a:srgbClr val="FF0000"/>
                </a:solidFill>
              </a:rPr>
              <a:t>отказ</a:t>
            </a:r>
            <a:r>
              <a:rPr lang="ru-RU" altLang="ru-RU" sz="2600"/>
              <a:t>».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 b="1" i="1" u="sng"/>
              <a:t>Работоспособность и отказы.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0000"/>
                </a:solidFill>
              </a:rPr>
              <a:t>Работоспособность</a:t>
            </a:r>
            <a:r>
              <a:rPr lang="ru-RU" altLang="ru-RU" sz="2600"/>
              <a:t> - </a:t>
            </a:r>
            <a:r>
              <a:rPr lang="ru-RU" altLang="ru-RU" sz="2600">
                <a:solidFill>
                  <a:srgbClr val="FFFF00"/>
                </a:solidFill>
              </a:rPr>
              <a:t>это состояние изделия</a:t>
            </a:r>
            <a:r>
              <a:rPr lang="ru-RU" altLang="ru-RU" sz="2600"/>
              <a:t>, при котором оно способно выполнять заданные функции с параметрами, установленными требованиями технической документации. </a:t>
            </a:r>
            <a:endParaRPr lang="en-US" altLang="ru-RU" sz="2600"/>
          </a:p>
          <a:p>
            <a:r>
              <a:rPr lang="ru-RU" altLang="ru-RU" sz="2600">
                <a:solidFill>
                  <a:srgbClr val="FF0000"/>
                </a:solidFill>
              </a:rPr>
              <a:t>Отказ</a:t>
            </a:r>
            <a:r>
              <a:rPr lang="ru-RU" altLang="ru-RU" sz="2600"/>
              <a:t> – </a:t>
            </a:r>
            <a:r>
              <a:rPr lang="ru-RU" altLang="ru-RU" sz="2600">
                <a:solidFill>
                  <a:srgbClr val="FFFF00"/>
                </a:solidFill>
              </a:rPr>
              <a:t>событие, приводящее к полной или частичной утрате работоспособности изделия</a:t>
            </a:r>
            <a:r>
              <a:rPr lang="ru-RU" altLang="ru-RU" sz="2600"/>
              <a:t>. </a:t>
            </a:r>
            <a:endParaRPr lang="en-US" altLang="ru-RU" sz="2600"/>
          </a:p>
          <a:p>
            <a:r>
              <a:rPr lang="ru-RU" altLang="ru-RU" sz="2600" i="1">
                <a:solidFill>
                  <a:srgbClr val="FFFF00"/>
                </a:solidFill>
              </a:rPr>
              <a:t>По характеру изменения параметров аппаратуры</a:t>
            </a:r>
            <a:r>
              <a:rPr lang="ru-RU" altLang="ru-RU" sz="2600"/>
              <a:t> </a:t>
            </a:r>
            <a:r>
              <a:rPr lang="ru-RU" altLang="ru-RU" sz="2600" i="1"/>
              <a:t>отказы</a:t>
            </a:r>
            <a:r>
              <a:rPr lang="ru-RU" altLang="ru-RU" sz="2600"/>
              <a:t> подразделяют на </a:t>
            </a:r>
            <a:r>
              <a:rPr lang="ru-RU" altLang="ru-RU" sz="2600" u="sng">
                <a:solidFill>
                  <a:srgbClr val="FF0000"/>
                </a:solidFill>
              </a:rPr>
              <a:t>внезапные</a:t>
            </a:r>
            <a:r>
              <a:rPr lang="ru-RU" altLang="ru-RU" sz="2600"/>
              <a:t> и </a:t>
            </a:r>
            <a:r>
              <a:rPr lang="ru-RU" altLang="ru-RU" sz="2600" u="sng">
                <a:solidFill>
                  <a:srgbClr val="FF0000"/>
                </a:solidFill>
              </a:rPr>
              <a:t>постепенные</a:t>
            </a:r>
            <a:r>
              <a:rPr lang="ru-RU" altLang="ru-RU" sz="2600"/>
              <a:t>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 i="1">
                <a:solidFill>
                  <a:srgbClr val="FF0000"/>
                </a:solidFill>
              </a:rPr>
              <a:t>Внезапные</a:t>
            </a:r>
            <a:r>
              <a:rPr lang="ru-RU" altLang="ru-RU" sz="2600"/>
              <a:t> (катастрофические) </a:t>
            </a:r>
            <a:r>
              <a:rPr lang="ru-RU" altLang="ru-RU" sz="2600">
                <a:solidFill>
                  <a:srgbClr val="FF0000"/>
                </a:solidFill>
              </a:rPr>
              <a:t>отказы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FF00"/>
                </a:solidFill>
              </a:rPr>
              <a:t>характеризуются скачкообразным изменением одного или нескольких параметров</a:t>
            </a:r>
            <a:r>
              <a:rPr lang="ru-RU" altLang="ru-RU" sz="2600"/>
              <a:t> аппаратуры и возникают в результате внезапного изменения одного или нескольких параметров элементов, из которых построена РЭА. </a:t>
            </a:r>
            <a:endParaRPr lang="en-US" altLang="ru-RU" sz="2600"/>
          </a:p>
          <a:p>
            <a:r>
              <a:rPr lang="ru-RU" altLang="ru-RU" sz="2600" i="1">
                <a:solidFill>
                  <a:srgbClr val="FFFF00"/>
                </a:solidFill>
              </a:rPr>
              <a:t>Устранение внезапного отказа</a:t>
            </a:r>
            <a:r>
              <a:rPr lang="ru-RU" altLang="ru-RU" sz="2600"/>
              <a:t> производят заменой отказавшего элемента исправным или его ремонтом.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0000"/>
                </a:solidFill>
              </a:rPr>
              <a:t>Постепенные</a:t>
            </a:r>
            <a:r>
              <a:rPr lang="ru-RU" altLang="ru-RU" sz="2600"/>
              <a:t> (параметрические) </a:t>
            </a:r>
            <a:r>
              <a:rPr lang="ru-RU" altLang="ru-RU" sz="2600">
                <a:solidFill>
                  <a:srgbClr val="FF0000"/>
                </a:solidFill>
              </a:rPr>
              <a:t>отказы </a:t>
            </a:r>
            <a:r>
              <a:rPr lang="ru-RU" altLang="ru-RU" sz="2600">
                <a:solidFill>
                  <a:srgbClr val="FFFF00"/>
                </a:solidFill>
              </a:rPr>
              <a:t>характеризуются изменением одного или нескольких параметров аппаратуры с течением времени</a:t>
            </a:r>
            <a:r>
              <a:rPr lang="ru-RU" altLang="ru-RU" sz="2600"/>
              <a:t>. </a:t>
            </a:r>
            <a:endParaRPr lang="en-US" altLang="ru-RU" sz="2600"/>
          </a:p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Возникают в результате</a:t>
            </a:r>
            <a:r>
              <a:rPr lang="ru-RU" altLang="ru-RU" sz="2600"/>
              <a:t> постепенного изменения параметров элементов до тех пор, пока значение одного из параметров не выйдет за некоторые пределы, определяющие нормальную работу элементов. </a:t>
            </a:r>
          </a:p>
          <a:p>
            <a:pPr>
              <a:lnSpc>
                <a:spcPct val="80000"/>
              </a:lnSpc>
            </a:pPr>
            <a:r>
              <a:rPr lang="ru-RU" altLang="ru-RU" sz="1600"/>
              <a:t>Это может быть последствием старения элементов, воздействия колебаний температуры, влажности, давления,  механических воздействий, и т.п.</a:t>
            </a:r>
            <a:r>
              <a:rPr lang="ru-RU" altLang="ru-RU" sz="2000"/>
              <a:t> </a:t>
            </a:r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Устранение постепенного отказа</a:t>
            </a:r>
            <a:r>
              <a:rPr lang="ru-RU" altLang="ru-RU" sz="2600"/>
              <a:t> связано либо с заменой, ремонтом, регулировкой параметров отказавшего элемента, либо с компенсацией за счет изменения параметров других элементов.</a:t>
            </a:r>
            <a:r>
              <a:rPr lang="ru-RU" altLang="ru-RU" sz="20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>
                <a:solidFill>
                  <a:srgbClr val="FFFF00"/>
                </a:solidFill>
              </a:rPr>
              <a:t>По взаимосвязи между собой</a:t>
            </a:r>
            <a:r>
              <a:rPr lang="ru-RU" altLang="ru-RU" sz="2400"/>
              <a:t> различают </a:t>
            </a:r>
            <a:r>
              <a:rPr lang="ru-RU" altLang="ru-RU" sz="2400" u="sng">
                <a:solidFill>
                  <a:srgbClr val="FFFF00"/>
                </a:solidFill>
              </a:rPr>
              <a:t>отказы независимые</a:t>
            </a:r>
            <a:r>
              <a:rPr lang="ru-RU" altLang="ru-RU" sz="2400"/>
              <a:t>, не связанные с другими отказами, и </a:t>
            </a:r>
            <a:r>
              <a:rPr lang="ru-RU" altLang="ru-RU" sz="2400" u="sng">
                <a:solidFill>
                  <a:srgbClr val="FFFF00"/>
                </a:solidFill>
              </a:rPr>
              <a:t>зависимые</a:t>
            </a:r>
            <a:r>
              <a:rPr lang="ru-RU" altLang="ru-RU" sz="240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400" b="1">
                <a:solidFill>
                  <a:srgbClr val="FFFF00"/>
                </a:solidFill>
              </a:rPr>
              <a:t>По повторяемости</a:t>
            </a:r>
            <a:r>
              <a:rPr lang="ru-RU" altLang="ru-RU" sz="2400"/>
              <a:t> возникновения отказы бывают </a:t>
            </a:r>
            <a:r>
              <a:rPr lang="ru-RU" altLang="ru-RU" sz="2400" u="sng">
                <a:solidFill>
                  <a:srgbClr val="FFFF00"/>
                </a:solidFill>
              </a:rPr>
              <a:t>одноразовые</a:t>
            </a:r>
            <a:r>
              <a:rPr lang="ru-RU" altLang="ru-RU" sz="2400"/>
              <a:t> (сбои) и </a:t>
            </a:r>
            <a:r>
              <a:rPr lang="ru-RU" altLang="ru-RU" sz="2400" u="sng">
                <a:solidFill>
                  <a:srgbClr val="FFFF00"/>
                </a:solidFill>
              </a:rPr>
              <a:t>перемежающиеся</a:t>
            </a:r>
            <a:r>
              <a:rPr lang="ru-RU" altLang="ru-RU" sz="240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0000"/>
                </a:solidFill>
              </a:rPr>
              <a:t>Сбой</a:t>
            </a:r>
            <a:r>
              <a:rPr lang="ru-RU" altLang="ru-RU" sz="2400"/>
              <a:t> - однократно возникающий самоустраняющийся отказ, </a:t>
            </a:r>
            <a:r>
              <a:rPr lang="ru-RU" altLang="ru-RU" sz="2400">
                <a:solidFill>
                  <a:srgbClr val="FF0000"/>
                </a:solidFill>
              </a:rPr>
              <a:t>перемежающийся</a:t>
            </a:r>
            <a:r>
              <a:rPr lang="ru-RU" altLang="ru-RU" sz="2400"/>
              <a:t> — многократно возникающий сбой одного и того же характера.</a:t>
            </a:r>
          </a:p>
          <a:p>
            <a:pPr>
              <a:lnSpc>
                <a:spcPct val="90000"/>
              </a:lnSpc>
            </a:pPr>
            <a:r>
              <a:rPr lang="ru-RU" altLang="ru-RU" sz="2400" b="1">
                <a:solidFill>
                  <a:srgbClr val="FFFF00"/>
                </a:solidFill>
              </a:rPr>
              <a:t>По наличию внешних признаков</a:t>
            </a:r>
            <a:r>
              <a:rPr lang="ru-RU" altLang="ru-RU" sz="2400"/>
              <a:t> различают </a:t>
            </a:r>
            <a:r>
              <a:rPr lang="ru-RU" altLang="ru-RU" sz="2400" u="sng">
                <a:solidFill>
                  <a:srgbClr val="FFFF00"/>
                </a:solidFill>
              </a:rPr>
              <a:t>отказы явные</a:t>
            </a:r>
            <a:r>
              <a:rPr lang="ru-RU" altLang="ru-RU" sz="2400"/>
              <a:t> - имеющие внешние признаки появления, и </a:t>
            </a:r>
            <a:r>
              <a:rPr lang="ru-RU" altLang="ru-RU" sz="2400" u="sng">
                <a:solidFill>
                  <a:srgbClr val="FFFF00"/>
                </a:solidFill>
              </a:rPr>
              <a:t>неявные</a:t>
            </a:r>
            <a:r>
              <a:rPr lang="ru-RU" altLang="ru-RU" sz="2400"/>
              <a:t> (скрытые), для обнаружения которых требуется провести определенные действия.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435975" cy="525658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b="1" dirty="0">
                <a:solidFill>
                  <a:srgbClr val="FFFF00"/>
                </a:solidFill>
              </a:rPr>
              <a:t>По причине возникновения</a:t>
            </a:r>
            <a:r>
              <a:rPr lang="ru-RU" altLang="ru-RU" sz="2600" dirty="0"/>
              <a:t> отказы подразделяют на </a:t>
            </a:r>
            <a:r>
              <a:rPr lang="ru-RU" altLang="ru-RU" sz="2600" u="sng" dirty="0">
                <a:solidFill>
                  <a:srgbClr val="FFFF00"/>
                </a:solidFill>
              </a:rPr>
              <a:t>конструкционные</a:t>
            </a:r>
            <a:r>
              <a:rPr lang="ru-RU" altLang="ru-RU" sz="2600" dirty="0"/>
              <a:t>, </a:t>
            </a:r>
            <a:r>
              <a:rPr lang="ru-RU" altLang="ru-RU" sz="2600" u="sng" dirty="0">
                <a:solidFill>
                  <a:srgbClr val="FFFF00"/>
                </a:solidFill>
              </a:rPr>
              <a:t>производственные</a:t>
            </a:r>
            <a:r>
              <a:rPr lang="ru-RU" altLang="ru-RU" sz="2600" dirty="0"/>
              <a:t> и </a:t>
            </a:r>
            <a:r>
              <a:rPr lang="ru-RU" altLang="ru-RU" sz="2600" u="sng" dirty="0">
                <a:solidFill>
                  <a:srgbClr val="FFFF00"/>
                </a:solidFill>
              </a:rPr>
              <a:t>эксплуатационные</a:t>
            </a:r>
            <a:r>
              <a:rPr lang="ru-RU" altLang="ru-RU" sz="2600" dirty="0"/>
              <a:t>, вызванные нарушением установленных норм и правил при конструировании, производстве и эксплуатации РЭА.</a:t>
            </a:r>
          </a:p>
          <a:p>
            <a:pPr>
              <a:lnSpc>
                <a:spcPct val="80000"/>
              </a:lnSpc>
            </a:pPr>
            <a:r>
              <a:rPr lang="ru-RU" altLang="ru-RU" sz="2600" b="1" dirty="0">
                <a:solidFill>
                  <a:srgbClr val="FFFF00"/>
                </a:solidFill>
              </a:rPr>
              <a:t>По характеру устранения</a:t>
            </a:r>
            <a:r>
              <a:rPr lang="ru-RU" altLang="ru-RU" sz="2600" dirty="0"/>
              <a:t> отказы делятся на </a:t>
            </a:r>
            <a:r>
              <a:rPr lang="ru-RU" altLang="ru-RU" sz="2600" u="sng" dirty="0">
                <a:solidFill>
                  <a:srgbClr val="FFFF00"/>
                </a:solidFill>
              </a:rPr>
              <a:t>устойчивые</a:t>
            </a:r>
            <a:r>
              <a:rPr lang="ru-RU" altLang="ru-RU" sz="2600" dirty="0"/>
              <a:t> и </a:t>
            </a:r>
            <a:r>
              <a:rPr lang="ru-RU" altLang="ru-RU" sz="2600" u="sng" dirty="0">
                <a:solidFill>
                  <a:srgbClr val="FFFF00"/>
                </a:solidFill>
              </a:rPr>
              <a:t>самоустраняющиеся</a:t>
            </a:r>
            <a:r>
              <a:rPr lang="ru-RU" altLang="ru-RU" sz="2600" dirty="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sz="2600" dirty="0">
                <a:solidFill>
                  <a:srgbClr val="FF0000"/>
                </a:solidFill>
              </a:rPr>
              <a:t>Устойчивый отказ</a:t>
            </a:r>
            <a:r>
              <a:rPr lang="ru-RU" altLang="ru-RU" sz="2600" dirty="0"/>
              <a:t> устраняется заменой отказавшего элемента (модуля), а самоустраняющийся исчезает сам, но может повториться. </a:t>
            </a:r>
          </a:p>
          <a:p>
            <a:pPr>
              <a:lnSpc>
                <a:spcPct val="80000"/>
              </a:lnSpc>
            </a:pPr>
            <a:r>
              <a:rPr lang="ru-RU" altLang="ru-RU" sz="2600" dirty="0">
                <a:solidFill>
                  <a:srgbClr val="FF0000"/>
                </a:solidFill>
              </a:rPr>
              <a:t>Самоустраняющийся отказ</a:t>
            </a:r>
            <a:r>
              <a:rPr lang="ru-RU" altLang="ru-RU" sz="2600" dirty="0"/>
              <a:t> может проявиться в виде сбоя или в форме перемежающегося отказа.</a:t>
            </a:r>
          </a:p>
          <a:p>
            <a:pPr>
              <a:lnSpc>
                <a:spcPct val="80000"/>
              </a:lnSpc>
            </a:pPr>
            <a:r>
              <a:rPr lang="ru-RU" altLang="ru-RU" sz="2600" i="1" dirty="0">
                <a:solidFill>
                  <a:srgbClr val="FFFF00"/>
                </a:solidFill>
              </a:rPr>
              <a:t>Появление сбоев</a:t>
            </a:r>
            <a:r>
              <a:rPr lang="ru-RU" altLang="ru-RU" sz="2600" dirty="0"/>
              <a:t> обусловливается </a:t>
            </a:r>
            <a:r>
              <a:rPr lang="ru-RU" altLang="ru-RU" sz="2600" u="sng" dirty="0"/>
              <a:t>внешними</a:t>
            </a:r>
            <a:r>
              <a:rPr lang="ru-RU" altLang="ru-RU" sz="2600" dirty="0"/>
              <a:t> и </a:t>
            </a:r>
            <a:r>
              <a:rPr lang="ru-RU" altLang="ru-RU" sz="2600" u="sng" dirty="0"/>
              <a:t>внутренними</a:t>
            </a:r>
            <a:r>
              <a:rPr lang="ru-RU" altLang="ru-RU" sz="2600" dirty="0"/>
              <a:t> факторами.</a:t>
            </a:r>
            <a:r>
              <a:rPr lang="ru-RU" altLang="ru-RU" sz="2000" dirty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9893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b="1">
                <a:solidFill>
                  <a:srgbClr val="FFFF00"/>
                </a:solidFill>
              </a:rPr>
              <a:t>К внешним факторам</a:t>
            </a:r>
            <a:r>
              <a:rPr lang="ru-RU" altLang="ru-RU" sz="2600"/>
              <a:t> относятся колебания напряжения питания, вибрации, температурные колебания. </a:t>
            </a:r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Специальными мерами</a:t>
            </a:r>
            <a:r>
              <a:rPr lang="ru-RU" altLang="ru-RU" sz="2600"/>
              <a:t> (стабилизации питания, амортизация, термостатирование и др.) влияние этих факторов может быть значительно ослаблено. </a:t>
            </a:r>
          </a:p>
          <a:p>
            <a:pPr>
              <a:lnSpc>
                <a:spcPct val="80000"/>
              </a:lnSpc>
            </a:pPr>
            <a:r>
              <a:rPr lang="ru-RU" altLang="ru-RU" sz="2600" b="1">
                <a:solidFill>
                  <a:srgbClr val="FFFF00"/>
                </a:solidFill>
              </a:rPr>
              <a:t>К внутренним факторам</a:t>
            </a:r>
            <a:r>
              <a:rPr lang="ru-RU" altLang="ru-RU" sz="2600"/>
              <a:t> относятся флуктуационные колебания параметров элементов, несинхронность работы отдельных устройств, внутренние шумы и наводки.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/>
          <a:p>
            <a:r>
              <a:rPr lang="ru-RU" altLang="ru-RU" sz="2800" dirty="0"/>
              <a:t>2. КОЛИЧЕСТВЕННЫЕ ХАРАКТЕРИСТИКИ НАДЕЖНОСТИ</a:t>
            </a:r>
            <a:r>
              <a:rPr lang="ru-RU" altLang="ru-RU" sz="4000" dirty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В инженерной практике</a:t>
            </a:r>
            <a:r>
              <a:rPr lang="ru-RU" altLang="ru-RU" sz="2600"/>
              <a:t> для оценки надежности РЭА вводят </a:t>
            </a:r>
            <a:r>
              <a:rPr lang="ru-RU" altLang="ru-RU" sz="2600">
                <a:solidFill>
                  <a:srgbClr val="FFFF00"/>
                </a:solidFill>
              </a:rPr>
              <a:t>количественные характеристики</a:t>
            </a:r>
            <a:r>
              <a:rPr lang="ru-RU" altLang="ru-RU" sz="2600"/>
              <a:t>, основанные на обработке экспериментальных данных.</a:t>
            </a:r>
            <a:endParaRPr lang="ru-RU" altLang="ru-RU" sz="2600" b="1" i="1" u="sng"/>
          </a:p>
          <a:p>
            <a:pPr>
              <a:lnSpc>
                <a:spcPct val="90000"/>
              </a:lnSpc>
            </a:pPr>
            <a:r>
              <a:rPr lang="ru-RU" altLang="ru-RU" sz="2600" b="1" i="1" u="sng">
                <a:solidFill>
                  <a:srgbClr val="FFFF00"/>
                </a:solidFill>
              </a:rPr>
              <a:t>Безотказность изделий</a:t>
            </a:r>
            <a:r>
              <a:rPr lang="ru-RU" altLang="ru-RU" sz="2600"/>
              <a:t> характеризуется </a:t>
            </a:r>
            <a:r>
              <a:rPr lang="ru-RU" altLang="ru-RU" sz="2600">
                <a:solidFill>
                  <a:srgbClr val="FF0000"/>
                </a:solidFill>
              </a:rPr>
              <a:t>вероятностью безотказной работы</a:t>
            </a:r>
            <a:r>
              <a:rPr lang="ru-RU" altLang="ru-RU" sz="2600"/>
              <a:t> </a:t>
            </a:r>
            <a:r>
              <a:rPr lang="en-US" altLang="ru-RU" sz="2600"/>
              <a:t>P</a:t>
            </a:r>
            <a:r>
              <a:rPr lang="ru-RU" altLang="ru-RU" sz="2600"/>
              <a:t>(</a:t>
            </a:r>
            <a:r>
              <a:rPr lang="en-US" altLang="ru-RU" sz="2600"/>
              <a:t>t</a:t>
            </a:r>
            <a:r>
              <a:rPr lang="ru-RU" altLang="ru-RU" sz="2600"/>
              <a:t>) (характеризует скорость снижения надежности во времени), </a:t>
            </a:r>
            <a:r>
              <a:rPr lang="ru-RU" altLang="ru-RU" sz="2600">
                <a:solidFill>
                  <a:srgbClr val="FF0000"/>
                </a:solidFill>
              </a:rPr>
              <a:t>частотой отказов</a:t>
            </a:r>
            <a:r>
              <a:rPr lang="ru-RU" altLang="ru-RU" sz="2600"/>
              <a:t> </a:t>
            </a:r>
            <a:r>
              <a:rPr lang="en-US" altLang="ru-RU" sz="2600"/>
              <a:t>F</a:t>
            </a:r>
            <a:r>
              <a:rPr lang="ru-RU" altLang="ru-RU" sz="2600"/>
              <a:t>(</a:t>
            </a:r>
            <a:r>
              <a:rPr lang="en-US" altLang="ru-RU" sz="2600"/>
              <a:t>t</a:t>
            </a:r>
            <a:r>
              <a:rPr lang="ru-RU" altLang="ru-RU" sz="2600"/>
              <a:t>), </a:t>
            </a:r>
            <a:r>
              <a:rPr lang="ru-RU" altLang="ru-RU" sz="2600">
                <a:solidFill>
                  <a:srgbClr val="FF0000"/>
                </a:solidFill>
              </a:rPr>
              <a:t>интенсивностью отказов</a:t>
            </a:r>
            <a:r>
              <a:rPr lang="ru-RU" altLang="ru-RU" sz="2600"/>
              <a:t> </a:t>
            </a:r>
            <a:r>
              <a:rPr lang="en-US" altLang="ru-RU" sz="2600"/>
              <a:t>l</a:t>
            </a:r>
            <a:r>
              <a:rPr lang="ru-RU" altLang="ru-RU" sz="2600"/>
              <a:t>(</a:t>
            </a:r>
            <a:r>
              <a:rPr lang="en-US" altLang="ru-RU" sz="2600"/>
              <a:t>t</a:t>
            </a:r>
            <a:r>
              <a:rPr lang="ru-RU" altLang="ru-RU" sz="2600"/>
              <a:t>), </a:t>
            </a:r>
            <a:r>
              <a:rPr lang="ru-RU" altLang="ru-RU" sz="2600">
                <a:solidFill>
                  <a:srgbClr val="FF0000"/>
                </a:solidFill>
              </a:rPr>
              <a:t>средней наработкой на отказ</a:t>
            </a:r>
            <a:r>
              <a:rPr lang="ru-RU" altLang="ru-RU" sz="2600"/>
              <a:t>  Тср. Можно также надежность РЭА оценивать вероятностью отказа q(t) = 1 - P(t).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z="2600"/>
          </a:p>
          <a:p>
            <a:r>
              <a:rPr lang="ru-RU" altLang="ru-RU" sz="2600">
                <a:solidFill>
                  <a:srgbClr val="FFFF00"/>
                </a:solidFill>
              </a:rPr>
              <a:t>Пусть на испытания</a:t>
            </a:r>
            <a:r>
              <a:rPr lang="ru-RU" altLang="ru-RU" sz="2600"/>
              <a:t> поставлена партия, содержащая N изделий. </a:t>
            </a:r>
          </a:p>
          <a:p>
            <a:r>
              <a:rPr lang="ru-RU" altLang="ru-RU" sz="2600">
                <a:solidFill>
                  <a:srgbClr val="FFFF00"/>
                </a:solidFill>
              </a:rPr>
              <a:t>В процессе испытаний</a:t>
            </a:r>
            <a:r>
              <a:rPr lang="ru-RU" altLang="ru-RU" sz="2600"/>
              <a:t> к моменту времени </a:t>
            </a:r>
            <a:r>
              <a:rPr lang="en-US" altLang="ru-RU" sz="2600"/>
              <a:t>t </a:t>
            </a:r>
            <a:r>
              <a:rPr lang="ru-RU" altLang="ru-RU" sz="2600"/>
              <a:t>вышли из строя </a:t>
            </a:r>
            <a:r>
              <a:rPr lang="en-US" altLang="ru-RU" sz="2600"/>
              <a:t>n</a:t>
            </a:r>
            <a:r>
              <a:rPr lang="ru-RU" altLang="ru-RU" sz="2600"/>
              <a:t> изделий.  Осталось исправными: </a:t>
            </a:r>
          </a:p>
          <a:p>
            <a:pPr algn="ctr">
              <a:buFontTx/>
              <a:buNone/>
            </a:pPr>
            <a:r>
              <a:rPr lang="ru-RU" altLang="ru-RU" sz="2600"/>
              <a:t>N(t) = N – </a:t>
            </a:r>
            <a:r>
              <a:rPr lang="en-US" altLang="ru-RU" sz="2600"/>
              <a:t>n</a:t>
            </a:r>
            <a:r>
              <a:rPr lang="ru-RU" altLang="ru-RU" sz="2600"/>
              <a:t>.</a:t>
            </a:r>
            <a:r>
              <a:rPr lang="ru-RU" altLang="ru-RU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>
                <a:solidFill>
                  <a:srgbClr val="FFFF00"/>
                </a:solidFill>
              </a:rPr>
              <a:t>Отношение  </a:t>
            </a:r>
            <a:r>
              <a:rPr lang="en-US" altLang="ru-RU" sz="2600">
                <a:solidFill>
                  <a:srgbClr val="FFFF00"/>
                </a:solidFill>
              </a:rPr>
              <a:t>Q</a:t>
            </a:r>
            <a:r>
              <a:rPr lang="ru-RU" altLang="ru-RU" sz="2600">
                <a:solidFill>
                  <a:srgbClr val="FFFF00"/>
                </a:solidFill>
              </a:rPr>
              <a:t>(t) = </a:t>
            </a:r>
            <a:r>
              <a:rPr lang="en-US" altLang="ru-RU" sz="2600">
                <a:solidFill>
                  <a:srgbClr val="FFFF00"/>
                </a:solidFill>
              </a:rPr>
              <a:t>n</a:t>
            </a:r>
            <a:r>
              <a:rPr lang="ru-RU" altLang="ru-RU" sz="2600">
                <a:solidFill>
                  <a:srgbClr val="FFFF00"/>
                </a:solidFill>
              </a:rPr>
              <a:t>/N</a:t>
            </a:r>
            <a:r>
              <a:rPr lang="ru-RU" altLang="ru-RU" sz="2600"/>
              <a:t> является </a:t>
            </a:r>
            <a:r>
              <a:rPr lang="ru-RU" altLang="ru-RU" sz="2600">
                <a:solidFill>
                  <a:srgbClr val="FFFF00"/>
                </a:solidFill>
              </a:rPr>
              <a:t>оценкой вероятности</a:t>
            </a:r>
            <a:r>
              <a:rPr lang="ru-RU" altLang="ru-RU" sz="2600"/>
              <a:t> выхода из строя изделия за время </a:t>
            </a:r>
            <a:r>
              <a:rPr lang="en-US" altLang="ru-RU" sz="2600"/>
              <a:t>t</a:t>
            </a:r>
            <a:r>
              <a:rPr lang="ru-RU" altLang="ru-RU" sz="2600"/>
              <a:t>. </a:t>
            </a:r>
          </a:p>
          <a:p>
            <a:r>
              <a:rPr lang="ru-RU" altLang="ru-RU" sz="2600"/>
              <a:t>Чем больше число изделий, тем точнее </a:t>
            </a:r>
            <a:r>
              <a:rPr lang="ru-RU" altLang="ru-RU" sz="2600">
                <a:solidFill>
                  <a:srgbClr val="FF0000"/>
                </a:solidFill>
              </a:rPr>
              <a:t>оценка надежности результатов</a:t>
            </a:r>
            <a:r>
              <a:rPr lang="ru-RU" altLang="ru-RU" sz="2600"/>
              <a:t>, строгое выражение для которой выглядит следующим образом: 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3203575" y="4365625"/>
          <a:ext cx="244792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Формула" r:id="rId3" imgW="838080" imgH="330120" progId="Equation.3">
                  <p:embed/>
                </p:oleObj>
              </mc:Choice>
              <mc:Fallback>
                <p:oleObj name="Формула" r:id="rId3" imgW="838080" imgH="3301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4365625"/>
                        <a:ext cx="2447925" cy="9731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495800"/>
          </a:xfrm>
        </p:spPr>
        <p:txBody>
          <a:bodyPr/>
          <a:lstStyle/>
          <a:p>
            <a:endParaRPr lang="ru-RU" altLang="ru-RU" sz="2200"/>
          </a:p>
          <a:p>
            <a:r>
              <a:rPr lang="ru-RU" altLang="ru-RU" sz="2600"/>
              <a:t>Величина P(t), равная</a:t>
            </a:r>
            <a:r>
              <a:rPr lang="ru-RU" altLang="ru-RU" sz="2200"/>
              <a:t> </a:t>
            </a:r>
          </a:p>
          <a:p>
            <a:pPr>
              <a:buFontTx/>
              <a:buNone/>
            </a:pPr>
            <a:r>
              <a:rPr lang="ru-RU" altLang="ru-RU" sz="2200"/>
              <a:t>                       </a:t>
            </a:r>
          </a:p>
          <a:p>
            <a:pPr>
              <a:buFontTx/>
              <a:buNone/>
            </a:pPr>
            <a:r>
              <a:rPr lang="ru-RU" altLang="ru-RU" sz="2200"/>
              <a:t>   </a:t>
            </a:r>
          </a:p>
          <a:p>
            <a:pPr>
              <a:buFontTx/>
              <a:buNone/>
            </a:pPr>
            <a:r>
              <a:rPr lang="ru-RU" altLang="ru-RU" sz="2200"/>
              <a:t>     </a:t>
            </a:r>
          </a:p>
          <a:p>
            <a:pPr>
              <a:buFontTx/>
              <a:buNone/>
            </a:pPr>
            <a:r>
              <a:rPr lang="ru-RU" altLang="ru-RU" sz="2200"/>
              <a:t>     </a:t>
            </a:r>
            <a:r>
              <a:rPr lang="ru-RU" altLang="ru-RU" sz="2600"/>
              <a:t>называется </a:t>
            </a:r>
            <a:r>
              <a:rPr lang="ru-RU" altLang="ru-RU" sz="2600">
                <a:solidFill>
                  <a:srgbClr val="FF0000"/>
                </a:solidFill>
              </a:rPr>
              <a:t>теоретической вероятностью безотказной работы</a:t>
            </a:r>
            <a:r>
              <a:rPr lang="ru-RU" altLang="ru-RU" sz="2600"/>
              <a:t> и </a:t>
            </a:r>
            <a:r>
              <a:rPr lang="ru-RU" altLang="ru-RU" sz="2600">
                <a:solidFill>
                  <a:srgbClr val="FFFF00"/>
                </a:solidFill>
              </a:rPr>
              <a:t>характеризует вероятность того</a:t>
            </a:r>
            <a:r>
              <a:rPr lang="ru-RU" altLang="ru-RU" sz="2600"/>
              <a:t>, что к </a:t>
            </a:r>
            <a:r>
              <a:rPr lang="ru-RU" altLang="ru-RU" sz="2600">
                <a:solidFill>
                  <a:srgbClr val="FFFF00"/>
                </a:solidFill>
              </a:rPr>
              <a:t>моменту t не произойдет отказа</a:t>
            </a:r>
            <a:r>
              <a:rPr lang="ru-RU" altLang="ru-RU" sz="2600"/>
              <a:t>.</a:t>
            </a:r>
            <a:r>
              <a:rPr lang="ru-RU" altLang="ru-RU" sz="2200"/>
              <a:t> 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348038" y="2708275"/>
          <a:ext cx="26654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Формула" r:id="rId3" imgW="901440" imgH="203040" progId="Equation.3">
                  <p:embed/>
                </p:oleObj>
              </mc:Choice>
              <mc:Fallback>
                <p:oleObj name="Формула" r:id="rId3" imgW="90144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708275"/>
                        <a:ext cx="2665412" cy="6000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51419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b="1">
                <a:solidFill>
                  <a:srgbClr val="FFFF00"/>
                </a:solidFill>
              </a:rPr>
              <a:t>Вероятность безотказной работы изделия</a:t>
            </a:r>
            <a:r>
              <a:rPr lang="ru-RU" altLang="ru-RU" sz="2600"/>
              <a:t> может быть определена и для произвольного интервала времени (t1; t2) с момента начала эксплуатации. </a:t>
            </a:r>
          </a:p>
          <a:p>
            <a:pPr>
              <a:lnSpc>
                <a:spcPct val="80000"/>
              </a:lnSpc>
            </a:pPr>
            <a:r>
              <a:rPr lang="ru-RU" altLang="ru-RU" sz="2600"/>
              <a:t>В этом случае говорят об </a:t>
            </a:r>
            <a:r>
              <a:rPr lang="ru-RU" altLang="ru-RU" sz="2600" i="1">
                <a:solidFill>
                  <a:srgbClr val="FF0000"/>
                </a:solidFill>
              </a:rPr>
              <a:t>условной вероятности</a:t>
            </a:r>
            <a:r>
              <a:rPr lang="ru-RU" altLang="ru-RU" sz="2600"/>
              <a:t> P(t1; t2) в период (t1; t2) </a:t>
            </a:r>
            <a:r>
              <a:rPr lang="ru-RU" altLang="ru-RU" sz="2600" i="1">
                <a:solidFill>
                  <a:srgbClr val="FFFF00"/>
                </a:solidFill>
              </a:rPr>
              <a:t>при рабочем состоянии в момент времени t1</a:t>
            </a:r>
            <a:r>
              <a:rPr lang="ru-RU" altLang="ru-RU" sz="260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Условная вероятность P(t1; t2) определяется отношением</a:t>
            </a:r>
            <a:r>
              <a:rPr lang="ru-RU" altLang="ru-RU" sz="260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600"/>
              <a:t>                   </a:t>
            </a:r>
          </a:p>
          <a:p>
            <a:pPr>
              <a:lnSpc>
                <a:spcPct val="80000"/>
              </a:lnSpc>
            </a:pPr>
            <a:endParaRPr lang="ru-RU" altLang="ru-RU" sz="2600"/>
          </a:p>
          <a:p>
            <a:pPr>
              <a:lnSpc>
                <a:spcPct val="80000"/>
              </a:lnSpc>
            </a:pPr>
            <a:endParaRPr lang="ru-RU" altLang="ru-RU" sz="2600"/>
          </a:p>
          <a:p>
            <a:pPr>
              <a:lnSpc>
                <a:spcPct val="80000"/>
              </a:lnSpc>
            </a:pPr>
            <a:r>
              <a:rPr lang="ru-RU" altLang="ru-RU" sz="2600"/>
              <a:t>где P(t1) и P(t2) - соответственно значения вероятностей в начале (t1) и конце (t2) наработки.</a:t>
            </a:r>
            <a:r>
              <a:rPr lang="ru-RU" altLang="ru-RU" sz="2200"/>
              <a:t> </a:t>
            </a: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760663" y="4941888"/>
          <a:ext cx="362743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Формула" r:id="rId3" imgW="1358640" imgH="215640" progId="Equation.3">
                  <p:embed/>
                </p:oleObj>
              </mc:Choice>
              <mc:Fallback>
                <p:oleObj name="Формула" r:id="rId3" imgW="135864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663" y="4941888"/>
                        <a:ext cx="3627437" cy="5762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Значение </a:t>
            </a:r>
            <a:r>
              <a:rPr lang="ru-RU" altLang="ru-RU" sz="2600">
                <a:solidFill>
                  <a:srgbClr val="FF0000"/>
                </a:solidFill>
              </a:rPr>
              <a:t>частоты отказов</a:t>
            </a:r>
            <a:r>
              <a:rPr lang="ru-RU" altLang="ru-RU" sz="2600">
                <a:solidFill>
                  <a:srgbClr val="FFFF00"/>
                </a:solidFill>
              </a:rPr>
              <a:t> за время </a:t>
            </a:r>
            <a:r>
              <a:rPr lang="en-US" altLang="ru-RU" sz="2600">
                <a:solidFill>
                  <a:srgbClr val="FFFF00"/>
                </a:solidFill>
              </a:rPr>
              <a:t>t</a:t>
            </a:r>
            <a:r>
              <a:rPr lang="ru-RU" altLang="ru-RU" sz="2600"/>
              <a:t> в данном опыте определяется отношением</a:t>
            </a:r>
          </a:p>
          <a:p>
            <a:pPr>
              <a:lnSpc>
                <a:spcPct val="90000"/>
              </a:lnSpc>
            </a:pPr>
            <a:endParaRPr lang="ru-RU" altLang="ru-RU" sz="2600"/>
          </a:p>
          <a:p>
            <a:pPr>
              <a:lnSpc>
                <a:spcPct val="90000"/>
              </a:lnSpc>
            </a:pPr>
            <a:endParaRPr lang="ru-RU" altLang="ru-RU" sz="2600"/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В качестве </a:t>
            </a:r>
            <a:r>
              <a:rPr lang="ru-RU" altLang="ru-RU" sz="2600">
                <a:solidFill>
                  <a:srgbClr val="FF0000"/>
                </a:solidFill>
              </a:rPr>
              <a:t>показателя надежности</a:t>
            </a:r>
            <a:r>
              <a:rPr lang="ru-RU" altLang="ru-RU" sz="2600">
                <a:solidFill>
                  <a:srgbClr val="FFFF00"/>
                </a:solidFill>
              </a:rPr>
              <a:t> неремонтируемых систем</a:t>
            </a:r>
            <a:r>
              <a:rPr lang="ru-RU" altLang="ru-RU" sz="2600"/>
              <a:t> чаще </a:t>
            </a:r>
            <a:r>
              <a:rPr lang="ru-RU" altLang="ru-RU" sz="2600" i="1">
                <a:solidFill>
                  <a:srgbClr val="FFFF00"/>
                </a:solidFill>
              </a:rPr>
              <a:t>используют производную по времени</a:t>
            </a:r>
            <a:r>
              <a:rPr lang="ru-RU" altLang="ru-RU" sz="2600"/>
              <a:t> от функции отказа Q(t), которая характеризует плотность распределения наработки изделия до отказа f(t):</a:t>
            </a:r>
            <a:endParaRPr lang="en-US" altLang="ru-RU" sz="2600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843213" y="2492375"/>
          <a:ext cx="367188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Формула" r:id="rId3" imgW="1358640" imgH="203040" progId="Equation.3">
                  <p:embed/>
                </p:oleObj>
              </mc:Choice>
              <mc:Fallback>
                <p:oleObj name="Формула" r:id="rId3" imgW="135864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492375"/>
                        <a:ext cx="3671887" cy="5492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3203575" y="5373688"/>
          <a:ext cx="32575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Формула" r:id="rId5" imgW="1447560" imgH="393480" progId="Equation.3">
                  <p:embed/>
                </p:oleObj>
              </mc:Choice>
              <mc:Fallback>
                <p:oleObj name="Формула" r:id="rId5" imgW="144756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373688"/>
                        <a:ext cx="3257550" cy="8858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08275"/>
            <a:ext cx="8229600" cy="3387725"/>
          </a:xfrm>
        </p:spPr>
        <p:txBody>
          <a:bodyPr/>
          <a:lstStyle/>
          <a:p>
            <a:r>
              <a:rPr lang="ru-RU" altLang="ru-RU" sz="2600">
                <a:solidFill>
                  <a:srgbClr val="FF0000"/>
                </a:solidFill>
              </a:rPr>
              <a:t>Величина f(t)dt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FF00"/>
                </a:solidFill>
              </a:rPr>
              <a:t>характеризует вероятность того</a:t>
            </a:r>
            <a:r>
              <a:rPr lang="ru-RU" altLang="ru-RU" sz="2600"/>
              <a:t>, что </a:t>
            </a:r>
            <a:r>
              <a:rPr lang="ru-RU" altLang="ru-RU" sz="2600">
                <a:solidFill>
                  <a:srgbClr val="FFFF00"/>
                </a:solidFill>
              </a:rPr>
              <a:t>система откажет в интервале времени (t; t+dt)</a:t>
            </a:r>
            <a:r>
              <a:rPr lang="ru-RU" altLang="ru-RU" sz="2600"/>
              <a:t> при условии, что в момент времени t она находилась в рабочем состоянии.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12776"/>
            <a:ext cx="8218487" cy="3484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 b="1" i="1" u="sng" dirty="0"/>
              <a:t>Интенсивность отказов</a:t>
            </a:r>
            <a:r>
              <a:rPr lang="ru-RU" altLang="ru-RU" sz="2600" i="1" u="sng" dirty="0"/>
              <a:t>.</a:t>
            </a:r>
            <a:r>
              <a:rPr lang="ru-RU" altLang="ru-RU" sz="2600" dirty="0"/>
              <a:t> Критерием, более полно определяющим надежность неремонтируемой РЭА и ее модулей, является интенсивность отказов </a:t>
            </a:r>
            <a:r>
              <a:rPr lang="en-US" altLang="ru-RU" sz="2600" b="1" dirty="0">
                <a:solidFill>
                  <a:srgbClr val="FF0000"/>
                </a:solidFill>
              </a:rPr>
              <a:t>l</a:t>
            </a:r>
            <a:r>
              <a:rPr lang="ru-RU" altLang="ru-RU" sz="2600" b="1" dirty="0">
                <a:solidFill>
                  <a:srgbClr val="FF0000"/>
                </a:solidFill>
              </a:rPr>
              <a:t>(</a:t>
            </a:r>
            <a:r>
              <a:rPr lang="en-US" altLang="ru-RU" sz="2600" b="1" dirty="0">
                <a:solidFill>
                  <a:srgbClr val="FF0000"/>
                </a:solidFill>
              </a:rPr>
              <a:t>t</a:t>
            </a:r>
            <a:r>
              <a:rPr lang="ru-RU" altLang="ru-RU" sz="2600" b="1" dirty="0">
                <a:solidFill>
                  <a:srgbClr val="FF0000"/>
                </a:solidFill>
              </a:rPr>
              <a:t>)</a:t>
            </a:r>
            <a:r>
              <a:rPr lang="ru-RU" altLang="ru-RU" sz="2600" dirty="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solidFill>
                  <a:srgbClr val="FF0000"/>
                </a:solidFill>
              </a:rPr>
              <a:t>Интенсивность отказов</a:t>
            </a:r>
            <a:r>
              <a:rPr lang="ru-RU" altLang="ru-RU" sz="2600" dirty="0"/>
              <a:t> </a:t>
            </a:r>
            <a:r>
              <a:rPr lang="ru-RU" altLang="ru-RU" sz="2600" dirty="0">
                <a:sym typeface="Symbol" pitchFamily="18" charset="2"/>
              </a:rPr>
              <a:t></a:t>
            </a:r>
            <a:r>
              <a:rPr lang="ru-RU" altLang="ru-RU" sz="2600" dirty="0"/>
              <a:t>(t) </a:t>
            </a:r>
            <a:r>
              <a:rPr lang="ru-RU" altLang="ru-RU" sz="2600" dirty="0">
                <a:solidFill>
                  <a:srgbClr val="FFFF00"/>
                </a:solidFill>
              </a:rPr>
              <a:t>представляет условную вероятность возникновения отказа в системе в некоторый момент времени наработки</a:t>
            </a:r>
            <a:r>
              <a:rPr lang="ru-RU" altLang="ru-RU" sz="2600" dirty="0"/>
              <a:t> при условии, что до этого момента отказов в системе не было. </a:t>
            </a:r>
          </a:p>
          <a:p>
            <a:pPr>
              <a:lnSpc>
                <a:spcPct val="90000"/>
              </a:lnSpc>
            </a:pPr>
            <a:r>
              <a:rPr lang="ru-RU" altLang="ru-RU" sz="2600" dirty="0"/>
              <a:t>Величина </a:t>
            </a:r>
            <a:r>
              <a:rPr lang="ru-RU" altLang="ru-RU" sz="2600" dirty="0">
                <a:sym typeface="Symbol" pitchFamily="18" charset="2"/>
              </a:rPr>
              <a:t></a:t>
            </a:r>
            <a:r>
              <a:rPr lang="ru-RU" altLang="ru-RU" sz="2600" dirty="0"/>
              <a:t>(t) определяется отношением </a:t>
            </a:r>
            <a:endParaRPr lang="en-US" altLang="ru-RU" sz="2600" dirty="0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700338" y="5157788"/>
          <a:ext cx="352742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Формула" r:id="rId3" imgW="1447560" imgH="419040" progId="Equation.3">
                  <p:embed/>
                </p:oleObj>
              </mc:Choice>
              <mc:Fallback>
                <p:oleObj name="Формула" r:id="rId3" imgW="144756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5157788"/>
                        <a:ext cx="3527425" cy="10207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20713"/>
            <a:ext cx="8218488" cy="6048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dirty="0"/>
              <a:t>Величина </a:t>
            </a:r>
            <a:r>
              <a:rPr lang="ru-RU" altLang="ru-RU" sz="2400" b="1" dirty="0">
                <a:solidFill>
                  <a:srgbClr val="FFFF00"/>
                </a:solidFill>
                <a:sym typeface="Symbol" pitchFamily="18" charset="2"/>
              </a:rPr>
              <a:t></a:t>
            </a:r>
            <a:r>
              <a:rPr lang="ru-RU" altLang="ru-RU" sz="2400" b="1" dirty="0">
                <a:solidFill>
                  <a:srgbClr val="FFFF00"/>
                </a:solidFill>
              </a:rPr>
              <a:t>(t)</a:t>
            </a:r>
            <a:r>
              <a:rPr lang="ru-RU" altLang="ru-RU" sz="2400" b="1" dirty="0" err="1">
                <a:solidFill>
                  <a:srgbClr val="FFFF00"/>
                </a:solidFill>
              </a:rPr>
              <a:t>dt</a:t>
            </a:r>
            <a:r>
              <a:rPr lang="ru-RU" altLang="ru-RU" sz="2400" dirty="0"/>
              <a:t> характеризует </a:t>
            </a:r>
            <a:r>
              <a:rPr lang="ru-RU" altLang="ru-RU" sz="2400" dirty="0">
                <a:solidFill>
                  <a:srgbClr val="FFFF00"/>
                </a:solidFill>
              </a:rPr>
              <a:t>условную вероятность</a:t>
            </a:r>
            <a:r>
              <a:rPr lang="ru-RU" altLang="ru-RU" sz="2400" dirty="0"/>
              <a:t> того, </a:t>
            </a:r>
            <a:r>
              <a:rPr lang="ru-RU" altLang="ru-RU" sz="2400" dirty="0">
                <a:solidFill>
                  <a:srgbClr val="FFFF00"/>
                </a:solidFill>
              </a:rPr>
              <a:t>что система откажет в интервале времени (t; </a:t>
            </a:r>
            <a:r>
              <a:rPr lang="ru-RU" altLang="ru-RU" sz="2400" dirty="0" err="1">
                <a:solidFill>
                  <a:srgbClr val="FFFF00"/>
                </a:solidFill>
              </a:rPr>
              <a:t>t+dt</a:t>
            </a:r>
            <a:r>
              <a:rPr lang="ru-RU" altLang="ru-RU" sz="2400" dirty="0">
                <a:solidFill>
                  <a:srgbClr val="FFFF00"/>
                </a:solidFill>
              </a:rPr>
              <a:t>)</a:t>
            </a:r>
            <a:r>
              <a:rPr lang="ru-RU" altLang="ru-RU" sz="2400" dirty="0"/>
              <a:t> при условии, что в момент времени t она находилась в работоспособном состоянии. 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Этот показатель </a:t>
            </a:r>
            <a:r>
              <a:rPr lang="ru-RU" altLang="ru-RU" sz="2400" b="1" dirty="0">
                <a:solidFill>
                  <a:srgbClr val="FF0000"/>
                </a:solidFill>
              </a:rPr>
              <a:t>характеризует надежность РЭА</a:t>
            </a:r>
            <a:r>
              <a:rPr lang="ru-RU" altLang="ru-RU" sz="2400" dirty="0"/>
              <a:t> в </a:t>
            </a:r>
            <a:r>
              <a:rPr lang="ru-RU" altLang="ru-RU" sz="2400" dirty="0">
                <a:solidFill>
                  <a:srgbClr val="FFFF00"/>
                </a:solidFill>
              </a:rPr>
              <a:t>любой момент времени</a:t>
            </a:r>
            <a:r>
              <a:rPr lang="ru-RU" altLang="ru-RU" sz="2400" dirty="0"/>
              <a:t> и для интервала </a:t>
            </a:r>
            <a:r>
              <a:rPr lang="en-US" altLang="ru-RU" sz="2400" dirty="0" err="1">
                <a:latin typeface="Symbol" pitchFamily="18" charset="2"/>
              </a:rPr>
              <a:t>D</a:t>
            </a:r>
            <a:r>
              <a:rPr lang="en-US" altLang="ru-RU" sz="2400" dirty="0" err="1"/>
              <a:t>ti</a:t>
            </a:r>
            <a:r>
              <a:rPr lang="en-US" altLang="ru-RU" sz="2400" dirty="0"/>
              <a:t> </a:t>
            </a:r>
            <a:r>
              <a:rPr lang="ru-RU" altLang="ru-RU" sz="2400" dirty="0"/>
              <a:t>может быть вычислен по формуле:</a:t>
            </a:r>
            <a:endParaRPr lang="en-US" altLang="ru-RU" sz="2400" dirty="0"/>
          </a:p>
          <a:p>
            <a:pPr>
              <a:lnSpc>
                <a:spcPct val="90000"/>
              </a:lnSpc>
            </a:pPr>
            <a:endParaRPr lang="en-US" altLang="ru-RU" sz="2400" dirty="0"/>
          </a:p>
          <a:p>
            <a:pPr>
              <a:lnSpc>
                <a:spcPct val="90000"/>
              </a:lnSpc>
            </a:pPr>
            <a:endParaRPr lang="en-US" altLang="ru-RU" sz="2400" dirty="0"/>
          </a:p>
          <a:p>
            <a:pPr>
              <a:lnSpc>
                <a:spcPct val="90000"/>
              </a:lnSpc>
            </a:pPr>
            <a:endParaRPr lang="ru-RU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dirty="0"/>
              <a:t>где </a:t>
            </a:r>
            <a:r>
              <a:rPr lang="en-US" altLang="ru-RU" sz="2400" dirty="0" err="1">
                <a:latin typeface="Symbol" pitchFamily="18" charset="2"/>
              </a:rPr>
              <a:t>D</a:t>
            </a:r>
            <a:r>
              <a:rPr lang="en-US" altLang="ru-RU" sz="2400" dirty="0" err="1"/>
              <a:t>ni</a:t>
            </a:r>
            <a:r>
              <a:rPr lang="ru-RU" altLang="ru-RU" sz="2400" dirty="0"/>
              <a:t> = N</a:t>
            </a:r>
            <a:r>
              <a:rPr lang="en-US" altLang="ru-RU" sz="2400" dirty="0" err="1"/>
              <a:t>i</a:t>
            </a:r>
            <a:r>
              <a:rPr lang="ru-RU" altLang="ru-RU" sz="2400" dirty="0"/>
              <a:t> - Ni+1 - число отказов; </a:t>
            </a:r>
            <a:endParaRPr lang="en-US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dirty="0"/>
              <a:t>N</a:t>
            </a:r>
            <a:r>
              <a:rPr lang="en-US" altLang="ru-RU" sz="2400" dirty="0"/>
              <a:t>c</a:t>
            </a:r>
            <a:r>
              <a:rPr lang="ru-RU" altLang="ru-RU" sz="2400" dirty="0"/>
              <a:t>p = (</a:t>
            </a:r>
            <a:r>
              <a:rPr lang="ru-RU" altLang="ru-RU" sz="2400" dirty="0" err="1"/>
              <a:t>Ni</a:t>
            </a:r>
            <a:r>
              <a:rPr lang="ru-RU" altLang="ru-RU" sz="2400" dirty="0"/>
              <a:t> + N</a:t>
            </a:r>
            <a:r>
              <a:rPr lang="en-US" altLang="ru-RU" sz="2400" dirty="0" err="1"/>
              <a:t>i</a:t>
            </a:r>
            <a:r>
              <a:rPr lang="ru-RU" altLang="ru-RU" sz="2400" dirty="0"/>
              <a:t>+1)/2 - среднее число работоспособных изделий; </a:t>
            </a:r>
            <a:r>
              <a:rPr lang="en-US" altLang="ru-RU" sz="2400" dirty="0"/>
              <a:t>Ni</a:t>
            </a:r>
            <a:r>
              <a:rPr lang="ru-RU" altLang="ru-RU" sz="2400" dirty="0"/>
              <a:t>,</a:t>
            </a:r>
            <a:endParaRPr lang="en-US" altLang="ru-RU" sz="2400" dirty="0"/>
          </a:p>
          <a:p>
            <a:pPr>
              <a:lnSpc>
                <a:spcPct val="90000"/>
              </a:lnSpc>
            </a:pPr>
            <a:r>
              <a:rPr lang="ru-RU" altLang="ru-RU" sz="2400" dirty="0"/>
              <a:t>Ni+1 - количество работоспособных изделий в начале и конце промежутка времени </a:t>
            </a:r>
            <a:r>
              <a:rPr lang="en-US" altLang="ru-RU" sz="2400" dirty="0" err="1">
                <a:latin typeface="Symbol" pitchFamily="18" charset="2"/>
              </a:rPr>
              <a:t>D</a:t>
            </a:r>
            <a:r>
              <a:rPr lang="en-US" altLang="ru-RU" sz="2400" dirty="0" err="1"/>
              <a:t>ti</a:t>
            </a:r>
            <a:r>
              <a:rPr lang="ru-RU" altLang="ru-RU" sz="2400" dirty="0"/>
              <a:t>.</a:t>
            </a: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419475" y="3068638"/>
          <a:ext cx="1800225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Формула" r:id="rId3" imgW="736560" imgH="431640" progId="Equation.3">
                  <p:embed/>
                </p:oleObj>
              </mc:Choice>
              <mc:Fallback>
                <p:oleObj name="Формула" r:id="rId3" imgW="73656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068638"/>
                        <a:ext cx="1800225" cy="10556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92"/>
            <a:ext cx="720080" cy="720080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2908300"/>
          </a:xfrm>
        </p:spPr>
        <p:txBody>
          <a:bodyPr/>
          <a:lstStyle/>
          <a:p>
            <a:r>
              <a:rPr lang="ru-RU" altLang="ru-RU" sz="2800">
                <a:solidFill>
                  <a:srgbClr val="FF0000"/>
                </a:solidFill>
              </a:rPr>
              <a:t>Вероятность безотказной работы</a:t>
            </a:r>
            <a:r>
              <a:rPr lang="ru-RU" altLang="ru-RU" sz="2800"/>
              <a:t> связана с величинами </a:t>
            </a:r>
            <a:r>
              <a:rPr lang="ru-RU" altLang="ru-RU" sz="2800" b="1">
                <a:solidFill>
                  <a:srgbClr val="FFFF00"/>
                </a:solidFill>
                <a:sym typeface="Symbol" pitchFamily="18" charset="2"/>
              </a:rPr>
              <a:t></a:t>
            </a:r>
            <a:r>
              <a:rPr lang="ru-RU" altLang="ru-RU" sz="2800" b="1">
                <a:solidFill>
                  <a:srgbClr val="FFFF00"/>
                </a:solidFill>
              </a:rPr>
              <a:t>(t)</a:t>
            </a:r>
            <a:r>
              <a:rPr lang="ru-RU" altLang="ru-RU" sz="2800"/>
              <a:t> и </a:t>
            </a:r>
            <a:r>
              <a:rPr lang="ru-RU" altLang="ru-RU" sz="2800" b="1">
                <a:solidFill>
                  <a:srgbClr val="FFFF00"/>
                </a:solidFill>
              </a:rPr>
              <a:t>f(t)</a:t>
            </a:r>
            <a:r>
              <a:rPr lang="ru-RU" altLang="ru-RU" sz="2800"/>
              <a:t> следующими выражениями:</a:t>
            </a:r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258888" y="4005263"/>
          <a:ext cx="6985000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3" name="Формула" r:id="rId3" imgW="2692080" imgH="482400" progId="Equation.3">
                  <p:embed/>
                </p:oleObj>
              </mc:Choice>
              <mc:Fallback>
                <p:oleObj name="Формула" r:id="rId3" imgW="269208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005263"/>
                        <a:ext cx="6985000" cy="125253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2333625"/>
          </a:xfrm>
        </p:spPr>
        <p:txBody>
          <a:bodyPr/>
          <a:lstStyle/>
          <a:p>
            <a:r>
              <a:rPr lang="ru-RU" altLang="ru-RU" sz="2600"/>
              <a:t>Если необходимо оценить </a:t>
            </a:r>
            <a:r>
              <a:rPr lang="ru-RU" altLang="ru-RU" sz="2600">
                <a:solidFill>
                  <a:srgbClr val="FF0000"/>
                </a:solidFill>
              </a:rPr>
              <a:t>условную вероятность</a:t>
            </a:r>
            <a:r>
              <a:rPr lang="ru-RU" altLang="ru-RU" sz="2600"/>
              <a:t>, можно воспользоваться следующим выражением:</a:t>
            </a:r>
            <a:r>
              <a:rPr lang="ru-RU" altLang="ru-RU" sz="2800"/>
              <a:t> </a:t>
            </a:r>
            <a:endParaRPr lang="en-US" altLang="ru-RU" sz="2800"/>
          </a:p>
          <a:p>
            <a:endParaRPr lang="ru-RU" altLang="ru-RU" sz="2800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555875" y="3860800"/>
          <a:ext cx="40386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5" name="Формула" r:id="rId3" imgW="1536480" imgH="495000" progId="Equation.3">
                  <p:embed/>
                </p:oleObj>
              </mc:Choice>
              <mc:Fallback>
                <p:oleObj name="Формула" r:id="rId3" imgW="1536480" imgH="495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3860800"/>
                        <a:ext cx="4038600" cy="13017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276475"/>
            <a:ext cx="8218487" cy="1828800"/>
          </a:xfrm>
        </p:spPr>
        <p:txBody>
          <a:bodyPr/>
          <a:lstStyle/>
          <a:p>
            <a:r>
              <a:rPr lang="ru-RU" altLang="ru-RU" sz="2600" i="1">
                <a:solidFill>
                  <a:srgbClr val="FFFF00"/>
                </a:solidFill>
              </a:rPr>
              <a:t>Если РЭА содержит N последовательно соединенных однотипных элементов</a:t>
            </a:r>
            <a:r>
              <a:rPr lang="ru-RU" altLang="ru-RU" sz="2600"/>
              <a:t>, то</a:t>
            </a:r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700338" y="4005263"/>
          <a:ext cx="3455987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5" name="Формула" r:id="rId3" imgW="888840" imgH="228600" progId="Equation.3">
                  <p:embed/>
                </p:oleObj>
              </mc:Choice>
              <mc:Fallback>
                <p:oleObj name="Формула" r:id="rId3" imgW="8888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4005263"/>
                        <a:ext cx="3455987" cy="889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2549525"/>
          </a:xfrm>
        </p:spPr>
        <p:txBody>
          <a:bodyPr/>
          <a:lstStyle/>
          <a:p>
            <a:r>
              <a:rPr lang="ru-RU" altLang="ru-RU" sz="2800" b="1" i="1" u="sng"/>
              <a:t>Средняя наработка на отказ</a:t>
            </a:r>
            <a:r>
              <a:rPr lang="ru-RU" altLang="ru-RU" sz="2800"/>
              <a:t> </a:t>
            </a:r>
            <a:r>
              <a:rPr lang="ru-RU" altLang="ru-RU" sz="2800" b="1">
                <a:solidFill>
                  <a:srgbClr val="FF0000"/>
                </a:solidFill>
              </a:rPr>
              <a:t>Тср</a:t>
            </a:r>
            <a:r>
              <a:rPr lang="ru-RU" altLang="ru-RU" sz="2800"/>
              <a:t> и </a:t>
            </a:r>
            <a:r>
              <a:rPr lang="ru-RU" altLang="ru-RU" sz="2800">
                <a:solidFill>
                  <a:srgbClr val="FFFF00"/>
                </a:solidFill>
              </a:rPr>
              <a:t>вероятность безотказной работы P(t)</a:t>
            </a:r>
            <a:r>
              <a:rPr lang="ru-RU" altLang="ru-RU" sz="2800"/>
              <a:t> связаны зависимостью</a:t>
            </a:r>
            <a:endParaRPr lang="en-US" altLang="ru-RU" sz="2800"/>
          </a:p>
          <a:p>
            <a:pPr>
              <a:buFontTx/>
              <a:buNone/>
            </a:pPr>
            <a:endParaRPr lang="ru-RU" altLang="ru-RU" sz="2800"/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987675" y="3644900"/>
          <a:ext cx="3024188" cy="166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9" name="Формула" r:id="rId3" imgW="876240" imgH="482400" progId="Equation.3">
                  <p:embed/>
                </p:oleObj>
              </mc:Choice>
              <mc:Fallback>
                <p:oleObj name="Формула" r:id="rId3" imgW="87624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3644900"/>
                        <a:ext cx="3024188" cy="16652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1323975"/>
          </a:xfrm>
        </p:spPr>
        <p:txBody>
          <a:bodyPr/>
          <a:lstStyle/>
          <a:p>
            <a:r>
              <a:rPr lang="ru-RU" altLang="ru-RU" sz="2800"/>
              <a:t>По статистическим данным</a:t>
            </a:r>
          </a:p>
        </p:txBody>
      </p:sp>
      <p:graphicFrame>
        <p:nvGraphicFramePr>
          <p:cNvPr id="7373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700338" y="2997200"/>
          <a:ext cx="3278187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9" name="Формула" r:id="rId3" imgW="1066680" imgH="876240" progId="Equation.3">
                  <p:embed/>
                </p:oleObj>
              </mc:Choice>
              <mc:Fallback>
                <p:oleObj name="Формула" r:id="rId3" imgW="1066680" imgH="876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997200"/>
                        <a:ext cx="3278187" cy="26924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 i="1"/>
              <a:t>В практике эксплуатации</a:t>
            </a:r>
            <a:r>
              <a:rPr lang="ru-RU" altLang="ru-RU" sz="2600"/>
              <a:t> различают три характерных типа отказов: </a:t>
            </a:r>
            <a:r>
              <a:rPr lang="ru-RU" altLang="ru-RU" sz="2600" u="sng">
                <a:solidFill>
                  <a:srgbClr val="FFFF00"/>
                </a:solidFill>
              </a:rPr>
              <a:t>приработочные</a:t>
            </a:r>
            <a:r>
              <a:rPr lang="ru-RU" altLang="ru-RU" sz="2600"/>
              <a:t>, </a:t>
            </a:r>
            <a:r>
              <a:rPr lang="ru-RU" altLang="ru-RU" sz="2600" u="sng">
                <a:solidFill>
                  <a:srgbClr val="FFFF00"/>
                </a:solidFill>
              </a:rPr>
              <a:t>внезапные</a:t>
            </a:r>
            <a:r>
              <a:rPr lang="ru-RU" altLang="ru-RU" sz="2600"/>
              <a:t> и </a:t>
            </a:r>
            <a:r>
              <a:rPr lang="ru-RU" altLang="ru-RU" sz="2600" u="sng">
                <a:solidFill>
                  <a:srgbClr val="FFFF00"/>
                </a:solidFill>
              </a:rPr>
              <a:t>отказы из-за износа</a:t>
            </a:r>
            <a:r>
              <a:rPr lang="ru-RU" altLang="ru-RU" sz="2600"/>
              <a:t>. </a:t>
            </a:r>
            <a:endParaRPr lang="en-US" altLang="ru-RU" sz="2600"/>
          </a:p>
          <a:p>
            <a:pPr>
              <a:lnSpc>
                <a:spcPct val="90000"/>
              </a:lnSpc>
            </a:pPr>
            <a:r>
              <a:rPr lang="ru-RU" altLang="ru-RU" sz="2600"/>
              <a:t>Они различаются физической природой, способами предупреждения и устранения и проявляются в различные периоды эксплуатации технических устройств. </a:t>
            </a:r>
          </a:p>
          <a:p>
            <a:pPr>
              <a:lnSpc>
                <a:spcPct val="90000"/>
              </a:lnSpc>
            </a:pPr>
            <a:r>
              <a:rPr lang="ru-RU" altLang="ru-RU" sz="2600"/>
              <a:t>Отказы удобно характеризовать </a:t>
            </a:r>
            <a:r>
              <a:rPr lang="ru-RU" altLang="ru-RU" sz="2600" b="1">
                <a:solidFill>
                  <a:srgbClr val="FF0000"/>
                </a:solidFill>
              </a:rPr>
              <a:t>«кривой жизни»</a:t>
            </a:r>
            <a:r>
              <a:rPr lang="ru-RU" altLang="ru-RU" sz="2600"/>
              <a:t> изделия, которая </a:t>
            </a:r>
            <a:r>
              <a:rPr lang="ru-RU" altLang="ru-RU" sz="2600">
                <a:solidFill>
                  <a:srgbClr val="FFFF00"/>
                </a:solidFill>
              </a:rPr>
              <a:t>иллюстрирует зависимость интенсивности происходящих в нем отказов </a:t>
            </a:r>
            <a:r>
              <a:rPr lang="ru-RU" altLang="ru-RU" sz="2600">
                <a:solidFill>
                  <a:srgbClr val="FFFF00"/>
                </a:solidFill>
                <a:sym typeface="Symbol" pitchFamily="18" charset="2"/>
              </a:rPr>
              <a:t></a:t>
            </a:r>
            <a:r>
              <a:rPr lang="ru-RU" altLang="ru-RU" sz="2600">
                <a:solidFill>
                  <a:srgbClr val="FFFF00"/>
                </a:solidFill>
              </a:rPr>
              <a:t>(t) от времени t.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5084763"/>
            <a:ext cx="8229600" cy="1439862"/>
          </a:xfrm>
        </p:spPr>
        <p:txBody>
          <a:bodyPr/>
          <a:lstStyle/>
          <a:p>
            <a:r>
              <a:rPr lang="ru-RU" altLang="ru-RU" sz="2600"/>
              <a:t>Кривая имеет три явно выраженных периода: </a:t>
            </a:r>
            <a:r>
              <a:rPr lang="ru-RU" altLang="ru-RU" sz="2600">
                <a:solidFill>
                  <a:srgbClr val="FFFF00"/>
                </a:solidFill>
              </a:rPr>
              <a:t>приработки</a:t>
            </a:r>
            <a:r>
              <a:rPr lang="ru-RU" altLang="ru-RU" sz="2600"/>
              <a:t> I, </a:t>
            </a:r>
            <a:r>
              <a:rPr lang="ru-RU" altLang="ru-RU" sz="2600">
                <a:solidFill>
                  <a:srgbClr val="FFFF00"/>
                </a:solidFill>
              </a:rPr>
              <a:t>нормальной эксплуатации</a:t>
            </a:r>
            <a:r>
              <a:rPr lang="ru-RU" altLang="ru-RU" sz="2600"/>
              <a:t> II, и </a:t>
            </a:r>
            <a:r>
              <a:rPr lang="ru-RU" altLang="ru-RU" sz="2600">
                <a:solidFill>
                  <a:srgbClr val="FFFF00"/>
                </a:solidFill>
              </a:rPr>
              <a:t>износа</a:t>
            </a:r>
            <a:r>
              <a:rPr lang="ru-RU" altLang="ru-RU" sz="2600"/>
              <a:t> III.</a:t>
            </a:r>
            <a:r>
              <a:rPr lang="ru-RU" altLang="ru-RU"/>
              <a:t> </a:t>
            </a:r>
          </a:p>
        </p:txBody>
      </p:sp>
      <p:pic>
        <p:nvPicPr>
          <p:cNvPr id="76804" name="Picture 4" descr="Без имени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908050"/>
            <a:ext cx="7488237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791418" cy="791418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764704"/>
            <a:ext cx="8229600" cy="590438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b="1" i="1" u="sng" dirty="0" err="1"/>
              <a:t>Приработочные</a:t>
            </a:r>
            <a:r>
              <a:rPr lang="ru-RU" altLang="ru-RU" sz="2600" b="1" i="1" u="sng" dirty="0"/>
              <a:t> отказы</a:t>
            </a:r>
            <a:r>
              <a:rPr lang="ru-RU" altLang="ru-RU" sz="2600" dirty="0"/>
              <a:t> </a:t>
            </a:r>
            <a:r>
              <a:rPr lang="ru-RU" altLang="ru-RU" sz="2600" dirty="0">
                <a:solidFill>
                  <a:srgbClr val="FFFF00"/>
                </a:solidFill>
              </a:rPr>
              <a:t>наблюдаются в первый период (0 - t1) эксплуатации РЭА</a:t>
            </a:r>
            <a:r>
              <a:rPr lang="ru-RU" altLang="ru-RU" sz="2600" dirty="0"/>
              <a:t> и возникают, когда часть элементов, входящих в состав РЭА, являются </a:t>
            </a:r>
            <a:r>
              <a:rPr lang="ru-RU" altLang="ru-RU" sz="2600" dirty="0">
                <a:solidFill>
                  <a:srgbClr val="FF0000"/>
                </a:solidFill>
              </a:rPr>
              <a:t>бракованными</a:t>
            </a:r>
            <a:r>
              <a:rPr lang="ru-RU" altLang="ru-RU" sz="2600" dirty="0"/>
              <a:t> или имеют скрытые дефекты. </a:t>
            </a:r>
            <a:endParaRPr lang="en-US" altLang="ru-RU" sz="2600" dirty="0"/>
          </a:p>
          <a:p>
            <a:pPr>
              <a:lnSpc>
                <a:spcPct val="80000"/>
              </a:lnSpc>
            </a:pPr>
            <a:r>
              <a:rPr lang="ru-RU" altLang="ru-RU" sz="2600" dirty="0">
                <a:solidFill>
                  <a:srgbClr val="FFFF00"/>
                </a:solidFill>
              </a:rPr>
              <a:t>Физический смысл </a:t>
            </a:r>
            <a:r>
              <a:rPr lang="ru-RU" altLang="ru-RU" sz="2600" dirty="0" err="1">
                <a:solidFill>
                  <a:srgbClr val="FFFF00"/>
                </a:solidFill>
              </a:rPr>
              <a:t>приработочных</a:t>
            </a:r>
            <a:r>
              <a:rPr lang="ru-RU" altLang="ru-RU" sz="2600" dirty="0">
                <a:solidFill>
                  <a:srgbClr val="FFFF00"/>
                </a:solidFill>
              </a:rPr>
              <a:t> отказов</a:t>
            </a:r>
            <a:r>
              <a:rPr lang="ru-RU" altLang="ru-RU" sz="2600" dirty="0"/>
              <a:t> : электрические и механические нагрузки, приходящиеся на компоненты РЭА в </a:t>
            </a:r>
            <a:r>
              <a:rPr lang="ru-RU" altLang="ru-RU" sz="2600" dirty="0" err="1"/>
              <a:t>приработочный</a:t>
            </a:r>
            <a:r>
              <a:rPr lang="ru-RU" altLang="ru-RU" sz="2600" dirty="0"/>
              <a:t> период, превосходят их электрическую и механическую прочность.</a:t>
            </a:r>
            <a:endParaRPr lang="en-US" altLang="ru-RU" sz="2600" dirty="0"/>
          </a:p>
          <a:p>
            <a:pPr>
              <a:lnSpc>
                <a:spcPct val="80000"/>
              </a:lnSpc>
            </a:pPr>
            <a:r>
              <a:rPr lang="ru-RU" altLang="ru-RU" sz="2600" dirty="0">
                <a:solidFill>
                  <a:srgbClr val="FFFF00"/>
                </a:solidFill>
              </a:rPr>
              <a:t>Продолжительность периода приработки</a:t>
            </a:r>
            <a:r>
              <a:rPr lang="ru-RU" altLang="ru-RU" sz="2600" dirty="0"/>
              <a:t> РЭА определяется интенсивностью отказов входящих в ее состав некачественных элементов, и продолжительность безотказной работы таких элементов обычно сравнительно низка, поэтому выявить и заменить их удается </a:t>
            </a:r>
            <a:r>
              <a:rPr lang="ru-RU" altLang="ru-RU" sz="2600" dirty="0">
                <a:solidFill>
                  <a:srgbClr val="FFFF00"/>
                </a:solidFill>
              </a:rPr>
              <a:t>за сравнительно короткое время</a:t>
            </a:r>
            <a:r>
              <a:rPr lang="ru-RU" altLang="ru-RU" sz="2600" dirty="0"/>
              <a:t>.</a:t>
            </a:r>
            <a:r>
              <a:rPr lang="ru-RU" altLang="ru-RU" sz="2000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/>
              <a:t>Участок </a:t>
            </a:r>
            <a:r>
              <a:rPr lang="ru-RU" altLang="ru-RU" sz="2600">
                <a:solidFill>
                  <a:srgbClr val="FF0000"/>
                </a:solidFill>
              </a:rPr>
              <a:t>«кривой жизни»</a:t>
            </a:r>
            <a:r>
              <a:rPr lang="ru-RU" altLang="ru-RU" sz="2600"/>
              <a:t> РЭА, соответствующий периоду приработки I, представляет собой монотонно убывающую функцию </a:t>
            </a:r>
            <a:r>
              <a:rPr lang="ru-RU" altLang="ru-RU" sz="2600">
                <a:sym typeface="Symbol" pitchFamily="18" charset="2"/>
              </a:rPr>
              <a:t></a:t>
            </a:r>
            <a:r>
              <a:rPr lang="ru-RU" altLang="ru-RU" sz="2600"/>
              <a:t>(t), крутизна которой и протяженность во времени тем меньше, чем </a:t>
            </a:r>
            <a:r>
              <a:rPr lang="ru-RU" altLang="ru-RU" sz="2600">
                <a:solidFill>
                  <a:srgbClr val="FFFF00"/>
                </a:solidFill>
              </a:rPr>
              <a:t>совершеннее конструкция</a:t>
            </a:r>
            <a:r>
              <a:rPr lang="ru-RU" altLang="ru-RU" sz="2600"/>
              <a:t>, </a:t>
            </a:r>
            <a:r>
              <a:rPr lang="ru-RU" altLang="ru-RU" sz="2600">
                <a:solidFill>
                  <a:srgbClr val="FFFF00"/>
                </a:solidFill>
              </a:rPr>
              <a:t>выше качество ее изготовления</a:t>
            </a:r>
            <a:r>
              <a:rPr lang="ru-RU" altLang="ru-RU" sz="2600"/>
              <a:t> и более </a:t>
            </a:r>
            <a:r>
              <a:rPr lang="ru-RU" altLang="ru-RU" sz="2600">
                <a:solidFill>
                  <a:srgbClr val="FFFF00"/>
                </a:solidFill>
              </a:rPr>
              <a:t>тщательно соблюдены режимы приработки</a:t>
            </a:r>
            <a:r>
              <a:rPr lang="ru-RU" altLang="ru-RU" sz="2600"/>
              <a:t>. </a:t>
            </a:r>
          </a:p>
          <a:p>
            <a:pPr>
              <a:lnSpc>
                <a:spcPct val="80000"/>
              </a:lnSpc>
            </a:pPr>
            <a:endParaRPr lang="ru-RU" altLang="ru-RU" sz="2600"/>
          </a:p>
          <a:p>
            <a:pPr>
              <a:lnSpc>
                <a:spcPct val="80000"/>
              </a:lnSpc>
            </a:pPr>
            <a:r>
              <a:rPr lang="ru-RU" altLang="ru-RU" sz="2600" i="1">
                <a:solidFill>
                  <a:srgbClr val="FFFF00"/>
                </a:solidFill>
              </a:rPr>
              <a:t>Период приработки считают завершенным</a:t>
            </a:r>
            <a:r>
              <a:rPr lang="ru-RU" altLang="ru-RU" sz="2600"/>
              <a:t>, когда интенсивность отказов РЭА приближается к минимально достижимой (для данной конструкции) величине </a:t>
            </a:r>
            <a:r>
              <a:rPr lang="ru-RU" altLang="ru-RU" sz="2600">
                <a:sym typeface="Symbol" pitchFamily="18" charset="2"/>
              </a:rPr>
              <a:t></a:t>
            </a:r>
            <a:r>
              <a:rPr lang="ru-RU" altLang="ru-RU" sz="2600"/>
              <a:t>min в точке t1.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>
                <a:solidFill>
                  <a:srgbClr val="FFFF00"/>
                </a:solidFill>
              </a:rPr>
              <a:t>Приработочные отказы</a:t>
            </a:r>
            <a:r>
              <a:rPr lang="ru-RU" altLang="ru-RU" sz="2600"/>
              <a:t> могут быть следствием конструкторских, технологических и эксплуатационных ошибок. </a:t>
            </a:r>
          </a:p>
          <a:p>
            <a:r>
              <a:rPr lang="ru-RU" altLang="ru-RU" sz="2600">
                <a:solidFill>
                  <a:srgbClr val="FFFF00"/>
                </a:solidFill>
              </a:rPr>
              <a:t>При изготовлении изделий</a:t>
            </a:r>
            <a:r>
              <a:rPr lang="ru-RU" altLang="ru-RU" sz="2600"/>
              <a:t> предприятиям </a:t>
            </a:r>
            <a:r>
              <a:rPr lang="ru-RU" altLang="ru-RU" sz="2600">
                <a:solidFill>
                  <a:srgbClr val="FF0000"/>
                </a:solidFill>
              </a:rPr>
              <a:t>рекомендуется</a:t>
            </a:r>
            <a:r>
              <a:rPr lang="ru-RU" altLang="ru-RU" sz="2600"/>
              <a:t> проводить </a:t>
            </a:r>
            <a:r>
              <a:rPr lang="ru-RU" altLang="ru-RU" sz="2600" b="1" i="1"/>
              <a:t>прогон</a:t>
            </a:r>
            <a:r>
              <a:rPr lang="ru-RU" altLang="ru-RU" sz="2600"/>
              <a:t> изделий в течение нескольких десятков часов работы (до 2-5 суток) по </a:t>
            </a:r>
            <a:r>
              <a:rPr lang="ru-RU" altLang="ru-RU" sz="2600">
                <a:solidFill>
                  <a:srgbClr val="FFFF00"/>
                </a:solidFill>
              </a:rPr>
              <a:t>специально разработанным методикам</a:t>
            </a:r>
            <a:r>
              <a:rPr lang="ru-RU" altLang="ru-RU" sz="2600"/>
              <a:t>, в которых предусматривается работа при влиянии различных дестабилизирующих факторов.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b="1" i="1" u="sng"/>
              <a:t>Период нормальной эксплуатации.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FF00"/>
                </a:solidFill>
              </a:rPr>
              <a:t>Внезапные отказы наблюдаются</a:t>
            </a:r>
            <a:r>
              <a:rPr lang="ru-RU" altLang="ru-RU" sz="2600"/>
              <a:t> во второй период (t1—t2) эксплуатации РЭА. </a:t>
            </a:r>
          </a:p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Возникают неожиданно</a:t>
            </a:r>
            <a:r>
              <a:rPr lang="ru-RU" altLang="ru-RU" sz="2600"/>
              <a:t> вследствие действия ряда случайных факторов.</a:t>
            </a:r>
          </a:p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К этому времени</a:t>
            </a:r>
            <a:r>
              <a:rPr lang="ru-RU" altLang="ru-RU" sz="2600"/>
              <a:t> в РЭА остаются только </a:t>
            </a:r>
            <a:r>
              <a:rPr lang="ru-RU" altLang="ru-RU" sz="2600">
                <a:solidFill>
                  <a:srgbClr val="FF0000"/>
                </a:solidFill>
              </a:rPr>
              <a:t>полноценные компоненты</a:t>
            </a:r>
            <a:r>
              <a:rPr lang="ru-RU" altLang="ru-RU" sz="260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Такие отказы все же подчиняются определенным</a:t>
            </a:r>
            <a:r>
              <a:rPr lang="ru-RU" altLang="ru-RU" sz="2600"/>
              <a:t> закономерностям - частота их появления в течение достаточно большого промежутка времени одинакова в однотипных классах РЭА.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>
                <a:solidFill>
                  <a:srgbClr val="FFFF00"/>
                </a:solidFill>
              </a:rPr>
              <a:t>Физический смысл внезапных отказов может быть объяснен тем</a:t>
            </a:r>
            <a:r>
              <a:rPr lang="ru-RU" altLang="ru-RU" sz="2600"/>
              <a:t>, что при быстром количественном изменении какого-либо параметра в компонентах РЭА происходят качественные изменения, в результате которых </a:t>
            </a:r>
            <a:r>
              <a:rPr lang="ru-RU" altLang="ru-RU" sz="2600">
                <a:solidFill>
                  <a:srgbClr val="FFFF00"/>
                </a:solidFill>
              </a:rPr>
              <a:t>они утрачивают полностью или частично свои свойства</a:t>
            </a:r>
            <a:r>
              <a:rPr lang="ru-RU" altLang="ru-RU" sz="2600"/>
              <a:t>, необходимые для нормального функционирования.</a:t>
            </a:r>
            <a:r>
              <a:rPr lang="ru-RU" altLang="ru-RU" sz="2800"/>
              <a:t> </a:t>
            </a:r>
          </a:p>
          <a:p>
            <a:r>
              <a:rPr lang="ru-RU" altLang="ru-RU" sz="1800"/>
              <a:t>К внезапным отказам РЭА относят, например, пробой диэлектриков, короткие замыкания проводников, неожиданные механические разрушения элементов конструкции и т. п.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>
                <a:solidFill>
                  <a:srgbClr val="FFFF00"/>
                </a:solidFill>
              </a:rPr>
              <a:t>Период нормальной эксплуатации РЭА</a:t>
            </a:r>
            <a:r>
              <a:rPr lang="ru-RU" altLang="ru-RU" sz="2600"/>
              <a:t> характеризуется тем, что </a:t>
            </a:r>
            <a:r>
              <a:rPr lang="ru-RU" altLang="ru-RU" sz="2600">
                <a:solidFill>
                  <a:srgbClr val="FF0000"/>
                </a:solidFill>
              </a:rPr>
              <a:t>интенсивность ее отказов в интервале времени (t1—t2) минимальна</a:t>
            </a:r>
            <a:r>
              <a:rPr lang="ru-RU" altLang="ru-RU" sz="2600"/>
              <a:t> и имеет почти постоянное значение </a:t>
            </a:r>
            <a:r>
              <a:rPr lang="ru-RU" altLang="ru-RU" sz="2600" b="1">
                <a:sym typeface="Symbol" pitchFamily="18" charset="2"/>
              </a:rPr>
              <a:t></a:t>
            </a:r>
            <a:r>
              <a:rPr lang="ru-RU" altLang="ru-RU" sz="2600" b="1"/>
              <a:t>min </a:t>
            </a:r>
            <a:r>
              <a:rPr lang="ru-RU" altLang="ru-RU" sz="2600" b="1">
                <a:sym typeface="Symbol" pitchFamily="18" charset="2"/>
              </a:rPr>
              <a:t></a:t>
            </a:r>
            <a:r>
              <a:rPr lang="ru-RU" altLang="ru-RU" sz="2600" b="1"/>
              <a:t>  const</a:t>
            </a:r>
            <a:r>
              <a:rPr lang="ru-RU" altLang="ru-RU" sz="2600"/>
              <a:t>. </a:t>
            </a:r>
          </a:p>
          <a:p>
            <a:r>
              <a:rPr lang="ru-RU" altLang="ru-RU" sz="2600">
                <a:solidFill>
                  <a:srgbClr val="FFFF00"/>
                </a:solidFill>
              </a:rPr>
              <a:t>Величина </a:t>
            </a:r>
            <a:r>
              <a:rPr lang="ru-RU" altLang="ru-RU" sz="2600">
                <a:solidFill>
                  <a:srgbClr val="FFFF00"/>
                </a:solidFill>
                <a:sym typeface="Symbol" pitchFamily="18" charset="2"/>
              </a:rPr>
              <a:t></a:t>
            </a:r>
            <a:r>
              <a:rPr lang="ru-RU" altLang="ru-RU" sz="2600">
                <a:solidFill>
                  <a:srgbClr val="FFFF00"/>
                </a:solidFill>
              </a:rPr>
              <a:t>min тем меньше</a:t>
            </a:r>
            <a:r>
              <a:rPr lang="ru-RU" altLang="ru-RU" sz="2600"/>
              <a:t>, а интервал (t1 – t2) тем больше, </a:t>
            </a:r>
            <a:r>
              <a:rPr lang="ru-RU" altLang="ru-RU" sz="2600" u="sng">
                <a:solidFill>
                  <a:srgbClr val="FFFF00"/>
                </a:solidFill>
              </a:rPr>
              <a:t>чем совершеннее конструкция РЭА</a:t>
            </a:r>
            <a:r>
              <a:rPr lang="ru-RU" altLang="ru-RU" sz="2600"/>
              <a:t>, </a:t>
            </a:r>
            <a:r>
              <a:rPr lang="ru-RU" altLang="ru-RU" sz="2600" u="sng">
                <a:solidFill>
                  <a:srgbClr val="FFFF00"/>
                </a:solidFill>
              </a:rPr>
              <a:t>выше качество ее изготовления</a:t>
            </a:r>
            <a:r>
              <a:rPr lang="ru-RU" altLang="ru-RU" sz="2600"/>
              <a:t> и более </a:t>
            </a:r>
            <a:r>
              <a:rPr lang="ru-RU" altLang="ru-RU" sz="2600" u="sng">
                <a:solidFill>
                  <a:srgbClr val="FFFF00"/>
                </a:solidFill>
              </a:rPr>
              <a:t>тщательно соблюдены режимы эксплуатации</a:t>
            </a:r>
            <a:r>
              <a:rPr lang="ru-RU" altLang="ru-RU" sz="2600"/>
              <a:t>.</a:t>
            </a:r>
            <a:r>
              <a:rPr lang="ru-RU" altLang="ru-RU" sz="2800"/>
              <a:t> </a:t>
            </a:r>
          </a:p>
          <a:p>
            <a:r>
              <a:rPr lang="ru-RU" altLang="ru-RU" sz="2000"/>
              <a:t>Период нормальной эксплуатации РЭА общетехнического назначения может продолжаться десятки тысяч часов. Он может даже превышать время морального старения аппаратуры.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i="1" u="sng"/>
              <a:t>Период износа.</a:t>
            </a:r>
            <a:r>
              <a:rPr lang="ru-RU" altLang="ru-RU" sz="2400"/>
              <a:t> 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FF00"/>
                </a:solidFill>
              </a:rPr>
              <a:t>В конце строка службы</a:t>
            </a:r>
            <a:r>
              <a:rPr lang="ru-RU" altLang="ru-RU" sz="2400"/>
              <a:t> аппаратуры количество отказов снова начинает нарастать.  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FF00"/>
                </a:solidFill>
              </a:rPr>
              <a:t>Они являются закономерным следствием</a:t>
            </a:r>
            <a:r>
              <a:rPr lang="ru-RU" altLang="ru-RU" sz="2400"/>
              <a:t> </a:t>
            </a:r>
            <a:r>
              <a:rPr lang="ru-RU" altLang="ru-RU" sz="2400">
                <a:solidFill>
                  <a:srgbClr val="FF0000"/>
                </a:solidFill>
                <a:effectLst/>
              </a:rPr>
              <a:t>постепенного износа</a:t>
            </a:r>
            <a:r>
              <a:rPr lang="ru-RU" altLang="ru-RU" sz="2400"/>
              <a:t> и </a:t>
            </a:r>
            <a:r>
              <a:rPr lang="ru-RU" altLang="ru-RU" sz="2400">
                <a:solidFill>
                  <a:srgbClr val="FF0000"/>
                </a:solidFill>
              </a:rPr>
              <a:t>естественного старения</a:t>
            </a:r>
            <a:r>
              <a:rPr lang="ru-RU" altLang="ru-RU" sz="2400"/>
              <a:t> используемых в аппаратуре материалов и элементов. 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0000"/>
                </a:solidFill>
              </a:rPr>
              <a:t>Средний срок службы компонента до износа</a:t>
            </a:r>
            <a:r>
              <a:rPr lang="ru-RU" altLang="ru-RU" sz="2400"/>
              <a:t> - величина более определенная, чем время возникновения </a:t>
            </a:r>
            <a:r>
              <a:rPr lang="ru-RU" altLang="ru-RU" sz="2400">
                <a:solidFill>
                  <a:srgbClr val="FFFF00"/>
                </a:solidFill>
              </a:rPr>
              <a:t>приработочных и внезапных отказов</a:t>
            </a:r>
            <a:r>
              <a:rPr lang="ru-RU" altLang="ru-RU" sz="2400"/>
              <a:t>.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FF00"/>
                </a:solidFill>
              </a:rPr>
              <a:t>Количество отказов можно предвидеть</a:t>
            </a:r>
            <a:r>
              <a:rPr lang="ru-RU" altLang="ru-RU" sz="2400"/>
              <a:t> на основании опытных данных, полученных в результате испытаний конкретной аппаратуры.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Физический смысл отказов из-за износов</a:t>
            </a:r>
            <a:r>
              <a:rPr lang="ru-RU" altLang="ru-RU" sz="2600"/>
              <a:t> : </a:t>
            </a:r>
            <a:r>
              <a:rPr lang="ru-RU" altLang="ru-RU" sz="2600">
                <a:solidFill>
                  <a:srgbClr val="FFFF00"/>
                </a:solidFill>
              </a:rPr>
              <a:t>в результате постепенного</a:t>
            </a:r>
            <a:r>
              <a:rPr lang="ru-RU" altLang="ru-RU" sz="2600"/>
              <a:t> и </a:t>
            </a:r>
            <a:r>
              <a:rPr lang="ru-RU" altLang="ru-RU" sz="2600">
                <a:solidFill>
                  <a:srgbClr val="FFFF00"/>
                </a:solidFill>
              </a:rPr>
              <a:t>медленного количественного изменения</a:t>
            </a:r>
            <a:r>
              <a:rPr lang="ru-RU" altLang="ru-RU" sz="2600"/>
              <a:t> некоторого параметра компонента РЭА этот </a:t>
            </a:r>
            <a:r>
              <a:rPr lang="ru-RU" altLang="ru-RU" sz="2600">
                <a:solidFill>
                  <a:srgbClr val="FFFF00"/>
                </a:solidFill>
              </a:rPr>
              <a:t>параметр выходит за пределы установленного допуска</a:t>
            </a:r>
            <a:r>
              <a:rPr lang="ru-RU" altLang="ru-RU" sz="2600"/>
              <a:t>, </a:t>
            </a:r>
            <a:r>
              <a:rPr lang="ru-RU" altLang="ru-RU" sz="2600">
                <a:solidFill>
                  <a:srgbClr val="FF0000"/>
                </a:solidFill>
              </a:rPr>
              <a:t>полностью или частично утрачивает</a:t>
            </a:r>
            <a:r>
              <a:rPr lang="ru-RU" altLang="ru-RU" sz="2600"/>
              <a:t> свои свойства, необходимые </a:t>
            </a:r>
            <a:r>
              <a:rPr lang="ru-RU" altLang="ru-RU" sz="2600" u="sng">
                <a:solidFill>
                  <a:srgbClr val="FF0000"/>
                </a:solidFill>
              </a:rPr>
              <a:t>для нормального функционирования</a:t>
            </a:r>
            <a:r>
              <a:rPr lang="ru-RU" altLang="ru-RU" sz="260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При износе происходит частичное разрушение</a:t>
            </a:r>
            <a:r>
              <a:rPr lang="ru-RU" altLang="ru-RU" sz="2600"/>
              <a:t> материалов, при старении - изменение их внутренних физико-химических свойств.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899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К отказам в результате износа</a:t>
            </a:r>
            <a:r>
              <a:rPr lang="ru-RU" altLang="ru-RU" sz="2600"/>
              <a:t> относят </a:t>
            </a:r>
            <a:r>
              <a:rPr lang="ru-RU" altLang="ru-RU" sz="2600" u="sng">
                <a:solidFill>
                  <a:srgbClr val="FFFF00"/>
                </a:solidFill>
              </a:rPr>
              <a:t>потерю чувствительности</a:t>
            </a:r>
            <a:r>
              <a:rPr lang="ru-RU" altLang="ru-RU" sz="2600"/>
              <a:t>, </a:t>
            </a:r>
            <a:r>
              <a:rPr lang="ru-RU" altLang="ru-RU" sz="2600" u="sng">
                <a:solidFill>
                  <a:srgbClr val="FFFF00"/>
                </a:solidFill>
              </a:rPr>
              <a:t>точности</a:t>
            </a:r>
            <a:r>
              <a:rPr lang="ru-RU" altLang="ru-RU" sz="2600"/>
              <a:t>, </a:t>
            </a:r>
            <a:r>
              <a:rPr lang="ru-RU" altLang="ru-RU" sz="2600" u="sng">
                <a:solidFill>
                  <a:srgbClr val="FFFF00"/>
                </a:solidFill>
              </a:rPr>
              <a:t>механический износ деталей</a:t>
            </a:r>
            <a:r>
              <a:rPr lang="ru-RU" altLang="ru-RU" sz="2600"/>
              <a:t> и др. </a:t>
            </a:r>
          </a:p>
          <a:p>
            <a:pPr>
              <a:lnSpc>
                <a:spcPct val="90000"/>
              </a:lnSpc>
            </a:pPr>
            <a:r>
              <a:rPr lang="ru-RU" altLang="ru-RU" sz="2600"/>
              <a:t>Участок (t2—t3) </a:t>
            </a:r>
            <a:r>
              <a:rPr lang="ru-RU" altLang="ru-RU" sz="2600">
                <a:solidFill>
                  <a:srgbClr val="FF0000"/>
                </a:solidFill>
              </a:rPr>
              <a:t>«кривой жизни»</a:t>
            </a:r>
            <a:r>
              <a:rPr lang="ru-RU" altLang="ru-RU" sz="2600"/>
              <a:t> РЭА, </a:t>
            </a:r>
            <a:r>
              <a:rPr lang="ru-RU" altLang="ru-RU" sz="2600">
                <a:solidFill>
                  <a:srgbClr val="FFFF00"/>
                </a:solidFill>
              </a:rPr>
              <a:t>соответствующий периоду износа</a:t>
            </a:r>
            <a:r>
              <a:rPr lang="ru-RU" altLang="ru-RU" sz="2600"/>
              <a:t>, представляет собой </a:t>
            </a:r>
            <a:r>
              <a:rPr lang="ru-RU" altLang="ru-RU" sz="2600">
                <a:solidFill>
                  <a:srgbClr val="FFFF00"/>
                </a:solidFill>
              </a:rPr>
              <a:t>монотонно возрастающую функцию</a:t>
            </a:r>
            <a:r>
              <a:rPr lang="ru-RU" altLang="ru-RU" sz="2600"/>
              <a:t>, крутизна которой тем меньше (а протяженность во времени тем больше), </a:t>
            </a:r>
            <a:r>
              <a:rPr lang="ru-RU" altLang="ru-RU" sz="2600">
                <a:solidFill>
                  <a:srgbClr val="FF0000"/>
                </a:solidFill>
              </a:rPr>
              <a:t>чем более качественные материалы и комплектующие изделия использованы в аппаратуре</a:t>
            </a:r>
            <a:r>
              <a:rPr lang="ru-RU" altLang="ru-RU" sz="2600"/>
              <a:t>.</a:t>
            </a:r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Эксплуатация аппаратуры прекращается</a:t>
            </a:r>
            <a:r>
              <a:rPr lang="ru-RU" altLang="ru-RU" sz="2600"/>
              <a:t>, когда </a:t>
            </a:r>
            <a:r>
              <a:rPr lang="ru-RU" altLang="ru-RU" sz="2600">
                <a:solidFill>
                  <a:srgbClr val="FF0000"/>
                </a:solidFill>
              </a:rPr>
              <a:t>интенсивность отказов РЭА приблизится к максимально</a:t>
            </a:r>
            <a:r>
              <a:rPr lang="ru-RU" altLang="ru-RU" sz="2600"/>
              <a:t> допустимой для данной конструкции.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229600" cy="5256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i="1" u="sng" dirty="0"/>
              <a:t>Вероятность безотказной работы РЭА.</a:t>
            </a:r>
            <a:r>
              <a:rPr lang="ru-RU" altLang="ru-RU" sz="2400" dirty="0"/>
              <a:t> </a:t>
            </a:r>
            <a:r>
              <a:rPr lang="ru-RU" altLang="ru-RU" sz="2400" dirty="0">
                <a:solidFill>
                  <a:srgbClr val="FFFF00"/>
                </a:solidFill>
              </a:rPr>
              <a:t>Возникновение отказов в РЭА носит случайный характер</a:t>
            </a:r>
            <a:r>
              <a:rPr lang="ru-RU" altLang="ru-RU" sz="2400" dirty="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Время безотказной работы</a:t>
            </a:r>
            <a:r>
              <a:rPr lang="ru-RU" altLang="ru-RU" sz="2400" dirty="0"/>
              <a:t> есть случайная величина, для описания которой используют разные распределения: </a:t>
            </a:r>
            <a:r>
              <a:rPr lang="ru-RU" altLang="ru-RU" sz="2400" dirty="0" err="1"/>
              <a:t>Вейбулла</a:t>
            </a:r>
            <a:r>
              <a:rPr lang="ru-RU" altLang="ru-RU" sz="2400" dirty="0"/>
              <a:t>, экспоненциальный, Пуассона.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Отказы в РЭА</a:t>
            </a:r>
            <a:r>
              <a:rPr lang="ru-RU" altLang="ru-RU" sz="2400" dirty="0"/>
              <a:t>, содержащей большое число </a:t>
            </a:r>
            <a:r>
              <a:rPr lang="ru-RU" altLang="ru-RU" sz="2400" dirty="0">
                <a:solidFill>
                  <a:srgbClr val="FFFF00"/>
                </a:solidFill>
              </a:rPr>
              <a:t>однотипных неремонтируемых элементов</a:t>
            </a:r>
            <a:r>
              <a:rPr lang="ru-RU" altLang="ru-RU" sz="2400" dirty="0"/>
              <a:t>, достаточно хорошо подчиняются </a:t>
            </a:r>
            <a:r>
              <a:rPr lang="ru-RU" altLang="ru-RU" sz="2400" dirty="0">
                <a:solidFill>
                  <a:srgbClr val="FF0000"/>
                </a:solidFill>
              </a:rPr>
              <a:t>распределению </a:t>
            </a:r>
            <a:r>
              <a:rPr lang="ru-RU" altLang="ru-RU" sz="2400" dirty="0" err="1">
                <a:solidFill>
                  <a:srgbClr val="FF0000"/>
                </a:solidFill>
              </a:rPr>
              <a:t>Вейбулла</a:t>
            </a:r>
            <a:r>
              <a:rPr lang="ru-RU" altLang="ru-RU" sz="2400" dirty="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Экспоненциальное распределение основано на предположении постоянной во времени интенсивности отказов</a:t>
            </a:r>
            <a:r>
              <a:rPr lang="ru-RU" altLang="ru-RU" sz="2400" dirty="0"/>
              <a:t> и используется при расчетах надежности аппаратуры одноразового применения, содержащей большое число неремонтируемых компонентов.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0768"/>
            <a:ext cx="8218488" cy="47552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При длительной работе РЭА для планирования ее ремонта</a:t>
            </a:r>
            <a:r>
              <a:rPr lang="ru-RU" altLang="ru-RU" sz="2400" dirty="0"/>
              <a:t> важно знать не вероятность возникновения отказов, а их </a:t>
            </a:r>
            <a:r>
              <a:rPr lang="ru-RU" altLang="ru-RU" sz="2400" dirty="0">
                <a:solidFill>
                  <a:srgbClr val="FF0000"/>
                </a:solidFill>
              </a:rPr>
              <a:t>число за определенный период эксплуатации</a:t>
            </a:r>
            <a:r>
              <a:rPr lang="ru-RU" altLang="ru-RU" sz="2400" dirty="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В этом случае</a:t>
            </a:r>
            <a:r>
              <a:rPr lang="ru-RU" altLang="ru-RU" sz="2400" dirty="0"/>
              <a:t> применяют </a:t>
            </a:r>
            <a:r>
              <a:rPr lang="ru-RU" altLang="ru-RU" sz="2400" dirty="0">
                <a:solidFill>
                  <a:srgbClr val="FFFF00"/>
                </a:solidFill>
              </a:rPr>
              <a:t>распределение Пуассона</a:t>
            </a:r>
            <a:r>
              <a:rPr lang="ru-RU" altLang="ru-RU" sz="2400" dirty="0"/>
              <a:t>, позволяющее подсчитать вероятность появления любого числа случайных событий за некоторый период времени. </a:t>
            </a:r>
          </a:p>
          <a:p>
            <a:pPr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Распределение Пуассона</a:t>
            </a:r>
            <a:r>
              <a:rPr lang="ru-RU" altLang="ru-RU" sz="2400" dirty="0"/>
              <a:t> применимо для оценки надежности ремонтируемой РЭА с простейшим потоком отказов.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Вероятность отсутствия отказа за время </a:t>
            </a:r>
            <a:r>
              <a:rPr lang="en-US" altLang="ru-RU" sz="2400" dirty="0"/>
              <a:t>t</a:t>
            </a:r>
            <a:r>
              <a:rPr lang="ru-RU" altLang="ru-RU" sz="2400" dirty="0"/>
              <a:t> составляет </a:t>
            </a:r>
            <a:r>
              <a:rPr lang="ru-RU" altLang="ru-RU" sz="2400" i="1" dirty="0"/>
              <a:t>Р</a:t>
            </a:r>
            <a:r>
              <a:rPr lang="ru-RU" altLang="ru-RU" sz="1600" i="1" dirty="0"/>
              <a:t>0</a:t>
            </a:r>
            <a:r>
              <a:rPr lang="ru-RU" altLang="ru-RU" sz="2400" i="1" dirty="0"/>
              <a:t> = </a:t>
            </a:r>
            <a:r>
              <a:rPr lang="ru-RU" altLang="ru-RU" sz="2400" i="1" dirty="0" err="1"/>
              <a:t>ехр</a:t>
            </a:r>
            <a:r>
              <a:rPr lang="ru-RU" altLang="ru-RU" sz="2400" i="1" dirty="0"/>
              <a:t>(-</a:t>
            </a:r>
            <a:r>
              <a:rPr lang="en-US" altLang="ru-RU" sz="2400" i="1" dirty="0" err="1">
                <a:latin typeface="Symbol" pitchFamily="18" charset="2"/>
              </a:rPr>
              <a:t>l</a:t>
            </a:r>
            <a:r>
              <a:rPr lang="en-US" altLang="ru-RU" sz="2400" i="1" dirty="0" err="1"/>
              <a:t>t</a:t>
            </a:r>
            <a:r>
              <a:rPr lang="ru-RU" altLang="ru-RU" sz="2400" i="1" dirty="0"/>
              <a:t>)</a:t>
            </a:r>
            <a:r>
              <a:rPr lang="ru-RU" altLang="ru-RU" sz="2400" dirty="0"/>
              <a:t>, а вероятность появления </a:t>
            </a:r>
            <a:r>
              <a:rPr lang="en-US" altLang="ru-RU" sz="2400" dirty="0" err="1"/>
              <a:t>i</a:t>
            </a:r>
            <a:r>
              <a:rPr lang="ru-RU" altLang="ru-RU" sz="2400" dirty="0"/>
              <a:t> отказов за то же время</a:t>
            </a:r>
            <a:endParaRPr lang="en-US" altLang="ru-RU" sz="2400" dirty="0"/>
          </a:p>
          <a:p>
            <a:pPr>
              <a:lnSpc>
                <a:spcPct val="80000"/>
              </a:lnSpc>
            </a:pPr>
            <a:endParaRPr lang="en-US" altLang="ru-RU" sz="2400" dirty="0"/>
          </a:p>
          <a:p>
            <a:pPr>
              <a:lnSpc>
                <a:spcPct val="80000"/>
              </a:lnSpc>
            </a:pPr>
            <a:endParaRPr lang="en-US" altLang="ru-RU" sz="2000" dirty="0"/>
          </a:p>
          <a:p>
            <a:pPr>
              <a:lnSpc>
                <a:spcPct val="80000"/>
              </a:lnSpc>
              <a:buFontTx/>
              <a:buNone/>
            </a:pPr>
            <a:endParaRPr lang="en-US" altLang="ru-RU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 dirty="0"/>
              <a:t>, где </a:t>
            </a:r>
            <a:r>
              <a:rPr lang="en-US" altLang="ru-RU" sz="2000" dirty="0" err="1"/>
              <a:t>i</a:t>
            </a:r>
            <a:r>
              <a:rPr lang="ru-RU" altLang="ru-RU" sz="2000" dirty="0"/>
              <a:t> = 0, 1, 2, ..., </a:t>
            </a:r>
            <a:r>
              <a:rPr lang="en-US" altLang="ru-RU" sz="2000" dirty="0"/>
              <a:t>n</a:t>
            </a:r>
            <a:r>
              <a:rPr lang="ru-RU" altLang="ru-RU" sz="2000" dirty="0"/>
              <a:t> - число отказов.</a:t>
            </a: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56317085"/>
              </p:ext>
            </p:extLst>
          </p:nvPr>
        </p:nvGraphicFramePr>
        <p:xfrm>
          <a:off x="2771800" y="5085184"/>
          <a:ext cx="3455988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5" name="Формула" r:id="rId3" imgW="1244520" imgH="241200" progId="Equation.3">
                  <p:embed/>
                </p:oleObj>
              </mc:Choice>
              <mc:Fallback>
                <p:oleObj name="Формула" r:id="rId3" imgW="124452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5085184"/>
                        <a:ext cx="3455988" cy="6699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/>
          <a:lstStyle/>
          <a:p>
            <a:r>
              <a:rPr lang="ru-RU" altLang="ru-RU" sz="2600" dirty="0"/>
              <a:t>3. СТРУКТУРНАЯ НАДЕЖНОСТЬ</a:t>
            </a:r>
            <a:r>
              <a:rPr lang="en-US" altLang="ru-RU" sz="2600" dirty="0"/>
              <a:t> </a:t>
            </a:r>
            <a:r>
              <a:rPr lang="ru-RU" altLang="ru-RU" sz="2600" dirty="0"/>
              <a:t>АППАРАТУРЫ</a:t>
            </a:r>
            <a:r>
              <a:rPr lang="ru-RU" altLang="ru-RU" sz="4000" dirty="0"/>
              <a:t> 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0000"/>
                </a:solidFill>
              </a:rPr>
              <a:t>Структурная надежность</a:t>
            </a:r>
            <a:r>
              <a:rPr lang="ru-RU" altLang="ru-RU" sz="2400"/>
              <a:t> любого радиоэлектрой аппаратуры</a:t>
            </a:r>
            <a:r>
              <a:rPr lang="en-US" altLang="ru-RU" sz="2400"/>
              <a:t> - </a:t>
            </a:r>
            <a:r>
              <a:rPr lang="ru-RU" altLang="ru-RU" sz="2400"/>
              <a:t>это его </a:t>
            </a:r>
            <a:r>
              <a:rPr lang="ru-RU" altLang="ru-RU" sz="2400">
                <a:solidFill>
                  <a:srgbClr val="FFFF00"/>
                </a:solidFill>
              </a:rPr>
              <a:t>результирующая надежность при известной структурной схеме</a:t>
            </a:r>
            <a:r>
              <a:rPr lang="ru-RU" altLang="ru-RU" sz="2400"/>
              <a:t> и </a:t>
            </a:r>
            <a:r>
              <a:rPr lang="ru-RU" altLang="ru-RU" sz="2400">
                <a:solidFill>
                  <a:srgbClr val="FFFF00"/>
                </a:solidFill>
              </a:rPr>
              <a:t>известных значениях надежности всех элементов</a:t>
            </a:r>
            <a:r>
              <a:rPr lang="ru-RU" altLang="ru-RU" sz="2400"/>
              <a:t>, составляющих структурную схему. 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FF00"/>
                </a:solidFill>
              </a:rPr>
              <a:t>При этом под элементами понимаются как</a:t>
            </a:r>
            <a:r>
              <a:rPr lang="ru-RU" altLang="ru-RU" sz="2400"/>
              <a:t> интегральные микросхемы, резисторы, конденсаторы и т. п., выполняющие определенные функции и включенные в общую электрическую схему РЭА, так и элементы вспомогательные, не входящие в структурную схему РЭА: соединения паяные, разъемные, элементы крепления и т. д.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256" y="764704"/>
            <a:ext cx="8229600" cy="5832376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altLang="ru-RU" sz="2400" b="1" i="1" u="sng" dirty="0"/>
              <a:t>Количественные характеристики</a:t>
            </a:r>
            <a:r>
              <a:rPr lang="ru-RU" altLang="ru-RU" sz="2400" b="1" i="1" dirty="0"/>
              <a:t> </a:t>
            </a:r>
            <a:r>
              <a:rPr lang="ru-RU" altLang="ru-RU" sz="2400" dirty="0"/>
              <a:t>структурной надежности РЭА. 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Для их нахождения составляют структурную схему РЭА</a:t>
            </a:r>
            <a:r>
              <a:rPr lang="ru-RU" altLang="ru-RU" sz="2400" dirty="0"/>
              <a:t> и </a:t>
            </a:r>
            <a:r>
              <a:rPr lang="ru-RU" altLang="ru-RU" sz="2400" u="sng" dirty="0">
                <a:solidFill>
                  <a:srgbClr val="FFFF00"/>
                </a:solidFill>
              </a:rPr>
              <a:t>указывают элементы устройства</a:t>
            </a:r>
            <a:r>
              <a:rPr lang="ru-RU" altLang="ru-RU" sz="2400" dirty="0"/>
              <a:t> (блоки, узлы) и </a:t>
            </a:r>
            <a:r>
              <a:rPr lang="ru-RU" altLang="ru-RU" sz="2400" u="sng" dirty="0">
                <a:solidFill>
                  <a:srgbClr val="FFFF00"/>
                </a:solidFill>
              </a:rPr>
              <a:t>связи между ними</a:t>
            </a:r>
            <a:r>
              <a:rPr lang="ru-RU" altLang="ru-RU" sz="2400" dirty="0"/>
              <a:t>. 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Производят анализ схемы</a:t>
            </a:r>
            <a:r>
              <a:rPr lang="ru-RU" altLang="ru-RU" sz="2400" dirty="0"/>
              <a:t> и </a:t>
            </a:r>
            <a:r>
              <a:rPr lang="ru-RU" altLang="ru-RU" sz="2400" dirty="0">
                <a:solidFill>
                  <a:srgbClr val="FFFF00"/>
                </a:solidFill>
              </a:rPr>
              <a:t>выделяют элементы и связи</a:t>
            </a:r>
            <a:r>
              <a:rPr lang="ru-RU" altLang="ru-RU" sz="2400" dirty="0"/>
              <a:t>, которые определяют выполнение основной функции данного устройства. 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FFFF00"/>
                </a:solidFill>
              </a:rPr>
              <a:t>Из выделенных основных элементов</a:t>
            </a:r>
            <a:r>
              <a:rPr lang="ru-RU" altLang="ru-RU" sz="2400" dirty="0"/>
              <a:t> и </a:t>
            </a:r>
            <a:r>
              <a:rPr lang="ru-RU" altLang="ru-RU" sz="2400" dirty="0">
                <a:solidFill>
                  <a:srgbClr val="FFFF00"/>
                </a:solidFill>
              </a:rPr>
              <a:t>связей составляют функциональную</a:t>
            </a:r>
            <a:r>
              <a:rPr lang="ru-RU" altLang="ru-RU" sz="2400" dirty="0"/>
              <a:t> (</a:t>
            </a:r>
            <a:r>
              <a:rPr lang="ru-RU" altLang="ru-RU" sz="2400" dirty="0" err="1"/>
              <a:t>надежностную</a:t>
            </a:r>
            <a:r>
              <a:rPr lang="ru-RU" altLang="ru-RU" sz="2400" dirty="0"/>
              <a:t>) </a:t>
            </a:r>
            <a:r>
              <a:rPr lang="ru-RU" altLang="ru-RU" sz="2400" dirty="0">
                <a:solidFill>
                  <a:srgbClr val="FFFF00"/>
                </a:solidFill>
              </a:rPr>
              <a:t>схему</a:t>
            </a:r>
            <a:r>
              <a:rPr lang="ru-RU" altLang="ru-RU" sz="2400" dirty="0"/>
              <a:t>, причем в ней выделяют элементы не по конструктивному, а </a:t>
            </a:r>
            <a:r>
              <a:rPr lang="ru-RU" altLang="ru-RU" sz="2400" dirty="0">
                <a:solidFill>
                  <a:srgbClr val="FF0000"/>
                </a:solidFill>
              </a:rPr>
              <a:t>по функциональному признаку</a:t>
            </a:r>
            <a:r>
              <a:rPr lang="ru-RU" altLang="ru-RU" sz="2400" dirty="0"/>
              <a:t> с таким расчетом, чтобы </a:t>
            </a:r>
            <a:r>
              <a:rPr lang="ru-RU" altLang="ru-RU" sz="2400" dirty="0">
                <a:solidFill>
                  <a:srgbClr val="FF0000"/>
                </a:solidFill>
              </a:rPr>
              <a:t>каждому функциональному элементу обеспечивалась независимость</a:t>
            </a:r>
            <a:r>
              <a:rPr lang="ru-RU" altLang="ru-RU" sz="2400" dirty="0"/>
              <a:t>, </a:t>
            </a:r>
            <a:r>
              <a:rPr lang="ru-RU" altLang="ru-RU" sz="2400" dirty="0">
                <a:solidFill>
                  <a:srgbClr val="FFFF00"/>
                </a:solidFill>
              </a:rPr>
              <a:t>т. е. чтобы отказ одного функционального элемента не вызывал изменения вероятности появления отказа у другого соседнего функционального элемента</a:t>
            </a:r>
            <a:r>
              <a:rPr lang="ru-RU" altLang="ru-RU" sz="2400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800">
                <a:solidFill>
                  <a:srgbClr val="FFFF00"/>
                </a:solidFill>
              </a:rPr>
              <a:t>    </a:t>
            </a:r>
            <a:r>
              <a:rPr lang="ru-RU" altLang="ru-RU" sz="2600">
                <a:solidFill>
                  <a:srgbClr val="FFFF00"/>
                </a:solidFill>
              </a:rPr>
              <a:t>Определение количественных показателей надежности РЭА с помощью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FF00"/>
                </a:solidFill>
              </a:rPr>
              <a:t>структурных схем</a:t>
            </a:r>
            <a:r>
              <a:rPr lang="ru-RU" altLang="ru-RU" sz="2600"/>
              <a:t> дает возможность решать вопросы выбора наиболее надежных: </a:t>
            </a:r>
          </a:p>
          <a:p>
            <a:pPr>
              <a:lnSpc>
                <a:spcPct val="90000"/>
              </a:lnSpc>
            </a:pPr>
            <a:r>
              <a:rPr lang="ru-RU" altLang="ru-RU" sz="2600"/>
              <a:t>функциональных элементов, узлов, блоков, из которых состоит РЭА,</a:t>
            </a:r>
          </a:p>
          <a:p>
            <a:pPr>
              <a:lnSpc>
                <a:spcPct val="90000"/>
              </a:lnSpc>
            </a:pPr>
            <a:r>
              <a:rPr lang="ru-RU" altLang="ru-RU" sz="2600"/>
              <a:t> наиболее надежных конструкций, панелей, стоек, пультов, </a:t>
            </a:r>
          </a:p>
          <a:p>
            <a:pPr>
              <a:lnSpc>
                <a:spcPct val="90000"/>
              </a:lnSpc>
            </a:pPr>
            <a:r>
              <a:rPr lang="ru-RU" altLang="ru-RU" sz="2600"/>
              <a:t>рационального порядка эксплуатации, профилактики и ремонта РЭА, </a:t>
            </a:r>
          </a:p>
          <a:p>
            <a:pPr>
              <a:lnSpc>
                <a:spcPct val="90000"/>
              </a:lnSpc>
            </a:pPr>
            <a:r>
              <a:rPr lang="ru-RU" altLang="ru-RU" sz="2600"/>
              <a:t>состава и количества ЗИП.</a:t>
            </a:r>
            <a:r>
              <a:rPr lang="ru-RU" altLang="ru-RU" sz="280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14398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При построении надежностных структурных схем</a:t>
            </a:r>
            <a:r>
              <a:rPr lang="ru-RU" altLang="ru-RU" sz="2600"/>
              <a:t> используют </a:t>
            </a:r>
            <a:r>
              <a:rPr lang="ru-RU" altLang="ru-RU" sz="2600" u="sng">
                <a:solidFill>
                  <a:srgbClr val="FFFF00"/>
                </a:solidFill>
              </a:rPr>
              <a:t>последовательное</a:t>
            </a:r>
            <a:r>
              <a:rPr lang="ru-RU" altLang="ru-RU" sz="2600"/>
              <a:t>, </a:t>
            </a:r>
            <a:r>
              <a:rPr lang="ru-RU" altLang="ru-RU" sz="2600" u="sng">
                <a:solidFill>
                  <a:srgbClr val="FFFF00"/>
                </a:solidFill>
              </a:rPr>
              <a:t>параллельное</a:t>
            </a:r>
            <a:r>
              <a:rPr lang="ru-RU" altLang="ru-RU" sz="2600"/>
              <a:t> и </a:t>
            </a:r>
            <a:r>
              <a:rPr lang="ru-RU" altLang="ru-RU" sz="2600" u="sng">
                <a:solidFill>
                  <a:srgbClr val="FFFF00"/>
                </a:solidFill>
              </a:rPr>
              <a:t>последовательно-параллельное</a:t>
            </a:r>
            <a:r>
              <a:rPr lang="ru-RU" altLang="ru-RU" sz="2600"/>
              <a:t> включение элементов. </a:t>
            </a:r>
          </a:p>
        </p:txBody>
      </p:sp>
      <p:pic>
        <p:nvPicPr>
          <p:cNvPr id="93188" name="Picture 4" descr="Без имени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924175"/>
            <a:ext cx="7777163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495800"/>
          </a:xfrm>
        </p:spPr>
        <p:txBody>
          <a:bodyPr/>
          <a:lstStyle/>
          <a:p>
            <a:r>
              <a:rPr lang="ru-RU" altLang="ru-RU" sz="2600">
                <a:solidFill>
                  <a:srgbClr val="FFFF00"/>
                </a:solidFill>
              </a:rPr>
              <a:t>При </a:t>
            </a:r>
            <a:r>
              <a:rPr lang="ru-RU" altLang="ru-RU" sz="2600" b="1" u="sng">
                <a:solidFill>
                  <a:srgbClr val="FFFF00"/>
                </a:solidFill>
              </a:rPr>
              <a:t>последовательном включении элементов</a:t>
            </a:r>
            <a:r>
              <a:rPr lang="ru-RU" altLang="ru-RU" sz="2600"/>
              <a:t> (рис. а) для надежной работы схемы </a:t>
            </a:r>
            <a:r>
              <a:rPr lang="ru-RU" altLang="ru-RU" sz="2600">
                <a:solidFill>
                  <a:srgbClr val="FF0000"/>
                </a:solidFill>
              </a:rPr>
              <a:t>необходима работа всех функциональных элементов</a:t>
            </a:r>
            <a:r>
              <a:rPr lang="ru-RU" altLang="ru-RU" sz="2600"/>
              <a:t>. </a:t>
            </a:r>
          </a:p>
          <a:p>
            <a:endParaRPr lang="ru-RU" altLang="ru-RU" sz="2600"/>
          </a:p>
          <a:p>
            <a:r>
              <a:rPr lang="ru-RU" altLang="ru-RU" sz="2600">
                <a:solidFill>
                  <a:srgbClr val="FFFF00"/>
                </a:solidFill>
              </a:rPr>
              <a:t>Вероятность безотказной работы схемы</a:t>
            </a:r>
            <a:r>
              <a:rPr lang="ru-RU" altLang="ru-RU" sz="2600"/>
              <a:t> будет равна произведению вероятностей безотказной работы всех функциональных элементов:</a:t>
            </a:r>
            <a:endParaRPr lang="en-US" altLang="ru-RU" sz="2600"/>
          </a:p>
          <a:p>
            <a:pPr>
              <a:buFontTx/>
              <a:buNone/>
            </a:pPr>
            <a:r>
              <a:rPr lang="ru-RU" altLang="ru-RU" sz="2600"/>
              <a:t>                      </a:t>
            </a:r>
          </a:p>
          <a:p>
            <a:pPr>
              <a:buFontTx/>
              <a:buNone/>
            </a:pPr>
            <a:r>
              <a:rPr lang="ru-RU" altLang="ru-RU" sz="2600"/>
              <a:t>     </a:t>
            </a:r>
          </a:p>
          <a:p>
            <a:pPr>
              <a:buFontTx/>
              <a:buNone/>
            </a:pPr>
            <a:r>
              <a:rPr lang="ru-RU" altLang="ru-RU" sz="2600"/>
              <a:t>         где n – число элементов схемы.</a:t>
            </a:r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339975" y="4724400"/>
          <a:ext cx="489585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9" name="Формула" r:id="rId3" imgW="1434960" imgH="228600" progId="Equation.3">
                  <p:embed/>
                </p:oleObj>
              </mc:Choice>
              <mc:Fallback>
                <p:oleObj name="Формула" r:id="rId3" imgW="14349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724400"/>
                        <a:ext cx="4895850" cy="7794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4495800"/>
          </a:xfrm>
        </p:spPr>
        <p:txBody>
          <a:bodyPr/>
          <a:lstStyle/>
          <a:p>
            <a:r>
              <a:rPr lang="ru-RU" altLang="ru-RU" sz="2600">
                <a:solidFill>
                  <a:srgbClr val="FFFF00"/>
                </a:solidFill>
              </a:rPr>
              <a:t>Для случая экпоненциального распределения</a:t>
            </a:r>
            <a:r>
              <a:rPr lang="ru-RU" altLang="ru-RU" sz="2600"/>
              <a:t> наработки до отказа </a:t>
            </a:r>
          </a:p>
          <a:p>
            <a:endParaRPr lang="ru-RU" altLang="ru-RU" sz="2600"/>
          </a:p>
          <a:p>
            <a:endParaRPr lang="ru-RU" altLang="ru-RU" sz="2200"/>
          </a:p>
          <a:p>
            <a:pPr>
              <a:buFontTx/>
              <a:buNone/>
            </a:pPr>
            <a:r>
              <a:rPr lang="ru-RU" altLang="ru-RU" sz="2200"/>
              <a:t>    </a:t>
            </a:r>
          </a:p>
          <a:p>
            <a:pPr>
              <a:buFontTx/>
              <a:buNone/>
            </a:pPr>
            <a:r>
              <a:rPr lang="ru-RU" altLang="ru-RU" sz="2600"/>
              <a:t>среднее время наработки на отказ составит:</a:t>
            </a:r>
            <a:endParaRPr lang="en-US" altLang="ru-RU" sz="2600"/>
          </a:p>
          <a:p>
            <a:pPr>
              <a:buFontTx/>
              <a:buNone/>
            </a:pPr>
            <a:r>
              <a:rPr lang="ru-RU" altLang="ru-RU" sz="2200"/>
              <a:t>                          </a:t>
            </a:r>
            <a:endParaRPr lang="en-US" altLang="ru-RU" sz="2200"/>
          </a:p>
          <a:p>
            <a:pPr>
              <a:buFontTx/>
              <a:buNone/>
            </a:pPr>
            <a:r>
              <a:rPr lang="en-US" altLang="ru-RU" sz="2200"/>
              <a:t>                                     </a:t>
            </a:r>
            <a:endParaRPr lang="ru-RU" altLang="ru-RU" sz="2800"/>
          </a:p>
        </p:txBody>
      </p:sp>
      <p:graphicFrame>
        <p:nvGraphicFramePr>
          <p:cNvPr id="9523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3581400" y="4581525"/>
          <a:ext cx="1189038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0" name="Формула" r:id="rId3" imgW="622080" imgH="622080" progId="Equation.3">
                  <p:embed/>
                </p:oleObj>
              </mc:Choice>
              <mc:Fallback>
                <p:oleObj name="Формула" r:id="rId3" imgW="622080" imgH="6220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581525"/>
                        <a:ext cx="1189038" cy="11890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9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2555875" y="2492375"/>
          <a:ext cx="295275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1" name="Формула" r:id="rId5" imgW="1041120" imgH="228600" progId="Equation.3">
                  <p:embed/>
                </p:oleObj>
              </mc:Choice>
              <mc:Fallback>
                <p:oleObj name="Формула" r:id="rId5" imgW="104112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492375"/>
                        <a:ext cx="2952750" cy="6492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8218487" cy="4968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/>
              <a:t>Для построения структурной схемы</a:t>
            </a:r>
            <a:r>
              <a:rPr lang="ru-RU" altLang="ru-RU" sz="2400">
                <a:solidFill>
                  <a:srgbClr val="FFFF00"/>
                </a:solidFill>
              </a:rPr>
              <a:t> </a:t>
            </a:r>
            <a:r>
              <a:rPr lang="ru-RU" altLang="ru-RU" sz="2400" b="1" u="sng">
                <a:solidFill>
                  <a:srgbClr val="FFFF00"/>
                </a:solidFill>
              </a:rPr>
              <a:t>параллельного соединения элементов</a:t>
            </a:r>
            <a:r>
              <a:rPr lang="ru-RU" altLang="ru-RU" sz="2400"/>
              <a:t> (рис. б) при вероятности отказов </a:t>
            </a:r>
            <a:r>
              <a:rPr lang="en-US" altLang="ru-RU" sz="2400"/>
              <a:t>Qi</a:t>
            </a:r>
            <a:r>
              <a:rPr lang="ru-RU" altLang="ru-RU" sz="2400"/>
              <a:t>(</a:t>
            </a:r>
            <a:r>
              <a:rPr lang="en-US" altLang="ru-RU" sz="2400"/>
              <a:t>t</a:t>
            </a:r>
            <a:r>
              <a:rPr lang="ru-RU" altLang="ru-RU" sz="2400"/>
              <a:t>) для каждого из элементов, входящих в схему, </a:t>
            </a:r>
            <a:r>
              <a:rPr lang="ru-RU" altLang="ru-RU" sz="2400">
                <a:solidFill>
                  <a:srgbClr val="FFFF00"/>
                </a:solidFill>
              </a:rPr>
              <a:t>отказ всей схемы будет иметь место тогда, когда откажут все элементы</a:t>
            </a:r>
            <a:r>
              <a:rPr lang="ru-RU" altLang="ru-RU" sz="2400"/>
              <a:t>, т.е.</a:t>
            </a:r>
            <a:r>
              <a:rPr lang="ru-RU" altLang="ru-RU" sz="200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                                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00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                                  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                                                                                            </a:t>
            </a:r>
            <a:r>
              <a:rPr lang="en-US" altLang="ru-RU" sz="2000"/>
              <a:t>,</a:t>
            </a:r>
            <a:r>
              <a:rPr lang="ru-RU" altLang="ru-RU" sz="2000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00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</a:t>
            </a:r>
            <a:r>
              <a:rPr lang="ru-RU" altLang="ru-RU" sz="2400"/>
              <a:t>где </a:t>
            </a:r>
            <a:r>
              <a:rPr lang="en-US" altLang="ru-RU" sz="2400"/>
              <a:t>m </a:t>
            </a:r>
            <a:r>
              <a:rPr lang="ru-RU" altLang="ru-RU" sz="2400"/>
              <a:t>- число параллельно соединенных элементов. 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solidFill>
                  <a:srgbClr val="FFFF00"/>
                </a:solidFill>
              </a:rPr>
              <a:t>Вероятность безотказной</a:t>
            </a:r>
            <a:r>
              <a:rPr lang="ru-RU" altLang="ru-RU" sz="2400"/>
              <a:t> работы всей схемы:</a:t>
            </a:r>
            <a:endParaRPr lang="en-US" altLang="ru-RU" sz="240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                      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00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000"/>
              <a:t>                                                                                    .</a:t>
            </a:r>
          </a:p>
        </p:txBody>
      </p:sp>
      <p:graphicFrame>
        <p:nvGraphicFramePr>
          <p:cNvPr id="9626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124075" y="3500438"/>
          <a:ext cx="4681538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4" name="Формула" r:id="rId3" imgW="1536480" imgH="228600" progId="Equation.3">
                  <p:embed/>
                </p:oleObj>
              </mc:Choice>
              <mc:Fallback>
                <p:oleObj name="Формула" r:id="rId3" imgW="15364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500438"/>
                        <a:ext cx="4681538" cy="69691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3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2916238" y="5661025"/>
          <a:ext cx="287972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5" name="Формула" r:id="rId5" imgW="901440" imgH="203040" progId="Equation.3">
                  <p:embed/>
                </p:oleObj>
              </mc:Choice>
              <mc:Fallback>
                <p:oleObj name="Формула" r:id="rId5" imgW="90144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5661025"/>
                        <a:ext cx="2879725" cy="6492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Для экпоненциального распределения наработки до отказа</a:t>
            </a:r>
            <a:r>
              <a:rPr lang="ru-RU" altLang="ru-RU" sz="2600"/>
              <a:t>  среднее время наработки на отказ составит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ru-RU" sz="260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600"/>
              <a:t>                   </a:t>
            </a:r>
            <a:r>
              <a:rPr lang="en-US" altLang="ru-RU" sz="2600"/>
              <a:t>T</a:t>
            </a:r>
            <a:r>
              <a:rPr lang="ru-RU" altLang="ru-RU" sz="2600"/>
              <a:t> = (1/</a:t>
            </a:r>
            <a:r>
              <a:rPr lang="en-US" altLang="ru-RU" sz="2600">
                <a:latin typeface="Symbol" pitchFamily="18" charset="2"/>
              </a:rPr>
              <a:t>l</a:t>
            </a:r>
            <a:r>
              <a:rPr lang="ru-RU" altLang="ru-RU" sz="2600"/>
              <a:t>) + (1/2</a:t>
            </a:r>
            <a:r>
              <a:rPr lang="en-US" altLang="ru-RU" sz="2600">
                <a:latin typeface="Symbol" pitchFamily="18" charset="2"/>
              </a:rPr>
              <a:t>l</a:t>
            </a:r>
            <a:r>
              <a:rPr lang="ru-RU" altLang="ru-RU" sz="2600"/>
              <a:t>) + … +(1/</a:t>
            </a:r>
            <a:r>
              <a:rPr lang="en-US" altLang="ru-RU" sz="2600"/>
              <a:t>m</a:t>
            </a:r>
            <a:r>
              <a:rPr lang="en-US" altLang="ru-RU" sz="2600">
                <a:latin typeface="Symbol" pitchFamily="18" charset="2"/>
              </a:rPr>
              <a:t>l</a:t>
            </a:r>
            <a:r>
              <a:rPr lang="ru-RU" altLang="ru-RU" sz="2600"/>
              <a:t>).</a:t>
            </a:r>
          </a:p>
          <a:p>
            <a:pPr>
              <a:lnSpc>
                <a:spcPct val="90000"/>
              </a:lnSpc>
            </a:pPr>
            <a:endParaRPr lang="ru-RU" altLang="ru-RU" sz="2600"/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При смешанном параллельно-последовательном соединении элементов</a:t>
            </a:r>
            <a:r>
              <a:rPr lang="ru-RU" altLang="ru-RU" sz="2600"/>
              <a:t> необходимо найти вероятность безотказной работы для каждой из цепочек параллельно включенных элементов, а затем для всей схемы.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000"/>
              <a:t>4. МЕТОДЫ ПОВЫШЕНИЯ НАДЕЖНОСТИ</a:t>
            </a:r>
            <a:r>
              <a:rPr lang="ru-RU" altLang="ru-RU"/>
              <a:t>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2562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Методы повышения надежности</a:t>
            </a:r>
            <a:r>
              <a:rPr lang="ru-RU" altLang="ru-RU" sz="2600"/>
              <a:t> можно разделить на </a:t>
            </a:r>
            <a:r>
              <a:rPr lang="ru-RU" altLang="ru-RU" sz="2600" u="sng">
                <a:solidFill>
                  <a:srgbClr val="FFFF00"/>
                </a:solidFill>
              </a:rPr>
              <a:t>структурные</a:t>
            </a:r>
            <a:r>
              <a:rPr lang="ru-RU" altLang="ru-RU" sz="2600"/>
              <a:t> и </a:t>
            </a:r>
            <a:r>
              <a:rPr lang="ru-RU" altLang="ru-RU" sz="2600" b="1" u="sng"/>
              <a:t>информационные</a:t>
            </a:r>
            <a:r>
              <a:rPr lang="ru-RU" altLang="ru-RU" sz="2600"/>
              <a:t>.</a:t>
            </a:r>
            <a:endParaRPr lang="ru-RU" altLang="ru-RU" sz="2600" b="1" i="1" u="sng"/>
          </a:p>
          <a:p>
            <a:pPr>
              <a:lnSpc>
                <a:spcPct val="90000"/>
              </a:lnSpc>
            </a:pPr>
            <a:r>
              <a:rPr lang="ru-RU" altLang="ru-RU" sz="2600" b="1" i="1" u="sng"/>
              <a:t>Структурные методы повышения надежности.</a:t>
            </a:r>
            <a:endParaRPr lang="en-US" altLang="ru-RU" sz="2600" b="1" i="1" u="sng"/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Абсолютной надежности</a:t>
            </a:r>
            <a:r>
              <a:rPr lang="ru-RU" altLang="ru-RU" sz="2600"/>
              <a:t> технических устройств </a:t>
            </a:r>
            <a:r>
              <a:rPr lang="ru-RU" altLang="ru-RU" sz="2600">
                <a:solidFill>
                  <a:srgbClr val="FF0000"/>
                </a:solidFill>
              </a:rPr>
              <a:t>добиться принципиально невозможно</a:t>
            </a:r>
            <a:r>
              <a:rPr lang="ru-RU" altLang="ru-RU" sz="2600"/>
              <a:t>, а </a:t>
            </a:r>
            <a:r>
              <a:rPr lang="ru-RU" altLang="ru-RU" sz="2600">
                <a:solidFill>
                  <a:srgbClr val="FFFF00"/>
                </a:solidFill>
              </a:rPr>
              <a:t>максимально повысить показатели их надежности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0000"/>
                </a:solidFill>
              </a:rPr>
              <a:t>реально</a:t>
            </a:r>
            <a:r>
              <a:rPr lang="ru-RU" altLang="ru-RU" sz="2600"/>
              <a:t>, и </a:t>
            </a:r>
            <a:r>
              <a:rPr lang="ru-RU" altLang="ru-RU" sz="2600" b="1" u="sng"/>
              <a:t>это является важнейшей научной и технической задачей</a:t>
            </a:r>
            <a:r>
              <a:rPr lang="ru-RU" altLang="ru-RU" sz="2600"/>
              <a:t>.</a:t>
            </a:r>
            <a:endParaRPr lang="en-US" altLang="ru-RU" sz="2600"/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Повышение уровня надежности РЭА достигается</a:t>
            </a:r>
            <a:r>
              <a:rPr lang="en-US" altLang="ru-RU" sz="2600">
                <a:solidFill>
                  <a:srgbClr val="FFFF00"/>
                </a:solidFill>
              </a:rPr>
              <a:t> </a:t>
            </a:r>
            <a:r>
              <a:rPr lang="ru-RU" altLang="ru-RU" sz="2600">
                <a:solidFill>
                  <a:srgbClr val="FF0000"/>
                </a:solidFill>
              </a:rPr>
              <a:t>устранением причин</a:t>
            </a:r>
            <a:r>
              <a:rPr lang="ru-RU" altLang="ru-RU" sz="2600"/>
              <a:t>, вызывающих в ней отказы, т. е. сведением к минимуму конструкторских, технологических и эксплуатационных ошибок.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32923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600"/>
              <a:t>    </a:t>
            </a:r>
            <a:r>
              <a:rPr lang="ru-RU" altLang="ru-RU" sz="2600">
                <a:solidFill>
                  <a:srgbClr val="FFFF00"/>
                </a:solidFill>
              </a:rPr>
              <a:t>Значительного повышения надежности</a:t>
            </a:r>
            <a:r>
              <a:rPr lang="ru-RU" altLang="ru-RU" sz="2600"/>
              <a:t> РЭА достигают созданием новых элементов.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600">
                <a:solidFill>
                  <a:srgbClr val="FFFF00"/>
                </a:solidFill>
              </a:rPr>
              <a:t>    Повышением надежности элементов</a:t>
            </a:r>
            <a:r>
              <a:rPr lang="ru-RU" altLang="ru-RU" sz="2600"/>
              <a:t> не удается полностью решить проблему построения надежных РЭА, </a:t>
            </a:r>
            <a:r>
              <a:rPr lang="ru-RU" altLang="ru-RU" sz="2600" b="1">
                <a:solidFill>
                  <a:srgbClr val="FFFF00"/>
                </a:solidFill>
              </a:rPr>
              <a:t>что вызвано:</a:t>
            </a:r>
            <a:r>
              <a:rPr lang="ru-RU" altLang="ru-RU" sz="260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значительным опережением</a:t>
            </a:r>
            <a:r>
              <a:rPr lang="ru-RU" altLang="ru-RU" sz="2600"/>
              <a:t> роста сложности вновь разрабатываемых РЭА, </a:t>
            </a:r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большими затратами</a:t>
            </a:r>
            <a:r>
              <a:rPr lang="ru-RU" altLang="ru-RU" sz="2600"/>
              <a:t> при получении элементов высокой надежности, </a:t>
            </a:r>
          </a:p>
          <a:p>
            <a:pPr>
              <a:lnSpc>
                <a:spcPct val="90000"/>
              </a:lnSpc>
            </a:pPr>
            <a:r>
              <a:rPr lang="ru-RU" altLang="ru-RU" sz="2600">
                <a:solidFill>
                  <a:srgbClr val="FFFF00"/>
                </a:solidFill>
              </a:rPr>
              <a:t>существованием элементов</a:t>
            </a:r>
            <a:r>
              <a:rPr lang="ru-RU" altLang="ru-RU" sz="2600"/>
              <a:t>, надежность которых довольно низка и трудно поддается повышению.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600"/>
              <a:t>    </a:t>
            </a:r>
            <a:r>
              <a:rPr lang="ru-RU" altLang="ru-RU" sz="2600">
                <a:solidFill>
                  <a:srgbClr val="FFFF00"/>
                </a:solidFill>
              </a:rPr>
              <a:t>Поэтому один из путей повышения надежности</a:t>
            </a:r>
            <a:r>
              <a:rPr lang="ru-RU" altLang="ru-RU" sz="2600"/>
              <a:t> РЭА </a:t>
            </a:r>
            <a:r>
              <a:rPr lang="ru-RU" altLang="ru-RU" sz="2600">
                <a:solidFill>
                  <a:srgbClr val="FF0000"/>
                </a:solidFill>
              </a:rPr>
              <a:t>введение схемной избыточности</a:t>
            </a:r>
            <a:r>
              <a:rPr lang="ru-RU" altLang="ru-RU" sz="260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b="1" i="1"/>
              <a:t>     </a:t>
            </a:r>
            <a:r>
              <a:rPr lang="ru-RU" altLang="ru-RU" sz="2400" b="1" i="1" u="sng"/>
              <a:t>Повышение надежности РЭА резервированием.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0000"/>
                </a:solidFill>
              </a:rPr>
              <a:t>Резервирование</a:t>
            </a:r>
            <a:r>
              <a:rPr lang="ru-RU" altLang="ru-RU" sz="2400"/>
              <a:t> - способ повышения надежности аппаратуры, за­ключающийся в дублировании РЭА в целом или отдельных ее модулей или элементов. 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FF00"/>
                </a:solidFill>
              </a:rPr>
              <a:t>Резервирование предполагает</a:t>
            </a:r>
            <a:r>
              <a:rPr lang="ru-RU" altLang="ru-RU" sz="2400"/>
              <a:t> </a:t>
            </a:r>
            <a:r>
              <a:rPr lang="ru-RU" altLang="ru-RU" sz="2400">
                <a:solidFill>
                  <a:srgbClr val="FFFF00"/>
                </a:solidFill>
              </a:rPr>
              <a:t>включение в схему устройства дополнительных элементов</a:t>
            </a:r>
            <a:r>
              <a:rPr lang="ru-RU" altLang="ru-RU" sz="2400"/>
              <a:t>, которые позволяют скомпенсировать отказы отдельных частей устройств и обеспечить его надежную работу. </a:t>
            </a:r>
          </a:p>
          <a:p>
            <a:pPr>
              <a:lnSpc>
                <a:spcPct val="90000"/>
              </a:lnSpc>
            </a:pPr>
            <a:r>
              <a:rPr lang="ru-RU" altLang="ru-RU" sz="2400">
                <a:solidFill>
                  <a:srgbClr val="FFFF00"/>
                </a:solidFill>
              </a:rPr>
              <a:t>Резервирование эффективно</a:t>
            </a:r>
            <a:r>
              <a:rPr lang="ru-RU" altLang="ru-RU" sz="2400"/>
              <a:t> в случае, когда неисправности являются статистически независимыми.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575"/>
            <a:ext cx="8229600" cy="40354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   </a:t>
            </a:r>
            <a:r>
              <a:rPr lang="ru-RU" altLang="ru-RU" sz="2600">
                <a:solidFill>
                  <a:srgbClr val="FFFF00"/>
                </a:solidFill>
              </a:rPr>
              <a:t>Различают следующие виды резервирования</a:t>
            </a:r>
            <a:r>
              <a:rPr lang="ru-RU" altLang="ru-RU" sz="2600"/>
              <a:t>: </a:t>
            </a:r>
          </a:p>
          <a:p>
            <a:r>
              <a:rPr lang="ru-RU" altLang="ru-RU" sz="2600" b="1" u="sng"/>
              <a:t>постоянное</a:t>
            </a:r>
            <a:r>
              <a:rPr lang="ru-RU" altLang="ru-RU" sz="2600"/>
              <a:t> (резервные элементы включены вместе с основным и функционируют в тех же режимах); </a:t>
            </a:r>
          </a:p>
          <a:p>
            <a:r>
              <a:rPr lang="ru-RU" altLang="ru-RU" sz="2600" b="1" u="sng"/>
              <a:t>замещением</a:t>
            </a:r>
            <a:r>
              <a:rPr lang="ru-RU" altLang="ru-RU" sz="2600"/>
              <a:t> (обнаружение отказавшего элемента и замена его резервным);</a:t>
            </a:r>
          </a:p>
          <a:p>
            <a:r>
              <a:rPr lang="ru-RU" altLang="ru-RU" sz="2600" b="1" u="sng"/>
              <a:t>скользящее</a:t>
            </a:r>
            <a:r>
              <a:rPr lang="ru-RU" altLang="ru-RU" sz="2600"/>
              <a:t> (любой резервный элемент может замещать любой отказавший).</a:t>
            </a:r>
          </a:p>
          <a:p>
            <a:endParaRPr lang="ru-RU" altLang="ru-RU" sz="26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4924425"/>
          </a:xfrm>
        </p:spPr>
        <p:txBody>
          <a:bodyPr/>
          <a:lstStyle/>
          <a:p>
            <a:r>
              <a:rPr lang="ru-RU" altLang="ru-RU" sz="2600">
                <a:solidFill>
                  <a:srgbClr val="FFFF00"/>
                </a:solidFill>
              </a:rPr>
              <a:t>Если </a:t>
            </a:r>
            <a:r>
              <a:rPr lang="ru-RU" altLang="ru-RU" sz="2800" b="1"/>
              <a:t>Pc(t)</a:t>
            </a:r>
            <a:r>
              <a:rPr lang="ru-RU" altLang="ru-RU" sz="2600">
                <a:solidFill>
                  <a:srgbClr val="FFFF00"/>
                </a:solidFill>
              </a:rPr>
              <a:t> - вероятность безотказной работы системы</a:t>
            </a:r>
            <a:r>
              <a:rPr lang="ru-RU" altLang="ru-RU" sz="2600"/>
              <a:t>, то установка и включение параллельно нескольких таких же систем </a:t>
            </a:r>
            <a:r>
              <a:rPr lang="ru-RU" altLang="ru-RU" sz="2600">
                <a:solidFill>
                  <a:srgbClr val="FFFF00"/>
                </a:solidFill>
              </a:rPr>
              <a:t>приводит к увеличению результирующей вероятности</a:t>
            </a:r>
            <a:r>
              <a:rPr lang="ru-RU" altLang="ru-RU" sz="2600"/>
              <a:t> безотказной работы резервированной системы P(</a:t>
            </a:r>
            <a:r>
              <a:rPr lang="en-US" altLang="ru-RU" sz="2600"/>
              <a:t>t</a:t>
            </a:r>
            <a:r>
              <a:rPr lang="ru-RU" altLang="ru-RU" sz="2600"/>
              <a:t>), которую можно определить из выражения:</a:t>
            </a:r>
            <a:r>
              <a:rPr lang="ru-RU" altLang="ru-RU" sz="2400"/>
              <a:t> </a:t>
            </a:r>
            <a:endParaRPr lang="en-US" altLang="ru-RU" sz="2400"/>
          </a:p>
          <a:p>
            <a:pPr>
              <a:buFontTx/>
              <a:buNone/>
            </a:pPr>
            <a:r>
              <a:rPr lang="ru-RU" altLang="ru-RU" sz="2400"/>
              <a:t>    </a:t>
            </a:r>
          </a:p>
          <a:p>
            <a:pPr>
              <a:buFontTx/>
              <a:buNone/>
            </a:pPr>
            <a:endParaRPr lang="ru-RU" altLang="ru-RU" sz="2400"/>
          </a:p>
          <a:p>
            <a:pPr>
              <a:buFontTx/>
              <a:buNone/>
            </a:pPr>
            <a:endParaRPr lang="ru-RU" altLang="ru-RU" sz="2400"/>
          </a:p>
          <a:p>
            <a:pPr>
              <a:buFontTx/>
              <a:buNone/>
            </a:pPr>
            <a:r>
              <a:rPr lang="ru-RU" altLang="ru-RU" sz="2400"/>
              <a:t>     где </a:t>
            </a:r>
            <a:r>
              <a:rPr lang="en-US" altLang="ru-RU" sz="2400"/>
              <a:t>m </a:t>
            </a:r>
            <a:r>
              <a:rPr lang="ru-RU" altLang="ru-RU" sz="2400"/>
              <a:t>- число резервных систем, включенных параллельно основной. </a:t>
            </a:r>
          </a:p>
        </p:txBody>
      </p:sp>
      <p:graphicFrame>
        <p:nvGraphicFramePr>
          <p:cNvPr id="10138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051050" y="4365625"/>
          <a:ext cx="489585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7" name="Формула" r:id="rId3" imgW="1523880" imgH="228600" progId="Equation.3">
                  <p:embed/>
                </p:oleObj>
              </mc:Choice>
              <mc:Fallback>
                <p:oleObj name="Формула" r:id="rId3" imgW="15238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4365625"/>
                        <a:ext cx="4895850" cy="7350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600"/>
              <a:t>    </a:t>
            </a:r>
            <a:r>
              <a:rPr lang="ru-RU" altLang="ru-RU" sz="2600" b="1">
                <a:solidFill>
                  <a:srgbClr val="FFFF00"/>
                </a:solidFill>
              </a:rPr>
              <a:t>В РЭА применяется</a:t>
            </a:r>
            <a:r>
              <a:rPr lang="ru-RU" altLang="ru-RU" sz="2600"/>
              <a:t>: </a:t>
            </a:r>
          </a:p>
          <a:p>
            <a:r>
              <a:rPr lang="ru-RU" altLang="ru-RU" sz="2600" b="1" u="sng"/>
              <a:t>общее</a:t>
            </a:r>
            <a:r>
              <a:rPr lang="ru-RU" altLang="ru-RU" sz="2600"/>
              <a:t> (резервируются отдельные модули),</a:t>
            </a:r>
          </a:p>
          <a:p>
            <a:r>
              <a:rPr lang="ru-RU" altLang="ru-RU" sz="2600" b="1" u="sng"/>
              <a:t>поэлементное</a:t>
            </a:r>
            <a:r>
              <a:rPr lang="ru-RU" altLang="ru-RU" sz="2600"/>
              <a:t> резервирование на уровне микросхем или отдельных элементов. </a:t>
            </a:r>
          </a:p>
          <a:p>
            <a:endParaRPr lang="ru-RU" altLang="ru-RU" sz="2600">
              <a:solidFill>
                <a:srgbClr val="FFFF00"/>
              </a:solidFill>
            </a:endParaRPr>
          </a:p>
          <a:p>
            <a:r>
              <a:rPr lang="ru-RU" altLang="ru-RU" sz="2600">
                <a:solidFill>
                  <a:srgbClr val="FFFF00"/>
                </a:solidFill>
              </a:rPr>
              <a:t>При одинаковом количестве резервных элементов</a:t>
            </a:r>
            <a:r>
              <a:rPr lang="ru-RU" altLang="ru-RU" sz="2600"/>
              <a:t> </a:t>
            </a:r>
            <a:r>
              <a:rPr lang="ru-RU" altLang="ru-RU" sz="2600">
                <a:solidFill>
                  <a:srgbClr val="FF0000"/>
                </a:solidFill>
              </a:rPr>
              <a:t>поэлементное резервирование эффективнее общего</a:t>
            </a:r>
            <a:r>
              <a:rPr lang="ru-RU" altLang="ru-RU" sz="2600"/>
              <a:t>, </a:t>
            </a:r>
            <a:r>
              <a:rPr lang="ru-RU" altLang="ru-RU" sz="2600" u="sng">
                <a:solidFill>
                  <a:srgbClr val="FFFF00"/>
                </a:solidFill>
              </a:rPr>
              <a:t>но требует большого числа дополнительных электрических связей</a:t>
            </a:r>
            <a:r>
              <a:rPr lang="ru-RU" altLang="ru-RU" sz="260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i="1" u="sng"/>
              <a:t>Постоянное резервирование</a:t>
            </a:r>
            <a:r>
              <a:rPr lang="ru-RU" altLang="ru-RU" sz="2400"/>
              <a:t> в РЭА производят по следующей схеме: входные сигналы поступают на n логических схем, причем n&gt; k, где k — число логических схем в нерезервированной схеме. Выходные сигналы всех n логических схем далее подают на решающий элемент, который согласно функции решения по этим сигналам определяет значения выходных сигналов всей схемы. Функция решения - правило отображения входных состояний решающего элемента на множество его выходных состояний.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000" b="1" i="1" u="sng"/>
              <a:t>Резервирование замещением</a:t>
            </a:r>
            <a:r>
              <a:rPr lang="ru-RU" altLang="ru-RU" sz="2000"/>
              <a:t> предполагает обнаружение отказавшего элемента или узла и подключение исправного. Замещение может происходить либо автоматически, либо вручную. </a:t>
            </a:r>
          </a:p>
          <a:p>
            <a:pPr>
              <a:lnSpc>
                <a:spcPct val="80000"/>
              </a:lnSpc>
            </a:pPr>
            <a:r>
              <a:rPr lang="ru-RU" altLang="ru-RU" sz="2000"/>
              <a:t>Резервирование замещением имеет следующие достоинства. Для многих схем при включении резервного оборудования не требуется дополнительно регулировать выходные параметры, вследствие того, что электрические режимы в схеме не меняются. Резервная аппаратура до момента включения в работу обесточена, что повышает общую надежность системы за счет сохранения ресурса электронных устройств. Имеется возможность использования одного резервного элемента на несколько рабочих.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i="1" u="sng"/>
              <a:t>При скользящем резервировании</a:t>
            </a:r>
            <a:r>
              <a:rPr lang="ru-RU" altLang="ru-RU" sz="2400"/>
              <a:t> любой резервный элемент может замещать любой основной элемент. Для осуществления этого резервирования необходимо иметь устройство, которое автоматически находит неисправный элемент и подключает вместо него резервный. Достоинство такого резервирования в том, что при идеальном автоматическом устройстве будет наибольший выигрыш в надежности по сравнению с другими методами резервирования. Однако осуществление скользящего резервирования возможно лишь при однотипности элементов.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000" b="1" i="1" u="sng"/>
              <a:t>Информационные методы повышения надежности РЭА.</a:t>
            </a:r>
            <a:r>
              <a:rPr lang="ru-RU" altLang="ru-RU" sz="2000" b="1" i="1"/>
              <a:t> </a:t>
            </a:r>
            <a:r>
              <a:rPr lang="ru-RU" altLang="ru-RU" sz="2000"/>
              <a:t>Основное применение информационные методы находят в вычислительной технике. Реализуются они в виде корректирующих кодов. Назначение этих кодов состоит в том, чтобы обнаруживать и исправлять ошибки в РЭА без прерывания их работы. </a:t>
            </a:r>
          </a:p>
          <a:p>
            <a:pPr>
              <a:lnSpc>
                <a:spcPct val="80000"/>
              </a:lnSpc>
            </a:pPr>
            <a:r>
              <a:rPr lang="ru-RU" altLang="ru-RU" sz="2000"/>
              <a:t>Корректирующие коды предусматривают введение в изделия некоторой избыточности. Различают временную и пространственную избыточность. Временная избыточность характеризуется неоднократным решением задачи. Полученные результаты сравниваются, и если они совпадают, то делается вывод, что задача решена правильно. Временная избыточность вводится в РЭА программным путем.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/>
              <a:t>Пространственная избыточность характеризуется удлинением кодов чисел, в которые вводят дополнительно контрольные разряды. Суть обнаружения и исправления ошибок с помощью корректирующих кодов состоит в следующем. В конечном множестве А выходных слов устройства выделяют подмножество В разрешенных кодовых слов (т. е. В </a:t>
            </a:r>
            <a:r>
              <a:rPr lang="ru-RU" altLang="ru-RU" sz="2400">
                <a:sym typeface="Symbol" pitchFamily="18" charset="2"/>
              </a:rPr>
              <a:t></a:t>
            </a:r>
            <a:r>
              <a:rPr lang="ru-RU" altLang="ru-RU" sz="2400"/>
              <a:t> А). Эти слова могут появиться лишь в том случае, если все арифметические и логические операции, выполняемые РЭА, осуществляются правильно. Тогда очевидно, что подмножество А –  В = С(A \ B = С) будет характеризовать запрещенные кодовые слова. Последние имеют место только при наличии ошибок.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/>
              <a:t>Для устранения обнаруженных таким образом ошибок все запрещенные кодовые слова разбиваются на группы. Каждой такой группе ставится в соответствие только одно разрешенное кодовое слово. При декодировании запрещенные кодовые слова сi автоматически заменяются разрешенными кодовыми словами из той группы, к которой принадлежит ci. 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Таким образом, корректирующие коды в состоянии не только обнаруживать ошибки, но и устранять их.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800" b="1" i="1" u="sng"/>
              <a:t>Расчет надежности РЭА</a:t>
            </a:r>
            <a:r>
              <a:rPr lang="ru-RU" altLang="ru-RU" sz="2800"/>
              <a:t>. Определив из ТЗ требуемую вероятность безотказной работы аппаратуры, конструктор распределяет эту вероятность по составляющим РЭА мо­дулям, подбирает элементы с необходимыми интенсивностями отказов, вы­являет потребность и глубину резервирования, принимает меры по защите аппаратуры от воздействий дестабилизирующих факторов.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/>
              <a:t>Расчет надежности РЭА состоит в определении числовых показателей надежности P(t) и Тср по известным интенсивностям отказов комплектую­щих РЭА элементов. При этом считается, что, если выход из строя любого элемента приводит к выходу из строя всей РЭА, то имеет место последова­тельное включение элементов. Усредненные данные по интенсивностям от­казов микросхем, электрорадиоэлементов, узлов и электрическим соедине­ниям известны /2/.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Вероятность безотказной работы системы обычно вычисляется с использованием выражений:</a:t>
            </a:r>
            <a:endParaRPr lang="en-US" altLang="ru-RU"/>
          </a:p>
          <a:p>
            <a:r>
              <a:rPr lang="en-US" altLang="ru-RU"/>
              <a:t>Pc(t) = exp(-</a:t>
            </a:r>
            <a:r>
              <a:rPr lang="en-US" altLang="ru-RU">
                <a:sym typeface="Symbol" pitchFamily="18" charset="2"/>
              </a:rPr>
              <a:t></a:t>
            </a:r>
            <a:r>
              <a:rPr lang="en-US" altLang="ru-RU"/>
              <a:t>(t) dt),    </a:t>
            </a:r>
            <a:r>
              <a:rPr lang="en-US" altLang="ru-RU">
                <a:sym typeface="Symbol" pitchFamily="18" charset="2"/>
              </a:rPr>
              <a:t></a:t>
            </a:r>
            <a:r>
              <a:rPr lang="en-US" altLang="ru-RU"/>
              <a:t>(t) =li(t),</a:t>
            </a:r>
            <a:endParaRPr lang="ru-RU" altLang="ru-RU"/>
          </a:p>
          <a:p>
            <a:r>
              <a:rPr lang="ru-RU" altLang="ru-RU"/>
              <a:t>где </a:t>
            </a:r>
            <a:r>
              <a:rPr lang="en-US" altLang="ru-RU"/>
              <a:t>li</a:t>
            </a:r>
            <a:r>
              <a:rPr lang="ru-RU" altLang="ru-RU"/>
              <a:t>(</a:t>
            </a:r>
            <a:r>
              <a:rPr lang="en-US" altLang="ru-RU"/>
              <a:t>t</a:t>
            </a:r>
            <a:r>
              <a:rPr lang="ru-RU" altLang="ru-RU"/>
              <a:t>) – интенсивность отказов </a:t>
            </a:r>
            <a:r>
              <a:rPr lang="en-US" altLang="ru-RU"/>
              <a:t>i</a:t>
            </a:r>
            <a:r>
              <a:rPr lang="ru-RU" altLang="ru-RU"/>
              <a:t>-го модуля, </a:t>
            </a:r>
            <a:r>
              <a:rPr lang="en-US" altLang="ru-RU"/>
              <a:t>n</a:t>
            </a:r>
            <a:r>
              <a:rPr lang="ru-RU" altLang="ru-RU"/>
              <a:t> – число модулей системы.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Модули одного иерархического уровня имеют приблизительно рав­ную надежность. Тогда для системы из К групп модулей одного уровня: </a:t>
            </a:r>
            <a:endParaRPr lang="en-US" altLang="ru-RU"/>
          </a:p>
          <a:p>
            <a:r>
              <a:rPr lang="en-US" altLang="ru-RU"/>
              <a:t>Pc</a:t>
            </a:r>
            <a:r>
              <a:rPr lang="ru-RU" altLang="ru-RU"/>
              <a:t>(</a:t>
            </a:r>
            <a:r>
              <a:rPr lang="en-US" altLang="ru-RU"/>
              <a:t>t</a:t>
            </a:r>
            <a:r>
              <a:rPr lang="ru-RU" altLang="ru-RU"/>
              <a:t>) = </a:t>
            </a:r>
            <a:r>
              <a:rPr lang="en-US" altLang="ru-RU"/>
              <a:t>exp</a:t>
            </a:r>
            <a:r>
              <a:rPr lang="ru-RU" altLang="ru-RU"/>
              <a:t>(- </a:t>
            </a:r>
            <a:r>
              <a:rPr lang="en-US" altLang="ru-RU"/>
              <a:t>nili</a:t>
            </a:r>
            <a:r>
              <a:rPr lang="ru-RU" altLang="ru-RU"/>
              <a:t>(</a:t>
            </a:r>
            <a:r>
              <a:rPr lang="en-US" altLang="ru-RU"/>
              <a:t>t</a:t>
            </a:r>
            <a:r>
              <a:rPr lang="ru-RU" altLang="ru-RU"/>
              <a:t>) </a:t>
            </a:r>
            <a:r>
              <a:rPr lang="en-US" altLang="ru-RU"/>
              <a:t>dt</a:t>
            </a:r>
            <a:r>
              <a:rPr lang="ru-RU" altLang="ru-RU"/>
              <a:t>),    </a:t>
            </a:r>
            <a:r>
              <a:rPr lang="en-US" altLang="ru-RU">
                <a:sym typeface="Symbol" pitchFamily="18" charset="2"/>
              </a:rPr>
              <a:t></a:t>
            </a:r>
            <a:r>
              <a:rPr lang="ru-RU" altLang="ru-RU"/>
              <a:t>(</a:t>
            </a:r>
            <a:r>
              <a:rPr lang="en-US" altLang="ru-RU"/>
              <a:t>t</a:t>
            </a:r>
            <a:r>
              <a:rPr lang="ru-RU" altLang="ru-RU"/>
              <a:t>) =</a:t>
            </a:r>
            <a:r>
              <a:rPr lang="en-US" altLang="ru-RU"/>
              <a:t>ni li</a:t>
            </a:r>
            <a:r>
              <a:rPr lang="ru-RU" altLang="ru-RU"/>
              <a:t>(</a:t>
            </a:r>
            <a:r>
              <a:rPr lang="en-US" altLang="ru-RU"/>
              <a:t>t</a:t>
            </a:r>
            <a:r>
              <a:rPr lang="ru-RU" altLang="ru-RU"/>
              <a:t>),</a:t>
            </a:r>
          </a:p>
          <a:p>
            <a:r>
              <a:rPr lang="ru-RU" altLang="ru-RU"/>
              <a:t>где </a:t>
            </a:r>
            <a:r>
              <a:rPr lang="en-US" altLang="ru-RU"/>
              <a:t>ni</a:t>
            </a:r>
            <a:r>
              <a:rPr lang="ru-RU" altLang="ru-RU"/>
              <a:t> - число модулей </a:t>
            </a:r>
            <a:r>
              <a:rPr lang="en-US" altLang="ru-RU"/>
              <a:t>i</a:t>
            </a:r>
            <a:r>
              <a:rPr lang="ru-RU" altLang="ru-RU"/>
              <a:t>-го уровня иерархии.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Для экспоненциального закона распределения, когда интенсивность отказов можно считать величиной постоянной:</a:t>
            </a:r>
            <a:endParaRPr lang="en-US" altLang="ru-RU">
              <a:sym typeface="Symbol" pitchFamily="18" charset="2"/>
            </a:endParaRPr>
          </a:p>
          <a:p>
            <a:r>
              <a:rPr lang="en-US" altLang="ru-RU">
                <a:sym typeface="Symbol" pitchFamily="18" charset="2"/>
              </a:rPr>
              <a:t></a:t>
            </a:r>
            <a:r>
              <a:rPr lang="en-US" altLang="ru-RU"/>
              <a:t>(t) = </a:t>
            </a:r>
            <a:r>
              <a:rPr lang="en-US" altLang="ru-RU">
                <a:sym typeface="Symbol" pitchFamily="18" charset="2"/>
              </a:rPr>
              <a:t></a:t>
            </a:r>
            <a:r>
              <a:rPr lang="en-US" altLang="ru-RU"/>
              <a:t> = const,   Pc(t) = exp(-</a:t>
            </a:r>
            <a:r>
              <a:rPr lang="en-US" altLang="ru-RU">
                <a:sym typeface="Symbol" pitchFamily="18" charset="2"/>
              </a:rPr>
              <a:t></a:t>
            </a:r>
            <a:r>
              <a:rPr lang="en-US" altLang="ru-RU"/>
              <a:t>t).</a:t>
            </a:r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/>
              <a:t>В общем случае надежность конструкции зависит от соотношения прочности и устойчивости к нагрузке, которую приходится выдерживать аппаратуре в процессе эксплуа­тации. Под прочностью здесь понимается способность аппаратуры выдер­живать без разрушений внешние температурные, механические, влажностные и прочие воздействия, под устойчивостью - способность к работе при тех же воздействиях.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/>
              <a:t>Создание аппаратуры без излишних запасов прочности - важная и сложная задача, поскольку конструктор не всегда имеет четкие количест­венные параметры внешних воздействий, отсутствуют или имеются неточ­ные математические модели, позволяющие весьма ориентировочно произве­сти указанную оценку. Это приводит к внесению в конструкцию завышен­ных запасов прочности и устойчивости, так называемых коэффициентов незнания, уточнение которых - условие успешного обеспечения заданной надежности при минимальной себестоимости.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c9d939c0d346e779b1d47b68f7a81b9ff2d57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312</TotalTime>
  <Words>3891</Words>
  <Application>Microsoft Office PowerPoint</Application>
  <PresentationFormat>Экран (4:3)</PresentationFormat>
  <Paragraphs>273</Paragraphs>
  <Slides>75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83" baseType="lpstr">
      <vt:lpstr>Arial</vt:lpstr>
      <vt:lpstr>Garamond</vt:lpstr>
      <vt:lpstr>Times New Roman</vt:lpstr>
      <vt:lpstr>Wingdings</vt:lpstr>
      <vt:lpstr>Verdana</vt:lpstr>
      <vt:lpstr>Symbol</vt:lpstr>
      <vt:lpstr>Сотрудничество</vt:lpstr>
      <vt:lpstr>Microsoft Equation 3.0</vt:lpstr>
      <vt:lpstr>Презентация PowerPoint</vt:lpstr>
      <vt:lpstr>Содержание</vt:lpstr>
      <vt:lpstr>Литература</vt:lpstr>
      <vt:lpstr>1. ОСНОВНЫЕ ПАРАМЕТРЫ НАДЕЖНОСТИ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КОЛИЧЕСТВЕННЫЕ ХАРАКТЕРИСТИКИ НАДЕЖНОСТИ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СТРУКТУРНАЯ НАДЕЖНОСТЬ АППАРАТУРЫ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МЕТОДЫ ПОВЫШЕНИЯ НАДЕЖНОСТИ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ОБЕСПЕЧЕНИЕ НАДЕЖНОСТИ РАБОТЫ АППАРАТУРЫ</dc:title>
  <dc:creator>kc</dc:creator>
  <cp:lastModifiedBy>Belous</cp:lastModifiedBy>
  <cp:revision>83</cp:revision>
  <dcterms:created xsi:type="dcterms:W3CDTF">2013-11-16T05:02:42Z</dcterms:created>
  <dcterms:modified xsi:type="dcterms:W3CDTF">2014-05-10T22:48:06Z</dcterms:modified>
</cp:coreProperties>
</file>