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8" r:id="rId4"/>
    <p:sldId id="269" r:id="rId5"/>
    <p:sldId id="257" r:id="rId6"/>
    <p:sldId id="258" r:id="rId7"/>
    <p:sldId id="259" r:id="rId8"/>
    <p:sldId id="260" r:id="rId9"/>
    <p:sldId id="280" r:id="rId10"/>
    <p:sldId id="261" r:id="rId11"/>
    <p:sldId id="270" r:id="rId12"/>
    <p:sldId id="262" r:id="rId13"/>
    <p:sldId id="263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792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E99D8-7F34-4ECB-B8DA-AE01492BBD31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8229600" cy="1080120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</a:rPr>
              <a:t>2</a:t>
            </a:r>
            <a:r>
              <a:rPr lang="ru-RU" sz="2200" b="1" dirty="0" smtClean="0">
                <a:solidFill>
                  <a:srgbClr val="002060"/>
                </a:solidFill>
              </a:rPr>
              <a:t>.</a:t>
            </a:r>
            <a:r>
              <a:rPr lang="en-US" sz="2200" b="1" dirty="0" smtClean="0">
                <a:solidFill>
                  <a:srgbClr val="002060"/>
                </a:solidFill>
              </a:rPr>
              <a:t>1</a:t>
            </a:r>
            <a:r>
              <a:rPr lang="ru-RU" sz="2200" b="1" dirty="0" smtClean="0">
                <a:solidFill>
                  <a:srgbClr val="002060"/>
                </a:solidFill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</a:rPr>
              <a:t>Теоретико-прикладные основы разработки   государственной денежно-кредитной политики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2708920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2.</a:t>
            </a:r>
            <a:r>
              <a:rPr lang="en-US" sz="2200" b="1" dirty="0" smtClean="0">
                <a:solidFill>
                  <a:srgbClr val="002060"/>
                </a:solidFill>
              </a:rPr>
              <a:t>2 </a:t>
            </a:r>
            <a:r>
              <a:rPr lang="ru-RU" sz="2200" b="1" dirty="0" smtClean="0">
                <a:solidFill>
                  <a:srgbClr val="002060"/>
                </a:solidFill>
              </a:rPr>
              <a:t> Центральный банк как главный субъект разработки и проведения единой государственной денежно-кредитной политики</a:t>
            </a:r>
            <a:endParaRPr lang="ru-RU" sz="22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57200" y="0"/>
            <a:ext cx="8229600" cy="126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II. 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Государственная денежно-кредитная политика как ведущее звено модели управления денежно-кредитными отношениями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1600" y="33265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 algn="ctr"/>
            <a:r>
              <a:rPr lang="en-US" sz="2400" b="1" dirty="0" smtClean="0">
                <a:solidFill>
                  <a:srgbClr val="002060"/>
                </a:solidFill>
              </a:rPr>
              <a:t>2.</a:t>
            </a:r>
            <a:r>
              <a:rPr lang="ru-RU" sz="2400" b="1" dirty="0" smtClean="0">
                <a:solidFill>
                  <a:srgbClr val="002060"/>
                </a:solidFill>
              </a:rPr>
              <a:t>1</a:t>
            </a: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</a:rPr>
              <a:t> Теоретико-прикладные </a:t>
            </a:r>
            <a:r>
              <a:rPr lang="ru-RU" sz="2400" b="1" dirty="0">
                <a:solidFill>
                  <a:srgbClr val="002060"/>
                </a:solidFill>
              </a:rPr>
              <a:t>основы разработки </a:t>
            </a:r>
            <a:r>
              <a:rPr lang="ru-RU" sz="2400" b="1" dirty="0" smtClean="0">
                <a:solidFill>
                  <a:srgbClr val="002060"/>
                </a:solidFill>
              </a:rPr>
              <a:t>  государственной денежно-кредитной политики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340768"/>
            <a:ext cx="835292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Денежно-кредитная политика </a:t>
            </a:r>
            <a:r>
              <a:rPr lang="ru-RU" sz="2200" dirty="0" smtClean="0"/>
              <a:t>– </a:t>
            </a:r>
          </a:p>
          <a:p>
            <a:pPr indent="363538"/>
            <a:r>
              <a:rPr lang="ru-RU" sz="2200" dirty="0" smtClean="0"/>
              <a:t>представляет собой совокупность мероприятий, направленных на изменение денежной массы в обращении, объема кредитов, уровня процентных ставок и других показателей денежного обращения.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3140968"/>
            <a:ext cx="84249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7030A0"/>
                </a:solidFill>
              </a:rPr>
              <a:t>ДКП </a:t>
            </a:r>
            <a:r>
              <a:rPr lang="ru-RU" sz="2200" b="1" dirty="0" smtClean="0">
                <a:solidFill>
                  <a:srgbClr val="7030A0"/>
                </a:solidFill>
              </a:rPr>
              <a:t> как </a:t>
            </a:r>
            <a:r>
              <a:rPr lang="ru-RU" sz="2200" b="1" dirty="0">
                <a:solidFill>
                  <a:srgbClr val="7030A0"/>
                </a:solidFill>
              </a:rPr>
              <a:t>важнейшее направление экономической политики </a:t>
            </a:r>
            <a:r>
              <a:rPr lang="ru-RU" sz="2200" b="1" dirty="0" smtClean="0">
                <a:solidFill>
                  <a:srgbClr val="7030A0"/>
                </a:solidFill>
              </a:rPr>
              <a:t>государства </a:t>
            </a:r>
            <a:r>
              <a:rPr lang="ru-RU" sz="2200" dirty="0"/>
              <a:t>должна быть вписана в общую цель </a:t>
            </a:r>
            <a:r>
              <a:rPr lang="ru-RU" sz="2200" dirty="0" smtClean="0"/>
              <a:t>государственного регулирования </a:t>
            </a:r>
            <a:r>
              <a:rPr lang="ru-RU" sz="2200" dirty="0"/>
              <a:t>национальной экономики и способствовать достижению макроэкономического равновесия при оптимальных для данной страны темпах экономического роста.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5013176"/>
            <a:ext cx="81369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Стратегическая </a:t>
            </a:r>
            <a:r>
              <a:rPr lang="ru-RU" sz="2200" b="1" dirty="0">
                <a:solidFill>
                  <a:srgbClr val="7030A0"/>
                </a:solidFill>
              </a:rPr>
              <a:t>глобальная  цель ДКП </a:t>
            </a:r>
            <a:r>
              <a:rPr lang="ru-RU" sz="2200" dirty="0" smtClean="0"/>
              <a:t>состоит  в  обеспечении трех взаимоувязанных стратегических задач:</a:t>
            </a:r>
          </a:p>
          <a:p>
            <a:pPr indent="363538"/>
            <a:r>
              <a:rPr lang="ru-RU" sz="2200" dirty="0" smtClean="0"/>
              <a:t>▪ стабильность </a:t>
            </a:r>
            <a:r>
              <a:rPr lang="ru-RU" sz="2200" dirty="0"/>
              <a:t>цен, </a:t>
            </a:r>
            <a:endParaRPr lang="ru-RU" sz="2200" dirty="0" smtClean="0"/>
          </a:p>
          <a:p>
            <a:pPr indent="363538"/>
            <a:r>
              <a:rPr lang="ru-RU" sz="2200" dirty="0" smtClean="0"/>
              <a:t>▪  эффективная занятость населения,</a:t>
            </a:r>
          </a:p>
          <a:p>
            <a:pPr indent="363538"/>
            <a:r>
              <a:rPr lang="ru-RU" sz="2200" dirty="0" smtClean="0"/>
              <a:t>▪ рост </a:t>
            </a:r>
            <a:r>
              <a:rPr lang="ru-RU" sz="2200" dirty="0"/>
              <a:t>реального объема ВВП страны.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2"/>
          <p:cNvSpPr txBox="1">
            <a:spLocks/>
          </p:cNvSpPr>
          <p:nvPr/>
        </p:nvSpPr>
        <p:spPr>
          <a:xfrm>
            <a:off x="1907704" y="404664"/>
            <a:ext cx="6085383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Два основных типа (направления) текущей денежно-кредитной политики</a:t>
            </a:r>
            <a:endParaRPr kumimoji="0" lang="ru-RU" sz="2400" b="0" i="0" u="none" strike="noStrike" kern="1200" cap="none" spc="0" normalizeH="0" baseline="0" noProof="0" dirty="0">
              <a:ln w="0"/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611560" y="2276872"/>
            <a:ext cx="1331457" cy="1224136"/>
            <a:chOff x="340911" y="604290"/>
            <a:chExt cx="1331457" cy="1266240"/>
          </a:xfrm>
        </p:grpSpPr>
        <p:sp>
          <p:nvSpPr>
            <p:cNvPr id="6" name="Овал 5"/>
            <p:cNvSpPr/>
            <p:nvPr/>
          </p:nvSpPr>
          <p:spPr>
            <a:xfrm>
              <a:off x="340911" y="604290"/>
              <a:ext cx="1331457" cy="126624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535899" y="789726"/>
              <a:ext cx="941481" cy="895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65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71600" y="3429000"/>
            <a:ext cx="3312368" cy="1749318"/>
            <a:chOff x="462094" y="577461"/>
            <a:chExt cx="4056452" cy="174931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62094" y="577461"/>
              <a:ext cx="4056452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726645" y="577461"/>
              <a:ext cx="3791901" cy="1749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Рестрикционная</a:t>
              </a:r>
              <a:r>
                <a:rPr lang="ru-RU" sz="2800" b="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денежно-кредитная политика</a:t>
              </a:r>
              <a:endParaRPr lang="ru-RU" sz="2800" b="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644008" y="4437112"/>
            <a:ext cx="3950946" cy="1749318"/>
            <a:chOff x="6026371" y="1369549"/>
            <a:chExt cx="3950946" cy="1749318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6026371" y="1369549"/>
              <a:ext cx="3950946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6658523" y="1369549"/>
              <a:ext cx="3318794" cy="1749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Экспансионистская денежно-кредитная политика </a:t>
              </a:r>
              <a:endParaRPr lang="ru-RU" sz="2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644008" y="3212976"/>
            <a:ext cx="1269440" cy="1282431"/>
            <a:chOff x="5514344" y="674752"/>
            <a:chExt cx="1269440" cy="1282431"/>
          </a:xfrm>
        </p:grpSpPr>
        <p:sp>
          <p:nvSpPr>
            <p:cNvPr id="15" name="Овал 14"/>
            <p:cNvSpPr/>
            <p:nvPr/>
          </p:nvSpPr>
          <p:spPr>
            <a:xfrm>
              <a:off x="5514344" y="674752"/>
              <a:ext cx="1269440" cy="128243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5700249" y="862560"/>
              <a:ext cx="897630" cy="906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65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40466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Целевые ориентиры и режимы ДКП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484784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Режимы ДКП:</a:t>
            </a:r>
            <a:endParaRPr lang="ru-RU" sz="22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2060848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Валютное </a:t>
            </a:r>
            <a:r>
              <a:rPr lang="ru-RU" sz="2000" b="1" i="1" dirty="0" err="1" smtClean="0"/>
              <a:t>таргетирование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335699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Монетарное </a:t>
            </a:r>
            <a:r>
              <a:rPr lang="ru-RU" sz="2000" b="1" i="1" dirty="0" err="1" smtClean="0"/>
              <a:t>таргетирование</a:t>
            </a:r>
            <a:endParaRPr lang="ru-RU" sz="2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465313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Инфляционное </a:t>
            </a:r>
            <a:r>
              <a:rPr lang="ru-RU" sz="2000" b="1" i="1" dirty="0" err="1" smtClean="0"/>
              <a:t>таргетирование</a:t>
            </a:r>
            <a:endParaRPr lang="ru-RU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27984" y="1484784"/>
            <a:ext cx="3960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70C0"/>
                </a:solidFill>
              </a:rPr>
              <a:t>Целевые ориентиры (</a:t>
            </a:r>
            <a:r>
              <a:rPr lang="ru-RU" sz="2200" b="1" dirty="0" err="1" smtClean="0">
                <a:solidFill>
                  <a:srgbClr val="0070C0"/>
                </a:solidFill>
              </a:rPr>
              <a:t>якори</a:t>
            </a:r>
            <a:r>
              <a:rPr lang="ru-RU" sz="2200" b="1" dirty="0" smtClean="0">
                <a:solidFill>
                  <a:srgbClr val="0070C0"/>
                </a:solidFill>
              </a:rPr>
              <a:t>):</a:t>
            </a:r>
            <a:endParaRPr lang="ru-RU" sz="22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5976" y="2132856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Обменный курс национальной валюты</a:t>
            </a:r>
            <a:endParaRPr lang="ru-RU" sz="20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27984" y="3429000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Темпы роста денежных агрегатов</a:t>
            </a:r>
            <a:endParaRPr lang="ru-RU" sz="20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4725144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Уровень годовой инфляции</a:t>
            </a:r>
            <a:endParaRPr lang="ru-RU" sz="2000" b="1" i="1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3203848" y="2420888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203848" y="3717032"/>
            <a:ext cx="93610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347864" y="5013176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79512" y="5733256"/>
            <a:ext cx="8964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err="1" smtClean="0">
                <a:solidFill>
                  <a:srgbClr val="C00000"/>
                </a:solidFill>
              </a:rPr>
              <a:t>Таргетирование</a:t>
            </a:r>
            <a:r>
              <a:rPr lang="ru-RU" sz="2200" b="1" dirty="0" smtClean="0">
                <a:solidFill>
                  <a:srgbClr val="C00000"/>
                </a:solidFill>
              </a:rPr>
              <a:t> — </a:t>
            </a:r>
            <a:r>
              <a:rPr lang="ru-RU" sz="2200" b="1" i="1" dirty="0" smtClean="0"/>
              <a:t>(</a:t>
            </a:r>
            <a:r>
              <a:rPr lang="ru-RU" sz="2200" b="1" i="1" dirty="0" err="1" smtClean="0"/>
              <a:t>target</a:t>
            </a:r>
            <a:r>
              <a:rPr lang="ru-RU" sz="2200" b="1" i="1" dirty="0" smtClean="0"/>
              <a:t> - цель) </a:t>
            </a:r>
            <a:r>
              <a:rPr lang="ru-RU" sz="2200" b="1" dirty="0" smtClean="0"/>
              <a:t>установление целевых ориентиров денежной системы, которых придерживаются в своей политике центральные банки</a:t>
            </a: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1"/>
            <a:ext cx="79208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7030A0"/>
                </a:solidFill>
              </a:rPr>
              <a:t>Объектами ДКП </a:t>
            </a:r>
            <a:r>
              <a:rPr lang="ru-RU" sz="2200" dirty="0"/>
              <a:t>являются спрос и предложение на денежном рынке</a:t>
            </a:r>
            <a:r>
              <a:rPr lang="ru-RU" sz="2200" dirty="0" smtClean="0"/>
              <a:t>.</a:t>
            </a:r>
          </a:p>
          <a:p>
            <a:endParaRPr lang="ru-RU" sz="2200" dirty="0"/>
          </a:p>
          <a:p>
            <a:r>
              <a:rPr lang="ru-RU" sz="2200" b="1" i="1" dirty="0">
                <a:solidFill>
                  <a:srgbClr val="7030A0"/>
                </a:solidFill>
              </a:rPr>
              <a:t>Субъектами ДКП </a:t>
            </a:r>
            <a:r>
              <a:rPr lang="ru-RU" sz="2200" dirty="0" smtClean="0"/>
              <a:t>являются </a:t>
            </a:r>
            <a:r>
              <a:rPr lang="ru-RU" sz="2200" dirty="0"/>
              <a:t>прежде всего центральный банк страны, выступающий </a:t>
            </a:r>
            <a:r>
              <a:rPr lang="ru-RU" sz="2200" dirty="0" smtClean="0"/>
              <a:t>разработчиком и проводником </a:t>
            </a:r>
            <a:r>
              <a:rPr lang="ru-RU" sz="2200" dirty="0"/>
              <a:t>ДКП, и коммерческие банки</a:t>
            </a:r>
            <a:r>
              <a:rPr lang="ru-RU" sz="2200" dirty="0" smtClean="0"/>
              <a:t>.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2564904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363538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Спрос в экономике на деньги считается главным индикатором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для выработки практических действий центрального банка в рамках осуществления ДКП.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1072" y="3861048"/>
            <a:ext cx="835292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 smtClean="0">
                <a:solidFill>
                  <a:srgbClr val="7030A0"/>
                </a:solidFill>
              </a:rPr>
              <a:t>Эти </a:t>
            </a:r>
            <a:r>
              <a:rPr lang="ru-RU" sz="2200" b="1" i="1" dirty="0">
                <a:solidFill>
                  <a:srgbClr val="7030A0"/>
                </a:solidFill>
              </a:rPr>
              <a:t>действия </a:t>
            </a:r>
            <a:r>
              <a:rPr lang="ru-RU" sz="2200" b="1" i="1" dirty="0" smtClean="0">
                <a:solidFill>
                  <a:srgbClr val="7030A0"/>
                </a:solidFill>
              </a:rPr>
              <a:t>зависят:</a:t>
            </a:r>
          </a:p>
          <a:p>
            <a:r>
              <a:rPr lang="ru-RU" sz="2200" dirty="0" smtClean="0"/>
              <a:t>- </a:t>
            </a:r>
            <a:r>
              <a:rPr lang="ru-RU" sz="2200" dirty="0"/>
              <a:t>от направлений изменения величины спроса на деньги (рост, падение), </a:t>
            </a:r>
            <a:endParaRPr lang="ru-RU" sz="2200" dirty="0" smtClean="0"/>
          </a:p>
          <a:p>
            <a:r>
              <a:rPr lang="ru-RU" sz="2200" dirty="0"/>
              <a:t>-</a:t>
            </a:r>
            <a:r>
              <a:rPr lang="ru-RU" sz="2200" dirty="0" smtClean="0"/>
              <a:t> </a:t>
            </a:r>
            <a:r>
              <a:rPr lang="ru-RU" sz="2200" dirty="0"/>
              <a:t>от причин, вызвавших эти изменения.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96944" cy="792088"/>
          </a:xfrm>
        </p:spPr>
        <p:txBody>
          <a:bodyPr>
            <a:noAutofit/>
          </a:bodyPr>
          <a:lstStyle/>
          <a:p>
            <a:pPr indent="363538" algn="l"/>
            <a:r>
              <a:rPr lang="ru-RU" sz="2200" b="1" dirty="0">
                <a:solidFill>
                  <a:srgbClr val="7030A0"/>
                </a:solidFill>
              </a:rPr>
              <a:t>Денежный оборот регулируется центральным банком по двум направлениям: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052735"/>
            <a:ext cx="8280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0070C0"/>
                </a:solidFill>
              </a:rPr>
              <a:t>1) непосредственное </a:t>
            </a:r>
            <a:r>
              <a:rPr lang="ru-RU" sz="2200" b="1" i="1" dirty="0">
                <a:solidFill>
                  <a:srgbClr val="0070C0"/>
                </a:solidFill>
              </a:rPr>
              <a:t>регулирование</a:t>
            </a:r>
            <a:r>
              <a:rPr lang="ru-RU" sz="2200" dirty="0"/>
              <a:t> </a:t>
            </a:r>
            <a:r>
              <a:rPr lang="ru-RU" sz="2200" b="1" i="1" dirty="0">
                <a:solidFill>
                  <a:srgbClr val="0070C0"/>
                </a:solidFill>
              </a:rPr>
              <a:t>денежной массы </a:t>
            </a:r>
            <a:r>
              <a:rPr lang="ru-RU" sz="2200" dirty="0"/>
              <a:t>(увеличение/уменьшение) </a:t>
            </a:r>
            <a:r>
              <a:rPr lang="ru-RU" sz="2200" b="1" i="1" dirty="0">
                <a:solidFill>
                  <a:srgbClr val="0070C0"/>
                </a:solidFill>
              </a:rPr>
              <a:t>и структуры денежных агрегат</a:t>
            </a:r>
            <a:r>
              <a:rPr lang="ru-RU" sz="2200" i="1" dirty="0">
                <a:solidFill>
                  <a:srgbClr val="0070C0"/>
                </a:solidFill>
              </a:rPr>
              <a:t>ов </a:t>
            </a:r>
            <a:r>
              <a:rPr lang="ru-RU" sz="2200" dirty="0"/>
              <a:t>(соотношение наличных и безналичных денег в разной форме</a:t>
            </a:r>
            <a:r>
              <a:rPr lang="ru-RU" sz="2200" dirty="0" smtClean="0"/>
              <a:t>);</a:t>
            </a:r>
          </a:p>
          <a:p>
            <a:endParaRPr lang="ru-RU" sz="2200" dirty="0"/>
          </a:p>
          <a:p>
            <a:r>
              <a:rPr lang="ru-RU" sz="2200" b="1" i="1" dirty="0">
                <a:solidFill>
                  <a:srgbClr val="0070C0"/>
                </a:solidFill>
              </a:rPr>
              <a:t>2) косвенное регулирование кредитного процесса </a:t>
            </a:r>
            <a:r>
              <a:rPr lang="ru-RU" sz="2200" dirty="0"/>
              <a:t>(политика кредитной экспансии/рестрикции</a:t>
            </a:r>
            <a:r>
              <a:rPr lang="ru-RU" sz="2200" dirty="0" smtClean="0"/>
              <a:t>).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3573016"/>
            <a:ext cx="79208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>
                <a:solidFill>
                  <a:srgbClr val="0070C0"/>
                </a:solidFill>
              </a:rPr>
              <a:t>Кредитная экспансия </a:t>
            </a:r>
            <a:r>
              <a:rPr lang="ru-RU" sz="2200" dirty="0"/>
              <a:t>ЦБ увеличивает ресурсы ком</a:t>
            </a:r>
            <a:r>
              <a:rPr lang="ru-RU" sz="2200" dirty="0" smtClean="0"/>
              <a:t>. банков</a:t>
            </a:r>
            <a:r>
              <a:rPr lang="ru-RU" sz="2200" dirty="0"/>
              <a:t>, которые в результате выдаваемых кредитов увеличивают денежную массу</a:t>
            </a:r>
            <a:r>
              <a:rPr lang="ru-RU" sz="2200" dirty="0" smtClean="0"/>
              <a:t>.</a:t>
            </a:r>
          </a:p>
          <a:p>
            <a:pPr indent="363538"/>
            <a:endParaRPr lang="ru-RU" sz="2200" dirty="0"/>
          </a:p>
          <a:p>
            <a:pPr indent="363538"/>
            <a:r>
              <a:rPr lang="ru-RU" sz="2200" b="1" i="1" dirty="0" smtClean="0">
                <a:solidFill>
                  <a:srgbClr val="0070C0"/>
                </a:solidFill>
              </a:rPr>
              <a:t>Кредитная </a:t>
            </a:r>
            <a:r>
              <a:rPr lang="ru-RU" sz="2200" b="1" i="1" dirty="0">
                <a:solidFill>
                  <a:srgbClr val="0070C0"/>
                </a:solidFill>
              </a:rPr>
              <a:t>рестрикция </a:t>
            </a:r>
            <a:r>
              <a:rPr lang="ru-RU" sz="2200" dirty="0"/>
              <a:t>влечет за собой ограничение возможностей ком</a:t>
            </a:r>
            <a:r>
              <a:rPr lang="ru-RU" sz="2200" dirty="0" smtClean="0"/>
              <a:t>. банков </a:t>
            </a:r>
            <a:r>
              <a:rPr lang="ru-RU" sz="2200" dirty="0"/>
              <a:t>по выдаче кредитов и тем самым по насыщению экономики кредитными ресурсами.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C00000"/>
                </a:solidFill>
              </a:rPr>
              <a:t>Методы и инструменты денежно-кредитной политики</a:t>
            </a:r>
            <a:r>
              <a:rPr lang="ru-RU" sz="2200" dirty="0">
                <a:solidFill>
                  <a:srgbClr val="7030A0"/>
                </a:solidFill>
              </a:rPr>
              <a:t/>
            </a:r>
            <a:br>
              <a:rPr lang="ru-RU" sz="2200" dirty="0">
                <a:solidFill>
                  <a:srgbClr val="7030A0"/>
                </a:solidFill>
              </a:rPr>
            </a:br>
            <a:endParaRPr lang="ru-RU" sz="22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836712"/>
            <a:ext cx="78488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7030A0"/>
                </a:solidFill>
              </a:rPr>
              <a:t>Методы ДКП </a:t>
            </a:r>
            <a:r>
              <a:rPr lang="ru-RU" sz="2200" dirty="0"/>
              <a:t>– </a:t>
            </a:r>
            <a:r>
              <a:rPr lang="ru-RU" sz="2200" dirty="0" smtClean="0"/>
              <a:t>совокупность </a:t>
            </a:r>
            <a:r>
              <a:rPr lang="ru-RU" sz="2200" dirty="0"/>
              <a:t>способов, инструментов воздействия субъектов денежно-кредитной политики на объекты ДКП для достижения поставленных целей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1988840"/>
            <a:ext cx="73448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8900"/>
            <a:r>
              <a:rPr lang="ru-RU" sz="2200" b="1" i="1" dirty="0" smtClean="0">
                <a:solidFill>
                  <a:srgbClr val="7030A0"/>
                </a:solidFill>
              </a:rPr>
              <a:t>  Методы ДКП: </a:t>
            </a:r>
          </a:p>
          <a:p>
            <a:pPr marL="457200" indent="-457200">
              <a:buAutoNum type="arabicParenR"/>
            </a:pPr>
            <a:r>
              <a:rPr lang="ru-RU" sz="2200" dirty="0" smtClean="0"/>
              <a:t>прямые и косвенные; </a:t>
            </a:r>
          </a:p>
          <a:p>
            <a:pPr marL="457200" indent="-457200">
              <a:buAutoNum type="arabicParenR"/>
            </a:pPr>
            <a:r>
              <a:rPr lang="ru-RU" sz="2200" dirty="0" smtClean="0"/>
              <a:t>общие и селективные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140968"/>
            <a:ext cx="7704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Инструменты </a:t>
            </a:r>
            <a:r>
              <a:rPr lang="ru-RU" sz="2200" b="1" dirty="0">
                <a:solidFill>
                  <a:srgbClr val="7030A0"/>
                </a:solidFill>
              </a:rPr>
              <a:t>ДКП </a:t>
            </a:r>
            <a:r>
              <a:rPr lang="ru-RU" sz="2200" dirty="0" smtClean="0"/>
              <a:t>- те средства и  способы, которыми центральный банк (главный регулятор денежно-кредитных отношений) воздействует на </a:t>
            </a:r>
            <a:r>
              <a:rPr lang="ru-RU" sz="2200" dirty="0"/>
              <a:t>объекты </a:t>
            </a:r>
            <a:r>
              <a:rPr lang="ru-RU" sz="2200" dirty="0" smtClean="0"/>
              <a:t>ДКП.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4365104"/>
            <a:ext cx="79928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b="1" i="1" dirty="0" smtClean="0">
                <a:solidFill>
                  <a:srgbClr val="7030A0"/>
                </a:solidFill>
              </a:rPr>
              <a:t>Основные </a:t>
            </a:r>
            <a:r>
              <a:rPr lang="ru-RU" sz="2200" b="1" i="1" dirty="0">
                <a:solidFill>
                  <a:srgbClr val="7030A0"/>
                </a:solidFill>
              </a:rPr>
              <a:t>инструменты </a:t>
            </a:r>
            <a:r>
              <a:rPr lang="ru-RU" sz="2200" b="1" i="1" dirty="0" smtClean="0">
                <a:solidFill>
                  <a:srgbClr val="7030A0"/>
                </a:solidFill>
              </a:rPr>
              <a:t>ДКП </a:t>
            </a:r>
            <a:r>
              <a:rPr lang="ru-RU" sz="2200" b="1" i="1" dirty="0" smtClean="0"/>
              <a:t>в мировой практике:</a:t>
            </a:r>
            <a:endParaRPr lang="ru-RU" sz="2200" b="1" i="1" dirty="0"/>
          </a:p>
          <a:p>
            <a:r>
              <a:rPr lang="ru-RU" sz="2200" dirty="0"/>
              <a:t>- изменение норматива обязательных </a:t>
            </a:r>
            <a:r>
              <a:rPr lang="ru-RU" sz="2200" dirty="0" smtClean="0"/>
              <a:t>резервов;</a:t>
            </a:r>
            <a:endParaRPr lang="ru-RU" sz="2200" dirty="0"/>
          </a:p>
          <a:p>
            <a:r>
              <a:rPr lang="ru-RU" sz="2200" dirty="0"/>
              <a:t>- процентная политика </a:t>
            </a:r>
            <a:r>
              <a:rPr lang="ru-RU" sz="2200" dirty="0" smtClean="0"/>
              <a:t>центрального банка;</a:t>
            </a:r>
            <a:endParaRPr lang="ru-RU" sz="2200" dirty="0"/>
          </a:p>
          <a:p>
            <a:r>
              <a:rPr lang="ru-RU" sz="2200" dirty="0"/>
              <a:t>- операции с государственными ценными бумагами на открытом рынке</a:t>
            </a:r>
            <a:r>
              <a:rPr lang="ru-RU" sz="2200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1700808"/>
          </a:xfrm>
        </p:spPr>
        <p:txBody>
          <a:bodyPr>
            <a:noAutofit/>
          </a:bodyPr>
          <a:lstStyle/>
          <a:p>
            <a:pPr indent="363538" algn="l"/>
            <a:r>
              <a:rPr lang="ru-RU" sz="2200" b="1" dirty="0" smtClean="0">
                <a:solidFill>
                  <a:srgbClr val="7030A0"/>
                </a:solidFill>
              </a:rPr>
              <a:t>Обязательные </a:t>
            </a:r>
            <a:r>
              <a:rPr lang="ru-RU" sz="2200" b="1" dirty="0">
                <a:solidFill>
                  <a:srgbClr val="7030A0"/>
                </a:solidFill>
              </a:rPr>
              <a:t>резервы </a:t>
            </a:r>
            <a:r>
              <a:rPr lang="ru-RU" sz="2200" dirty="0" smtClean="0"/>
              <a:t>- экономический </a:t>
            </a:r>
            <a:r>
              <a:rPr lang="ru-RU" sz="2200" dirty="0"/>
              <a:t>инструмент, обеспечивающий </a:t>
            </a:r>
            <a:r>
              <a:rPr lang="ru-RU" sz="2200" dirty="0" smtClean="0"/>
              <a:t>банкам </a:t>
            </a:r>
            <a:r>
              <a:rPr lang="ru-RU" sz="2200" dirty="0"/>
              <a:t>достаточную ликвидность в случае массового изъятия депозитов, позволяющий предотвратить неплатежеспособность банков и тем самым защитить интересы клиентов, вкладчиков и корреспондентов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700808"/>
            <a:ext cx="8964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Нормативы </a:t>
            </a:r>
            <a:r>
              <a:rPr lang="ru-RU" sz="2200" b="1" i="1" dirty="0" smtClean="0">
                <a:solidFill>
                  <a:srgbClr val="7030A0"/>
                </a:solidFill>
              </a:rPr>
              <a:t>обязательного резервирования (на 1.03.2018) :</a:t>
            </a: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  <a:p>
            <a:pPr indent="363538"/>
            <a:r>
              <a:rPr lang="ru-RU" sz="2200" b="1" i="1" dirty="0" smtClean="0">
                <a:solidFill>
                  <a:srgbClr val="7030A0"/>
                </a:solidFill>
              </a:rPr>
              <a:t> </a:t>
            </a: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  <a:p>
            <a:pPr indent="363538"/>
            <a:endParaRPr lang="ru-RU" sz="2200" b="1" i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6" y="2132856"/>
          <a:ext cx="8784972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162"/>
                <a:gridCol w="1464162"/>
                <a:gridCol w="1464162"/>
                <a:gridCol w="1464162"/>
                <a:gridCol w="1464162"/>
                <a:gridCol w="1464162"/>
              </a:tblGrid>
              <a:tr h="98129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По обязательствам перед </a:t>
                      </a:r>
                      <a:r>
                        <a:rPr lang="ru-RU" sz="2000" b="1" dirty="0" err="1" smtClean="0"/>
                        <a:t>юрлицами</a:t>
                      </a:r>
                      <a:r>
                        <a:rPr lang="ru-RU" sz="2000" b="1" dirty="0" smtClean="0"/>
                        <a:t> нерезидентами</a:t>
                      </a:r>
                      <a:endParaRPr lang="ru-RU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По обязательствам перед </a:t>
                      </a:r>
                      <a:r>
                        <a:rPr lang="ru-RU" sz="2000" b="1" dirty="0" err="1" smtClean="0"/>
                        <a:t>физлицами</a:t>
                      </a:r>
                      <a:r>
                        <a:rPr lang="ru-RU" sz="2000" b="1" dirty="0" smtClean="0"/>
                        <a:t> </a:t>
                      </a:r>
                    </a:p>
                    <a:p>
                      <a:pPr algn="ctr"/>
                      <a:endParaRPr lang="ru-RU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По иным обязательствам</a:t>
                      </a:r>
                      <a:endParaRPr lang="ru-RU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в валюте</a:t>
                      </a:r>
                      <a:r>
                        <a:rPr lang="ru-RU" sz="2000" b="1" baseline="0" dirty="0" smtClean="0"/>
                        <a:t>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в </a:t>
                      </a:r>
                      <a:r>
                        <a:rPr lang="ru-RU" sz="2000" b="1" dirty="0" err="1" smtClean="0"/>
                        <a:t>ин.валюте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в валюте</a:t>
                      </a:r>
                      <a:r>
                        <a:rPr lang="ru-RU" sz="2000" b="1" baseline="0" dirty="0" smtClean="0"/>
                        <a:t> РФ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в </a:t>
                      </a:r>
                      <a:r>
                        <a:rPr lang="ru-RU" sz="2000" b="1" dirty="0" err="1" smtClean="0"/>
                        <a:t>ин.валюте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в валюте</a:t>
                      </a:r>
                      <a:r>
                        <a:rPr lang="ru-RU" sz="2000" b="1" baseline="0" dirty="0" smtClean="0"/>
                        <a:t> РФ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в </a:t>
                      </a:r>
                      <a:r>
                        <a:rPr lang="ru-RU" sz="2000" b="1" dirty="0" err="1" smtClean="0"/>
                        <a:t>ин.валюте</a:t>
                      </a:r>
                      <a:endParaRPr lang="ru-RU" sz="2000" b="1" dirty="0"/>
                    </a:p>
                  </a:txBody>
                  <a:tcPr/>
                </a:tc>
              </a:tr>
              <a:tr h="1570076">
                <a:tc rowSpan="2"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5%</a:t>
                      </a:r>
                      <a:endParaRPr lang="ru-RU" sz="2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7%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5%</a:t>
                      </a:r>
                      <a:r>
                        <a:rPr lang="ru-RU" sz="2000" dirty="0" smtClean="0"/>
                        <a:t> - для банков с универсальной  лицензией</a:t>
                      </a:r>
                      <a:endParaRPr lang="ru-RU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6%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5%</a:t>
                      </a:r>
                      <a:r>
                        <a:rPr lang="ru-RU" sz="2000" dirty="0" smtClean="0"/>
                        <a:t> - для банков с универсальной  лицензией</a:t>
                      </a:r>
                      <a:endParaRPr lang="ru-RU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7%</a:t>
                      </a:r>
                      <a:endParaRPr lang="ru-RU" sz="2400" dirty="0"/>
                    </a:p>
                  </a:txBody>
                  <a:tcPr/>
                </a:tc>
              </a:tr>
              <a:tr h="1275687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1%</a:t>
                      </a:r>
                      <a:r>
                        <a:rPr lang="ru-RU" sz="2000" dirty="0" smtClean="0"/>
                        <a:t> - для банков с базовой лицензией</a:t>
                      </a:r>
                      <a:endParaRPr lang="ru-RU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1% </a:t>
                      </a:r>
                      <a:r>
                        <a:rPr lang="ru-RU" sz="2000" dirty="0" smtClean="0"/>
                        <a:t>- для банков с базовой лицензией</a:t>
                      </a:r>
                      <a:endParaRPr lang="ru-RU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861048"/>
            <a:ext cx="8136904" cy="2852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Механизм действия </a:t>
            </a:r>
            <a:r>
              <a:rPr lang="ru-RU" sz="2200" b="1" i="1" dirty="0" smtClean="0">
                <a:solidFill>
                  <a:srgbClr val="7030A0"/>
                </a:solidFill>
              </a:rPr>
              <a:t>инструмента обязательного резервирования </a:t>
            </a:r>
            <a:r>
              <a:rPr lang="ru-RU" sz="2200" dirty="0" smtClean="0">
                <a:solidFill>
                  <a:srgbClr val="7030A0"/>
                </a:solidFill>
              </a:rPr>
              <a:t>  </a:t>
            </a:r>
            <a:r>
              <a:rPr lang="ru-RU" sz="2200" dirty="0"/>
              <a:t>заключается в следующем:</a:t>
            </a:r>
          </a:p>
          <a:p>
            <a:pPr indent="363538"/>
            <a:r>
              <a:rPr lang="ru-RU" sz="2200" dirty="0"/>
              <a:t>● если ЦБ увеличивает норму обязательных резервов, то это приводит к сокращению избыточных резервов (кредитных возможностей) </a:t>
            </a:r>
            <a:r>
              <a:rPr lang="ru-RU" sz="2200" dirty="0" err="1" smtClean="0"/>
              <a:t>ком.банков</a:t>
            </a:r>
            <a:r>
              <a:rPr lang="ru-RU" sz="2200" dirty="0" smtClean="0"/>
              <a:t> и, соответственно, мультипликативному уменьшению </a:t>
            </a:r>
            <a:r>
              <a:rPr lang="ru-RU" sz="2200" dirty="0"/>
              <a:t>денежного предложения</a:t>
            </a:r>
            <a:r>
              <a:rPr lang="ru-RU" sz="2200" dirty="0" smtClean="0"/>
              <a:t>;</a:t>
            </a:r>
            <a:endParaRPr lang="ru-RU" sz="2200" dirty="0"/>
          </a:p>
          <a:p>
            <a:pPr indent="363538"/>
            <a:r>
              <a:rPr lang="ru-RU" sz="2200" dirty="0"/>
              <a:t>● при уменьшении нормы </a:t>
            </a:r>
            <a:r>
              <a:rPr lang="ru-RU" sz="2200" dirty="0" smtClean="0"/>
              <a:t>резервирования </a:t>
            </a:r>
            <a:r>
              <a:rPr lang="ru-RU" sz="2200" dirty="0"/>
              <a:t>происходит </a:t>
            </a:r>
            <a:r>
              <a:rPr lang="ru-RU" sz="2200" dirty="0" smtClean="0"/>
              <a:t>мультипликативное расширение </a:t>
            </a:r>
            <a:r>
              <a:rPr lang="ru-RU" sz="2200" dirty="0"/>
              <a:t>объема предложения денег.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188640"/>
            <a:ext cx="90364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 fontAlgn="base"/>
            <a:r>
              <a:rPr lang="ru-RU" sz="2200" b="1" dirty="0" smtClean="0">
                <a:solidFill>
                  <a:srgbClr val="7030A0"/>
                </a:solidFill>
              </a:rPr>
              <a:t>2018 год: разделение банков на две категории по уровня капитала: </a:t>
            </a:r>
          </a:p>
          <a:p>
            <a:pPr fontAlgn="base">
              <a:buFontTx/>
              <a:buChar char="-"/>
            </a:pPr>
            <a:r>
              <a:rPr lang="ru-RU" sz="2200" b="1" i="1" dirty="0" smtClean="0">
                <a:solidFill>
                  <a:srgbClr val="C00000"/>
                </a:solidFill>
              </a:rPr>
              <a:t>кредитные организации с базовой лицензией</a:t>
            </a:r>
          </a:p>
          <a:p>
            <a:pPr fontAlgn="base"/>
            <a:r>
              <a:rPr lang="ru-RU" sz="2200" dirty="0" smtClean="0"/>
              <a:t>(минимальный размер капитала - 300 </a:t>
            </a:r>
            <a:r>
              <a:rPr lang="ru-RU" sz="2200" dirty="0" err="1" smtClean="0"/>
              <a:t>млн</a:t>
            </a:r>
            <a:r>
              <a:rPr lang="ru-RU" sz="2200" dirty="0" smtClean="0"/>
              <a:t> руб., максимальный - 3 </a:t>
            </a:r>
            <a:r>
              <a:rPr lang="ru-RU" sz="2200" dirty="0" err="1" smtClean="0"/>
              <a:t>млрд</a:t>
            </a:r>
            <a:r>
              <a:rPr lang="ru-RU" sz="2200" dirty="0" smtClean="0"/>
              <a:t> руб.;</a:t>
            </a:r>
          </a:p>
          <a:p>
            <a:pPr fontAlgn="base"/>
            <a:r>
              <a:rPr lang="ru-RU" sz="2200" dirty="0" smtClean="0"/>
              <a:t>ограничения по видам банковских операций;</a:t>
            </a:r>
          </a:p>
          <a:p>
            <a:pPr fontAlgn="base"/>
            <a:r>
              <a:rPr lang="ru-RU" sz="2200" dirty="0" smtClean="0"/>
              <a:t>упрощенные регулятивные требования к ним).</a:t>
            </a:r>
          </a:p>
          <a:p>
            <a:pPr fontAlgn="base">
              <a:buFontTx/>
              <a:buChar char="-"/>
            </a:pPr>
            <a:r>
              <a:rPr lang="ru-RU" sz="2200" i="1" dirty="0" smtClean="0"/>
              <a:t> </a:t>
            </a:r>
            <a:r>
              <a:rPr lang="ru-RU" sz="2200" b="1" i="1" dirty="0" smtClean="0">
                <a:solidFill>
                  <a:srgbClr val="C00000"/>
                </a:solidFill>
              </a:rPr>
              <a:t>кредитные организации  с универсальной лицензией </a:t>
            </a:r>
          </a:p>
          <a:p>
            <a:pPr fontAlgn="base"/>
            <a:r>
              <a:rPr lang="ru-RU" sz="2200" dirty="0" smtClean="0"/>
              <a:t>(минимальный размер капитала - 1 млрд. руб.; </a:t>
            </a:r>
          </a:p>
          <a:p>
            <a:pPr fontAlgn="base"/>
            <a:r>
              <a:rPr lang="ru-RU" sz="2200" dirty="0" smtClean="0"/>
              <a:t>нет ограничений по видам операций; </a:t>
            </a:r>
          </a:p>
          <a:p>
            <a:pPr fontAlgn="base"/>
            <a:r>
              <a:rPr lang="ru-RU" sz="2200" dirty="0" smtClean="0"/>
              <a:t>регулятивные требования применяются к ним в полном объеме).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7030A0"/>
                </a:solidFill>
              </a:rPr>
              <a:t>Процентная политика ЦБ проводится по двум направлениям</a:t>
            </a:r>
            <a:r>
              <a:rPr lang="ru-RU" sz="2200" b="1" dirty="0" smtClean="0">
                <a:solidFill>
                  <a:srgbClr val="7030A0"/>
                </a:solidFill>
              </a:rPr>
              <a:t>: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620688"/>
            <a:ext cx="76328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●</a:t>
            </a:r>
            <a:r>
              <a:rPr lang="ru-RU" sz="2200" dirty="0" smtClean="0"/>
              <a:t> регулирование размера ставки рефинансирования (кредитования) </a:t>
            </a:r>
            <a:r>
              <a:rPr lang="ru-RU" sz="2200" dirty="0" err="1" smtClean="0"/>
              <a:t>ком.банков</a:t>
            </a:r>
            <a:r>
              <a:rPr lang="ru-RU" sz="2200" dirty="0" smtClean="0"/>
              <a:t>;</a:t>
            </a:r>
            <a:br>
              <a:rPr lang="ru-RU" sz="2200" dirty="0" smtClean="0"/>
            </a:br>
            <a:r>
              <a:rPr lang="ru-RU" sz="1600" dirty="0" smtClean="0"/>
              <a:t>●</a:t>
            </a:r>
            <a:r>
              <a:rPr lang="ru-RU" sz="2200" dirty="0" smtClean="0"/>
              <a:t> регулирование ставки депонирования средств </a:t>
            </a:r>
            <a:r>
              <a:rPr lang="ru-RU" sz="2200" dirty="0" err="1" smtClean="0"/>
              <a:t>ком.банков</a:t>
            </a:r>
            <a:r>
              <a:rPr lang="ru-RU" sz="2200" dirty="0" smtClean="0"/>
              <a:t> на счетах в ЦБ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348881"/>
            <a:ext cx="82809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5963"/>
            <a:r>
              <a:rPr lang="ru-RU" sz="2200" b="1" dirty="0">
                <a:solidFill>
                  <a:srgbClr val="7030A0"/>
                </a:solidFill>
              </a:rPr>
              <a:t>Изменение процентной ставки </a:t>
            </a:r>
            <a:r>
              <a:rPr lang="ru-RU" sz="2200" dirty="0"/>
              <a:t>оказывает влияние на соответствующее изменение ставок по всем депозитным </a:t>
            </a:r>
            <a:r>
              <a:rPr lang="ru-RU" sz="2200" dirty="0" smtClean="0"/>
              <a:t>операциям как в ЦБ, так и в банках.       </a:t>
            </a:r>
          </a:p>
          <a:p>
            <a:pPr indent="715963"/>
            <a:r>
              <a:rPr lang="ru-RU" sz="2200" b="1" i="1" dirty="0" smtClean="0">
                <a:solidFill>
                  <a:srgbClr val="0070C0"/>
                </a:solidFill>
              </a:rPr>
              <a:t>Для </a:t>
            </a:r>
            <a:r>
              <a:rPr lang="ru-RU" sz="2200" b="1" i="1" dirty="0">
                <a:solidFill>
                  <a:srgbClr val="0070C0"/>
                </a:solidFill>
              </a:rPr>
              <a:t>ЦБ </a:t>
            </a:r>
            <a:r>
              <a:rPr lang="ru-RU" sz="2200" b="1" i="1" dirty="0" smtClean="0">
                <a:solidFill>
                  <a:srgbClr val="0070C0"/>
                </a:solidFill>
              </a:rPr>
              <a:t>это изменение касается процентных ставок:</a:t>
            </a:r>
          </a:p>
          <a:p>
            <a:pPr indent="363538"/>
            <a:r>
              <a:rPr lang="ru-RU" sz="2200" dirty="0" smtClean="0"/>
              <a:t>- по </a:t>
            </a:r>
            <a:r>
              <a:rPr lang="ru-RU" sz="2200" dirty="0"/>
              <a:t>ломбардным кредитам, </a:t>
            </a:r>
            <a:endParaRPr lang="ru-RU" sz="2200" dirty="0" smtClean="0"/>
          </a:p>
          <a:p>
            <a:pPr indent="363538"/>
            <a:r>
              <a:rPr lang="ru-RU" sz="2200" dirty="0" smtClean="0"/>
              <a:t>- кредитам </a:t>
            </a:r>
            <a:r>
              <a:rPr lang="ru-RU" sz="2200" dirty="0"/>
              <a:t>«</a:t>
            </a:r>
            <a:r>
              <a:rPr lang="ru-RU" sz="2200" dirty="0" err="1"/>
              <a:t>овернайт</a:t>
            </a:r>
            <a:r>
              <a:rPr lang="ru-RU" sz="2200" dirty="0"/>
              <a:t>», </a:t>
            </a:r>
            <a:endParaRPr lang="ru-RU" sz="2200" dirty="0" smtClean="0"/>
          </a:p>
          <a:p>
            <a:pPr indent="363538"/>
            <a:r>
              <a:rPr lang="ru-RU" sz="2200" dirty="0" smtClean="0"/>
              <a:t>- операциям РЕПО,</a:t>
            </a:r>
          </a:p>
          <a:p>
            <a:pPr indent="363538"/>
            <a:r>
              <a:rPr lang="ru-RU" sz="2200" dirty="0" smtClean="0"/>
              <a:t>- по депозитным операциям </a:t>
            </a:r>
            <a:r>
              <a:rPr lang="ru-RU" sz="2200" dirty="0"/>
              <a:t>в ЦБ</a:t>
            </a:r>
            <a:r>
              <a:rPr lang="ru-RU" sz="2200" dirty="0" smtClean="0"/>
              <a:t>.     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5157192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 smtClean="0">
                <a:solidFill>
                  <a:srgbClr val="0070C0"/>
                </a:solidFill>
              </a:rPr>
              <a:t>     Для комбанков это изменение касается:</a:t>
            </a:r>
          </a:p>
          <a:p>
            <a:pPr indent="363538"/>
            <a:r>
              <a:rPr lang="ru-RU" sz="2200" dirty="0" smtClean="0"/>
              <a:t> - ставок на межбанковском рынке, </a:t>
            </a:r>
          </a:p>
          <a:p>
            <a:pPr indent="363538"/>
            <a:r>
              <a:rPr lang="ru-RU" sz="2200" dirty="0" smtClean="0"/>
              <a:t>-  депозитных ставок для клиентов (</a:t>
            </a:r>
            <a:r>
              <a:rPr lang="ru-RU" sz="2200" dirty="0" err="1" smtClean="0"/>
              <a:t>юрлиц</a:t>
            </a:r>
            <a:r>
              <a:rPr lang="ru-RU" sz="2200" dirty="0" smtClean="0"/>
              <a:t> и населения).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88640"/>
            <a:ext cx="82089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Ломбардный кредит центрального</a:t>
            </a:r>
            <a:r>
              <a:rPr lang="ru-RU" sz="2200" dirty="0" smtClean="0">
                <a:solidFill>
                  <a:srgbClr val="7030A0"/>
                </a:solidFill>
              </a:rPr>
              <a:t> банка - </a:t>
            </a:r>
            <a:r>
              <a:rPr lang="ru-RU" sz="2200" dirty="0" smtClean="0"/>
              <a:t>краткосрочный кредит (до 30 дней), предоставляемый коммерческим  банкам   под  залог  государственных   ценных бумаг для  удовлетворения их временной потребности          в  ликвидных  средствах. 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060848"/>
            <a:ext cx="82089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Кредиты «</a:t>
            </a:r>
            <a:r>
              <a:rPr lang="ru-RU" sz="2200" b="1" i="1" dirty="0" err="1" smtClean="0">
                <a:solidFill>
                  <a:srgbClr val="7030A0"/>
                </a:solidFill>
              </a:rPr>
              <a:t>овернайт</a:t>
            </a:r>
            <a:r>
              <a:rPr lang="ru-RU" sz="2200" b="1" i="1" dirty="0" smtClean="0">
                <a:solidFill>
                  <a:srgbClr val="7030A0"/>
                </a:solidFill>
              </a:rPr>
              <a:t>»</a:t>
            </a:r>
            <a:r>
              <a:rPr lang="ru-RU" sz="2200" dirty="0" smtClean="0">
                <a:solidFill>
                  <a:srgbClr val="7030A0"/>
                </a:solidFill>
              </a:rPr>
              <a:t> - </a:t>
            </a:r>
            <a:r>
              <a:rPr lang="ru-RU" sz="2200" dirty="0" smtClean="0"/>
              <a:t>предоставляются  Банком  России  для  завершения  комбанком расчетов в конце операционного  дня.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3212976"/>
            <a:ext cx="8280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Операция РЕПО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200" dirty="0" smtClean="0"/>
              <a:t>представляет собой сделку, состоящую из двух частей: продажи и последующей покупки ценных бумаг через определенный срок по заранее установленной цене. Разница между ценой продажи и покупки составляет стоимость заимствований с помощью операции РЕПО. 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411450"/>
            <a:ext cx="7992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Депозитные операции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200" dirty="0" smtClean="0"/>
              <a:t>проводятся Банком России с комбанками в целях </a:t>
            </a:r>
            <a:r>
              <a:rPr lang="ru-RU" sz="2200" dirty="0" err="1" smtClean="0"/>
              <a:t>абсорбирования</a:t>
            </a:r>
            <a:r>
              <a:rPr lang="ru-RU" sz="2200" dirty="0" smtClean="0"/>
              <a:t> избыточной наличности (ликвидности) </a:t>
            </a:r>
          </a:p>
          <a:p>
            <a:r>
              <a:rPr lang="ru-RU" sz="2200" dirty="0" smtClean="0"/>
              <a:t>в банковской системе страны.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7030A0"/>
                </a:solidFill>
              </a:rPr>
              <a:t>Операции ЦБ на открытом рынке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908720"/>
            <a:ext cx="784887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 smtClean="0">
                <a:solidFill>
                  <a:srgbClr val="0070C0"/>
                </a:solidFill>
              </a:rPr>
              <a:t>Суть операций на открытом рынке:</a:t>
            </a:r>
          </a:p>
          <a:p>
            <a:r>
              <a:rPr lang="ru-RU" sz="2200" dirty="0" smtClean="0"/>
              <a:t>ЦБ </a:t>
            </a:r>
            <a:r>
              <a:rPr lang="ru-RU" sz="2200" dirty="0"/>
              <a:t>продает или покупает по заранее установленному курсу ценные бумаги, в том числе государственные, формирующие внутренний долг страны.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492896"/>
            <a:ext cx="820891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002060"/>
                </a:solidFill>
              </a:rPr>
              <a:t>Если ЦБ покупает ценные бумаги у комбанков</a:t>
            </a:r>
            <a:r>
              <a:rPr lang="ru-RU" sz="2200" dirty="0"/>
              <a:t>, он переводит деньги на их корсчета: таким образом, увеличиваются кредитные возможности банков, они расширяют объемы кредитования и активизируется </a:t>
            </a:r>
            <a:r>
              <a:rPr lang="ru-RU" sz="2200" dirty="0" smtClean="0"/>
              <a:t>мультипликативное  </a:t>
            </a:r>
            <a:r>
              <a:rPr lang="ru-RU" sz="2200" dirty="0"/>
              <a:t>расширение денежной массы</a:t>
            </a:r>
            <a:r>
              <a:rPr lang="ru-RU" sz="2200" dirty="0" smtClean="0"/>
              <a:t>.</a:t>
            </a:r>
          </a:p>
          <a:p>
            <a:pPr indent="363538"/>
            <a:r>
              <a:rPr lang="ru-RU" sz="2200" b="1" dirty="0" smtClean="0">
                <a:solidFill>
                  <a:srgbClr val="002060"/>
                </a:solidFill>
              </a:rPr>
              <a:t>Если </a:t>
            </a:r>
            <a:r>
              <a:rPr lang="ru-RU" sz="2200" b="1" dirty="0">
                <a:solidFill>
                  <a:srgbClr val="002060"/>
                </a:solidFill>
              </a:rPr>
              <a:t>ЦБ продает ценные бумаги</a:t>
            </a:r>
            <a:r>
              <a:rPr lang="ru-RU" sz="2200" dirty="0"/>
              <a:t>, то комбанки со своих корсчетов оплачивают такую покупку, тем самым сокращая свои кредитные возможности и замедляя мультипликационное расширение денежного предложения. 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5445224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b="1" i="1" dirty="0">
                <a:solidFill>
                  <a:srgbClr val="7030A0"/>
                </a:solidFill>
              </a:rPr>
              <a:t>Такое воздействие осуществляется посредством изменения </a:t>
            </a:r>
            <a:r>
              <a:rPr lang="ru-RU" sz="2200" b="1" i="1" dirty="0" smtClean="0">
                <a:solidFill>
                  <a:srgbClr val="7030A0"/>
                </a:solidFill>
              </a:rPr>
              <a:t>цены </a:t>
            </a:r>
            <a:r>
              <a:rPr lang="ru-RU" sz="2200" b="1" i="1" dirty="0">
                <a:solidFill>
                  <a:srgbClr val="7030A0"/>
                </a:solidFill>
              </a:rPr>
              <a:t>покупки у комбанков или </a:t>
            </a:r>
            <a:r>
              <a:rPr lang="ru-RU" sz="2200" b="1" i="1" dirty="0" smtClean="0">
                <a:solidFill>
                  <a:srgbClr val="7030A0"/>
                </a:solidFill>
              </a:rPr>
              <a:t>цены продажи </a:t>
            </a:r>
            <a:r>
              <a:rPr lang="ru-RU" sz="2200" b="1" i="1" dirty="0">
                <a:solidFill>
                  <a:srgbClr val="7030A0"/>
                </a:solidFill>
              </a:rPr>
              <a:t>им ценных бумаг.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354162"/>
          </a:xfrm>
        </p:spPr>
        <p:txBody>
          <a:bodyPr>
            <a:normAutofit fontScale="90000"/>
          </a:bodyPr>
          <a:lstStyle/>
          <a:p>
            <a:pPr indent="363538" algn="l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> </a:t>
            </a:r>
            <a:r>
              <a:rPr lang="ru-RU" sz="2200" dirty="0" smtClean="0"/>
              <a:t>     </a:t>
            </a:r>
            <a:r>
              <a:rPr lang="ru-RU" sz="2400" b="1" dirty="0" smtClean="0">
                <a:solidFill>
                  <a:srgbClr val="7030A0"/>
                </a:solidFill>
              </a:rPr>
              <a:t>Оптимальная </a:t>
            </a:r>
            <a:r>
              <a:rPr lang="ru-RU" sz="2400" b="1" dirty="0">
                <a:solidFill>
                  <a:srgbClr val="7030A0"/>
                </a:solidFill>
              </a:rPr>
              <a:t>комбинация инструментов ДКП </a:t>
            </a:r>
            <a:r>
              <a:rPr lang="ru-RU" sz="2400" dirty="0"/>
              <a:t>зависит от стадии развития и структуры финансовых рынков, роли ЦБ в экономике страны.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844824"/>
            <a:ext cx="770485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dirty="0" smtClean="0"/>
              <a:t>Традиционные денежно-кредитные инструменты </a:t>
            </a:r>
            <a:r>
              <a:rPr lang="ru-RU" sz="2200" dirty="0"/>
              <a:t>в рамках ДКП </a:t>
            </a:r>
            <a:r>
              <a:rPr lang="ru-RU" sz="2200" dirty="0" smtClean="0"/>
              <a:t>могут дополняться инструментами валютного регулирования.</a:t>
            </a:r>
          </a:p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Под </a:t>
            </a:r>
            <a:r>
              <a:rPr lang="ru-RU" sz="2200" b="1" dirty="0">
                <a:solidFill>
                  <a:srgbClr val="7030A0"/>
                </a:solidFill>
              </a:rPr>
              <a:t>валютным регулированием </a:t>
            </a:r>
            <a:r>
              <a:rPr lang="ru-RU" sz="2200" dirty="0"/>
              <a:t>понимается управление валютными потоками и внешними платежами, формирование валютного курса национальной денежной единицы</a:t>
            </a:r>
            <a:r>
              <a:rPr lang="ru-RU" sz="2200" dirty="0" smtClean="0"/>
              <a:t>.</a:t>
            </a:r>
          </a:p>
          <a:p>
            <a:pPr indent="363538"/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7544" y="4221088"/>
            <a:ext cx="79208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i="1" dirty="0" smtClean="0">
                <a:solidFill>
                  <a:srgbClr val="7030A0"/>
                </a:solidFill>
              </a:rPr>
              <a:t>Приемы формирования валютного курса: </a:t>
            </a:r>
          </a:p>
          <a:p>
            <a:pPr indent="363538"/>
            <a:r>
              <a:rPr lang="ru-RU" sz="2200" dirty="0" smtClean="0"/>
              <a:t>▪ множественность валютных курсов, </a:t>
            </a:r>
          </a:p>
          <a:p>
            <a:pPr indent="363538"/>
            <a:r>
              <a:rPr lang="ru-RU" sz="2200" dirty="0" smtClean="0"/>
              <a:t>▪ директивные и биржевые курсы национальной валюты, </a:t>
            </a:r>
          </a:p>
          <a:p>
            <a:pPr indent="363538"/>
            <a:r>
              <a:rPr lang="ru-RU" sz="2200" dirty="0" smtClean="0"/>
              <a:t>▪ валютные интервенции, </a:t>
            </a:r>
          </a:p>
          <a:p>
            <a:pPr indent="363538"/>
            <a:r>
              <a:rPr lang="ru-RU" sz="2200" dirty="0" smtClean="0"/>
              <a:t>▪ валютный коридор, </a:t>
            </a:r>
          </a:p>
          <a:p>
            <a:pPr indent="363538"/>
            <a:r>
              <a:rPr lang="ru-RU" sz="2200" dirty="0" smtClean="0"/>
              <a:t>▪ плавающий обменный курс и т.п.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0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smtClean="0">
                <a:solidFill>
                  <a:srgbClr val="C00000"/>
                </a:solidFill>
              </a:rPr>
              <a:t>2.2    </a:t>
            </a:r>
            <a:r>
              <a:rPr lang="ru-RU" sz="2400" b="1" i="1" dirty="0" smtClean="0">
                <a:solidFill>
                  <a:srgbClr val="C00000"/>
                </a:solidFill>
              </a:rPr>
              <a:t>Центральный банк как главный субъект  разработки и проведения единой государственной денежно-кредитной политики</a:t>
            </a:r>
            <a:endParaRPr lang="ru-RU" sz="24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844824"/>
            <a:ext cx="835292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dirty="0" smtClean="0"/>
              <a:t>Важнейшее условие, необходимое для разработки и проведения  эффективной денежно-кредитной политики -  </a:t>
            </a:r>
            <a:r>
              <a:rPr lang="ru-RU" sz="2200" b="1" dirty="0" smtClean="0">
                <a:solidFill>
                  <a:srgbClr val="7030A0"/>
                </a:solidFill>
              </a:rPr>
              <a:t>функциональная независимость центрального банка. </a:t>
            </a:r>
          </a:p>
          <a:p>
            <a:endParaRPr lang="ru-RU" sz="2200" dirty="0" smtClean="0"/>
          </a:p>
          <a:p>
            <a:pPr indent="265113"/>
            <a:r>
              <a:rPr lang="ru-RU" sz="2200" b="1" dirty="0" smtClean="0">
                <a:solidFill>
                  <a:srgbClr val="7030A0"/>
                </a:solidFill>
              </a:rPr>
              <a:t>Функциональная независимость </a:t>
            </a:r>
            <a:r>
              <a:rPr lang="ru-RU" sz="2200" dirty="0" smtClean="0"/>
              <a:t>предполагает самостоятельность центрального банка в выборе инструментов проведения денежно-кредитной политики и в том, что центральный банк не обязан финансировать государственные расходы и отдавать предпочтение правительству в предоставлении ему кредитов.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0648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None/>
            </a:pPr>
            <a:r>
              <a:rPr lang="ru-RU" sz="2200" b="1" i="1" dirty="0" smtClean="0">
                <a:solidFill>
                  <a:srgbClr val="C00000"/>
                </a:solidFill>
              </a:rPr>
              <a:t>Правовой статус Центрального банка РФ (Банка России) установлен</a:t>
            </a:r>
            <a:r>
              <a:rPr lang="ru-RU" sz="2200" dirty="0" smtClean="0">
                <a:solidFill>
                  <a:srgbClr val="C00000"/>
                </a:solidFill>
              </a:rPr>
              <a:t>:</a:t>
            </a:r>
          </a:p>
          <a:p>
            <a:pPr indent="363538">
              <a:buNone/>
            </a:pPr>
            <a:endParaRPr lang="ru-RU" sz="2200" dirty="0" smtClean="0"/>
          </a:p>
          <a:p>
            <a:r>
              <a:rPr lang="ru-RU" sz="2200" b="1" i="1" dirty="0" smtClean="0">
                <a:solidFill>
                  <a:srgbClr val="7030A0"/>
                </a:solidFill>
              </a:rPr>
              <a:t>▪    статьей 75 Конституции РФ </a:t>
            </a:r>
            <a:r>
              <a:rPr lang="ru-RU" sz="2200" dirty="0" smtClean="0"/>
              <a:t>(в ней</a:t>
            </a:r>
            <a:r>
              <a:rPr lang="ru-RU" sz="2200" b="1" i="1" dirty="0" smtClean="0"/>
              <a:t> </a:t>
            </a:r>
            <a:r>
              <a:rPr lang="ru-RU" sz="2200" dirty="0" smtClean="0"/>
              <a:t>о</a:t>
            </a:r>
            <a:r>
              <a:rPr lang="ru-RU" sz="2000" dirty="0" smtClean="0"/>
              <a:t>пределено исключительное право Банка России на осуществление денежной эмиссии и выделена основная функция Банка России — защита и обеспечение устойчивости рубля);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2996952"/>
            <a:ext cx="79928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rgbClr val="7030A0"/>
                </a:solidFill>
              </a:rPr>
              <a:t>▪ Федеральным </a:t>
            </a:r>
            <a:r>
              <a:rPr lang="ru-RU" sz="2200" b="1" i="1" smtClean="0">
                <a:solidFill>
                  <a:srgbClr val="7030A0"/>
                </a:solidFill>
              </a:rPr>
              <a:t>законом от 10</a:t>
            </a:r>
            <a:r>
              <a:rPr lang="ru-RU" sz="2200" b="1" i="1" dirty="0" smtClean="0">
                <a:solidFill>
                  <a:srgbClr val="7030A0"/>
                </a:solidFill>
              </a:rPr>
              <a:t> июля 2002 года № 86-ФЗ </a:t>
            </a:r>
            <a:r>
              <a:rPr lang="ru-RU" sz="2200" b="1" dirty="0" smtClean="0">
                <a:solidFill>
                  <a:srgbClr val="7030A0"/>
                </a:solidFill>
              </a:rPr>
              <a:t>«О Центральном банке Российской Федерации (Банке России)» </a:t>
            </a:r>
            <a:r>
              <a:rPr lang="ru-RU" sz="2200" dirty="0" smtClean="0"/>
              <a:t>(в нем</a:t>
            </a:r>
            <a:r>
              <a:rPr lang="ru-RU" sz="2200" b="1" dirty="0" smtClean="0">
                <a:solidFill>
                  <a:srgbClr val="7030A0"/>
                </a:solidFill>
              </a:rPr>
              <a:t>  </a:t>
            </a:r>
            <a:r>
              <a:rPr lang="ru-RU" sz="2200" dirty="0" smtClean="0"/>
              <a:t>о</a:t>
            </a:r>
            <a:r>
              <a:rPr lang="ru-RU" sz="2000" dirty="0" smtClean="0"/>
              <a:t>пределены статус, цели деятельности, функции и полномочия Банка России).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332656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Цели деятельности Банка России </a:t>
            </a:r>
            <a:r>
              <a:rPr lang="ru-RU" sz="2200" dirty="0" smtClean="0"/>
              <a:t>установлены </a:t>
            </a:r>
          </a:p>
          <a:p>
            <a:pPr algn="ctr"/>
            <a:r>
              <a:rPr lang="ru-RU" sz="2200" dirty="0" smtClean="0"/>
              <a:t>статьёй 3 ФЗ № 86  «О Центральном банке Российской Федерации (Банке России)»: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412776"/>
            <a:ext cx="81369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C00000"/>
                </a:solidFill>
              </a:rPr>
              <a:t>▪ </a:t>
            </a:r>
            <a:r>
              <a:rPr lang="ru-RU" sz="2200" dirty="0" smtClean="0"/>
              <a:t>защита и обеспечение устойчивости рубля; </a:t>
            </a:r>
          </a:p>
          <a:p>
            <a:endParaRPr lang="ru-RU" sz="2200" dirty="0" smtClean="0"/>
          </a:p>
          <a:p>
            <a:r>
              <a:rPr lang="ru-RU" sz="2200" dirty="0" smtClean="0">
                <a:solidFill>
                  <a:srgbClr val="C00000"/>
                </a:solidFill>
              </a:rPr>
              <a:t>▪ </a:t>
            </a:r>
            <a:r>
              <a:rPr lang="ru-RU" sz="2200" dirty="0" smtClean="0"/>
              <a:t>развитие и укрепление банковской системы РФ;</a:t>
            </a:r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708920"/>
            <a:ext cx="813690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C00000"/>
                </a:solidFill>
              </a:rPr>
              <a:t>▪ </a:t>
            </a:r>
            <a:r>
              <a:rPr lang="ru-RU" sz="2200" dirty="0" smtClean="0"/>
              <a:t>обеспечение стабильности и развитие национальной платёжной системы;</a:t>
            </a:r>
          </a:p>
          <a:p>
            <a:r>
              <a:rPr lang="ru-RU" sz="2200" dirty="0" smtClean="0"/>
              <a:t> </a:t>
            </a:r>
          </a:p>
          <a:p>
            <a:r>
              <a:rPr lang="ru-RU" sz="2200" dirty="0" smtClean="0">
                <a:solidFill>
                  <a:srgbClr val="C00000"/>
                </a:solidFill>
              </a:rPr>
              <a:t>▪ </a:t>
            </a:r>
            <a:r>
              <a:rPr lang="ru-RU" sz="2200" dirty="0" smtClean="0"/>
              <a:t>развитие и обеспечение стабильности финансового рынка РФ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089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None/>
            </a:pPr>
            <a:r>
              <a:rPr lang="ru-RU" sz="2200" dirty="0" smtClean="0">
                <a:cs typeface="Arial" pitchFamily="34" charset="0"/>
              </a:rPr>
              <a:t>Банк России является юридическим лицом. </a:t>
            </a:r>
          </a:p>
          <a:p>
            <a:pPr indent="363538">
              <a:buNone/>
            </a:pPr>
            <a:r>
              <a:rPr lang="ru-RU" sz="2200" b="1" dirty="0" smtClean="0">
                <a:solidFill>
                  <a:srgbClr val="7030A0"/>
                </a:solidFill>
                <a:cs typeface="Arial" pitchFamily="34" charset="0"/>
              </a:rPr>
              <a:t>Уставный капитал и иное имущество Банка России являются федеральной собственностью</a:t>
            </a:r>
            <a:r>
              <a:rPr lang="ru-RU" sz="2200" dirty="0" smtClean="0">
                <a:cs typeface="Arial" pitchFamily="34" charset="0"/>
              </a:rPr>
              <a:t>, при этом Банк России наделен имущественной и финансовой самостоятельностью. </a:t>
            </a:r>
          </a:p>
          <a:p>
            <a:pPr indent="363538">
              <a:buNone/>
            </a:pPr>
            <a:r>
              <a:rPr lang="ru-RU" sz="2200" dirty="0" smtClean="0">
                <a:cs typeface="Arial" pitchFamily="34" charset="0"/>
              </a:rPr>
              <a:t>Государство не отвечает по обязательствам Банка России, так же, как и Банк России — по обязательствам государства.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924944"/>
            <a:ext cx="84969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dirty="0" smtClean="0"/>
              <a:t>В своей деятельности </a:t>
            </a:r>
            <a:r>
              <a:rPr lang="ru-RU" sz="2200" b="1" i="1" dirty="0" smtClean="0">
                <a:solidFill>
                  <a:srgbClr val="7030A0"/>
                </a:solidFill>
              </a:rPr>
              <a:t>Банк России подотчетен Государственной Думе Федерального Собрания РФ</a:t>
            </a:r>
            <a:r>
              <a:rPr lang="ru-RU" sz="2200" b="1" dirty="0" smtClean="0">
                <a:solidFill>
                  <a:srgbClr val="7030A0"/>
                </a:solidFill>
              </a:rPr>
              <a:t>, </a:t>
            </a:r>
            <a:r>
              <a:rPr lang="ru-RU" sz="2200" dirty="0" smtClean="0"/>
              <a:t>которая назначает на должность и освобождает от должности Председателя Банка России (по представлению Президента РФ) и членов Совета директоров Банка России (по представлению Председателя Банка России, согласованному с Президентом РФ).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0"/>
            <a:ext cx="828092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200" b="1" dirty="0" smtClean="0">
                <a:solidFill>
                  <a:srgbClr val="C00000"/>
                </a:solidFill>
              </a:rPr>
              <a:t>Банк России выполняет следующие основные функции:</a:t>
            </a:r>
          </a:p>
          <a:p>
            <a:pPr indent="265113"/>
            <a:endParaRPr lang="ru-RU" sz="1000" i="1" dirty="0" smtClean="0"/>
          </a:p>
          <a:p>
            <a:pPr indent="265113"/>
            <a:r>
              <a:rPr lang="ru-RU" sz="2200" i="1" dirty="0" smtClean="0"/>
              <a:t>▪ во взаимодействии с Правительством Российской Федерации разрабатывает и проводит единую государственную денежно-кредитную политику;</a:t>
            </a:r>
          </a:p>
          <a:p>
            <a:pPr indent="265113"/>
            <a:r>
              <a:rPr lang="ru-RU" sz="2200" dirty="0" smtClean="0"/>
              <a:t>▪ </a:t>
            </a:r>
            <a:r>
              <a:rPr lang="ru-RU" sz="2200" dirty="0" smtClean="0">
                <a:cs typeface="Arial" pitchFamily="34" charset="0"/>
              </a:rPr>
              <a:t>во взаимодействии с Правительством Российской Федерации разрабатывает и проводит политику развития и обеспечения стабильности функционирования финансового рынка Российской Федерации;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221088"/>
            <a:ext cx="83529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dirty="0" smtClean="0"/>
              <a:t>▪ </a:t>
            </a:r>
            <a:r>
              <a:rPr lang="ru-RU" sz="2200" i="1" dirty="0" smtClean="0">
                <a:cs typeface="Arial" pitchFamily="34" charset="0"/>
              </a:rPr>
              <a:t>принимает решение о государственной регистрации кредитных организаций, выдает кредитным организациям лицензии на осуществление банковских операций, приостанавливает их действие и отзывает их;</a:t>
            </a:r>
          </a:p>
          <a:p>
            <a:pPr indent="363538"/>
            <a:r>
              <a:rPr lang="ru-RU" sz="2200" dirty="0" smtClean="0"/>
              <a:t>▪ </a:t>
            </a:r>
            <a:r>
              <a:rPr lang="ru-RU" sz="2200" dirty="0" smtClean="0">
                <a:cs typeface="Arial" pitchFamily="34" charset="0"/>
              </a:rPr>
              <a:t>организует и осуществляет валютное регулирование и валютный контроль в соответствии с законодательством Российской Федерации …</a:t>
            </a:r>
            <a:endParaRPr lang="ru-RU" i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852936"/>
            <a:ext cx="8280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i="1" dirty="0" smtClean="0"/>
              <a:t>▪ </a:t>
            </a:r>
            <a:r>
              <a:rPr lang="ru-RU" sz="2200" i="1" dirty="0" smtClean="0">
                <a:cs typeface="Arial" pitchFamily="34" charset="0"/>
              </a:rPr>
              <a:t>монопольно осуществляет эмиссию наличных денег и организует наличное денежное обращение;</a:t>
            </a:r>
          </a:p>
          <a:p>
            <a:pPr indent="265113"/>
            <a:r>
              <a:rPr lang="ru-RU" sz="2200" dirty="0" smtClean="0"/>
              <a:t>▪ </a:t>
            </a:r>
            <a:r>
              <a:rPr lang="ru-RU" sz="2200" dirty="0" smtClean="0">
                <a:cs typeface="Arial" pitchFamily="34" charset="0"/>
              </a:rPr>
              <a:t>является кредитором последней инстанции для кредитных организаций, организует систему их рефинансирования</a:t>
            </a:r>
            <a:r>
              <a:rPr lang="ru-RU" sz="2200" i="1" dirty="0" smtClean="0">
                <a:cs typeface="Arial" pitchFamily="34" charset="0"/>
              </a:rPr>
              <a:t>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C00000"/>
                </a:solidFill>
              </a:rPr>
              <a:t>Разработка Банком России основных направлений ДКП</a:t>
            </a:r>
            <a:endParaRPr lang="ru-RU" sz="22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124744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Банк России ежегодно</a:t>
            </a:r>
          </a:p>
          <a:p>
            <a:pPr indent="361950"/>
            <a:r>
              <a:rPr lang="ru-RU" sz="2200" b="1" dirty="0" smtClean="0">
                <a:solidFill>
                  <a:srgbClr val="0070C0"/>
                </a:solidFill>
              </a:rPr>
              <a:t>не позднее 26 августа </a:t>
            </a:r>
            <a:r>
              <a:rPr lang="ru-RU" sz="2200" dirty="0" smtClean="0"/>
              <a:t>представляет в Государственную Думу проект основных направлений единой государственной денежно-кредитной политики на предстоящий год; </a:t>
            </a:r>
          </a:p>
          <a:p>
            <a:pPr indent="361950"/>
            <a:r>
              <a:rPr lang="ru-RU" sz="2200" b="1" dirty="0" smtClean="0">
                <a:solidFill>
                  <a:srgbClr val="0070C0"/>
                </a:solidFill>
              </a:rPr>
              <a:t>не позднее 1 декабря </a:t>
            </a:r>
            <a:r>
              <a:rPr lang="ru-RU" sz="2200" dirty="0" smtClean="0"/>
              <a:t>— основные направления единой государственной денежно-кредитной политики на предстоящий год.</a:t>
            </a:r>
          </a:p>
          <a:p>
            <a:pPr indent="361950"/>
            <a:r>
              <a:rPr lang="ru-RU" sz="2200" dirty="0" smtClean="0"/>
              <a:t>Предварительно проект представляется Президенту РФ и Правительству РФ.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437112"/>
            <a:ext cx="81369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Государственная Дума </a:t>
            </a:r>
          </a:p>
          <a:p>
            <a:r>
              <a:rPr lang="ru-RU" sz="2200" dirty="0" smtClean="0"/>
              <a:t>рассматривает основные направления единой государственной денежно-кредитной политики на предстоящий год и принимает соответствующее решение не позднее даты принятия </a:t>
            </a:r>
            <a:r>
              <a:rPr lang="ru-RU" sz="2200" dirty="0" err="1" smtClean="0"/>
              <a:t>федераль-ного</a:t>
            </a:r>
            <a:r>
              <a:rPr lang="ru-RU" sz="2200" dirty="0" smtClean="0"/>
              <a:t> закона о федеральном бюджете на предстоящий год.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60648"/>
            <a:ext cx="84249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/>
            <a:r>
              <a:rPr lang="ru-RU" sz="2200" b="1" dirty="0" smtClean="0">
                <a:solidFill>
                  <a:srgbClr val="C00000"/>
                </a:solidFill>
              </a:rPr>
              <a:t>Денежно-кредитная политика в России формируется на основе двух базовых принципов: </a:t>
            </a:r>
          </a:p>
          <a:p>
            <a:pPr indent="361950"/>
            <a:r>
              <a:rPr lang="ru-RU" sz="2200" b="1" dirty="0" smtClean="0"/>
              <a:t>Первый принцип </a:t>
            </a:r>
            <a:r>
              <a:rPr lang="ru-RU" sz="2200" dirty="0" smtClean="0"/>
              <a:t>— продолжение применения элементов метода целевой инфляции. </a:t>
            </a:r>
          </a:p>
          <a:p>
            <a:pPr indent="361950"/>
            <a:r>
              <a:rPr lang="ru-RU" sz="2200" b="1" dirty="0" smtClean="0"/>
              <a:t>Второй принцип </a:t>
            </a:r>
            <a:r>
              <a:rPr lang="ru-RU" sz="2200" dirty="0" smtClean="0"/>
              <a:t>— использование денежного агрегата М2 в качестве промежуточного ориентира денежно-кредитной политики. 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2996952"/>
            <a:ext cx="83529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4513"/>
            <a:r>
              <a:rPr lang="ru-RU" sz="2200" b="1" i="1" dirty="0" smtClean="0">
                <a:solidFill>
                  <a:srgbClr val="7030A0"/>
                </a:solidFill>
              </a:rPr>
              <a:t>Основной целью денежно-кредитной политики </a:t>
            </a:r>
          </a:p>
          <a:p>
            <a:r>
              <a:rPr lang="ru-RU" sz="2200" dirty="0" smtClean="0"/>
              <a:t>Банк России считает постепенное снижение инфляции </a:t>
            </a:r>
          </a:p>
          <a:p>
            <a:r>
              <a:rPr lang="ru-RU" sz="2200" dirty="0" smtClean="0"/>
              <a:t>и поддержание ее на низком уровне. </a:t>
            </a:r>
          </a:p>
          <a:p>
            <a:pPr indent="544513"/>
            <a:r>
              <a:rPr lang="ru-RU" sz="2200" b="1" i="1" dirty="0" smtClean="0">
                <a:solidFill>
                  <a:srgbClr val="7030A0"/>
                </a:solidFill>
              </a:rPr>
              <a:t>Задача банка России </a:t>
            </a:r>
            <a:r>
              <a:rPr lang="ru-RU" sz="2200" dirty="0" smtClean="0"/>
              <a:t>на ближайший период — снизить инфляцию до уровня 4% в год.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dirty="0" smtClean="0"/>
              <a:t>В соответствии с основной и промежуточными целями денежно-кредитной политики </a:t>
            </a:r>
            <a:r>
              <a:rPr lang="ru-RU" sz="2200" b="1" dirty="0" smtClean="0">
                <a:solidFill>
                  <a:srgbClr val="7030A0"/>
                </a:solidFill>
              </a:rPr>
              <a:t>центральный банк </a:t>
            </a:r>
            <a:r>
              <a:rPr lang="ru-RU" sz="2200" dirty="0" smtClean="0"/>
              <a:t>в целях стабилизации экономики </a:t>
            </a:r>
            <a:r>
              <a:rPr lang="ru-RU" sz="2200" b="1" dirty="0" smtClean="0">
                <a:solidFill>
                  <a:srgbClr val="7030A0"/>
                </a:solidFill>
              </a:rPr>
              <a:t>должен проводить </a:t>
            </a:r>
            <a:r>
              <a:rPr lang="ru-RU" sz="2200" b="1" dirty="0" err="1" smtClean="0">
                <a:solidFill>
                  <a:srgbClr val="7030A0"/>
                </a:solidFill>
              </a:rPr>
              <a:t>антициклическую</a:t>
            </a:r>
            <a:r>
              <a:rPr lang="ru-RU" sz="2200" b="1" dirty="0" smtClean="0">
                <a:solidFill>
                  <a:srgbClr val="7030A0"/>
                </a:solidFill>
              </a:rPr>
              <a:t> политику. </a:t>
            </a:r>
            <a:endParaRPr lang="ru-RU" sz="22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916832"/>
            <a:ext cx="813690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b="1" i="1" dirty="0" err="1" smtClean="0">
                <a:solidFill>
                  <a:srgbClr val="7030A0"/>
                </a:solidFill>
              </a:rPr>
              <a:t>Антициклическая</a:t>
            </a:r>
            <a:r>
              <a:rPr lang="ru-RU" sz="2200" b="1" i="1" dirty="0" smtClean="0">
                <a:solidFill>
                  <a:srgbClr val="7030A0"/>
                </a:solidFill>
              </a:rPr>
              <a:t> денежно-кредитная политика </a:t>
            </a:r>
            <a:r>
              <a:rPr lang="ru-RU" sz="2200" dirty="0" smtClean="0"/>
              <a:t>должна сглаживать отрицательные проявления в той или иной фазе экономического цикла: уменьшать денежную массу при росте цен и увеличивать при падении цен.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3501008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200" b="1" i="1" dirty="0" err="1" smtClean="0">
                <a:solidFill>
                  <a:srgbClr val="7030A0"/>
                </a:solidFill>
              </a:rPr>
              <a:t>Проциклическая</a:t>
            </a:r>
            <a:r>
              <a:rPr lang="ru-RU" sz="2200" b="1" i="1" dirty="0" smtClean="0">
                <a:solidFill>
                  <a:srgbClr val="7030A0"/>
                </a:solidFill>
              </a:rPr>
              <a:t> денежно-кредитная политика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  <a:r>
              <a:rPr lang="ru-RU" sz="2200" dirty="0" smtClean="0"/>
              <a:t>усиливает тенденции в экономике (например, способствует повышению цен при тенденции их роста и снижению — при тенденции их снижения).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3161</TotalTime>
  <Words>1336</Words>
  <Application>Microsoft Office PowerPoint</Application>
  <PresentationFormat>Экран (4:3)</PresentationFormat>
  <Paragraphs>177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2.1  Теоретико-прикладные основы разработки   государственной денежно-кредитной политики </vt:lpstr>
      <vt:lpstr>Слайд 2</vt:lpstr>
      <vt:lpstr>Слайд 3</vt:lpstr>
      <vt:lpstr>Слайд 4</vt:lpstr>
      <vt:lpstr>Слайд 5</vt:lpstr>
      <vt:lpstr>Денежный оборот регулируется центральным банком по двум направлениям: </vt:lpstr>
      <vt:lpstr>Методы и инструменты денежно-кредитной политики </vt:lpstr>
      <vt:lpstr>Обязательные резервы - экономический инструмент, обеспечивающий банкам достаточную ликвидность в случае массового изъятия депозитов, позволяющий предотвратить неплатежеспособность банков и тем самым защитить интересы клиентов, вкладчиков и корреспондентов</vt:lpstr>
      <vt:lpstr>Слайд 9</vt:lpstr>
      <vt:lpstr>Процентная политика ЦБ проводится по двум направлениям: </vt:lpstr>
      <vt:lpstr>Слайд 11</vt:lpstr>
      <vt:lpstr>Операции ЦБ на открытом рынке </vt:lpstr>
      <vt:lpstr>       Оптимальная комбинация инструментов ДКП зависит от стадии развития и структуры финансовых рынков, роли ЦБ в экономике страны. 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денежно-кредитная политика как базовое звено модели управления денежно-кредитными отношениями</dc:title>
  <dc:creator>Пользователь</dc:creator>
  <cp:lastModifiedBy>Апгрейд</cp:lastModifiedBy>
  <cp:revision>161</cp:revision>
  <dcterms:created xsi:type="dcterms:W3CDTF">2016-04-10T09:35:34Z</dcterms:created>
  <dcterms:modified xsi:type="dcterms:W3CDTF">2018-05-24T10:06:09Z</dcterms:modified>
</cp:coreProperties>
</file>