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75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4" r:id="rId15"/>
    <p:sldId id="273" r:id="rId16"/>
  </p:sldIdLst>
  <p:sldSz cx="12192000" cy="6858000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2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42468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638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105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069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57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7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354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820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88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843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507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4516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512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78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8585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2849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342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46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203835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Правовое регулирование государственной гражданской службы в РФ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04925" y="5410200"/>
            <a:ext cx="10394707" cy="1021660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Султанова Екатерина Владимировна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56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14586" y="0"/>
            <a:ext cx="10394707" cy="5168524"/>
          </a:xfrm>
        </p:spPr>
        <p:txBody>
          <a:bodyPr/>
          <a:lstStyle/>
          <a:p>
            <a:pPr indent="45000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b="1" u="sng" spc="1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SansRegular"/>
                <a:ea typeface="Times New Roman" panose="02020603050405020304" pitchFamily="18" charset="0"/>
                <a:cs typeface="Times New Roman" panose="02020603050405020304" pitchFamily="18" charset="0"/>
              </a:rPr>
              <a:t>Коррупция</a:t>
            </a:r>
            <a:r>
              <a:rPr lang="ru-RU" spc="10" dirty="0" smtClean="0">
                <a:solidFill>
                  <a:srgbClr val="000000"/>
                </a:solidFill>
                <a:latin typeface="PTSans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10" dirty="0">
                <a:solidFill>
                  <a:srgbClr val="000000"/>
                </a:solidFill>
                <a:latin typeface="PTSansRegular"/>
                <a:ea typeface="Times New Roman" panose="02020603050405020304" pitchFamily="18" charset="0"/>
                <a:cs typeface="Times New Roman" panose="02020603050405020304" pitchFamily="18" charset="0"/>
              </a:rPr>
              <a:t>­– злоупотребление служебным положением, дача взятки, получение взятки, злоупотребление полномочиями, коммерческий подкуп либо иное незаконное использование физическим лицом своего должностного положения вопреки законным интересам общества и государства в целях получения выгоды в виде денег, ценностей, иного имущества или услуг имущественного характера, иных имущественных прав для себя или для третьих лиц либо незаконное предоставление такой выгоды указанному лицу другими физическими лицами.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9847" y="4340181"/>
            <a:ext cx="3015535" cy="2415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3183" y="4340181"/>
            <a:ext cx="3107217" cy="2415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4484" y="4332558"/>
            <a:ext cx="5874913" cy="2423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924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7766"/>
            <a:ext cx="11990231" cy="1151965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chemeClr val="tx1"/>
                </a:solidFill>
              </a:rPr>
              <a:t>В настоящее время правовую основу противодействия коррупции составляют: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3184" y="1309732"/>
            <a:ext cx="11500834" cy="430545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Конституция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РФ;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федеральные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конституционные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законы;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общепризнанные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принципы и нормы международного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права;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международные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договоры Российской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Федерации;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Федеральный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«О противодействии коррупции» от 25 декабря 2008 г. №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273;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Федеральный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«О внесении изменений в отдельные законодательные акты Российской Федерации в связи с ратификацией Конвенции Организации Объединенных Наций против коррупции от 31 октября 2003 года и Конвенции об уголовной ответственности за коррупцию от 27 января 1999 года и принятием Федерального закона «О противодействии коррупции»» от 25 декабря 2008 г. №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280;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другие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федеральные законы, нормативные правовые акты Президента РФ, а также нормативные правовые акты Правительства РФ, нормативные правовые акты иных федеральных органов государственной власти, нормативные правовые акты органов государственной власти субъектов РФ и муниципальные правовые акты.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07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3639" y="234595"/>
            <a:ext cx="10947042" cy="3311189"/>
          </a:xfrm>
        </p:spPr>
        <p:txBody>
          <a:bodyPr/>
          <a:lstStyle/>
          <a:p>
            <a:pPr indent="450000" algn="just">
              <a:buNone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Особую роль в деле противодействия и профилактики коррупции в системе государственной службы играет недавно принятый Федеральный закон 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«О противодействии коррупции» № </a:t>
            </a:r>
            <a:r>
              <a:rPr lang="ru-RU" b="1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273.</a:t>
            </a:r>
          </a:p>
          <a:p>
            <a:pPr indent="450000" algn="just">
              <a:buNone/>
            </a:pP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Его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принятие затянулось на долгие годы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.</a:t>
            </a:r>
          </a:p>
          <a:p>
            <a:pPr indent="450000" algn="just">
              <a:buNone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Данный правовой акт определил основные принципы противодействия коррупции.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8497" y="2807593"/>
            <a:ext cx="2937187" cy="2937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132" y="3340818"/>
            <a:ext cx="5729019" cy="3330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878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7729" y="0"/>
            <a:ext cx="11487955" cy="1661373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Противодействие коррупции в РФ основывается на следующих основных принципах</a:t>
            </a:r>
            <a:r>
              <a:rPr lang="ru-RU" sz="4000" dirty="0" smtClean="0">
                <a:solidFill>
                  <a:schemeClr val="tx1"/>
                </a:solidFill>
              </a:rPr>
              <a:t>: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80304" y="1378039"/>
            <a:ext cx="11526592" cy="4919730"/>
          </a:xfrm>
        </p:spPr>
        <p:txBody>
          <a:bodyPr>
            <a:normAutofit/>
          </a:bodyPr>
          <a:lstStyle/>
          <a:p>
            <a:pPr lvl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признании, обеспечении и защите основных прав и свобод человека и гражданина;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законности;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публичности и открытости деятельности государственных органов и органов местного самоуправления;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неотвратимости ответственности за совершение коррупционных правонарушений;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комплексном использовании политических, организационных, информационно-пропагандистских, социально-экономических, правовых, специальных и иных мер;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приоритетном применении мер по предупреждению коррупции;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сотрудничестве государства с институтами гражданского общества, международными организациями и физическими лицами.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376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5910"/>
            <a:ext cx="11706896" cy="1721855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tx1"/>
                </a:solidFill>
              </a:rPr>
              <a:t>В законе установлены четкие полномочия высших органов государственной власти по противодействию </a:t>
            </a:r>
            <a:r>
              <a:rPr lang="ru-RU" sz="3600" dirty="0" smtClean="0">
                <a:solidFill>
                  <a:schemeClr val="tx1"/>
                </a:solidFill>
              </a:rPr>
              <a:t>коррупции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-1" y="2063396"/>
            <a:ext cx="11874321" cy="3513156"/>
          </a:xfrm>
        </p:spPr>
        <p:txBody>
          <a:bodyPr numCol="2">
            <a:normAutofit lnSpcReduction="10000"/>
          </a:bodyPr>
          <a:lstStyle/>
          <a:p>
            <a:pPr indent="253365">
              <a:lnSpc>
                <a:spcPct val="107000"/>
              </a:lnSpc>
              <a:spcAft>
                <a:spcPts val="800"/>
              </a:spcAft>
            </a:pPr>
            <a:r>
              <a:rPr lang="ru-RU" b="1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Президент </a:t>
            </a:r>
            <a:r>
              <a:rPr lang="ru-RU" b="1" u="sng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r>
              <a:rPr lang="ru-RU" b="1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определяет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государственной политики в области противодействия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коррупции; устанавливает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компетенцию федеральных органов исполнительной власти, руководство деятельностью которых он осуществляет, в области противодействия коррупции.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53365">
              <a:lnSpc>
                <a:spcPct val="107000"/>
              </a:lnSpc>
              <a:spcAft>
                <a:spcPts val="800"/>
              </a:spcAft>
            </a:pPr>
            <a:r>
              <a:rPr lang="ru-RU" b="1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Федеральное Собрание </a:t>
            </a:r>
            <a:r>
              <a:rPr lang="ru-RU" b="1" u="sng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обеспечивает разработку и принятие федеральных законов по вопросам противодействия коррупции, а также контролирует деятельность органов исполнительной власти в пределах своих полномочий.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108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18941" y="254164"/>
            <a:ext cx="11475075" cy="3487399"/>
          </a:xfrm>
        </p:spPr>
        <p:txBody>
          <a:bodyPr numCol="2">
            <a:normAutofit lnSpcReduction="10000"/>
          </a:bodyPr>
          <a:lstStyle/>
          <a:p>
            <a:pPr indent="253365">
              <a:lnSpc>
                <a:spcPct val="107000"/>
              </a:lnSpc>
              <a:spcAft>
                <a:spcPts val="800"/>
              </a:spcAft>
            </a:pPr>
            <a:r>
              <a:rPr lang="ru-RU" b="1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РФ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распределяет функции между федеральными органами исполнительной власти, руководство деятельностью которых оно осуществляет, по противодействию коррупции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53365" algn="just">
              <a:lnSpc>
                <a:spcPct val="107000"/>
              </a:lnSpc>
              <a:spcAft>
                <a:spcPts val="800"/>
              </a:spcAft>
            </a:pPr>
            <a:endParaRPr lang="ru-RU" sz="24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53365">
              <a:lnSpc>
                <a:spcPct val="107000"/>
              </a:lnSpc>
              <a:spcAft>
                <a:spcPts val="800"/>
              </a:spcAft>
            </a:pPr>
            <a:r>
              <a:rPr lang="ru-RU" b="1" u="sng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Федеральные </a:t>
            </a:r>
            <a:r>
              <a:rPr lang="ru-RU" b="1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органы государственной власти, органы государственной власти субъектов РФ и органы местного самоуправления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осуществляют противодействие коррупции в пределах своих полномочий.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740" y="2947681"/>
            <a:ext cx="3995401" cy="2764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005" y="2947681"/>
            <a:ext cx="4005330" cy="2764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673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0152" y="553792"/>
            <a:ext cx="11590986" cy="5048518"/>
          </a:xfrm>
        </p:spPr>
        <p:txBody>
          <a:bodyPr numCol="2">
            <a:normAutofit/>
          </a:bodyPr>
          <a:lstStyle/>
          <a:p>
            <a:pPr indent="253365">
              <a:lnSpc>
                <a:spcPct val="107000"/>
              </a:lnSpc>
              <a:spcAft>
                <a:spcPts val="800"/>
              </a:spcAft>
            </a:pPr>
            <a:r>
              <a:rPr lang="ru-RU" b="1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Генеральный прокурор РФ и подчиненные ему прокуроры </a:t>
            </a:r>
            <a:r>
              <a:rPr lang="ru-RU" b="1" u="sng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пределах своих полномочий координируют деятельность органов внутренних дел Российской Федерации, органов федеральной службы безопасности, таможенных органов Российской Федерации и других правоохранительных органов по борьбе с коррупцией и реализуют иные полномочия в области противодействия коррупции, установленные федеральными законами.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53365">
              <a:lnSpc>
                <a:spcPct val="107000"/>
              </a:lnSpc>
              <a:spcAft>
                <a:spcPts val="800"/>
              </a:spcAft>
            </a:pPr>
            <a:r>
              <a:rPr lang="ru-RU" b="1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Счетная палата </a:t>
            </a:r>
            <a:r>
              <a:rPr lang="ru-RU" b="1" u="sng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b="1" u="sng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пределах своих полномочий обеспечивает противодействие коррупции в соответствии с Федеральным законом от 11 января 1995 г. № 4-ФЗ «О Счетной палате Российской Федерации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133" y="2987898"/>
            <a:ext cx="4974866" cy="3291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518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835685" cy="19833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/>
              <a:t>Закон устанавливает перечень мер по профилактике коррупции.</a:t>
            </a:r>
            <a:br>
              <a:rPr lang="ru-RU" sz="3600" dirty="0"/>
            </a:br>
            <a:r>
              <a:rPr lang="ru-RU" sz="3600" dirty="0">
                <a:solidFill>
                  <a:schemeClr val="tx1"/>
                </a:solidFill>
              </a:rPr>
              <a:t>Для профилактики коррупции осуществляются следующие основные меры</a:t>
            </a:r>
            <a:r>
              <a:rPr lang="ru-RU" sz="3600" dirty="0" smtClean="0">
                <a:solidFill>
                  <a:schemeClr val="tx1"/>
                </a:solidFill>
              </a:rPr>
              <a:t>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60985" y="1893194"/>
            <a:ext cx="11513713" cy="3696238"/>
          </a:xfrm>
        </p:spPr>
        <p:txBody>
          <a:bodyPr numCol="3">
            <a:normAutofit lnSpcReduction="10000"/>
          </a:bodyPr>
          <a:lstStyle/>
          <a:p>
            <a:pPr marL="342900" lvl="0" indent="-34290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4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в обществе нетерпимости к коррупционному поведению</a:t>
            </a:r>
            <a:r>
              <a:rPr lang="ru-RU" sz="14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400" spc="75" dirty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400" spc="75" dirty="0" smtClean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400" spc="75" dirty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400" spc="75" dirty="0" smtClean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4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антикоррупционная экспертиза правовых актов и их проектов</a:t>
            </a:r>
            <a:r>
              <a:rPr lang="ru-RU" sz="14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400" spc="75" dirty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400" spc="75" dirty="0" smtClean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400" spc="75" dirty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400" spc="75" dirty="0" smtClean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4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предъявление в установленном законом порядке квалификационных требований </a:t>
            </a:r>
            <a:r>
              <a:rPr lang="ru-RU" sz="14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гражданам, претендующим на замещение государственных или муниципальных должностей и должностей государственной или муниципальной службы, а также проверка в </a:t>
            </a:r>
            <a:r>
              <a:rPr lang="ru-RU" sz="14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установленном </a:t>
            </a:r>
            <a:r>
              <a:rPr lang="ru-RU" sz="14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порядке сведений, представляемых указанными гражданами;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847" y="3000778"/>
            <a:ext cx="5299440" cy="3325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730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3031" y="141668"/>
            <a:ext cx="11569905" cy="5460642"/>
          </a:xfrm>
        </p:spPr>
        <p:txBody>
          <a:bodyPr numCol="3">
            <a:normAutofit/>
          </a:bodyPr>
          <a:lstStyle/>
          <a:p>
            <a:pPr lvl="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4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установление в качестве основания для увольнения </a:t>
            </a:r>
            <a:r>
              <a:rPr lang="ru-RU" sz="14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лица или </a:t>
            </a:r>
            <a:r>
              <a:rPr lang="ru-RU" sz="14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применения в отношении его иных мер юридической ответственности за непредставление им сведений либо представление заведомо недостоверных или неполных сведений о своих доходах, имуществе и обязательствах имущественного характера, а также представление заведомо ложных сведений о доходах, об имуществе и обязательствах имущественного характера членов семьи</a:t>
            </a:r>
            <a:r>
              <a:rPr lang="ru-RU" sz="14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ru-RU" sz="1400" spc="75" dirty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ru-RU" sz="1400" spc="75" dirty="0" smtClean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4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внедрение в практику кадровой работы федеральных органов государственной власти, органов государственной власти субъектов РФ, органов местного самоуправления правила, в соответствии с которым длительное, безупречное и эффективное исполнение государственным или муниципальным служащим должностных обязанностей должно учитываться при назначении его на вышестоящую должность, присвоении ему воинского или специального звания, классного чина, дипломатического ранга или при </a:t>
            </a:r>
            <a:r>
              <a:rPr lang="ru-RU" sz="14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sz="14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поощрении</a:t>
            </a:r>
            <a:r>
              <a:rPr lang="ru-RU" sz="14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ru-RU" sz="1400" spc="75" dirty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ru-RU" sz="1400" spc="75" dirty="0" smtClean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4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институтов общественного и парламентского контроля за соблюдением законодательства Российской Федерации о противодействии коррупции</a:t>
            </a:r>
            <a:r>
              <a:rPr lang="ru-RU" sz="14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82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8789"/>
            <a:ext cx="11961982" cy="1151965"/>
          </a:xfrm>
        </p:spPr>
        <p:txBody>
          <a:bodyPr>
            <a:normAutofit/>
          </a:bodyPr>
          <a:lstStyle/>
          <a:p>
            <a:pPr algn="ctr"/>
            <a:r>
              <a:rPr lang="ru-RU" sz="2700" dirty="0">
                <a:solidFill>
                  <a:schemeClr val="tx1"/>
                </a:solidFill>
              </a:rPr>
              <a:t>Основными направлениями деятельности государственных органов по повышению эффективности противодействия коррупции являются</a:t>
            </a:r>
            <a:r>
              <a:rPr lang="ru-RU" sz="2700" dirty="0" smtClean="0">
                <a:solidFill>
                  <a:schemeClr val="tx1"/>
                </a:solidFill>
              </a:rPr>
              <a:t>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8377" y="1493949"/>
            <a:ext cx="11565227" cy="4752304"/>
          </a:xfrm>
        </p:spPr>
        <p:txBody>
          <a:bodyPr>
            <a:normAutofit/>
          </a:bodyPr>
          <a:lstStyle/>
          <a:p>
            <a:pPr lvl="0" algn="just">
              <a:lnSpc>
                <a:spcPct val="12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проведение единой государственной политики в области противодействия коррупции;</a:t>
            </a:r>
          </a:p>
          <a:p>
            <a:pPr lvl="0" algn="just">
              <a:lnSpc>
                <a:spcPct val="12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принятие законодательных, административных и иных мер, направленных на привлечение государственных и муниципальных служащих, а также граждан к более активному участию в противодействии коррупции, на формирование в обществе негативного отношения к коррупционному поведению;</a:t>
            </a:r>
          </a:p>
          <a:p>
            <a:pPr lvl="0" algn="just">
              <a:lnSpc>
                <a:spcPct val="12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и структуры государственных органов, создание механизмов общественного контроля за их деятельностью;</a:t>
            </a:r>
          </a:p>
          <a:p>
            <a:pPr lvl="0" algn="just">
              <a:lnSpc>
                <a:spcPct val="12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введение антикоррупционных стандартов, т.е. установление единой системы запретов, ограничений и дозволений, обеспечивающих предупреждение коррупции в данной области</a:t>
            </a:r>
            <a:r>
              <a:rPr lang="ru-RU" sz="13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устранение необоснованных запретов и ограничений, особенно в области экономической деятельности</a:t>
            </a:r>
            <a:r>
              <a:rPr lang="ru-RU" sz="13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300" spc="75" dirty="0">
              <a:solidFill>
                <a:srgbClr val="171717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8789" y="592429"/>
            <a:ext cx="11487954" cy="5232917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независимости средств массовой информации;</a:t>
            </a:r>
          </a:p>
          <a:p>
            <a:pPr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соблюдение принципов независимости судей и невмешательства в судебную деятельность;</a:t>
            </a:r>
          </a:p>
          <a:p>
            <a:pPr lvl="0"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усиление контроля за решением вопросов, содержащихся в обращениях граждан и юридических лиц;</a:t>
            </a:r>
            <a:endParaRPr lang="ru-RU" sz="13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совершенствование организации деятельности правоохранительных и контролирующих органов по противодействию коррупции;</a:t>
            </a:r>
            <a:endParaRPr lang="ru-RU" sz="13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совершенствование порядка прохождения государственной и муниципальной службы</a:t>
            </a:r>
            <a:r>
              <a:rPr lang="ru-RU" sz="13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сокращение численности государственных и муниципальных служащих с одновременным привлечением на государственную и муниципальную службу квалифицированных специалистов;</a:t>
            </a:r>
          </a:p>
          <a:p>
            <a:pPr lvl="0"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ответственности федеральных органов государственной власти, органов государственной власти субъектов РФ, органов местного самоуправления и их должностных лиц за непринятие мер по устранению причин коррупции</a:t>
            </a:r>
            <a:r>
              <a:rPr lang="ru-RU" sz="13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8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3184" y="231820"/>
            <a:ext cx="11539470" cy="5383369"/>
          </a:xfrm>
        </p:spPr>
        <p:txBody>
          <a:bodyPr>
            <a:normAutofit/>
          </a:bodyPr>
          <a:lstStyle/>
          <a:p>
            <a:pPr algn="just">
              <a:lnSpc>
                <a:spcPct val="12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уровня оплаты труда и социальной защищенности государственных и муниципальных служащих;</a:t>
            </a:r>
          </a:p>
          <a:p>
            <a:pPr algn="just">
              <a:lnSpc>
                <a:spcPct val="12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укрепление международного сотрудничества развитие эффективных форм сотрудничества с правоохранительными органами и со специальными службами, с подразделениями финансовой разведки и другими компетентными органами иностранных государств и международными организациями в области противодействия коррупции и розыска, конфискации и репатриации имущества, подученного коррупционным путем и находящегося за рубежом;</a:t>
            </a:r>
          </a:p>
          <a:p>
            <a:pPr algn="just">
              <a:lnSpc>
                <a:spcPct val="12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совершенствование порядка использования государственного и муниципального имущества, государственных и муниципальных ресурсов (в том числе при предоставлении государственной и муниципальной помощи), а также порядка передачи прав на использование такого имущества и его отчуждения;</a:t>
            </a:r>
          </a:p>
          <a:p>
            <a:pPr algn="just">
              <a:lnSpc>
                <a:spcPct val="12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оптимизация и конкретизация полномочий государственных органов и их работников, которые должны быть отражены в административных и должностных регламентах</a:t>
            </a:r>
            <a:r>
              <a:rPr lang="ru-RU" sz="13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2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 smtClean="0">
                <a:solidFill>
                  <a:srgbClr val="171717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другие…</a:t>
            </a:r>
            <a:endParaRPr lang="ru-RU" sz="13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10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12312" y="0"/>
            <a:ext cx="9771845" cy="5628068"/>
          </a:xfrm>
        </p:spPr>
        <p:txBody>
          <a:bodyPr numCol="2">
            <a:normAutofit/>
          </a:bodyPr>
          <a:lstStyle/>
          <a:p>
            <a:pPr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Данный правовой акт значительно дополняет Федеральный закон «О государственной гражданской службе Российской Федерации» № 79-ФЗ в части усиления </a:t>
            </a:r>
            <a:r>
              <a:rPr lang="ru-RU" sz="1300" spc="75" dirty="0" err="1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правоограничений</a:t>
            </a: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гражданских служащих в целях профилактики коррупции. Новый закон конкретизирует обязанность государственных (и муниципальных) служащих, закрепленную в Федеральном законе № 79-ФЗ (ст. 15), представлять сведения о доходах, об имуществе и обязательствах имущественного характера.</a:t>
            </a:r>
          </a:p>
          <a:p>
            <a:pPr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endParaRPr lang="ru-RU" sz="1300" spc="75" dirty="0">
              <a:solidFill>
                <a:srgbClr val="171717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Впервые в практике закон обязывает государственных и муниципальных служащих уведомлять об обращениях в целях склонения к совершению коррупционных правонарушений.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3148" y="815226"/>
            <a:ext cx="6021929" cy="3997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710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67426" y="218942"/>
            <a:ext cx="11526592" cy="5885644"/>
          </a:xfrm>
        </p:spPr>
        <p:txBody>
          <a:bodyPr numCol="2">
            <a:normAutofit/>
          </a:bodyPr>
          <a:lstStyle/>
          <a:p>
            <a:pPr>
              <a:lnSpc>
                <a:spcPct val="14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1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1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настоящее время, несмотря на предпринимаемые меры, коррупция, являясь неизбежным следствием избыточного администрирования со стороны государства, по-прежнему серьёзно затрудняет нормальное функционирование всех общественных механизмов</a:t>
            </a:r>
            <a:r>
              <a:rPr lang="ru-RU" sz="11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4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1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Коррупция препятствует проведению социальных преобразований и повышению эффективности национальной экономики, вызывает в российском обществе серьёзную тревогу и недоверие к государственным институтам, создаёт негативный имидж России на международной арене и правомерно рассматривается как одна из угроз безопасности Российской </a:t>
            </a:r>
            <a:r>
              <a:rPr lang="ru-RU" sz="11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Федерации.</a:t>
            </a:r>
          </a:p>
          <a:p>
            <a:pPr marL="0" indent="0">
              <a:lnSpc>
                <a:spcPct val="147000"/>
              </a:lnSpc>
              <a:spcAft>
                <a:spcPts val="1500"/>
              </a:spcAft>
              <a:buClr>
                <a:srgbClr val="B80E0F"/>
              </a:buClr>
              <a:buSzPct val="100000"/>
              <a:buNone/>
              <a:tabLst>
                <a:tab pos="457200" algn="l"/>
              </a:tabLst>
            </a:pPr>
            <a:endParaRPr lang="ru-RU" sz="1100" spc="75" dirty="0">
              <a:solidFill>
                <a:srgbClr val="171717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7000"/>
              </a:lnSpc>
              <a:spcAft>
                <a:spcPts val="1500"/>
              </a:spcAft>
              <a:buClr>
                <a:srgbClr val="B80E0F"/>
              </a:buClr>
              <a:buSzPct val="100000"/>
              <a:buNone/>
              <a:tabLst>
                <a:tab pos="457200" algn="l"/>
              </a:tabLst>
            </a:pPr>
            <a:endParaRPr lang="ru-RU" sz="1100" spc="75" dirty="0" smtClean="0">
              <a:solidFill>
                <a:srgbClr val="171717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7000"/>
              </a:lnSpc>
              <a:spcAft>
                <a:spcPts val="1500"/>
              </a:spcAft>
              <a:buClr>
                <a:srgbClr val="B80E0F"/>
              </a:buClr>
              <a:buSzPct val="100000"/>
              <a:buNone/>
              <a:tabLst>
                <a:tab pos="457200" algn="l"/>
              </a:tabLst>
            </a:pPr>
            <a:endParaRPr lang="ru-RU" sz="1100" spc="75" dirty="0" smtClean="0">
              <a:solidFill>
                <a:srgbClr val="171717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7000"/>
              </a:lnSpc>
              <a:spcAft>
                <a:spcPts val="1500"/>
              </a:spcAft>
              <a:buClr>
                <a:srgbClr val="B80E0F"/>
              </a:buClr>
              <a:buSzPct val="100000"/>
              <a:buNone/>
              <a:tabLst>
                <a:tab pos="457200" algn="l"/>
              </a:tabLst>
            </a:pPr>
            <a:endParaRPr lang="ru-RU" sz="1100" spc="75" dirty="0">
              <a:solidFill>
                <a:srgbClr val="171717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4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endParaRPr lang="ru-RU" sz="1100" spc="75" dirty="0" smtClean="0">
              <a:solidFill>
                <a:srgbClr val="171717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4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1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1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предупреждения коррупции в системе государственной службы необходимо принимать не только организационные, но и законодательные меры. Законодательство России долгое время существенно не менялось и поэтому не учитывало появления новых форм проявления коррупции</a:t>
            </a:r>
            <a:r>
              <a:rPr lang="ru-RU" sz="11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spc="75" dirty="0">
              <a:solidFill>
                <a:srgbClr val="171717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619" y="3110248"/>
            <a:ext cx="4164168" cy="3123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996" y="4211391"/>
            <a:ext cx="3485253" cy="2324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552" y="128790"/>
            <a:ext cx="1545466" cy="1545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637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7fe988c3dc996c4c63c59a227aa1cc6ebf31f43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141</TotalTime>
  <Words>1232</Words>
  <Application>Microsoft Office PowerPoint</Application>
  <PresentationFormat>Широкоэкранный</PresentationFormat>
  <Paragraphs>83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Impact</vt:lpstr>
      <vt:lpstr>PTSansRegular</vt:lpstr>
      <vt:lpstr>Times New Roman</vt:lpstr>
      <vt:lpstr>Verdana</vt:lpstr>
      <vt:lpstr>Wingdings</vt:lpstr>
      <vt:lpstr>Главное мероприятие</vt:lpstr>
      <vt:lpstr>Правовое регулирование государственной гражданской службы в РФ</vt:lpstr>
      <vt:lpstr>Презентация PowerPoint</vt:lpstr>
      <vt:lpstr>В настоящее время правовую основу противодействия коррупции составляют: </vt:lpstr>
      <vt:lpstr>Презентация PowerPoint</vt:lpstr>
      <vt:lpstr>Противодействие коррупции в РФ основывается на следующих основных принципах:</vt:lpstr>
      <vt:lpstr>В законе установлены четкие полномочия высших органов государственной власти по противодействию коррупции</vt:lpstr>
      <vt:lpstr>Презентация PowerPoint</vt:lpstr>
      <vt:lpstr>Презентация PowerPoint</vt:lpstr>
      <vt:lpstr>Закон устанавливает перечень мер по профилактике коррупции. Для профилактики коррупции осуществляются следующие основные меры:</vt:lpstr>
      <vt:lpstr>Презентация PowerPoint</vt:lpstr>
      <vt:lpstr>Основными направлениями деятельности государственных органов по повышению эффективности противодействия коррупции являются: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Меры противокоррупционной защиты государственной службы</dc:title>
  <dc:creator>home</dc:creator>
  <cp:lastModifiedBy>Баталова Екатерина</cp:lastModifiedBy>
  <cp:revision>25</cp:revision>
  <dcterms:created xsi:type="dcterms:W3CDTF">2018-04-15T12:34:46Z</dcterms:created>
  <dcterms:modified xsi:type="dcterms:W3CDTF">2018-06-27T04:56:43Z</dcterms:modified>
</cp:coreProperties>
</file>