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8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5" r:id="rId16"/>
    <p:sldId id="276" r:id="rId17"/>
    <p:sldId id="277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88641"/>
            <a:ext cx="8064896" cy="2232247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accent3"/>
                </a:solidFill>
                <a:effectLst/>
              </a:rPr>
              <a:t>Лекция 7</a:t>
            </a:r>
            <a:br>
              <a:rPr lang="ru-RU" sz="2800" dirty="0" smtClean="0">
                <a:solidFill>
                  <a:schemeClr val="accent3"/>
                </a:solidFill>
                <a:effectLst/>
              </a:rPr>
            </a:br>
            <a:r>
              <a:rPr lang="ru-RU" sz="2800" b="1" dirty="0" smtClean="0">
                <a:solidFill>
                  <a:schemeClr val="accent3"/>
                </a:solidFill>
                <a:effectLst/>
              </a:rPr>
              <a:t>РАЗРАБОТКА МЕР АДРЕСНОГО ВОЗДЕЙСТВИЯ НА ЭКОНОМИКУ ДЛЯ РЕАЛИЗАЦИИ ГОСУДАРСТВЕННОЙ ПРОМЫШЛЕННОЙ ПОЛИТИКИ</a:t>
            </a:r>
            <a:endParaRPr lang="ru-RU" sz="2800" dirty="0">
              <a:solidFill>
                <a:schemeClr val="accent3"/>
              </a:solidFill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67744" y="3068960"/>
            <a:ext cx="6552728" cy="324036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l"/>
            <a:endParaRPr lang="ru-RU" b="1" cap="none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1" cap="none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КАНДИДАТ ПОЛИТИЧЕСКИХ НАУК</a:t>
            </a:r>
          </a:p>
          <a:p>
            <a:pPr algn="l"/>
            <a:r>
              <a:rPr lang="ru-RU" b="1" cap="none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КОШЕВАЯ ЕЛЕНА СЕРГЕЕВНА</a:t>
            </a:r>
          </a:p>
          <a:p>
            <a:pPr algn="l"/>
            <a:r>
              <a:rPr lang="ru-RU" b="1" cap="none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УПРАВЛЕНИЯ</a:t>
            </a:r>
          </a:p>
          <a:p>
            <a:pPr algn="l"/>
            <a:endParaRPr lang="ru-RU" b="1" cap="none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b="1" cap="none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1" cap="none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ПО КУРСУ «ОСНОВЫ ПРОМЫШЛЕННОЙ ПОЛИТИКИ»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54055" y="6413545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28238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95736" y="1124744"/>
            <a:ext cx="6172200" cy="664840"/>
          </a:xfrm>
        </p:spPr>
        <p:txBody>
          <a:bodyPr/>
          <a:lstStyle/>
          <a:p>
            <a:r>
              <a:rPr lang="ru-RU" dirty="0">
                <a:solidFill>
                  <a:schemeClr val="accent3"/>
                </a:solidFill>
              </a:rPr>
              <a:t>План лекции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67744" y="1916832"/>
            <a:ext cx="6624736" cy="374441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342900" lvl="0" indent="-342900">
              <a:buClr>
                <a:schemeClr val="accent3"/>
              </a:buClr>
              <a:buSzPct val="100000"/>
              <a:buFont typeface="+mj-lt"/>
              <a:buAutoNum type="arabicPeriod"/>
            </a:pPr>
            <a:r>
              <a:rPr lang="ru-RU" sz="3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Активная промышленная политика.</a:t>
            </a:r>
          </a:p>
          <a:p>
            <a:pPr marL="342900" lvl="0" indent="-342900">
              <a:buClr>
                <a:schemeClr val="accent3"/>
              </a:buClr>
              <a:buSzPct val="100000"/>
              <a:buFont typeface="+mj-lt"/>
              <a:buAutoNum type="arabicPeriod"/>
            </a:pPr>
            <a:r>
              <a:rPr lang="ru-RU" sz="3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воздействия.</a:t>
            </a:r>
          </a:p>
          <a:p>
            <a:pPr marL="342900" lvl="0" indent="-342900">
              <a:buClr>
                <a:schemeClr val="accent3"/>
              </a:buClr>
              <a:buSzPct val="100000"/>
              <a:buFont typeface="+mj-lt"/>
              <a:buAutoNum type="arabicPeriod"/>
            </a:pPr>
            <a:r>
              <a:rPr lang="ru-RU" sz="3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оценки механизма реализации промышленной политики. 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00265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23728" y="188640"/>
            <a:ext cx="6606480" cy="9528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3"/>
                </a:solidFill>
              </a:rPr>
              <a:t>АКТИВНАЯ </a:t>
            </a:r>
            <a:r>
              <a:rPr lang="ru-RU" dirty="0" smtClean="0">
                <a:solidFill>
                  <a:schemeClr val="accent3"/>
                </a:solidFill>
              </a:rPr>
              <a:t>ПРОМЫШЛЕННАЯ </a:t>
            </a:r>
            <a:r>
              <a:rPr lang="ru-RU" dirty="0">
                <a:solidFill>
                  <a:schemeClr val="accent3"/>
                </a:solidFill>
              </a:rPr>
              <a:t>ПОЛИТИКА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1268760"/>
            <a:ext cx="6172200" cy="51061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indent="360000">
              <a:spcBef>
                <a:spcPts val="0"/>
              </a:spcBef>
            </a:pPr>
            <a:r>
              <a:rPr lang="ru-RU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ктивной </a:t>
            </a:r>
            <a:r>
              <a:rPr lang="ru-RU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промышленной политикой 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целевых воздействий на хозяйственные процессы в промышленной сфере для достижения необходимых результатов, прежде всего, увеличения темпов роста, модернизации технологической базы, повышения качества и конкурентоспособности продукции и освоения рынков</a:t>
            </a:r>
            <a:r>
              <a:rPr lang="ru-RU" dirty="0">
                <a:solidFill>
                  <a:schemeClr val="tx1"/>
                </a:solidFill>
              </a:rPr>
              <a:t>. </a:t>
            </a:r>
            <a:endParaRPr lang="ru-RU" dirty="0" smtClean="0">
              <a:solidFill>
                <a:schemeClr val="tx1"/>
              </a:solidFill>
            </a:endParaRPr>
          </a:p>
          <a:p>
            <a:pPr indent="360000">
              <a:spcBef>
                <a:spcPts val="0"/>
              </a:spcBef>
            </a:pPr>
            <a:endParaRPr lang="ru-RU" dirty="0" smtClean="0">
              <a:solidFill>
                <a:schemeClr val="tx1"/>
              </a:solidFill>
            </a:endParaRPr>
          </a:p>
          <a:p>
            <a:pPr indent="360000"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</a:rPr>
              <a:t>Проблемы в промышленности:</a:t>
            </a:r>
          </a:p>
          <a:p>
            <a:pPr indent="360000">
              <a:spcBef>
                <a:spcPts val="0"/>
              </a:spcBef>
            </a:pPr>
            <a:r>
              <a:rPr lang="ru-RU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технологическая </a:t>
            </a:r>
            <a:r>
              <a:rPr lang="ru-RU" b="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отсталость</a:t>
            </a:r>
          </a:p>
          <a:p>
            <a:pPr indent="360000">
              <a:spcBef>
                <a:spcPts val="0"/>
              </a:spcBef>
            </a:pPr>
            <a:r>
              <a:rPr lang="ru-RU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технический износ производственного </a:t>
            </a:r>
            <a:r>
              <a:rPr lang="ru-RU" b="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аппарата</a:t>
            </a:r>
          </a:p>
          <a:p>
            <a:pPr indent="360000">
              <a:spcBef>
                <a:spcPts val="0"/>
              </a:spcBef>
            </a:pPr>
            <a:r>
              <a:rPr lang="ru-RU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оторванность производства от финансово-кредитной сферы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>
              <a:spcBef>
                <a:spcPts val="0"/>
              </a:spcBef>
            </a:pPr>
            <a:r>
              <a:rPr lang="ru-RU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сложная социальная обстановка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>
              <a:spcBef>
                <a:spcPts val="0"/>
              </a:spcBef>
            </a:pPr>
            <a:r>
              <a:rPr lang="ru-RU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обороноспособность страны</a:t>
            </a:r>
            <a:r>
              <a:rPr lang="ru-RU" b="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>
              <a:spcBef>
                <a:spcPts val="0"/>
              </a:spcBef>
            </a:pPr>
            <a:endParaRPr lang="ru-RU" b="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endParaRPr lang="ru-RU" dirty="0" smtClean="0">
              <a:solidFill>
                <a:schemeClr val="tx1"/>
              </a:solidFill>
            </a:endParaRPr>
          </a:p>
          <a:p>
            <a:pPr indent="360000">
              <a:spcBef>
                <a:spcPts val="0"/>
              </a:spcBef>
            </a:pPr>
            <a:endParaRPr lang="ru-RU" dirty="0">
              <a:solidFill>
                <a:schemeClr val="tx1"/>
              </a:solidFill>
            </a:endParaRPr>
          </a:p>
          <a:p>
            <a:pPr indent="360000">
              <a:spcBef>
                <a:spcPts val="0"/>
              </a:spcBef>
            </a:pPr>
            <a:endParaRPr lang="ru-RU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spcBef>
                <a:spcPts val="0"/>
              </a:spcBef>
            </a:pP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Разработана </a:t>
            </a:r>
            <a:r>
              <a:rPr lang="ru-RU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перехода к активной промышленной политике и ее осуществление</a:t>
            </a:r>
            <a:r>
              <a:rPr lang="ru-RU" dirty="0"/>
              <a:t>.</a:t>
            </a:r>
            <a:endParaRPr lang="ru-RU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4860032" y="5085184"/>
            <a:ext cx="648072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8110537" y="6381328"/>
            <a:ext cx="1033463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31015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5696" y="9841"/>
            <a:ext cx="6172200" cy="97088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3"/>
                </a:solidFill>
              </a:rPr>
              <a:t>активная промышленная политика</a:t>
            </a:r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1124744"/>
            <a:ext cx="6172200" cy="532859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indent="360000">
              <a:spcBef>
                <a:spcPts val="0"/>
              </a:spcBef>
            </a:pPr>
            <a:endParaRPr lang="ru-RU" sz="800" b="0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r>
              <a:rPr lang="ru-RU" sz="2100" b="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sz="2100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промышленной политики </a:t>
            </a:r>
            <a:r>
              <a:rPr lang="ru-RU" sz="21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создание технологически современной, конкурентоспособной промышленности на основе широкой модернизации производственных фондов в основных отраслях</a:t>
            </a:r>
            <a:r>
              <a:rPr lang="ru-RU" sz="21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>
              <a:spcBef>
                <a:spcPts val="0"/>
              </a:spcBef>
            </a:pPr>
            <a:r>
              <a:rPr lang="ru-RU" sz="21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Термин «государственная промышленная политика» пришел в Россию </a:t>
            </a:r>
            <a:r>
              <a:rPr lang="ru-RU" sz="21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начале 1990-х гг. </a:t>
            </a:r>
            <a:r>
              <a:rPr lang="ru-RU" sz="21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западной экономической литературы. </a:t>
            </a:r>
            <a:r>
              <a:rPr lang="ru-RU" sz="21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трактуется </a:t>
            </a:r>
            <a:r>
              <a:rPr lang="ru-RU" sz="21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«государственная политика в промышленности» или, фактически, как «государственная поддержка промышленности». </a:t>
            </a:r>
            <a:endParaRPr lang="ru-RU" sz="21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r>
              <a:rPr lang="ru-RU" sz="21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1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Западе под ним понимается «отраслевая» или «секторальная политика» </a:t>
            </a:r>
            <a:r>
              <a:rPr lang="ru-RU" sz="21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комплекс </a:t>
            </a:r>
            <a:r>
              <a:rPr lang="ru-RU" sz="21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 государства по поддержке или развитию конкретных секторов </a:t>
            </a:r>
            <a:r>
              <a:rPr lang="ru-RU" sz="21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экономики.</a:t>
            </a:r>
            <a:endParaRPr lang="ru-RU" sz="21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50911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88640"/>
            <a:ext cx="617220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3"/>
                </a:solidFill>
              </a:rPr>
              <a:t>МЕТОДЫ ВОЗДЕЙСТВИЯ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908720"/>
            <a:ext cx="6172200" cy="525658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1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Воздействие государства </a:t>
            </a:r>
            <a:r>
              <a:rPr lang="ru-RU" sz="21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осуществляется:</a:t>
            </a:r>
          </a:p>
          <a:p>
            <a:pPr marL="285750" indent="-285750">
              <a:buClr>
                <a:schemeClr val="accent3"/>
              </a:buClr>
              <a:buSzPct val="100000"/>
              <a:buFont typeface="Wingdings" panose="05000000000000000000" pitchFamily="2" charset="2"/>
              <a:buChar char="Ø"/>
            </a:pPr>
            <a:r>
              <a:rPr lang="ru-RU" sz="21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</a:t>
            </a:r>
            <a:r>
              <a:rPr lang="ru-RU" sz="21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прямое бюджетное финансирование;</a:t>
            </a:r>
          </a:p>
          <a:p>
            <a:pPr marL="285750" indent="-285750">
              <a:buClr>
                <a:schemeClr val="accent3"/>
              </a:buClr>
              <a:buSzPct val="100000"/>
              <a:buFont typeface="Wingdings" panose="05000000000000000000" pitchFamily="2" charset="2"/>
              <a:buChar char="Ø"/>
            </a:pPr>
            <a:r>
              <a:rPr lang="ru-RU" sz="21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косвенное </a:t>
            </a:r>
            <a:r>
              <a:rPr lang="ru-RU" sz="21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(прежде всего за счёт субсидий, налоговых льгот);</a:t>
            </a:r>
          </a:p>
          <a:p>
            <a:pPr marL="285750" indent="-285750">
              <a:buClr>
                <a:schemeClr val="accent3"/>
              </a:buClr>
              <a:buSzPct val="100000"/>
              <a:buFont typeface="Wingdings" panose="05000000000000000000" pitchFamily="2" charset="2"/>
              <a:buChar char="Ø"/>
            </a:pPr>
            <a:r>
              <a:rPr lang="ru-RU" sz="21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</a:t>
            </a:r>
            <a:r>
              <a:rPr lang="ru-RU" sz="21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государством гарантированных займов или акционерное участие в бизнесе;</a:t>
            </a:r>
          </a:p>
          <a:p>
            <a:pPr marL="285750" indent="-285750">
              <a:buClr>
                <a:schemeClr val="accent3"/>
              </a:buClr>
              <a:buSzPct val="100000"/>
              <a:buFont typeface="Wingdings" panose="05000000000000000000" pitchFamily="2" charset="2"/>
              <a:buChar char="Ø"/>
            </a:pPr>
            <a:r>
              <a:rPr lang="ru-RU" sz="21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поощрение </a:t>
            </a:r>
            <a:r>
              <a:rPr lang="ru-RU" sz="21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рисковых (венчурных) капиталовложений в инновационные проекты и обеспечение необходимых для этого экономических </a:t>
            </a:r>
            <a:r>
              <a:rPr lang="ru-RU" sz="21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</a:t>
            </a:r>
          </a:p>
          <a:p>
            <a:pPr indent="360000">
              <a:spcBef>
                <a:spcPts val="0"/>
              </a:spcBef>
              <a:buClr>
                <a:schemeClr val="accent3"/>
              </a:buClr>
              <a:buSzPct val="100000"/>
            </a:pPr>
            <a:r>
              <a:rPr lang="ru-RU" sz="21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Промышленная </a:t>
            </a:r>
            <a:r>
              <a:rPr lang="ru-RU" sz="21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политика должна быть комплексной, включающей в себя как </a:t>
            </a:r>
            <a:r>
              <a:rPr lang="ru-RU" sz="21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прямые, </a:t>
            </a:r>
            <a:r>
              <a:rPr lang="ru-RU" sz="21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 и </a:t>
            </a:r>
            <a:r>
              <a:rPr lang="ru-RU" sz="21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косвенные меры воздействия. </a:t>
            </a:r>
            <a:r>
              <a:rPr lang="ru-RU" sz="21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Она должна учитывать специфические особенности страны и не может проводиться по единому образцу</a:t>
            </a:r>
            <a:r>
              <a:rPr lang="ru-RU" sz="21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1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17534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116632"/>
            <a:ext cx="617220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3"/>
                </a:solidFill>
              </a:rPr>
              <a:t>МЕТОДЫ ВОЗДЕЙСТВИЯ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1124744"/>
            <a:ext cx="6462464" cy="475252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indent="360000">
              <a:spcBef>
                <a:spcPts val="0"/>
              </a:spcBef>
            </a:pPr>
            <a:r>
              <a:rPr lang="ru-RU" sz="2200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Промышленная политика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– это согласованная система законодательных, административных, финансово-экономических государственных решений и мер, позволяющих управлять развитием промышленности в стране в соответствии с поставленными целями такого развития. </a:t>
            </a:r>
            <a:endParaRPr lang="ru-RU" sz="22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Промышленная 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политика </a:t>
            </a: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способствует:</a:t>
            </a:r>
          </a:p>
          <a:p>
            <a:pPr marL="288000" indent="-180000">
              <a:lnSpc>
                <a:spcPct val="11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Ø"/>
            </a:pP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устранению 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устаревших производственных структур и формированию новых; </a:t>
            </a:r>
            <a:endParaRPr lang="ru-RU" sz="22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8000" indent="-180000">
              <a:lnSpc>
                <a:spcPct val="11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Ø"/>
            </a:pP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ускорению 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научно-технического и управленческого прогресса</a:t>
            </a: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,;</a:t>
            </a:r>
          </a:p>
          <a:p>
            <a:pPr marL="288000" indent="-180000">
              <a:lnSpc>
                <a:spcPct val="11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Ø"/>
            </a:pP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повышению 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приспособляемости к объективным требованиям глобализации мировой экономики. 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67336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88640"/>
            <a:ext cx="61722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3"/>
                </a:solidFill>
              </a:rPr>
              <a:t>Типы и виды промышленной политики (ПП</a:t>
            </a:r>
            <a:r>
              <a:rPr lang="ru-RU" dirty="0" smtClean="0">
                <a:solidFill>
                  <a:schemeClr val="accent3"/>
                </a:solidFill>
              </a:rPr>
              <a:t>)</a:t>
            </a:r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1412776"/>
            <a:ext cx="6462464" cy="496214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342900" indent="-342900">
              <a:buClr>
                <a:schemeClr val="accent3"/>
              </a:buClr>
              <a:buSzPct val="100000"/>
              <a:buFont typeface="Wingdings" panose="05000000000000000000" pitchFamily="2" charset="2"/>
              <a:buChar char="v"/>
            </a:pP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ПП:</a:t>
            </a:r>
          </a:p>
          <a:p>
            <a:pPr marL="720000" indent="-324000">
              <a:lnSpc>
                <a:spcPct val="12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макроуровень 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(федеральная ПП);</a:t>
            </a:r>
          </a:p>
          <a:p>
            <a:pPr marL="720000" indent="-324000">
              <a:lnSpc>
                <a:spcPct val="12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мезоуровень</a:t>
            </a: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(региональная ПП или муниципальная ПП);</a:t>
            </a:r>
          </a:p>
          <a:p>
            <a:pPr marL="720000" indent="-324000">
              <a:lnSpc>
                <a:spcPct val="12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микроуровень 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(уровень предприятия);</a:t>
            </a:r>
          </a:p>
          <a:p>
            <a:pPr marL="342900" indent="-342900">
              <a:buClr>
                <a:schemeClr val="accent3"/>
              </a:buClr>
              <a:buSzPct val="100000"/>
              <a:buFont typeface="Wingdings" panose="05000000000000000000" pitchFamily="2" charset="2"/>
              <a:buChar char="v"/>
            </a:pP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воздействия:</a:t>
            </a:r>
          </a:p>
          <a:p>
            <a:pPr marL="720000" indent="-324000">
              <a:lnSpc>
                <a:spcPct val="12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общесистемная 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ПП по горизонтали (вся промышленность);</a:t>
            </a:r>
          </a:p>
          <a:p>
            <a:pPr marL="720000" indent="-324000">
              <a:lnSpc>
                <a:spcPct val="12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селективная 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избирательная ПП;</a:t>
            </a:r>
          </a:p>
          <a:p>
            <a:pPr marL="342900" indent="-342900">
              <a:buClr>
                <a:schemeClr val="accent3"/>
              </a:buClr>
              <a:buSzPct val="100000"/>
              <a:buFont typeface="Wingdings" panose="05000000000000000000" pitchFamily="2" charset="2"/>
              <a:buChar char="v"/>
            </a:pP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 государственного воздействия:</a:t>
            </a:r>
          </a:p>
          <a:p>
            <a:pPr marL="720000" indent="-324000">
              <a:lnSpc>
                <a:spcPct val="12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активная 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ПП;</a:t>
            </a:r>
          </a:p>
          <a:p>
            <a:pPr marL="720000" indent="-324000">
              <a:lnSpc>
                <a:spcPct val="12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пассивная 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ПП(косвенные методы воздействия: кредитно-денежная политика, бюджетно-налоговая политика и т.д.);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59157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188640"/>
            <a:ext cx="61722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3"/>
                </a:solidFill>
              </a:rPr>
              <a:t>Типы и виды промышленной политики (ПП)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1268760"/>
            <a:ext cx="6172200" cy="51061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252000" indent="-252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v"/>
            </a:pPr>
            <a:r>
              <a:rPr lang="ru-RU" i="1" dirty="0" smtClean="0"/>
              <a:t> </a:t>
            </a:r>
            <a:r>
              <a:rPr lang="ru-RU" sz="2400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 развития (что желаем получить):</a:t>
            </a:r>
            <a:endParaRPr lang="ru-RU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000" indent="-324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экспортно-ориентированная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720000" indent="-324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импорто</a:t>
            </a: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-замещение 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(стимулирование отраслей для производства продукции, которая импортируется);</a:t>
            </a:r>
          </a:p>
          <a:p>
            <a:pPr marL="720000" indent="-324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инновационная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52000" indent="-252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v"/>
            </a:pPr>
            <a:r>
              <a:rPr lang="ru-RU" sz="2400" b="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степень </a:t>
            </a:r>
            <a:r>
              <a:rPr lang="ru-RU" sz="2400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воздействия:</a:t>
            </a:r>
            <a:endParaRPr lang="ru-RU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000" indent="-324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жесткая 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(прямое регулирование);</a:t>
            </a:r>
          </a:p>
          <a:p>
            <a:pPr marL="720000" indent="-324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мягкая 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(косвенное регулирование).</a:t>
            </a:r>
          </a:p>
          <a:p>
            <a:endParaRPr lang="ru-RU" sz="22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96669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23728" y="188640"/>
            <a:ext cx="61722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3"/>
                </a:solidFill>
              </a:rPr>
              <a:t>Типы и виды промышленной политики (ПП)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1196752"/>
            <a:ext cx="6534472" cy="517817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indent="360000">
              <a:lnSpc>
                <a:spcPct val="110000"/>
              </a:lnSpc>
              <a:spcBef>
                <a:spcPts val="0"/>
              </a:spcBef>
            </a:pP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ПП в разных странах существенно различается, но вместе с тем имеет следующие общие моменты: </a:t>
            </a:r>
          </a:p>
          <a:p>
            <a:pPr marL="720000" indent="-324000">
              <a:lnSpc>
                <a:spcPct val="11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 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рыночного механизма;</a:t>
            </a:r>
          </a:p>
          <a:p>
            <a:pPr marL="720000" indent="-324000">
              <a:lnSpc>
                <a:spcPct val="11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общий 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упор на предание промышленности адаптивного характера к окружающей среде;</a:t>
            </a:r>
          </a:p>
          <a:p>
            <a:pPr marL="720000" indent="-324000">
              <a:lnSpc>
                <a:spcPct val="11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помощи тем отраслям и сферам промышленности, где нет рыночных стимулов или они слабы.</a:t>
            </a:r>
          </a:p>
          <a:p>
            <a:pPr indent="360000">
              <a:lnSpc>
                <a:spcPct val="110000"/>
              </a:lnSpc>
              <a:spcBef>
                <a:spcPts val="0"/>
              </a:spcBef>
            </a:pP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России ПП в настоящее время имеет следующие недостатки:</a:t>
            </a:r>
          </a:p>
          <a:p>
            <a:pPr marL="720000" indent="-324000">
              <a:lnSpc>
                <a:spcPct val="11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фрагментарность 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ее осуществления;</a:t>
            </a:r>
          </a:p>
          <a:p>
            <a:pPr marL="720000" indent="-324000">
              <a:lnSpc>
                <a:spcPct val="11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бессистемность 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законодательной базы;</a:t>
            </a:r>
          </a:p>
          <a:p>
            <a:pPr marL="720000" indent="-324000">
              <a:lnSpc>
                <a:spcPct val="11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общей методологической основы, особенно в плане определения приоритетов ПП;</a:t>
            </a:r>
          </a:p>
          <a:p>
            <a:pPr marL="720000" indent="-324000">
              <a:lnSpc>
                <a:spcPct val="11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единого органа, реализующего ПП в стране</a:t>
            </a:r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68666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95736" y="116632"/>
            <a:ext cx="61722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>
                <a:solidFill>
                  <a:schemeClr val="accent3"/>
                </a:solidFill>
              </a:rPr>
              <a:t>Принципы промышленной </a:t>
            </a:r>
            <a:r>
              <a:rPr lang="ru-RU" i="1" dirty="0" smtClean="0">
                <a:solidFill>
                  <a:schemeClr val="accent3"/>
                </a:solidFill>
              </a:rPr>
              <a:t>политики</a:t>
            </a:r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908720"/>
            <a:ext cx="6534472" cy="561662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360000" indent="-360000">
              <a:lnSpc>
                <a:spcPct val="11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системность 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промышленной политики (проблемы </a:t>
            </a: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ценности 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критерии – меры и решения – механизм реализации – обратная связь);</a:t>
            </a:r>
          </a:p>
          <a:p>
            <a:pPr marL="360000" indent="-360000">
              <a:lnSpc>
                <a:spcPct val="11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2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рефлексивность</a:t>
            </a: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промышленной политики, т.е. целенаправленность управленческого ответа на реальные вызовы и проблемы;</a:t>
            </a:r>
          </a:p>
          <a:p>
            <a:pPr marL="360000" indent="-360000">
              <a:lnSpc>
                <a:spcPct val="11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отказ 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преобладания в решениях проблем промышленной политики нагрузки на бюджет, вскрытие всех возможных ресурсов;</a:t>
            </a:r>
          </a:p>
          <a:p>
            <a:pPr marL="360000" indent="-360000">
              <a:lnSpc>
                <a:spcPct val="11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постоянный 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диалог в режиме прямой и обратной связи между властью и бизнесом; </a:t>
            </a:r>
            <a:b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 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постоянная активная управленческая (цели, ресурсы, механизмы, субъекты и объекты) деятельность государственной власти;</a:t>
            </a:r>
          </a:p>
          <a:p>
            <a:pPr marL="360000" indent="-360000">
              <a:lnSpc>
                <a:spcPct val="11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сдерживание 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инфляционных процессов;</a:t>
            </a:r>
          </a:p>
          <a:p>
            <a:pPr marL="360000" indent="-360000">
              <a:lnSpc>
                <a:spcPct val="11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активный 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межотраслевой и </a:t>
            </a:r>
            <a:r>
              <a:rPr lang="ru-RU" sz="22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межсекторальный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перелив капиталов на основе баланса интересов развития взаимодействующих отраслей и секторов.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826390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95736" y="116632"/>
            <a:ext cx="617220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3"/>
                </a:solidFill>
              </a:rPr>
              <a:t>Основные направления ПП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692696"/>
            <a:ext cx="6534472" cy="568222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60000" indent="-360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900" b="0" dirty="0" smtClean="0">
                <a:solidFill>
                  <a:schemeClr val="tx1"/>
                </a:solidFill>
              </a:rPr>
              <a:t>оказание </a:t>
            </a:r>
            <a:r>
              <a:rPr lang="ru-RU" sz="1900" b="0" dirty="0">
                <a:solidFill>
                  <a:schemeClr val="tx1"/>
                </a:solidFill>
              </a:rPr>
              <a:t>стимулирующего воздействия на повышение конкурентоспособности национальной промышленности. Для этого необходимо увеличение гос. инвестиций в разработку новых технологий, развитие коммуникаций, связи, базовых отраслей инфраструктуры; оказание содействия в подготовке кадров; создание законодательной базы по защите интеллектуальной собственности; субсидирование затрат по патентованию изобретений;</a:t>
            </a:r>
          </a:p>
          <a:p>
            <a:pPr marL="360000" indent="-360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900" b="0" dirty="0" smtClean="0">
                <a:solidFill>
                  <a:schemeClr val="tx1"/>
                </a:solidFill>
              </a:rPr>
              <a:t>участие </a:t>
            </a:r>
            <a:r>
              <a:rPr lang="ru-RU" sz="1900" b="0" dirty="0">
                <a:solidFill>
                  <a:schemeClr val="tx1"/>
                </a:solidFill>
              </a:rPr>
              <a:t>государства в совершенствовании структуры совокупного спроса путем конкурентного распределения госзаказа, установления стандартов, инвестирования средств в разработку новых технологий и т.д.;</a:t>
            </a:r>
          </a:p>
          <a:p>
            <a:pPr marL="360000" indent="-360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900" b="0" dirty="0" smtClean="0">
                <a:solidFill>
                  <a:schemeClr val="tx1"/>
                </a:solidFill>
              </a:rPr>
              <a:t>оказание </a:t>
            </a:r>
            <a:r>
              <a:rPr lang="ru-RU" sz="1900" b="0" dirty="0">
                <a:solidFill>
                  <a:schemeClr val="tx1"/>
                </a:solidFill>
              </a:rPr>
              <a:t>гос. поддержки формирующемся конкурентоспособным отраслям промышленности на условиях </a:t>
            </a:r>
            <a:r>
              <a:rPr lang="ru-RU" sz="1900" b="0" dirty="0" err="1">
                <a:solidFill>
                  <a:schemeClr val="tx1"/>
                </a:solidFill>
              </a:rPr>
              <a:t>частно</a:t>
            </a:r>
            <a:r>
              <a:rPr lang="ru-RU" sz="1900" b="0" dirty="0">
                <a:solidFill>
                  <a:schemeClr val="tx1"/>
                </a:solidFill>
              </a:rPr>
              <a:t>-государственного партнерства, привлечения иностранного капитала и т.п</a:t>
            </a:r>
            <a:r>
              <a:rPr lang="ru-RU" sz="1900" b="0" dirty="0" smtClean="0">
                <a:solidFill>
                  <a:schemeClr val="tx1"/>
                </a:solidFill>
              </a:rPr>
              <a:t>.</a:t>
            </a:r>
            <a:endParaRPr lang="ru-RU" sz="1900" b="0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91394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95736" y="116632"/>
            <a:ext cx="6172200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3"/>
                </a:solidFill>
              </a:rPr>
              <a:t>Инструменты реализации ПП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908720"/>
            <a:ext cx="6172200" cy="546620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60000" indent="-360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кредитно-денежная политика (операции на открытом рынке: продажа гос. ценных бумаг ЦБ РФ коммерческим банкам и населению; изменение нормы обязательных резервов; изменение учетной ставки (ставки рефинансирования (13%);</a:t>
            </a:r>
          </a:p>
          <a:p>
            <a:pPr marL="360000" indent="-360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льготное 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кредитование</a:t>
            </a: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60000" indent="-360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льготы;</a:t>
            </a:r>
          </a:p>
          <a:p>
            <a:pPr marL="360000" indent="-360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страхование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60000" indent="-360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особых экономических зон.</a:t>
            </a:r>
          </a:p>
          <a:p>
            <a:pPr indent="360000">
              <a:spcBef>
                <a:spcPts val="0"/>
              </a:spcBef>
            </a:pP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России в </a:t>
            </a: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настоящее время 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более широко распространение получают институты развития (Инвестиционный фонд, н-р, Урал промышленный, Российская венчурная компания, Банк развития и т.д.) 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143750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51720" y="116632"/>
            <a:ext cx="6172200" cy="9528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3"/>
                </a:solidFill>
              </a:rPr>
              <a:t>Методы промышленной политики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1196752"/>
            <a:ext cx="6534472" cy="517817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216000" indent="-216000">
              <a:spcBef>
                <a:spcPts val="0"/>
              </a:spcBef>
              <a:buClr>
                <a:schemeClr val="accent3"/>
              </a:buClr>
              <a:buSzPct val="100000"/>
              <a:buFont typeface="+mj-lt"/>
              <a:buAutoNum type="arabicPeriod"/>
            </a:pPr>
            <a:r>
              <a:rPr lang="ru-RU" sz="2400" b="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экономические:</a:t>
            </a:r>
            <a:endParaRPr lang="ru-RU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0000" indent="-360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 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(лизинг, кредиты, гарантии, валютное регулирование, инвестирование, субсидирование);</a:t>
            </a:r>
          </a:p>
          <a:p>
            <a:pPr marL="540000" indent="-360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(стимулирующие специальные налоговые режимы, амортизация, отчисления на науку, недропользование, подготовку кадров, социальные проблемы); </a:t>
            </a:r>
          </a:p>
          <a:p>
            <a:pPr marL="540000" indent="-360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таможенные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 </a:t>
            </a:r>
          </a:p>
          <a:p>
            <a:pPr marL="540000" indent="-360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тарифные 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 естественным монополиям); </a:t>
            </a:r>
          </a:p>
          <a:p>
            <a:pPr marL="540000" indent="-360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банковские 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(стимулирование межсекторального перелива капитала, использования резервов и прибыли ЦБ);</a:t>
            </a:r>
          </a:p>
          <a:p>
            <a:endParaRPr lang="ru-RU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146938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51720" y="116632"/>
            <a:ext cx="6172200" cy="9528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3"/>
                </a:solidFill>
              </a:rPr>
              <a:t>Методы промышленной политики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1196752"/>
            <a:ext cx="6172200" cy="5178170"/>
          </a:xfrm>
        </p:spPr>
        <p:txBody>
          <a:bodyPr>
            <a:normAutofit/>
          </a:bodyPr>
          <a:lstStyle/>
          <a:p>
            <a:pPr marL="342900" indent="-342900">
              <a:buClr>
                <a:schemeClr val="accent3"/>
              </a:buClr>
              <a:buSzPct val="100000"/>
              <a:buFont typeface="+mj-lt"/>
              <a:buAutoNum type="arabicPeriod" startAt="2"/>
            </a:pPr>
            <a:r>
              <a:rPr lang="ru-RU" sz="2200" b="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институциональные</a:t>
            </a:r>
            <a:r>
              <a:rPr lang="ru-RU" sz="2200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2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0000" indent="-360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новые 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инвестиционные инструменты (пенсионные фонды, ссудный фонд промышленности, фондовые облигационные займы, эмиссия ценных бумаг);</a:t>
            </a:r>
          </a:p>
          <a:p>
            <a:pPr marL="540000" indent="-360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госимуществом в промышленности;</a:t>
            </a:r>
          </a:p>
          <a:p>
            <a:pPr marL="342900" indent="-342900">
              <a:buClr>
                <a:schemeClr val="accent3"/>
              </a:buClr>
              <a:buSzPct val="100000"/>
              <a:buFont typeface="+mj-lt"/>
              <a:buAutoNum type="arabicPeriod" startAt="3"/>
            </a:pPr>
            <a:r>
              <a:rPr lang="ru-RU" sz="2200" b="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бюджетные</a:t>
            </a:r>
            <a:r>
              <a:rPr lang="ru-RU" sz="2200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2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chemeClr val="accent3"/>
              </a:buClr>
              <a:buSzPct val="100000"/>
              <a:buFont typeface="+mj-lt"/>
              <a:buAutoNum type="arabicPeriod" startAt="3"/>
            </a:pPr>
            <a:r>
              <a:rPr lang="ru-RU" sz="2200" b="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</a:t>
            </a:r>
            <a:r>
              <a:rPr lang="ru-RU" sz="2200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 целевые законы;</a:t>
            </a:r>
            <a:endParaRPr lang="ru-RU" sz="22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chemeClr val="accent3"/>
              </a:buClr>
              <a:buSzPct val="100000"/>
              <a:buFont typeface="+mj-lt"/>
              <a:buAutoNum type="arabicPeriod" startAt="3"/>
            </a:pPr>
            <a:r>
              <a:rPr lang="ru-RU" sz="2200" b="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административные</a:t>
            </a:r>
            <a:r>
              <a:rPr lang="ru-RU" sz="2200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2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chemeClr val="accent3"/>
              </a:buClr>
              <a:buSzPct val="100000"/>
              <a:buFont typeface="+mj-lt"/>
              <a:buAutoNum type="arabicPeriod" startAt="3"/>
            </a:pPr>
            <a:r>
              <a:rPr lang="ru-RU" sz="2200" b="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социально-политические</a:t>
            </a:r>
            <a:r>
              <a:rPr lang="ru-RU" sz="2200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управление (органы и функции, правовой инструментарий); бизнес-власть (механизмы рефлексии).</a:t>
            </a:r>
          </a:p>
          <a:p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906822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51720" y="188640"/>
            <a:ext cx="6552728" cy="864096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solidFill>
                  <a:schemeClr val="accent3"/>
                </a:solidFill>
              </a:rPr>
              <a:t>АЛГОРИТМ ОЦЕНКИ МЕХАНИЗМА РЕАЛИЗАЦИИ ПРОМЫШЛЕННОЙ ПОЛИТИКИ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1124744"/>
            <a:ext cx="6534472" cy="547260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indent="360000">
              <a:spcBef>
                <a:spcPts val="0"/>
              </a:spcBef>
            </a:pP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</a:t>
            </a:r>
            <a:r>
              <a:rPr lang="ru-RU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приоритетными 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отраслями поддержки по </a:t>
            </a:r>
            <a:r>
              <a:rPr lang="ru-RU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Я.Н. </a:t>
            </a:r>
            <a:r>
              <a:rPr lang="ru-RU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Дубенецкому</a:t>
            </a:r>
            <a:r>
              <a:rPr lang="ru-RU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являются:</a:t>
            </a:r>
          </a:p>
          <a:p>
            <a:pPr marL="540000" indent="-252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гражданское авиастроение относящееся к наиболее высокотехнологичным выходным звеньям межотраслевых технологических цепочек оно обеспечивает загрузку мощностей сотен предприятий смежных отраслей;</a:t>
            </a:r>
          </a:p>
          <a:p>
            <a:pPr marL="540000" indent="-252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сельскохозяйственное </a:t>
            </a:r>
            <a:r>
              <a:rPr lang="ru-RU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машиностроение;</a:t>
            </a:r>
          </a:p>
          <a:p>
            <a:pPr marL="540000" indent="-252000"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Инвестиционное </a:t>
            </a:r>
            <a:r>
              <a:rPr lang="ru-RU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машиностроение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>
              <a:spcBef>
                <a:spcPts val="0"/>
              </a:spcBef>
              <a:buClr>
                <a:schemeClr val="accent3"/>
              </a:buClr>
              <a:buSzPct val="100000"/>
            </a:pPr>
            <a:r>
              <a:rPr lang="ru-RU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Остальные - Нефтяная, нефтеперерабатывающая, газовая промышленность, электроэнергетика, черная и цветная металлургия, химическая и нефтехимическая промышленность имеют крупные внутренние ресурсы для развития в силу значительных объемов экспортных поставок, устойчивого спроса на продукцию.</a:t>
            </a:r>
          </a:p>
          <a:p>
            <a:pPr indent="360000">
              <a:spcBef>
                <a:spcPts val="0"/>
              </a:spcBef>
              <a:buClr>
                <a:schemeClr val="accent3"/>
              </a:buClr>
              <a:buSzPct val="100000"/>
            </a:pP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легкой </a:t>
            </a:r>
            <a:r>
              <a:rPr lang="ru-RU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пищевой отраслей 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промышленности будет </a:t>
            </a:r>
            <a:r>
              <a:rPr lang="ru-RU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определяться ростом потребительского спроса. Целевая поддержка заказов этим отраслям может быть оправдана в единичных случаях для депрессивных районов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10537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517760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0"/>
            <a:ext cx="6172200" cy="476672"/>
          </a:xfrm>
        </p:spPr>
        <p:txBody>
          <a:bodyPr>
            <a:noAutofit/>
          </a:bodyPr>
          <a:lstStyle/>
          <a:p>
            <a:pPr algn="ctr"/>
            <a:r>
              <a:rPr lang="ru-RU" sz="1400" dirty="0">
                <a:solidFill>
                  <a:schemeClr val="accent3"/>
                </a:solidFill>
              </a:rPr>
              <a:t>АЛГОРИТМ ОЦЕНКИ МЕХАНИЗМА РЕАЛИЗАЦИИ ПРОМЫШЛЕННОЙ ПОЛИТИКИ</a:t>
            </a:r>
            <a:endParaRPr lang="ru-RU" sz="1400" dirty="0">
              <a:solidFill>
                <a:schemeClr val="accent3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476672"/>
            <a:ext cx="6768752" cy="590465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indent="360000">
              <a:lnSpc>
                <a:spcPct val="110000"/>
              </a:lnSpc>
              <a:spcBef>
                <a:spcPts val="0"/>
              </a:spcBef>
            </a:pPr>
            <a:r>
              <a:rPr lang="ru-RU" sz="1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практике промышленная политика реализуется через систему мер государственного </a:t>
            </a:r>
            <a:r>
              <a:rPr lang="ru-RU" sz="1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регулирования: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законодательное </a:t>
            </a:r>
            <a:r>
              <a:rPr lang="ru-RU" sz="1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нормативно-правовое регулирование</a:t>
            </a:r>
          </a:p>
          <a:p>
            <a:pPr marL="285750" indent="-285750"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1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благоприятного инвестиционного климата средствами кредитно-денежной и налогово-бюджетной политики</a:t>
            </a:r>
            <a:r>
              <a:rPr lang="ru-RU" sz="1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дорожной сети, энергетики, связи, других объектов инфраструктуры;</a:t>
            </a:r>
          </a:p>
          <a:p>
            <a:pPr marL="285750" indent="-285750"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федеральные </a:t>
            </a:r>
            <a:r>
              <a:rPr lang="ru-RU" sz="1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программы (в области развития транспортной инфраструктуры, энергетики, национальной технологической базы и др.);</a:t>
            </a:r>
          </a:p>
          <a:p>
            <a:pPr marL="285750" indent="-285750"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государственную поддержку экспорта;</a:t>
            </a:r>
          </a:p>
          <a:p>
            <a:pPr marL="285750" indent="-285750"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защиту внутреннего рынка от недобросовестной конкуренции со стороны зарубежных производителей, использование антидемпинговых процедур;</a:t>
            </a:r>
          </a:p>
          <a:p>
            <a:pPr marL="285750" indent="-285750"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r>
              <a:rPr lang="ru-RU" sz="1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частно-государственного партнерства в форме особых экономических зон, концессионных соглашений, крупнейших инвестиционных проектов за счет средств Инвестиционного фонда. При партнерстве такого рода государство вкладывает бюджетные средства в создание инфраструктуры, а бизнес – в развитие производства;</a:t>
            </a:r>
          </a:p>
          <a:p>
            <a:pPr marL="285750" indent="-285750"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сети лизинговых компаний с государственным участием, в задачу которых входит обеспечение отраслей промышленности и транспорта высокотехнологичным оборудованием;</a:t>
            </a:r>
          </a:p>
          <a:p>
            <a:pPr marL="285750" indent="-285750"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подготовку </a:t>
            </a:r>
            <a:r>
              <a:rPr lang="ru-RU" sz="1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кадров;</a:t>
            </a:r>
          </a:p>
          <a:p>
            <a:pPr marL="285750" indent="-285750">
              <a:buClr>
                <a:schemeClr val="accent3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политику </a:t>
            </a:r>
            <a:r>
              <a:rPr lang="ru-RU" sz="1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закупок для государственных и муниципальных нужд</a:t>
            </a:r>
            <a:r>
              <a:rPr lang="ru-RU" sz="1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8110537" y="6381328"/>
            <a:ext cx="1033463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660679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08920"/>
            <a:ext cx="7467600" cy="1143000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7908130" y="6294016"/>
            <a:ext cx="1033463" cy="409575"/>
            <a:chOff x="4876" y="4062"/>
            <a:chExt cx="651" cy="258"/>
          </a:xfrm>
        </p:grpSpPr>
        <p:pic>
          <p:nvPicPr>
            <p:cNvPr id="4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88774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130</TotalTime>
  <Words>1005</Words>
  <Application>Microsoft Office PowerPoint</Application>
  <PresentationFormat>Экран (4:3)</PresentationFormat>
  <Paragraphs>128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Эркер</vt:lpstr>
      <vt:lpstr>Лекция 7 РАЗРАБОТКА МЕР АДРЕСНОГО ВОЗДЕЙСТВИЯ НА ЭКОНОМИКУ ДЛЯ РЕАЛИЗАЦИИ ГОСУДАРСТВЕННОЙ ПРОМЫШЛЕННОЙ ПОЛИТИКИ</vt:lpstr>
      <vt:lpstr>План лекции:</vt:lpstr>
      <vt:lpstr>АКТИВНАЯ ПРОМЫШЛЕННАЯ ПОЛИТИКА</vt:lpstr>
      <vt:lpstr>активная промышленная политика</vt:lpstr>
      <vt:lpstr>МЕТОДЫ ВОЗДЕЙСТВИЯ</vt:lpstr>
      <vt:lpstr>МЕТОДЫ ВОЗДЕЙСТВИЯ</vt:lpstr>
      <vt:lpstr>Типы и виды промышленной политики (ПП)</vt:lpstr>
      <vt:lpstr>Типы и виды промышленной политики (ПП)</vt:lpstr>
      <vt:lpstr>Типы и виды промышленной политики (ПП)</vt:lpstr>
      <vt:lpstr>Принципы промышленной политики</vt:lpstr>
      <vt:lpstr>Основные направления ПП</vt:lpstr>
      <vt:lpstr>Инструменты реализации ПП</vt:lpstr>
      <vt:lpstr>Методы промышленной политики</vt:lpstr>
      <vt:lpstr>Методы промышленной политики</vt:lpstr>
      <vt:lpstr>АЛГОРИТМ ОЦЕНКИ МЕХАНИЗМА РЕАЛИЗАЦИИ ПРОМЫШЛЕННОЙ ПОЛИТИКИ</vt:lpstr>
      <vt:lpstr>АЛГОРИТМ ОЦЕНКИ МЕХАНИЗМА РЕАЛИЗАЦИИ ПРОМЫШЛЕННОЙ ПОЛИТИКИ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7 РАЗРАБОТКА МЕР АДРЕСНОГО ВОЗДЕЙСТВИЯ НА ЭКОНОМИКУ ДЛЯ РЕАЛИЗАЦИИ ГОСУДАРСТВЕННОЙ ПРОМЫШЛЕННОЙ ПОЛИТИКИ</dc:title>
  <dc:creator>Елена Кошевая</dc:creator>
  <cp:lastModifiedBy>Харчевникова Елена</cp:lastModifiedBy>
  <cp:revision>33</cp:revision>
  <dcterms:created xsi:type="dcterms:W3CDTF">2017-09-28T09:09:45Z</dcterms:created>
  <dcterms:modified xsi:type="dcterms:W3CDTF">2018-03-30T02:50:44Z</dcterms:modified>
</cp:coreProperties>
</file>