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1"/>
  </p:notesMasterIdLst>
  <p:sldIdLst>
    <p:sldId id="257" r:id="rId2"/>
    <p:sldId id="258" r:id="rId3"/>
    <p:sldId id="259" r:id="rId4"/>
    <p:sldId id="260" r:id="rId5"/>
    <p:sldId id="261" r:id="rId6"/>
    <p:sldId id="277" r:id="rId7"/>
    <p:sldId id="262" r:id="rId8"/>
    <p:sldId id="263" r:id="rId9"/>
    <p:sldId id="264"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2" r:id="rId24"/>
    <p:sldId id="293" r:id="rId25"/>
    <p:sldId id="275" r:id="rId26"/>
    <p:sldId id="294" r:id="rId27"/>
    <p:sldId id="295" r:id="rId28"/>
    <p:sldId id="296" r:id="rId29"/>
    <p:sldId id="297"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FB94ED-BCF7-44C7-8CFC-BDFBE978FB2E}" type="datetimeFigureOut">
              <a:rPr lang="ru-RU" smtClean="0"/>
              <a:t>03.06.2018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1DAFF3-3AB9-4AE3-AABB-2BBB5C0A0303}" type="slidenum">
              <a:rPr lang="ru-RU" smtClean="0"/>
              <a:t>‹#›</a:t>
            </a:fld>
            <a:endParaRPr lang="ru-RU"/>
          </a:p>
        </p:txBody>
      </p:sp>
    </p:spTree>
    <p:extLst>
      <p:ext uri="{BB962C8B-B14F-4D97-AF65-F5344CB8AC3E}">
        <p14:creationId xmlns:p14="http://schemas.microsoft.com/office/powerpoint/2010/main" val="166872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1DAFF3-3AB9-4AE3-AABB-2BBB5C0A0303}" type="slidenum">
              <a:rPr lang="ru-RU" smtClean="0"/>
              <a:t>7</a:t>
            </a:fld>
            <a:endParaRPr lang="ru-RU"/>
          </a:p>
        </p:txBody>
      </p:sp>
    </p:spTree>
    <p:extLst>
      <p:ext uri="{BB962C8B-B14F-4D97-AF65-F5344CB8AC3E}">
        <p14:creationId xmlns:p14="http://schemas.microsoft.com/office/powerpoint/2010/main" val="1427118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10</a:t>
            </a:fld>
            <a:endParaRPr lang="ru-RU"/>
          </a:p>
        </p:txBody>
      </p:sp>
    </p:spTree>
    <p:extLst>
      <p:ext uri="{BB962C8B-B14F-4D97-AF65-F5344CB8AC3E}">
        <p14:creationId xmlns:p14="http://schemas.microsoft.com/office/powerpoint/2010/main" val="297345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11</a:t>
            </a:fld>
            <a:endParaRPr lang="ru-RU"/>
          </a:p>
        </p:txBody>
      </p:sp>
    </p:spTree>
    <p:extLst>
      <p:ext uri="{BB962C8B-B14F-4D97-AF65-F5344CB8AC3E}">
        <p14:creationId xmlns:p14="http://schemas.microsoft.com/office/powerpoint/2010/main" val="2429613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12</a:t>
            </a:fld>
            <a:endParaRPr lang="ru-RU"/>
          </a:p>
        </p:txBody>
      </p:sp>
    </p:spTree>
    <p:extLst>
      <p:ext uri="{BB962C8B-B14F-4D97-AF65-F5344CB8AC3E}">
        <p14:creationId xmlns:p14="http://schemas.microsoft.com/office/powerpoint/2010/main" val="184830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13</a:t>
            </a:fld>
            <a:endParaRPr lang="ru-RU"/>
          </a:p>
        </p:txBody>
      </p:sp>
    </p:spTree>
    <p:extLst>
      <p:ext uri="{BB962C8B-B14F-4D97-AF65-F5344CB8AC3E}">
        <p14:creationId xmlns:p14="http://schemas.microsoft.com/office/powerpoint/2010/main" val="555398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14</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15</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16</a:t>
            </a:fld>
            <a:endParaRPr lang="ru-RU"/>
          </a:p>
        </p:txBody>
      </p:sp>
    </p:spTree>
    <p:extLst>
      <p:ext uri="{BB962C8B-B14F-4D97-AF65-F5344CB8AC3E}">
        <p14:creationId xmlns:p14="http://schemas.microsoft.com/office/powerpoint/2010/main" val="1916390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8134976-45E4-4970-B38F-6AF2A868CC2A}" type="slidenum">
              <a:rPr lang="ru-RU" smtClean="0"/>
              <a:t>17</a:t>
            </a:fld>
            <a:endParaRPr lang="ru-RU"/>
          </a:p>
        </p:txBody>
      </p:sp>
    </p:spTree>
    <p:extLst>
      <p:ext uri="{BB962C8B-B14F-4D97-AF65-F5344CB8AC3E}">
        <p14:creationId xmlns:p14="http://schemas.microsoft.com/office/powerpoint/2010/main" val="242972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18</a:t>
            </a:fld>
            <a:endParaRPr lang="ru-RU"/>
          </a:p>
        </p:txBody>
      </p:sp>
    </p:spTree>
    <p:extLst>
      <p:ext uri="{BB962C8B-B14F-4D97-AF65-F5344CB8AC3E}">
        <p14:creationId xmlns:p14="http://schemas.microsoft.com/office/powerpoint/2010/main" val="1945317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19</a:t>
            </a:fld>
            <a:endParaRPr lang="ru-RU"/>
          </a:p>
        </p:txBody>
      </p:sp>
    </p:spTree>
    <p:extLst>
      <p:ext uri="{BB962C8B-B14F-4D97-AF65-F5344CB8AC3E}">
        <p14:creationId xmlns:p14="http://schemas.microsoft.com/office/powerpoint/2010/main" val="3647067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20</a:t>
            </a:fld>
            <a:endParaRPr lang="ru-RU"/>
          </a:p>
        </p:txBody>
      </p:sp>
    </p:spTree>
    <p:extLst>
      <p:ext uri="{BB962C8B-B14F-4D97-AF65-F5344CB8AC3E}">
        <p14:creationId xmlns:p14="http://schemas.microsoft.com/office/powerpoint/2010/main" val="4238127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21</a:t>
            </a:fld>
            <a:endParaRPr lang="ru-RU"/>
          </a:p>
        </p:txBody>
      </p:sp>
    </p:spTree>
    <p:extLst>
      <p:ext uri="{BB962C8B-B14F-4D97-AF65-F5344CB8AC3E}">
        <p14:creationId xmlns:p14="http://schemas.microsoft.com/office/powerpoint/2010/main" val="266053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22</a:t>
            </a:fld>
            <a:endParaRPr lang="ru-RU"/>
          </a:p>
        </p:txBody>
      </p:sp>
    </p:spTree>
    <p:extLst>
      <p:ext uri="{BB962C8B-B14F-4D97-AF65-F5344CB8AC3E}">
        <p14:creationId xmlns:p14="http://schemas.microsoft.com/office/powerpoint/2010/main" val="4123975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23</a:t>
            </a:fld>
            <a:endParaRPr lang="ru-RU"/>
          </a:p>
        </p:txBody>
      </p:sp>
    </p:spTree>
    <p:extLst>
      <p:ext uri="{BB962C8B-B14F-4D97-AF65-F5344CB8AC3E}">
        <p14:creationId xmlns:p14="http://schemas.microsoft.com/office/powerpoint/2010/main" val="996387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8134976-45E4-4970-B38F-6AF2A868CC2A}" type="slidenum">
              <a:rPr lang="ru-RU" smtClean="0"/>
              <a:t>24</a:t>
            </a:fld>
            <a:endParaRPr lang="ru-RU"/>
          </a:p>
        </p:txBody>
      </p:sp>
    </p:spTree>
    <p:extLst>
      <p:ext uri="{BB962C8B-B14F-4D97-AF65-F5344CB8AC3E}">
        <p14:creationId xmlns:p14="http://schemas.microsoft.com/office/powerpoint/2010/main" val="1783590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293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378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116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76397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296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44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82385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9149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41146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2054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656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38466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5210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B106E36-FD25-4E2D-B0AA-010F637433A0}" type="datetimeFigureOut">
              <a:rPr lang="ru-RU" smtClean="0"/>
              <a:pPr/>
              <a:t>03.06.2018</a:t>
            </a:fld>
            <a:endParaRPr 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25C68B6-61C2-468F-89AB-4B9F7531AA68}" type="slidenum">
              <a:rPr lang="ru-RU" smtClean="0"/>
              <a:pPr/>
              <a:t>‹#›</a:t>
            </a:fld>
            <a:endParaRPr 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13266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55576" y="764704"/>
            <a:ext cx="7498080" cy="2736304"/>
          </a:xfrm>
        </p:spPr>
        <p:txBody>
          <a:bodyPr>
            <a:normAutofit/>
          </a:bodyPr>
          <a:lstStyle/>
          <a:p>
            <a:pPr marL="0" indent="0" algn="ctr">
              <a:buNone/>
            </a:pPr>
            <a:r>
              <a:rPr lang="ru-RU" sz="5400" dirty="0" smtClean="0">
                <a:latin typeface="Times New Roman" panose="02020603050405020304" pitchFamily="18" charset="0"/>
                <a:cs typeface="Times New Roman" panose="02020603050405020304" pitchFamily="18" charset="0"/>
              </a:rPr>
              <a:t>Учетная политика как инструмент </a:t>
            </a:r>
            <a:r>
              <a:rPr lang="ru-RU" sz="5400" smtClean="0">
                <a:latin typeface="Times New Roman" panose="02020603050405020304" pitchFamily="18" charset="0"/>
                <a:cs typeface="Times New Roman" panose="02020603050405020304" pitchFamily="18" charset="0"/>
              </a:rPr>
              <a:t>налогового планирования</a:t>
            </a:r>
            <a:endParaRPr lang="ru-RU" sz="5400"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latin typeface="Times New Roman" panose="02020603050405020304" pitchFamily="18" charset="0"/>
                <a:cs typeface="Times New Roman" panose="02020603050405020304" pitchFamily="18" charset="0"/>
              </a:rPr>
              <a:t>Изучив материал, вы сможете:</a:t>
            </a:r>
            <a:endParaRPr lang="ru-RU" sz="3600"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51521" y="1845734"/>
            <a:ext cx="8614253" cy="4023360"/>
          </a:xfrm>
        </p:spPr>
        <p:txBody>
          <a:bodyPr>
            <a:normAutofit/>
          </a:bodyPr>
          <a:lstStyle/>
          <a:p>
            <a:pPr algn="just">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изложить </a:t>
            </a:r>
            <a:r>
              <a:rPr lang="ru-RU" dirty="0">
                <a:latin typeface="Times New Roman" panose="02020603050405020304" pitchFamily="18" charset="0"/>
                <a:cs typeface="Times New Roman" panose="02020603050405020304" pitchFamily="18" charset="0"/>
              </a:rPr>
              <a:t>концептуальные положения организации налогового процесса на региональном и местном уровне;</a:t>
            </a:r>
          </a:p>
          <a:p>
            <a:pPr algn="just">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определить </a:t>
            </a:r>
            <a:r>
              <a:rPr lang="ru-RU" dirty="0">
                <a:latin typeface="Times New Roman" panose="02020603050405020304" pitchFamily="18" charset="0"/>
                <a:cs typeface="Times New Roman" panose="02020603050405020304" pitchFamily="18" charset="0"/>
              </a:rPr>
              <a:t>иерархию прогнозирования и планирования в налогообложении на государственном уровне;</a:t>
            </a:r>
          </a:p>
          <a:p>
            <a:pPr algn="just">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обозначить </a:t>
            </a:r>
            <a:r>
              <a:rPr lang="ru-RU" dirty="0">
                <a:latin typeface="Times New Roman" panose="02020603050405020304" pitchFamily="18" charset="0"/>
                <a:cs typeface="Times New Roman" panose="02020603050405020304" pitchFamily="18" charset="0"/>
              </a:rPr>
              <a:t>общее и специфическое в методологии и процессе налогового прогнозирования и планирования на разных уровнях государственного управления;</a:t>
            </a:r>
          </a:p>
          <a:p>
            <a:pPr algn="just">
              <a:buFont typeface="Wingdings" panose="05000000000000000000" pitchFamily="2" charset="2"/>
              <a:buChar char="Ø"/>
            </a:pPr>
            <a:r>
              <a:rPr lang="ru-RU" dirty="0" smtClean="0">
                <a:latin typeface="Times New Roman" panose="02020603050405020304" pitchFamily="18" charset="0"/>
                <a:cs typeface="Times New Roman" panose="02020603050405020304" pitchFamily="18" charset="0"/>
              </a:rPr>
              <a:t>установить </a:t>
            </a:r>
            <a:r>
              <a:rPr lang="ru-RU" dirty="0">
                <a:latin typeface="Times New Roman" panose="02020603050405020304" pitchFamily="18" charset="0"/>
                <a:cs typeface="Times New Roman" panose="02020603050405020304" pitchFamily="18" charset="0"/>
              </a:rPr>
              <a:t>порядок расчета контингентов важнейших налогов формирующих доходы региональных и местных бюджетов.</a:t>
            </a:r>
          </a:p>
          <a:p>
            <a:pPr marL="0" indent="0" algn="just">
              <a:buNone/>
            </a:pPr>
            <a:endParaRPr lang="ru-RU"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ru-RU" dirty="0" smtClean="0"/>
          </a:p>
          <a:p>
            <a:endParaRPr lang="ru-RU" dirty="0"/>
          </a:p>
        </p:txBody>
      </p:sp>
      <p:pic>
        <p:nvPicPr>
          <p:cNvPr id="7"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sp>
        <p:nvSpPr>
          <p:cNvPr id="8" name="TextBox 7"/>
          <p:cNvSpPr txBox="1"/>
          <p:nvPr/>
        </p:nvSpPr>
        <p:spPr>
          <a:xfrm>
            <a:off x="225706" y="68679"/>
            <a:ext cx="8640068" cy="5909310"/>
          </a:xfrm>
          <a:prstGeom prst="rect">
            <a:avLst/>
          </a:prstGeom>
          <a:noFill/>
        </p:spPr>
        <p:txBody>
          <a:bodyPr wrap="square" rtlCol="0">
            <a:spAutoFit/>
          </a:bodyPr>
          <a:lstStyle/>
          <a:p>
            <a:r>
              <a:rPr lang="ru-RU" b="1" i="1" dirty="0">
                <a:latin typeface="Times New Roman" panose="02020603050405020304" pitchFamily="18" charset="0"/>
                <a:cs typeface="Times New Roman" panose="02020603050405020304" pitchFamily="18" charset="0"/>
              </a:rPr>
              <a:t>Формирование экономической стратегии развития, концептуальных основ бюджетной и налоговой политики, их практическая реализация — сложнейшие и актуальнейшие проблемы для каждого субъекта Российской Федерации. </a:t>
            </a: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Для </a:t>
            </a:r>
            <a:r>
              <a:rPr lang="ru-RU" dirty="0">
                <a:latin typeface="Times New Roman" panose="02020603050405020304" pitchFamily="18" charset="0"/>
                <a:cs typeface="Times New Roman" panose="02020603050405020304" pitchFamily="18" charset="0"/>
              </a:rPr>
              <a:t>реализации задач региональной экономической политики в бюджетно – налоговой сфере необходимо обеспечить, прежде всего, следующие условия:</a:t>
            </a: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1</a:t>
            </a:r>
            <a:r>
              <a:rPr lang="ru-RU" dirty="0">
                <a:latin typeface="Times New Roman" panose="02020603050405020304" pitchFamily="18" charset="0"/>
                <a:cs typeface="Times New Roman" panose="02020603050405020304" pitchFamily="18" charset="0"/>
              </a:rPr>
              <a:t>) бездефицитность бюджетов всех субъектов РФ</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2</a:t>
            </a:r>
            <a:r>
              <a:rPr lang="ru-RU" dirty="0">
                <a:latin typeface="Times New Roman" panose="02020603050405020304" pitchFamily="18" charset="0"/>
                <a:cs typeface="Times New Roman" panose="02020603050405020304" pitchFamily="18" charset="0"/>
              </a:rPr>
              <a:t>) законодательное разграничение полномочий между федеральными органами государственной власти, органами государственной власти субъектов РФ, а также органами местного самоуправления по осуществлению социально – экономической политики, формированию доходных и расходных статей соответствующих бюджетов, сбору и использованию налогов и других обязательных платежей</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3</a:t>
            </a:r>
            <a:r>
              <a:rPr lang="ru-RU" dirty="0">
                <a:latin typeface="Times New Roman" panose="02020603050405020304" pitchFamily="18" charset="0"/>
                <a:cs typeface="Times New Roman" panose="02020603050405020304" pitchFamily="18" charset="0"/>
              </a:rPr>
              <a:t>) возможность при формировании бюджетов определять и учитывать финансовый и налоговый потенциал каждого субъекта РФ</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4</a:t>
            </a:r>
            <a:r>
              <a:rPr lang="ru-RU" dirty="0">
                <a:latin typeface="Times New Roman" panose="02020603050405020304" pitchFamily="18" charset="0"/>
                <a:cs typeface="Times New Roman" panose="02020603050405020304" pitchFamily="18" charset="0"/>
              </a:rPr>
              <a:t>) сбалансированность бюджетов всех уровней</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5</a:t>
            </a:r>
            <a:r>
              <a:rPr lang="ru-RU" dirty="0">
                <a:latin typeface="Times New Roman" panose="02020603050405020304" pitchFamily="18" charset="0"/>
                <a:cs typeface="Times New Roman" panose="02020603050405020304" pitchFamily="18" charset="0"/>
              </a:rPr>
              <a:t>) право – в пределах собственных финансовых ресурсов – самостоятельного принятия каждым органом власти на соответствующем уровне решений о направлениях и масштабах использования бюджетных средств;</a:t>
            </a:r>
          </a:p>
          <a:p>
            <a:r>
              <a:rPr lang="ru-RU" dirty="0">
                <a:latin typeface="Times New Roman" panose="02020603050405020304" pitchFamily="18" charset="0"/>
                <a:cs typeface="Times New Roman" panose="02020603050405020304" pitchFamily="18" charset="0"/>
              </a:rPr>
              <a:t>6) контроль за целевым расходованием средств, выделяемых из федерального бюджета на социально – экономическое развитие регионов.</a:t>
            </a:r>
          </a:p>
        </p:txBody>
      </p:sp>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5536" y="260648"/>
            <a:ext cx="8424936" cy="4154984"/>
          </a:xfrm>
          <a:prstGeom prst="rect">
            <a:avLst/>
          </a:prstGeom>
          <a:noFill/>
        </p:spPr>
        <p:txBody>
          <a:bodyPr wrap="square" rtlCol="0">
            <a:spAutoFit/>
          </a:bodyPr>
          <a:lstStyle/>
          <a:p>
            <a:pPr>
              <a:lnSpc>
                <a:spcPct val="150000"/>
              </a:lnSpc>
            </a:pPr>
            <a:r>
              <a:rPr lang="ru-RU" sz="1600" dirty="0">
                <a:latin typeface="Times New Roman" panose="02020603050405020304" pitchFamily="18" charset="0"/>
                <a:cs typeface="Times New Roman" panose="02020603050405020304" pitchFamily="18" charset="0"/>
              </a:rPr>
              <a:t>Постановлениями законодательной и административной властей определяются основные направления работы администрации территории, нацеленные на обеспечение устойчивого финансового положения данного региона или муниципального образования. Во исполнение данного положения формируется четкая организационная структура, разрабатываются предложения по улучшению финансового состояния региона или муниципального образования и его кредитоспособности. </a:t>
            </a:r>
            <a:endParaRPr lang="ru-RU" sz="1600" dirty="0" smtClean="0">
              <a:latin typeface="Times New Roman" panose="02020603050405020304" pitchFamily="18" charset="0"/>
              <a:cs typeface="Times New Roman" panose="02020603050405020304" pitchFamily="18" charset="0"/>
            </a:endParaRPr>
          </a:p>
          <a:p>
            <a:pPr>
              <a:lnSpc>
                <a:spcPct val="150000"/>
              </a:lnSpc>
            </a:pPr>
            <a:r>
              <a:rPr lang="ru-RU" sz="1600" dirty="0" smtClean="0">
                <a:latin typeface="Times New Roman" panose="02020603050405020304" pitchFamily="18" charset="0"/>
                <a:cs typeface="Times New Roman" panose="02020603050405020304" pitchFamily="18" charset="0"/>
              </a:rPr>
              <a:t>Она </a:t>
            </a:r>
            <a:r>
              <a:rPr lang="ru-RU" sz="1600" dirty="0">
                <a:latin typeface="Times New Roman" panose="02020603050405020304" pitchFamily="18" charset="0"/>
                <a:cs typeface="Times New Roman" panose="02020603050405020304" pitchFamily="18" charset="0"/>
              </a:rPr>
              <a:t>обычно включает в </a:t>
            </a:r>
            <a:r>
              <a:rPr lang="ru-RU" sz="1600" dirty="0" smtClean="0">
                <a:latin typeface="Times New Roman" panose="02020603050405020304" pitchFamily="18" charset="0"/>
                <a:cs typeface="Times New Roman" panose="02020603050405020304" pitchFamily="18" charset="0"/>
              </a:rPr>
              <a:t>себя:</a:t>
            </a:r>
            <a:endParaRPr lang="ru-RU" sz="1600" dirty="0">
              <a:latin typeface="Times New Roman" panose="02020603050405020304" pitchFamily="18" charset="0"/>
              <a:cs typeface="Times New Roman" panose="02020603050405020304" pitchFamily="18" charset="0"/>
            </a:endParaRPr>
          </a:p>
          <a:p>
            <a:pPr marL="342900" indent="-342900">
              <a:lnSpc>
                <a:spcPct val="150000"/>
              </a:lnSpc>
              <a:buFont typeface="+mj-lt"/>
              <a:buAutoNum type="alphaUcPeriod"/>
            </a:pPr>
            <a:r>
              <a:rPr lang="ru-RU" sz="1600" dirty="0" smtClean="0">
                <a:latin typeface="Times New Roman" panose="02020603050405020304" pitchFamily="18" charset="0"/>
                <a:cs typeface="Times New Roman" panose="02020603050405020304" pitchFamily="18" charset="0"/>
              </a:rPr>
              <a:t>рабочую </a:t>
            </a:r>
            <a:r>
              <a:rPr lang="ru-RU" sz="1600" dirty="0">
                <a:latin typeface="Times New Roman" panose="02020603050405020304" pitchFamily="18" charset="0"/>
                <a:cs typeface="Times New Roman" panose="02020603050405020304" pitchFamily="18" charset="0"/>
              </a:rPr>
              <a:t>группу под руководством губернатора — стратегический уровень;</a:t>
            </a:r>
          </a:p>
          <a:p>
            <a:pPr marL="342900" indent="-342900">
              <a:lnSpc>
                <a:spcPct val="150000"/>
              </a:lnSpc>
              <a:buFont typeface="+mj-lt"/>
              <a:buAutoNum type="alphaUcPeriod"/>
            </a:pPr>
            <a:r>
              <a:rPr lang="ru-RU" sz="1600" dirty="0" smtClean="0">
                <a:latin typeface="Times New Roman" panose="02020603050405020304" pitchFamily="18" charset="0"/>
                <a:cs typeface="Times New Roman" panose="02020603050405020304" pitchFamily="18" charset="0"/>
              </a:rPr>
              <a:t>оперативную </a:t>
            </a:r>
            <a:r>
              <a:rPr lang="ru-RU" sz="1600" dirty="0">
                <a:latin typeface="Times New Roman" panose="02020603050405020304" pitchFamily="18" charset="0"/>
                <a:cs typeface="Times New Roman" panose="02020603050405020304" pitchFamily="18" charset="0"/>
              </a:rPr>
              <a:t>группу под руководством первого вице-губернатора — председателя Комитета финансов — практическое руководство работой по проекту;</a:t>
            </a:r>
          </a:p>
          <a:p>
            <a:pPr marL="342900" indent="-342900">
              <a:lnSpc>
                <a:spcPct val="150000"/>
              </a:lnSpc>
              <a:buFont typeface="+mj-lt"/>
              <a:buAutoNum type="alphaUcPeriod"/>
            </a:pPr>
            <a:r>
              <a:rPr lang="ru-RU" sz="1600" dirty="0" smtClean="0">
                <a:latin typeface="Times New Roman" panose="02020603050405020304" pitchFamily="18" charset="0"/>
                <a:cs typeface="Times New Roman" panose="02020603050405020304" pitchFamily="18" charset="0"/>
              </a:rPr>
              <a:t>подгрупп</a:t>
            </a:r>
            <a:r>
              <a:rPr lang="ru-RU" sz="1600" dirty="0">
                <a:latin typeface="Times New Roman" panose="02020603050405020304" pitchFamily="18" charset="0"/>
                <a:cs typeface="Times New Roman" panose="02020603050405020304" pitchFamily="18" charset="0"/>
              </a:rPr>
              <a:t>, ответственных за разработку решений по отдельным аспектам проблемы.</a:t>
            </a:r>
            <a:endParaRPr lang="ru-RU" sz="1600" dirty="0">
              <a:latin typeface="Times New Roman" panose="02020603050405020304" pitchFamily="18" charset="0"/>
              <a:cs typeface="Times New Roman" panose="02020603050405020304" pitchFamily="18" charset="0"/>
            </a:endParaRP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1520" y="260648"/>
            <a:ext cx="8614254" cy="4191981"/>
          </a:xfrm>
          <a:prstGeom prst="rect">
            <a:avLst/>
          </a:prstGeom>
          <a:noFill/>
        </p:spPr>
        <p:txBody>
          <a:bodyPr wrap="square" rtlCol="0">
            <a:spAutoFit/>
          </a:bodyPr>
          <a:lstStyle/>
          <a:p>
            <a:pPr>
              <a:lnSpc>
                <a:spcPct val="150000"/>
              </a:lnSpc>
            </a:pPr>
            <a:r>
              <a:rPr lang="ru-RU" sz="2000">
                <a:latin typeface="Times New Roman" panose="02020603050405020304" pitchFamily="18" charset="0"/>
                <a:cs typeface="Times New Roman" panose="02020603050405020304" pitchFamily="18" charset="0"/>
              </a:rPr>
              <a:t>Важным компонентом процесса перспективного налогового и бюджетного планирования является умение прогнозировать доходы на долгосрочный период в соответствии с многолетним финансовым планом-прогнозом. Многолетний прогноз доходов дает исходную информацию, по которой можно судить об осуществлении планов расходов при данных среднесрочных задачах государственной финансовой политики. Многолетние прогнозы доходов могут служить также для диагностики бюджетного дефицита в будущем, что позволяет своевременно вносить коррективы в стратегию налогообложения.</a:t>
            </a:r>
            <a:endParaRPr lang="ru-RU" sz="2000" dirty="0">
              <a:latin typeface="Times New Roman" panose="02020603050405020304" pitchFamily="18" charset="0"/>
              <a:cs typeface="Times New Roman" panose="02020603050405020304" pitchFamily="18" charset="0"/>
            </a:endParaRP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260648"/>
            <a:ext cx="8496944" cy="3782061"/>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Для краткосрочного прогнозирования доходов применяются эконометрические модели, в частности модели временных рядов (однофакторные) и многофакторные модели, включающие одно или несколько оцениваемых одновременно уравнений. Использование в Комитете финансов таких моделей, обладающих хорошо изученными статистическими свойствами, обеспечивает работников Управления составления бюджета Комитета надежным источником краткосрочных (до года) прогнозов по доходам. Среднесрочные прогнозы доходов строятся и в рамках среднесрочной макроэкономической модели; такие прогнозы по природе своей оказываются обычно менее точными, чем краткосрочные.</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551107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
        <p:nvSpPr>
          <p:cNvPr id="2" name="TextBox 1"/>
          <p:cNvSpPr txBox="1"/>
          <p:nvPr/>
        </p:nvSpPr>
        <p:spPr>
          <a:xfrm>
            <a:off x="755576" y="476672"/>
            <a:ext cx="8280920" cy="3782061"/>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Основное требование к моделям прогнозирования доходов (налоговых) заключается в том, что они должны давать достаточно точные, состоятельные прогнозы на краткосрочную и среднесрочную перспективу. Краткосрочными прогнозами обычно называют такие, которые «заглядывают» не больше, чем на год вперед. Поэтому используемые в них модели должны обладать повышенной способностью «улавливать» информацию, содержащуюся во временных рядах, тогда как структурным параметрам, определяющим процесс генерирования доходов, при краткосрочном прогнозировании уделяется, как правило, меньше внимания.</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95536" y="260648"/>
            <a:ext cx="8352928" cy="5444054"/>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Подходы к построению краткосрочных прогнозов доходов условно можно подразделить на четыре большие группы:</a:t>
            </a:r>
          </a:p>
          <a:p>
            <a:pPr>
              <a:lnSpc>
                <a:spcPct val="150000"/>
              </a:lnSpc>
            </a:pPr>
            <a:r>
              <a:rPr lang="ru-RU">
                <a:latin typeface="Times New Roman" panose="02020603050405020304" pitchFamily="18" charset="0"/>
                <a:cs typeface="Times New Roman" panose="02020603050405020304" pitchFamily="18" charset="0"/>
              </a:rPr>
              <a:t>1)	экспертный анализ — прогнозирование величины доходных поступлений, сделанное человеком, который хорошо знаком с данным конкретным источником доходов;</a:t>
            </a:r>
          </a:p>
          <a:p>
            <a:pPr>
              <a:lnSpc>
                <a:spcPct val="150000"/>
              </a:lnSpc>
            </a:pPr>
            <a:r>
              <a:rPr lang="ru-RU">
                <a:latin typeface="Times New Roman" panose="02020603050405020304" pitchFamily="18" charset="0"/>
                <a:cs typeface="Times New Roman" panose="02020603050405020304" pitchFamily="18" charset="0"/>
              </a:rPr>
              <a:t>2)	детерминистические прогнозы — прогнозирование суммы доходных поступлений на основании процентного изменения в некоторой социальной, экономической или иной переменной, от которой, как считается, непосредственно зависит поток доходов;</a:t>
            </a:r>
          </a:p>
          <a:p>
            <a:pPr>
              <a:lnSpc>
                <a:spcPct val="150000"/>
              </a:lnSpc>
            </a:pPr>
            <a:r>
              <a:rPr lang="ru-RU">
                <a:latin typeface="Times New Roman" panose="02020603050405020304" pitchFamily="18" charset="0"/>
                <a:cs typeface="Times New Roman" panose="02020603050405020304" pitchFamily="18" charset="0"/>
              </a:rPr>
              <a:t>3)	прогнозы временных рядов на основании их собственной динамики;</a:t>
            </a:r>
          </a:p>
          <a:p>
            <a:pPr>
              <a:lnSpc>
                <a:spcPct val="150000"/>
              </a:lnSpc>
            </a:pPr>
            <a:r>
              <a:rPr lang="ru-RU">
                <a:latin typeface="Times New Roman" panose="02020603050405020304" pitchFamily="18" charset="0"/>
                <a:cs typeface="Times New Roman" panose="02020603050405020304" pitchFamily="18" charset="0"/>
              </a:rPr>
              <a:t>4)	эконометрическое прогнозирование доходов на основании статистически оцененных коэффициентов при одной или нескольких экономических переменных, выступающих в качестве предикторов (прогнозных факторов).</a:t>
            </a:r>
            <a:endParaRPr lang="ru-RU" dirty="0">
              <a:latin typeface="Times New Roman" panose="02020603050405020304" pitchFamily="18" charset="0"/>
              <a:cs typeface="Times New Roman" panose="02020603050405020304" pitchFamily="18" charset="0"/>
            </a:endParaRPr>
          </a:p>
        </p:txBody>
      </p:sp>
      <p:pic>
        <p:nvPicPr>
          <p:cNvPr id="7"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97714" y="476672"/>
            <a:ext cx="8568060" cy="5493812"/>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Результатом такого разнообразия в решении задач налогообложения являются очевидные противоречия между отдельными нормативно-правовыми актами, прямо регулирующими и опосредованно связанными с налогообложением, между экономическими, социальными и политическими целями государства и возможностями финансового обеспечения их достижения.</a:t>
            </a:r>
          </a:p>
          <a:p>
            <a:pPr>
              <a:lnSpc>
                <a:spcPct val="150000"/>
              </a:lnSpc>
            </a:pPr>
            <a:r>
              <a:rPr lang="ru-RU" dirty="0">
                <a:latin typeface="Times New Roman" panose="02020603050405020304" pitchFamily="18" charset="0"/>
                <a:cs typeface="Times New Roman" panose="02020603050405020304" pitchFamily="18" charset="0"/>
              </a:rPr>
              <a:t>Необходимо четкое представление о том, какие действия и какой последовательности следует предпринимать для того, чтобы налогообложение наилучшим образом выполняло свои оперативные, тактические и стратегические задачи и использовалось как действенный инструмент реализации основных задач государства — фискальной, экономической и социальной</a:t>
            </a:r>
            <a:r>
              <a:rPr lang="ru-RU" dirty="0" smtClean="0">
                <a:latin typeface="Times New Roman" panose="02020603050405020304" pitchFamily="18" charset="0"/>
                <a:cs typeface="Times New Roman" panose="02020603050405020304" pitchFamily="18" charset="0"/>
              </a:rPr>
              <a:t>.</a:t>
            </a:r>
          </a:p>
          <a:p>
            <a:pPr>
              <a:lnSpc>
                <a:spcPct val="150000"/>
              </a:lnSpc>
            </a:pPr>
            <a:r>
              <a:rPr lang="ru-RU" dirty="0">
                <a:latin typeface="Times New Roman" panose="02020603050405020304" pitchFamily="18" charset="0"/>
                <a:cs typeface="Times New Roman" panose="02020603050405020304" pitchFamily="18" charset="0"/>
              </a:rPr>
              <a:t>Достаточно успешная и предсказуемая бюджетная и налоговая политика способствует повышению инвестиционной привлекательности региона или муниципального образования.</a:t>
            </a:r>
            <a:endParaRPr lang="ru-RU" dirty="0">
              <a:latin typeface="Times New Roman" panose="02020603050405020304" pitchFamily="18" charset="0"/>
              <a:cs typeface="Times New Roman" panose="02020603050405020304" pitchFamily="18" charset="0"/>
            </a:endParaRPr>
          </a:p>
        </p:txBody>
      </p:sp>
      <p:pic>
        <p:nvPicPr>
          <p:cNvPr id="9"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23528" y="260648"/>
            <a:ext cx="8496944" cy="6463308"/>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Таким образом, основная цель стратегии развития системы налогообложения региона или муниципального образования заключается в создании условий для роста налоговой базы, а не в увеличении бремени налогов. Приоритетные меры администрации региона или муниципального образования включают в себя:</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упрощение налоговой системы, уменьшение числа налогов и сборов;</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улучшение собираемости налогов;</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отказ от необоснованных налоговых льгот;</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обеспечение стабильности налоговой системы;</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поддержание конкурентоспособного уровня ставок налогов в бюджет региона или муниципального образования с тем, чтобы стимулировать экономический рост в регионе;</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увеличение доли налогов, взимаемых с физических лиц;</a:t>
            </a:r>
          </a:p>
          <a:p>
            <a:pPr marL="285750" indent="-285750">
              <a:lnSpc>
                <a:spcPct val="150000"/>
              </a:lnSpc>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значительное увеличение доли налогов на имущество как основного источника доходов бюджета с тем, чтобы сделать регион или муниципальное образование менее зависимым от решений, принимаемых на федеральном уровне и влияющих на размер налогов, отчисляемых в федеральный бюджет.</a:t>
            </a:r>
          </a:p>
          <a:p>
            <a:pPr marL="285750" indent="-285750">
              <a:buFont typeface="Arial" panose="020B0604020202020204" pitchFamily="34" charset="0"/>
              <a:buChar char="•"/>
            </a:pPr>
            <a:endParaRPr lang="ru-RU" dirty="0" smtClean="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334994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4" name="Рисунок 3"/>
          <p:cNvPicPr>
            <a:picLocks noChangeAspect="1"/>
          </p:cNvPicPr>
          <p:nvPr/>
        </p:nvPicPr>
        <p:blipFill>
          <a:blip r:embed="rId5"/>
          <a:stretch>
            <a:fillRect/>
          </a:stretch>
        </p:blipFill>
        <p:spPr>
          <a:xfrm>
            <a:off x="1043608" y="620688"/>
            <a:ext cx="7164288" cy="5760640"/>
          </a:xfrm>
          <a:prstGeom prst="rect">
            <a:avLst/>
          </a:prstGeom>
        </p:spPr>
      </p:pic>
      <p:sp>
        <p:nvSpPr>
          <p:cNvPr id="5" name="TextBox 4"/>
          <p:cNvSpPr txBox="1"/>
          <p:nvPr/>
        </p:nvSpPr>
        <p:spPr>
          <a:xfrm>
            <a:off x="683568" y="116632"/>
            <a:ext cx="7416824" cy="369332"/>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На рисунке 3.1 приведены этапы тактического налогового </a:t>
            </a:r>
            <a:r>
              <a:rPr lang="ru-RU" dirty="0" smtClean="0">
                <a:latin typeface="Times New Roman" panose="02020603050405020304" pitchFamily="18" charset="0"/>
                <a:cs typeface="Times New Roman" panose="02020603050405020304" pitchFamily="18" charset="0"/>
              </a:rPr>
              <a:t>планирования</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8790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260648"/>
            <a:ext cx="8208912" cy="2120068"/>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Для того, чтобы обеспечить рост налоговых доходов в будущем за счет приток капитала из других стран и регионов, и соответствующего расширения налоговой базы, администрация региона или муниципального образования должна проводить налоговую политику, которая позволит поддержать репутацию региона с благоприятным налоговым климатом.</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004387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332656"/>
            <a:ext cx="8496944" cy="5859553"/>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Процесс налогового планирования</a:t>
            </a:r>
            <a:r>
              <a:rPr lang="ru-RU" dirty="0">
                <a:latin typeface="Times New Roman" panose="02020603050405020304" pitchFamily="18" charset="0"/>
                <a:cs typeface="Times New Roman" panose="02020603050405020304" pitchFamily="18" charset="0"/>
              </a:rPr>
              <a:t> следует рассматривать как единство нескольких элементов. </a:t>
            </a:r>
          </a:p>
          <a:p>
            <a:pPr>
              <a:lnSpc>
                <a:spcPct val="150000"/>
              </a:lnSpc>
            </a:pPr>
            <a:r>
              <a:rPr lang="ru-RU" b="1" i="1" dirty="0">
                <a:latin typeface="Times New Roman" panose="02020603050405020304" pitchFamily="18" charset="0"/>
                <a:cs typeface="Times New Roman" panose="02020603050405020304" pitchFamily="18" charset="0"/>
              </a:rPr>
              <a:t>Во-первых,</a:t>
            </a:r>
            <a:r>
              <a:rPr lang="ru-RU" dirty="0">
                <a:latin typeface="Times New Roman" panose="02020603050405020304" pitchFamily="18" charset="0"/>
                <a:cs typeface="Times New Roman" panose="02020603050405020304" pitchFamily="18" charset="0"/>
              </a:rPr>
              <a:t> налоговое планирование основывается на научно обоснованной концепции построения налоговой системы государства, ее состава и структуры, проводимым в экономике преобразованиям. Таким образом, налоговое планирование находит, выражение в налоговой политике государства, определяющей организационно-правовые принципы функционирования системы налогообложения и методику исчисления конкретных налогов.</a:t>
            </a:r>
          </a:p>
          <a:p>
            <a:pPr>
              <a:lnSpc>
                <a:spcPct val="150000"/>
              </a:lnSpc>
            </a:pPr>
            <a:r>
              <a:rPr lang="ru-RU" b="1" i="1" dirty="0">
                <a:latin typeface="Times New Roman" panose="02020603050405020304" pitchFamily="18" charset="0"/>
                <a:cs typeface="Times New Roman" panose="02020603050405020304" pitchFamily="18" charset="0"/>
              </a:rPr>
              <a:t>Второй</a:t>
            </a:r>
            <a:r>
              <a:rPr lang="ru-RU" dirty="0">
                <a:latin typeface="Times New Roman" panose="02020603050405020304" pitchFamily="18" charset="0"/>
                <a:cs typeface="Times New Roman" panose="02020603050405020304" pitchFamily="18" charset="0"/>
              </a:rPr>
              <a:t> составляющей налогового планирования является разграничение налоговых полномочий и доходных источников между органами власти и управления различных уровней. Определение конкретных пропорций распределения налогов между бюджетами и составляет основу для такого понимания налогового планирования. Нормативы отчислений налогов в бюджеты нижестоящего уровня бюджетной системы определяются законом о соответствующем бюджете.</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855371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568952" cy="5493812"/>
          </a:xfrm>
          <a:prstGeom prst="rect">
            <a:avLst/>
          </a:prstGeom>
          <a:noFill/>
        </p:spPr>
        <p:txBody>
          <a:bodyPr wrap="square" rtlCol="0">
            <a:spAutoFit/>
          </a:bodyPr>
          <a:lstStyle/>
          <a:p>
            <a:pPr>
              <a:lnSpc>
                <a:spcPct val="150000"/>
              </a:lnSpc>
            </a:pPr>
            <a:r>
              <a:rPr lang="ru-RU" b="1" i="1" dirty="0">
                <a:latin typeface="Times New Roman" panose="02020603050405020304" pitchFamily="18" charset="0"/>
                <a:cs typeface="Times New Roman" panose="02020603050405020304" pitchFamily="18" charset="0"/>
              </a:rPr>
              <a:t>Третьим</a:t>
            </a:r>
            <a:r>
              <a:rPr lang="ru-RU" dirty="0">
                <a:latin typeface="Times New Roman" panose="02020603050405020304" pitchFamily="18" charset="0"/>
                <a:cs typeface="Times New Roman" panose="02020603050405020304" pitchFamily="18" charset="0"/>
              </a:rPr>
              <a:t> направлением налогового планирования является расчет конкретных сумм — контингентов налогов, мобилизуемых на территории. Это один из важнейших элементов системы налогового и бюджетного планирования, так как оценка налоговых поступлений призвана обеспечить экономически обоснованные качественные и количественные параметры бюджетных показателей. Основной задачей этого этапа налогового планирования является определение объемов налоговых поступлений на краткосрочную и долгосрочную перспективу на основе прогнозных расчетов изменения доходности предприятий, отдельных отраслей, экономики в целом</a:t>
            </a:r>
            <a:r>
              <a:rPr lang="ru-RU"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cs typeface="Times New Roman" panose="02020603050405020304" pitchFamily="18" charset="0"/>
              </a:rPr>
              <a:t>Расчет контингентов налогов на региональном и местном уровнях бюджетной системы осуществляется на основе единых методических подходов, вместе с тем круг участников процесса планирования различается в зависимости от уровня управления. </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432386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6" name="Picture 1"/>
          <p:cNvPicPr>
            <a:picLocks noChangeAspect="1" noChangeArrowheads="1"/>
          </p:cNvPicPr>
          <p:nvPr/>
        </p:nvPicPr>
        <p:blipFill>
          <a:blip r:embed="rId4"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332656"/>
            <a:ext cx="8424936" cy="873572"/>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Схема информационных потоков в процессе разработки планов налоговых поступлений представлена на примере Санкт-Петербурга (рис. 3.2.).</a:t>
            </a:r>
            <a:endParaRPr lang="ru-RU"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5">
            <a:lum bright="12000" contrast="60000"/>
            <a:extLst>
              <a:ext uri="{28A0092B-C50C-407E-A947-70E740481C1C}">
                <a14:useLocalDpi xmlns:a14="http://schemas.microsoft.com/office/drawing/2010/main" val="0"/>
              </a:ext>
            </a:extLst>
          </a:blip>
          <a:srcRect/>
          <a:stretch>
            <a:fillRect/>
          </a:stretch>
        </p:blipFill>
        <p:spPr bwMode="auto">
          <a:xfrm>
            <a:off x="-1886" y="1297472"/>
            <a:ext cx="9109630" cy="555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386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96944" cy="2120068"/>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Комитет финансов Администрации является центральным звеном в процессе планирования налоговых поступлений в бюджет города. На первом этапе процесса расчета контингентов налогов Комитет финансов аккумулирует статистические и аналитические материалы, необходимые для составления плана налоговых доходов бюджета Санкт-Петербурга.</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7357308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251520" y="188640"/>
            <a:ext cx="8496944" cy="6275051"/>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Процесс расчета начинается с налоговых инспекций районов города, которые на основе сложившейся динамики поступления налогов составляют прогноз объема платежей в бюджет юридических и физических лиц. Сведения о фактической величине налогов, зачисленных в бюджеты всех уровней, размере недоимки по налогам, предполагаемых суммах налоговых поступлений на следующий отчетный период по всем районам города поступают в ФНС по Санкт-Петербургу, где составляется отчет о поступлении налоговых платежей в бюджетную систему РФ в целом по городу. Составляются также отчеты о задолженности по налоговым платежам, уплате налоговых санкций и пени, ряд других отчетных и аналитических материалов, необходимых для расчетов прогнозной величины налоговых поступлений. Расчеты производятся исходя из объема фактически поступивших сумм, выявленных тенденций, индекса инфляции, предполагаемых изменений налогового законодательства. Информацию о фактических суммах налогов, поступивших в бюджеты всех уровней, предоставляет и Управление федерального казначейства по Санкт-Петербургу.</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490440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pic>
        <p:nvPicPr>
          <p:cNvPr id="6" name="Picture 1"/>
          <p:cNvPicPr>
            <a:picLocks noChangeAspect="1" noChangeArrowheads="1"/>
          </p:cNvPicPr>
          <p:nvPr/>
        </p:nvPicPr>
        <p:blipFill>
          <a:blip r:embed="rId4"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395536" y="260648"/>
            <a:ext cx="8352928" cy="5444054"/>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Одновременно Комитет экономики и промышленной политики города сообщает Комитету финансов необходимые для прогнозирования доходов бюджета варианты прогнозных показателей социально-экономического развития Санкт-Петербурга на очередной финансовый год и на среднесрочную перспективу (три года). При формировании проекта бюджета используются как среднесрочные, так и долгосрочные экономические прогнозы. Среднесрочный прогноз, оценивающий перспективы экономического развития, как правило, на ближайшие три года, составляется на основе эконометрических моделей развития экономики государства -с учетом предполагаемых изменений в бюджетно-налоговой и денежной политике. Методика расчета включает основные экономические показатели: индекс цен, уровень процентной ставки рефинансирования ЦБ, уровень безработицы, заработной платы рабочих и служащих, доходов физических и юридических лиц и др.</a:t>
            </a:r>
            <a:endParaRPr lang="ru-RU"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250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179512" y="225479"/>
            <a:ext cx="8784976" cy="3782061"/>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Долгосрочный прогноз составляется на отдаленную перспективу (свыше 5 лет). В нем, как правило, отражаются не экономические прогнозы как таковые, а цели и задачи государственной бюджетно-налоговой политики в городе.</a:t>
            </a:r>
          </a:p>
          <a:p>
            <a:pPr>
              <a:lnSpc>
                <a:spcPct val="150000"/>
              </a:lnSpc>
            </a:pPr>
            <a:r>
              <a:rPr lang="ru-RU" dirty="0">
                <a:latin typeface="Times New Roman" panose="02020603050405020304" pitchFamily="18" charset="0"/>
                <a:cs typeface="Times New Roman" panose="02020603050405020304" pitchFamily="18" charset="0"/>
              </a:rPr>
              <a:t>Санкт-Петербургский комитет государственной статистики направляет в Комитет финансов информацию о социально-экономическом положении Санкт-Петербурга, включающую данные о затратах на производство промышленных предприятий города, динамику капитального строительства, сведения о наличии и использовании основных фондов, дифференциации заработной платы в отраслях экономики Санкт-Петербурга и другие необходимые показатели.</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2686914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784976" cy="3366563"/>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Комитет финансов совместно с Комитетом экономики и промышленной политики подготавливает и представляет на рассмотрение Правительства Санкт-Петербурга следующие материалы:</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основные </a:t>
            </a:r>
            <a:r>
              <a:rPr lang="ru-RU" dirty="0">
                <a:latin typeface="Times New Roman" panose="02020603050405020304" pitchFamily="18" charset="0"/>
                <a:cs typeface="Times New Roman" panose="02020603050405020304" pitchFamily="18" charset="0"/>
              </a:rPr>
              <a:t>направления бюджетной, налоговой и инвестиционной политики города на очередной финансовый год и на предстоящие три года;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проект </a:t>
            </a:r>
            <a:r>
              <a:rPr lang="ru-RU" dirty="0">
                <a:latin typeface="Times New Roman" panose="02020603050405020304" pitchFamily="18" charset="0"/>
                <a:cs typeface="Times New Roman" panose="02020603050405020304" pitchFamily="18" charset="0"/>
              </a:rPr>
              <a:t>финансового плана-прогноза Санкт-Петербурга на три года;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порядок </a:t>
            </a:r>
            <a:r>
              <a:rPr lang="ru-RU" dirty="0">
                <a:latin typeface="Times New Roman" panose="02020603050405020304" pitchFamily="18" charset="0"/>
                <a:cs typeface="Times New Roman" panose="02020603050405020304" pitchFamily="18" charset="0"/>
              </a:rPr>
              <a:t>организации межбюджетных отношений органов государственной власти Санкт-Петербурга и органов местного самоуправления города.</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227440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568952" cy="3782061"/>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Документом, отражающим основные направления бюджетной, налоговой и инвестиционной политики города, концепцию экономической стратегии Санкт-Петербурга, цели развития региона, является финансовый план-прогноз. После получения от Правительства РФ согласованного варианта финансового плана-прогноза Комитет финансов города приступает к непосредственному расчету величины налоговых поступлений на очередной финансовый год. Разграничение налоговых поступлений по уровням бюджетной системы осуществляется в соответствии с налоговым и бюджетным законодательством и статьями закона о федеральном бюджете на очередной год.</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261427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sp>
        <p:nvSpPr>
          <p:cNvPr id="2" name="TextBox 1"/>
          <p:cNvSpPr txBox="1"/>
          <p:nvPr/>
        </p:nvSpPr>
        <p:spPr>
          <a:xfrm>
            <a:off x="179512" y="188640"/>
            <a:ext cx="8712076" cy="4613058"/>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Далее на примере налога на добавленную стоимость, налога на прибыль предприятий и организаций, подоходного налога с физических лиц, других налогов рассмотрим методику расчета налоговых поступлений к проекту бюджета субъекта РФ — Санкт-Петербурга</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nSpc>
                <a:spcPct val="150000"/>
              </a:lnSpc>
            </a:pPr>
            <a:r>
              <a:rPr lang="ru-RU" dirty="0">
                <a:latin typeface="Times New Roman" panose="02020603050405020304" pitchFamily="18" charset="0"/>
                <a:cs typeface="Times New Roman" panose="02020603050405020304" pitchFamily="18" charset="0"/>
              </a:rPr>
              <a:t>По мере составления прогноза итоговых налоговых доходов бюджета осуществляется распределение общей суммы каждого платежа по срокам мобилизации. Такое распределение имеет большое значение, так как для каждого налога законом устанавливается свой порядок внесения средств и, следовательно, динамика платежей, осуществляемых в течение месяца, будет различаться. В основе распределения налоговых обязательств по срокам платежей лежит анализ временных рядов и практическая оценка специалистов.</a:t>
            </a:r>
            <a:endParaRPr lang="ru-RU"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42585899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60648"/>
            <a:ext cx="8712076" cy="2951064"/>
          </a:xfrm>
          <a:prstGeom prst="rect">
            <a:avLst/>
          </a:prstGeom>
          <a:noFill/>
        </p:spPr>
        <p:txBody>
          <a:bodyPr wrap="square" rtlCol="0">
            <a:spAutoFit/>
          </a:bodyPr>
          <a:lstStyle/>
          <a:p>
            <a:pPr>
              <a:lnSpc>
                <a:spcPct val="150000"/>
              </a:lnSpc>
            </a:pPr>
            <a:r>
              <a:rPr lang="ru-RU">
                <a:latin typeface="Times New Roman" panose="02020603050405020304" pitchFamily="18" charset="0"/>
                <a:cs typeface="Times New Roman" panose="02020603050405020304" pitchFamily="18" charset="0"/>
              </a:rPr>
              <a:t>В силу объективной неопределенности прогнозов поступлений налогов различия между проектировками и фактическими объемами мобилизации неизбежны. Обычно расхождения являются следствием неточностей в используемой для анализа экономической отчетности; непредвиденных изменений в законодательстве; изменений в системе налогового администрирования и степени соблюдения налогоплательщиками законодательства; других причин экономического, организационного, методического характера.</a:t>
            </a:r>
            <a:endParaRPr lang="ru-RU" dirty="0">
              <a:latin typeface="Times New Roman" panose="02020603050405020304" pitchFamily="18" charset="0"/>
              <a:cs typeface="Times New Roman" panose="02020603050405020304" pitchFamily="18" charset="0"/>
            </a:endParaRP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16582278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068" cy="5444054"/>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Определение меры соблюдения налогового законодательства представляет большую трудность в области налогового планирования. Для решения этой задачи специалисты используют различные методы:</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проведение </a:t>
            </a:r>
            <a:r>
              <a:rPr lang="ru-RU" dirty="0">
                <a:latin typeface="Times New Roman" panose="02020603050405020304" pitchFamily="18" charset="0"/>
                <a:cs typeface="Times New Roman" panose="02020603050405020304" pitchFamily="18" charset="0"/>
              </a:rPr>
              <a:t>косвенных оценок (для того, чтобы оценить величину торгового оборота, аналитики могут использовать информацию о количестве денег в обращении и сравнить ее с имеющимися данными об объемах продаж);</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анализ </a:t>
            </a:r>
            <a:r>
              <a:rPr lang="ru-RU" dirty="0">
                <a:latin typeface="Times New Roman" panose="02020603050405020304" pitchFamily="18" charset="0"/>
                <a:cs typeface="Times New Roman" panose="02020603050405020304" pitchFamily="18" charset="0"/>
              </a:rPr>
              <a:t>широкой информации о конкретной категории налогоплательщиков — для оценки достоверности, как декларируемого дохода, так и отчислений в виде налогов проводятся специальные проверки налогоплательщиков и их контрагентов, результаты обобщаются до степени экономических показателей на уровне территории или государства в целом;</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опросы </a:t>
            </a:r>
            <a:r>
              <a:rPr lang="ru-RU" dirty="0">
                <a:latin typeface="Times New Roman" panose="02020603050405020304" pitchFamily="18" charset="0"/>
                <a:cs typeface="Times New Roman" panose="02020603050405020304" pitchFamily="18" charset="0"/>
              </a:rPr>
              <a:t>налогоплательщиков, создание экспериментальных баз данных по изучаемым и контрольным группам.</a:t>
            </a:r>
          </a:p>
        </p:txBody>
      </p:sp>
      <p:pic>
        <p:nvPicPr>
          <p:cNvPr id="6" name="Picture 1"/>
          <p:cNvPicPr>
            <a:picLocks noChangeAspect="1" noChangeArrowheads="1"/>
          </p:cNvPicPr>
          <p:nvPr/>
        </p:nvPicPr>
        <p:blipFill>
          <a:blip r:embed="rId3"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7" name="Picture 2"/>
          <p:cNvPicPr>
            <a:picLocks noChangeAspect="1" noChangeArrowheads="1"/>
          </p:cNvPicPr>
          <p:nvPr/>
        </p:nvPicPr>
        <p:blipFill>
          <a:blip r:embed="rId4" cstate="print"/>
          <a:srcRect/>
          <a:stretch>
            <a:fillRect/>
          </a:stretch>
        </p:blipFill>
        <p:spPr bwMode="auto">
          <a:xfrm>
            <a:off x="8002174" y="5949280"/>
            <a:ext cx="863600" cy="257175"/>
          </a:xfrm>
          <a:prstGeom prst="rect">
            <a:avLst/>
          </a:prstGeom>
          <a:noFill/>
          <a:ln w="9525">
            <a:noFill/>
            <a:miter lim="800000"/>
            <a:headEnd/>
            <a:tailEnd/>
          </a:ln>
          <a:effectLst/>
        </p:spPr>
      </p:pic>
    </p:spTree>
    <p:extLst>
      <p:ext uri="{BB962C8B-B14F-4D97-AF65-F5344CB8AC3E}">
        <p14:creationId xmlns:p14="http://schemas.microsoft.com/office/powerpoint/2010/main" val="3503996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
        <p:nvSpPr>
          <p:cNvPr id="8" name="TextBox 7"/>
          <p:cNvSpPr txBox="1"/>
          <p:nvPr/>
        </p:nvSpPr>
        <p:spPr>
          <a:xfrm>
            <a:off x="253861" y="332656"/>
            <a:ext cx="8640068" cy="2951064"/>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Таким образом, налоговое планирование представляет собой комплексный и многофакторный процесс определения общей суммы и структуры налоговых доходов бюджета. Улучшение методики налогового планирования в настоящее время является одним из направлений совершенствования процесса составления бюджета в целом. Налоговый потенциал не следует отождествлять с объемом фактически собранных в регионе платежей, так как этот показатель призван отражать потенциальную способность региона генерировать бюджетные доходы.</a:t>
            </a:r>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691680" y="1484784"/>
            <a:ext cx="5509026" cy="4761284"/>
          </a:xfrm>
          <a:prstGeom prst="rect">
            <a:avLst/>
          </a:prstGeom>
        </p:spPr>
      </p:pic>
      <p:sp>
        <p:nvSpPr>
          <p:cNvPr id="4" name="TextBox 3"/>
          <p:cNvSpPr txBox="1"/>
          <p:nvPr/>
        </p:nvSpPr>
        <p:spPr>
          <a:xfrm>
            <a:off x="251520" y="548680"/>
            <a:ext cx="8640960" cy="646331"/>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Таблица 3.1 - Расчет прогнозируемых поступлений налога на прибыль в консолидированный бюджет края на 200Х г.</a:t>
            </a:r>
          </a:p>
        </p:txBody>
      </p:sp>
    </p:spTree>
    <p:extLst>
      <p:ext uri="{BB962C8B-B14F-4D97-AF65-F5344CB8AC3E}">
        <p14:creationId xmlns:p14="http://schemas.microsoft.com/office/powerpoint/2010/main" val="1102293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260648"/>
            <a:ext cx="8136904" cy="5859553"/>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Оценка налогового потенциала региона основана на расчете налоговой базы. Она должна проводиться по каждому виду налогов в региональном разрезе с учетом экономической специфики территории. При установлении уровня налогового потенциала в первую очередь должны использоваться показатели, оказывающие определяющее влияние на формирование налоговой базы региона: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отраслевая </a:t>
            </a:r>
            <a:r>
              <a:rPr lang="ru-RU" dirty="0">
                <a:latin typeface="Times New Roman" panose="02020603050405020304" pitchFamily="18" charset="0"/>
                <a:cs typeface="Times New Roman" panose="02020603050405020304" pitchFamily="18" charset="0"/>
              </a:rPr>
              <a:t>специализация региона;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численность </a:t>
            </a:r>
            <a:r>
              <a:rPr lang="ru-RU" dirty="0">
                <a:latin typeface="Times New Roman" panose="02020603050405020304" pitchFamily="18" charset="0"/>
                <a:cs typeface="Times New Roman" panose="02020603050405020304" pitchFamily="18" charset="0"/>
              </a:rPr>
              <a:t>населения, соотношение городского и сельского населения;</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объем </a:t>
            </a:r>
            <a:r>
              <a:rPr lang="ru-RU" dirty="0">
                <a:latin typeface="Times New Roman" panose="02020603050405020304" pitchFamily="18" charset="0"/>
                <a:cs typeface="Times New Roman" panose="02020603050405020304" pitchFamily="18" charset="0"/>
              </a:rPr>
              <a:t>валового регионального продукта;</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количество </a:t>
            </a:r>
            <a:r>
              <a:rPr lang="ru-RU" dirty="0">
                <a:latin typeface="Times New Roman" panose="02020603050405020304" pitchFamily="18" charset="0"/>
                <a:cs typeface="Times New Roman" panose="02020603050405020304" pitchFamily="18" charset="0"/>
              </a:rPr>
              <a:t>и отраслевой состав предприятий региона, число крупнейших налогоплательщиков;</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показатели</a:t>
            </a:r>
            <a:r>
              <a:rPr lang="ru-RU" dirty="0">
                <a:latin typeface="Times New Roman" panose="02020603050405020304" pitchFamily="18" charset="0"/>
                <a:cs typeface="Times New Roman" panose="02020603050405020304" pitchFamily="18" charset="0"/>
              </a:rPr>
              <a:t>, характеризующие внешнеэкономическую деятельность в отраслевом разрезе;</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уровень </a:t>
            </a:r>
            <a:r>
              <a:rPr lang="ru-RU" dirty="0">
                <a:latin typeface="Times New Roman" panose="02020603050405020304" pitchFamily="18" charset="0"/>
                <a:cs typeface="Times New Roman" panose="02020603050405020304" pitchFamily="18" charset="0"/>
              </a:rPr>
              <a:t>оплаты труда, величина задолженности по зарплате;</a:t>
            </a:r>
          </a:p>
          <a:p>
            <a:pPr marL="285750" indent="-285750">
              <a:lnSpc>
                <a:spcPct val="150000"/>
              </a:lnSpc>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другие </a:t>
            </a:r>
            <a:r>
              <a:rPr lang="ru-RU" dirty="0">
                <a:latin typeface="Times New Roman" panose="02020603050405020304" pitchFamily="18" charset="0"/>
                <a:cs typeface="Times New Roman" panose="02020603050405020304" pitchFamily="18" charset="0"/>
              </a:rPr>
              <a:t>показатели и характеристики.</a:t>
            </a:r>
          </a:p>
        </p:txBody>
      </p:sp>
    </p:spTree>
    <p:extLst>
      <p:ext uri="{BB962C8B-B14F-4D97-AF65-F5344CB8AC3E}">
        <p14:creationId xmlns:p14="http://schemas.microsoft.com/office/powerpoint/2010/main" val="4032584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60648"/>
            <a:ext cx="8280920" cy="2120068"/>
          </a:xfrm>
          <a:prstGeom prst="rect">
            <a:avLst/>
          </a:prstGeom>
          <a:noFill/>
        </p:spPr>
        <p:txBody>
          <a:bodyPr wrap="square" rtlCol="0">
            <a:spAutoFit/>
          </a:bodyPr>
          <a:lstStyle/>
          <a:p>
            <a:pPr>
              <a:lnSpc>
                <a:spcPct val="150000"/>
              </a:lnSpc>
            </a:pPr>
            <a:r>
              <a:rPr lang="ru-RU" dirty="0">
                <a:latin typeface="Times New Roman" panose="02020603050405020304" pitchFamily="18" charset="0"/>
                <a:cs typeface="Times New Roman" panose="02020603050405020304" pitchFamily="18" charset="0"/>
              </a:rPr>
              <a:t>Комплексная оценка макроэкономической ситуации в субъектах РФ в сочетании с анализом поступлений налогов, тенденций развития налоговой базы, разработкой предложений по совершенствованию налогового законодательства создает основу для своевременного и обоснованного составления плана налоговых доходов бюджетов всех уровней.</a:t>
            </a:r>
          </a:p>
        </p:txBody>
      </p:sp>
    </p:spTree>
    <p:extLst>
      <p:ext uri="{BB962C8B-B14F-4D97-AF65-F5344CB8AC3E}">
        <p14:creationId xmlns:p14="http://schemas.microsoft.com/office/powerpoint/2010/main" val="4023121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04664"/>
            <a:ext cx="8136904" cy="3970318"/>
          </a:xfrm>
          <a:prstGeom prst="rect">
            <a:avLst/>
          </a:prstGeom>
          <a:noFill/>
        </p:spPr>
        <p:txBody>
          <a:bodyPr wrap="square" rtlCol="0">
            <a:spAutoFit/>
          </a:bodyPr>
          <a:lstStyle/>
          <a:p>
            <a:pPr algn="ctr">
              <a:lnSpc>
                <a:spcPct val="150000"/>
              </a:lnSpc>
            </a:pPr>
            <a:r>
              <a:rPr lang="ru-RU" sz="2400" b="1" i="1" dirty="0">
                <a:latin typeface="Times New Roman" panose="02020603050405020304" pitchFamily="18" charset="0"/>
                <a:cs typeface="Times New Roman" panose="02020603050405020304" pitchFamily="18" charset="0"/>
              </a:rPr>
              <a:t>Контрольные вопросы</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Какова </a:t>
            </a:r>
            <a:r>
              <a:rPr lang="ru-RU" dirty="0">
                <a:latin typeface="Times New Roman" panose="02020603050405020304" pitchFamily="18" charset="0"/>
                <a:cs typeface="Times New Roman" panose="02020603050405020304" pitchFamily="18" charset="0"/>
              </a:rPr>
              <a:t>специфика структуры доходов бюджетов муниципальных образований, их зависимость от получаемой в порядке регулирования доли федеральных и региональных налогов?</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Охарактеризуйте </a:t>
            </a:r>
            <a:r>
              <a:rPr lang="ru-RU" dirty="0">
                <a:latin typeface="Times New Roman" panose="02020603050405020304" pitchFamily="18" charset="0"/>
                <a:cs typeface="Times New Roman" panose="02020603050405020304" pitchFamily="18" charset="0"/>
              </a:rPr>
              <a:t>приоритетные цели налоговой политики региона на современном этапе и меры по их реализации.</a:t>
            </a:r>
          </a:p>
          <a:p>
            <a:pPr marL="342900" indent="-342900">
              <a:lnSpc>
                <a:spcPct val="150000"/>
              </a:lnSpc>
              <a:buFont typeface="+mj-lt"/>
              <a:buAutoNum type="arabicPeriod"/>
            </a:pPr>
            <a:r>
              <a:rPr lang="ru-RU" dirty="0" smtClean="0">
                <a:latin typeface="Times New Roman" panose="02020603050405020304" pitchFamily="18" charset="0"/>
                <a:cs typeface="Times New Roman" panose="02020603050405020304" pitchFamily="18" charset="0"/>
              </a:rPr>
              <a:t>Приведите </a:t>
            </a:r>
            <a:r>
              <a:rPr lang="ru-RU" dirty="0">
                <a:latin typeface="Times New Roman" panose="02020603050405020304" pitchFamily="18" charset="0"/>
                <a:cs typeface="Times New Roman" panose="02020603050405020304" pitchFamily="18" charset="0"/>
              </a:rPr>
              <a:t>аргументы в пользу необходимости и возможностей совершенствования процесса планирования налоговых поступлений в региональные и местные бюджеты.</a:t>
            </a:r>
          </a:p>
        </p:txBody>
      </p:sp>
    </p:spTree>
    <p:extLst>
      <p:ext uri="{BB962C8B-B14F-4D97-AF65-F5344CB8AC3E}">
        <p14:creationId xmlns:p14="http://schemas.microsoft.com/office/powerpoint/2010/main" val="2018732783"/>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520</TotalTime>
  <Words>2174</Words>
  <Application>Microsoft Office PowerPoint</Application>
  <PresentationFormat>Экран (4:3)</PresentationFormat>
  <Paragraphs>97</Paragraphs>
  <Slides>29</Slides>
  <Notes>16</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Calibri</vt:lpstr>
      <vt:lpstr>Calibri Light</vt:lpstr>
      <vt:lpstr>Times New Roman</vt:lpstr>
      <vt:lpstr>Wingdings</vt:lpstr>
      <vt:lpstr>Ретро</vt:lpstr>
      <vt:lpstr>Презентация PowerPoint</vt:lpstr>
      <vt:lpstr>Изучив материал, вы сможете: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Владивостокский государственный университет экономики и сервиса Институт международного бизнеса и экономики Кафедра «Финансы и налоги»</dc:title>
  <dc:creator>El Mortana</dc:creator>
  <cp:lastModifiedBy>Пользователь Windows</cp:lastModifiedBy>
  <cp:revision>32</cp:revision>
  <dcterms:created xsi:type="dcterms:W3CDTF">2014-09-08T09:10:40Z</dcterms:created>
  <dcterms:modified xsi:type="dcterms:W3CDTF">2018-06-03T11:09:45Z</dcterms:modified>
</cp:coreProperties>
</file>